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ppt/tags/tag46.xml" ContentType="application/vnd.openxmlformats-officedocument.presentationml.tags+xml"/>
  <Override PartName="/ppt/notesSlides/notesSlide46.xml" ContentType="application/vnd.openxmlformats-officedocument.presentationml.notesSlide+xml"/>
  <Override PartName="/ppt/tags/tag47.xml" ContentType="application/vnd.openxmlformats-officedocument.presentationml.tags+xml"/>
  <Override PartName="/ppt/notesSlides/notesSlide47.xml" ContentType="application/vnd.openxmlformats-officedocument.presentationml.notesSlide+xml"/>
  <Override PartName="/ppt/tags/tag48.xml" ContentType="application/vnd.openxmlformats-officedocument.presentationml.tags+xml"/>
  <Override PartName="/ppt/notesSlides/notesSlide48.xml" ContentType="application/vnd.openxmlformats-officedocument.presentationml.notesSlide+xml"/>
  <Override PartName="/ppt/tags/tag49.xml" ContentType="application/vnd.openxmlformats-officedocument.presentationml.tags+xml"/>
  <Override PartName="/ppt/notesSlides/notesSlide49.xml" ContentType="application/vnd.openxmlformats-officedocument.presentationml.notesSlide+xml"/>
  <Override PartName="/ppt/tags/tag50.xml" ContentType="application/vnd.openxmlformats-officedocument.presentationml.tags+xml"/>
  <Override PartName="/ppt/notesSlides/notesSlide50.xml" ContentType="application/vnd.openxmlformats-officedocument.presentationml.notesSlide+xml"/>
  <Override PartName="/ppt/tags/tag51.xml" ContentType="application/vnd.openxmlformats-officedocument.presentationml.tags+xml"/>
  <Override PartName="/ppt/notesSlides/notesSlide51.xml" ContentType="application/vnd.openxmlformats-officedocument.presentationml.notesSlide+xml"/>
  <Override PartName="/ppt/tags/tag52.xml" ContentType="application/vnd.openxmlformats-officedocument.presentationml.tags+xml"/>
  <Override PartName="/ppt/notesSlides/notesSlide52.xml" ContentType="application/vnd.openxmlformats-officedocument.presentationml.notesSlide+xml"/>
  <Override PartName="/ppt/tags/tag53.xml" ContentType="application/vnd.openxmlformats-officedocument.presentationml.tags+xml"/>
  <Override PartName="/ppt/notesSlides/notesSlide53.xml" ContentType="application/vnd.openxmlformats-officedocument.presentationml.notesSlide+xml"/>
  <Override PartName="/ppt/tags/tag54.xml" ContentType="application/vnd.openxmlformats-officedocument.presentationml.tags+xml"/>
  <Override PartName="/ppt/notesSlides/notesSlide54.xml" ContentType="application/vnd.openxmlformats-officedocument.presentationml.notesSlide+xml"/>
  <Override PartName="/ppt/tags/tag55.xml" ContentType="application/vnd.openxmlformats-officedocument.presentationml.tags+xml"/>
  <Override PartName="/ppt/notesSlides/notesSlide55.xml" ContentType="application/vnd.openxmlformats-officedocument.presentationml.notesSlide+xml"/>
  <Override PartName="/ppt/tags/tag56.xml" ContentType="application/vnd.openxmlformats-officedocument.presentationml.tags+xml"/>
  <Override PartName="/ppt/notesSlides/notesSlide56.xml" ContentType="application/vnd.openxmlformats-officedocument.presentationml.notesSlide+xml"/>
  <Override PartName="/ppt/tags/tag57.xml" ContentType="application/vnd.openxmlformats-officedocument.presentationml.tags+xml"/>
  <Override PartName="/ppt/notesSlides/notesSlide57.xml" ContentType="application/vnd.openxmlformats-officedocument.presentationml.notesSlide+xml"/>
  <Override PartName="/ppt/tags/tag58.xml" ContentType="application/vnd.openxmlformats-officedocument.presentationml.tags+xml"/>
  <Override PartName="/ppt/notesSlides/notesSlide58.xml" ContentType="application/vnd.openxmlformats-officedocument.presentationml.notesSlide+xml"/>
  <Override PartName="/ppt/tags/tag59.xml" ContentType="application/vnd.openxmlformats-officedocument.presentationml.tags+xml"/>
  <Override PartName="/ppt/notesSlides/notesSlide59.xml" ContentType="application/vnd.openxmlformats-officedocument.presentationml.notesSlide+xml"/>
  <Override PartName="/ppt/tags/tag60.xml" ContentType="application/vnd.openxmlformats-officedocument.presentationml.tags+xml"/>
  <Override PartName="/ppt/notesSlides/notesSlide60.xml" ContentType="application/vnd.openxmlformats-officedocument.presentationml.notesSlide+xml"/>
  <Override PartName="/ppt/tags/tag61.xml" ContentType="application/vnd.openxmlformats-officedocument.presentationml.tags+xml"/>
  <Override PartName="/ppt/notesSlides/notesSlide61.xml" ContentType="application/vnd.openxmlformats-officedocument.presentationml.notesSlide+xml"/>
  <Override PartName="/ppt/tags/tag62.xml" ContentType="application/vnd.openxmlformats-officedocument.presentationml.tags+xml"/>
  <Override PartName="/ppt/notesSlides/notesSlide62.xml" ContentType="application/vnd.openxmlformats-officedocument.presentationml.notesSlide+xml"/>
  <Override PartName="/ppt/tags/tag63.xml" ContentType="application/vnd.openxmlformats-officedocument.presentationml.tags+xml"/>
  <Override PartName="/ppt/notesSlides/notesSlide63.xml" ContentType="application/vnd.openxmlformats-officedocument.presentationml.notesSlide+xml"/>
  <Override PartName="/ppt/tags/tag64.xml" ContentType="application/vnd.openxmlformats-officedocument.presentationml.tags+xml"/>
  <Override PartName="/ppt/notesSlides/notesSlide64.xml" ContentType="application/vnd.openxmlformats-officedocument.presentationml.notesSlide+xml"/>
  <Override PartName="/ppt/tags/tag65.xml" ContentType="application/vnd.openxmlformats-officedocument.presentationml.tags+xml"/>
  <Override PartName="/ppt/notesSlides/notesSlide65.xml" ContentType="application/vnd.openxmlformats-officedocument.presentationml.notesSlide+xml"/>
  <Override PartName="/ppt/tags/tag66.xml" ContentType="application/vnd.openxmlformats-officedocument.presentationml.tags+xml"/>
  <Override PartName="/ppt/notesSlides/notesSlide66.xml" ContentType="application/vnd.openxmlformats-officedocument.presentationml.notesSlide+xml"/>
  <Override PartName="/ppt/tags/tag67.xml" ContentType="application/vnd.openxmlformats-officedocument.presentationml.tags+xml"/>
  <Override PartName="/ppt/notesSlides/notesSlide67.xml" ContentType="application/vnd.openxmlformats-officedocument.presentationml.notesSlide+xml"/>
  <Override PartName="/ppt/tags/tag68.xml" ContentType="application/vnd.openxmlformats-officedocument.presentationml.tags+xml"/>
  <Override PartName="/ppt/notesSlides/notesSlide68.xml" ContentType="application/vnd.openxmlformats-officedocument.presentationml.notesSlide+xml"/>
  <Override PartName="/ppt/tags/tag69.xml" ContentType="application/vnd.openxmlformats-officedocument.presentationml.tags+xml"/>
  <Override PartName="/ppt/notesSlides/notesSlide69.xml" ContentType="application/vnd.openxmlformats-officedocument.presentationml.notesSlide+xml"/>
  <Override PartName="/ppt/tags/tag70.xml" ContentType="application/vnd.openxmlformats-officedocument.presentationml.tags+xml"/>
  <Override PartName="/ppt/notesSlides/notesSlide70.xml" ContentType="application/vnd.openxmlformats-officedocument.presentationml.notesSlide+xml"/>
  <Override PartName="/ppt/tags/tag71.xml" ContentType="application/vnd.openxmlformats-officedocument.presentationml.tags+xml"/>
  <Override PartName="/ppt/notesSlides/notesSlide71.xml" ContentType="application/vnd.openxmlformats-officedocument.presentationml.notesSlide+xml"/>
  <Override PartName="/ppt/tags/tag72.xml" ContentType="application/vnd.openxmlformats-officedocument.presentationml.tags+xml"/>
  <Override PartName="/ppt/notesSlides/notesSlide72.xml" ContentType="application/vnd.openxmlformats-officedocument.presentationml.notesSlide+xml"/>
  <Override PartName="/ppt/tags/tag73.xml" ContentType="application/vnd.openxmlformats-officedocument.presentationml.tags+xml"/>
  <Override PartName="/ppt/notesSlides/notesSlide73.xml" ContentType="application/vnd.openxmlformats-officedocument.presentationml.notesSlide+xml"/>
  <Override PartName="/ppt/tags/tag74.xml" ContentType="application/vnd.openxmlformats-officedocument.presentationml.tags+xml"/>
  <Override PartName="/ppt/notesSlides/notesSlide74.xml" ContentType="application/vnd.openxmlformats-officedocument.presentationml.notesSlide+xml"/>
  <Override PartName="/ppt/tags/tag75.xml" ContentType="application/vnd.openxmlformats-officedocument.presentationml.tags+xml"/>
  <Override PartName="/ppt/notesSlides/notesSlide75.xml" ContentType="application/vnd.openxmlformats-officedocument.presentationml.notesSlide+xml"/>
  <Override PartName="/ppt/tags/tag76.xml" ContentType="application/vnd.openxmlformats-officedocument.presentationml.tags+xml"/>
  <Override PartName="/ppt/notesSlides/notesSlide76.xml" ContentType="application/vnd.openxmlformats-officedocument.presentationml.notesSlide+xml"/>
  <Override PartName="/ppt/tags/tag77.xml" ContentType="application/vnd.openxmlformats-officedocument.presentationml.tags+xml"/>
  <Override PartName="/ppt/notesSlides/notesSlide77.xml" ContentType="application/vnd.openxmlformats-officedocument.presentationml.notesSlide+xml"/>
  <Override PartName="/ppt/tags/tag78.xml" ContentType="application/vnd.openxmlformats-officedocument.presentationml.tags+xml"/>
  <Override PartName="/ppt/notesSlides/notesSlide78.xml" ContentType="application/vnd.openxmlformats-officedocument.presentationml.notesSlide+xml"/>
  <Override PartName="/ppt/tags/tag79.xml" ContentType="application/vnd.openxmlformats-officedocument.presentationml.tags+xml"/>
  <Override PartName="/ppt/notesSlides/notesSlide79.xml" ContentType="application/vnd.openxmlformats-officedocument.presentationml.notesSlide+xml"/>
  <Override PartName="/ppt/tags/tag80.xml" ContentType="application/vnd.openxmlformats-officedocument.presentationml.tags+xml"/>
  <Override PartName="/ppt/notesSlides/notesSlide80.xml" ContentType="application/vnd.openxmlformats-officedocument.presentationml.notesSlide+xml"/>
  <Override PartName="/ppt/tags/tag81.xml" ContentType="application/vnd.openxmlformats-officedocument.presentationml.tags+xml"/>
  <Override PartName="/ppt/notesSlides/notesSlide81.xml" ContentType="application/vnd.openxmlformats-officedocument.presentationml.notesSlide+xml"/>
  <Override PartName="/ppt/tags/tag82.xml" ContentType="application/vnd.openxmlformats-officedocument.presentationml.tags+xml"/>
  <Override PartName="/ppt/notesSlides/notesSlide82.xml" ContentType="application/vnd.openxmlformats-officedocument.presentationml.notesSlide+xml"/>
  <Override PartName="/ppt/tags/tag83.xml" ContentType="application/vnd.openxmlformats-officedocument.presentationml.tags+xml"/>
  <Override PartName="/ppt/notesSlides/notesSlide83.xml" ContentType="application/vnd.openxmlformats-officedocument.presentationml.notesSlide+xml"/>
  <Override PartName="/ppt/tags/tag84.xml" ContentType="application/vnd.openxmlformats-officedocument.presentationml.tags+xml"/>
  <Override PartName="/ppt/notesSlides/notesSlide84.xml" ContentType="application/vnd.openxmlformats-officedocument.presentationml.notesSlide+xml"/>
  <Override PartName="/ppt/tags/tag85.xml" ContentType="application/vnd.openxmlformats-officedocument.presentationml.tags+xml"/>
  <Override PartName="/ppt/notesSlides/notesSlide85.xml" ContentType="application/vnd.openxmlformats-officedocument.presentationml.notesSlide+xml"/>
  <Override PartName="/ppt/tags/tag86.xml" ContentType="application/vnd.openxmlformats-officedocument.presentationml.tags+xml"/>
  <Override PartName="/ppt/notesSlides/notesSlide86.xml" ContentType="application/vnd.openxmlformats-officedocument.presentationml.notesSlide+xml"/>
  <Override PartName="/ppt/tags/tag87.xml" ContentType="application/vnd.openxmlformats-officedocument.presentationml.tags+xml"/>
  <Override PartName="/ppt/notesSlides/notesSlide87.xml" ContentType="application/vnd.openxmlformats-officedocument.presentationml.notesSlide+xml"/>
  <Override PartName="/ppt/tags/tag88.xml" ContentType="application/vnd.openxmlformats-officedocument.presentationml.tags+xml"/>
  <Override PartName="/ppt/notesSlides/notesSlide88.xml" ContentType="application/vnd.openxmlformats-officedocument.presentationml.notesSlide+xml"/>
  <Override PartName="/ppt/tags/tag89.xml" ContentType="application/vnd.openxmlformats-officedocument.presentationml.tags+xml"/>
  <Override PartName="/ppt/notesSlides/notesSlide89.xml" ContentType="application/vnd.openxmlformats-officedocument.presentationml.notesSlide+xml"/>
  <Override PartName="/ppt/tags/tag90.xml" ContentType="application/vnd.openxmlformats-officedocument.presentationml.tags+xml"/>
  <Override PartName="/ppt/notesSlides/notesSlide90.xml" ContentType="application/vnd.openxmlformats-officedocument.presentationml.notesSlide+xml"/>
  <Override PartName="/ppt/tags/tag91.xml" ContentType="application/vnd.openxmlformats-officedocument.presentationml.tags+xml"/>
  <Override PartName="/ppt/notesSlides/notesSlide91.xml" ContentType="application/vnd.openxmlformats-officedocument.presentationml.notesSlide+xml"/>
  <Override PartName="/ppt/tags/tag92.xml" ContentType="application/vnd.openxmlformats-officedocument.presentationml.tags+xml"/>
  <Override PartName="/ppt/notesSlides/notesSlide92.xml" ContentType="application/vnd.openxmlformats-officedocument.presentationml.notesSlide+xml"/>
  <Override PartName="/ppt/tags/tag93.xml" ContentType="application/vnd.openxmlformats-officedocument.presentationml.tags+xml"/>
  <Override PartName="/ppt/notesSlides/notesSlide93.xml" ContentType="application/vnd.openxmlformats-officedocument.presentationml.notesSlide+xml"/>
  <Override PartName="/ppt/tags/tag94.xml" ContentType="application/vnd.openxmlformats-officedocument.presentationml.tags+xml"/>
  <Override PartName="/ppt/notesSlides/notesSlide94.xml" ContentType="application/vnd.openxmlformats-officedocument.presentationml.notesSlide+xml"/>
  <Override PartName="/ppt/tags/tag95.xml" ContentType="application/vnd.openxmlformats-officedocument.presentationml.tags+xml"/>
  <Override PartName="/ppt/notesSlides/notesSlide95.xml" ContentType="application/vnd.openxmlformats-officedocument.presentationml.notesSlide+xml"/>
  <Override PartName="/ppt/tags/tag96.xml" ContentType="application/vnd.openxmlformats-officedocument.presentationml.tags+xml"/>
  <Override PartName="/ppt/notesSlides/notesSlide96.xml" ContentType="application/vnd.openxmlformats-officedocument.presentationml.notesSlide+xml"/>
  <Override PartName="/ppt/tags/tag97.xml" ContentType="application/vnd.openxmlformats-officedocument.presentationml.tags+xml"/>
  <Override PartName="/ppt/notesSlides/notesSlide97.xml" ContentType="application/vnd.openxmlformats-officedocument.presentationml.notesSlide+xml"/>
  <Override PartName="/ppt/tags/tag98.xml" ContentType="application/vnd.openxmlformats-officedocument.presentationml.tags+xml"/>
  <Override PartName="/ppt/notesSlides/notesSlide98.xml" ContentType="application/vnd.openxmlformats-officedocument.presentationml.notesSlide+xml"/>
  <Override PartName="/ppt/tags/tag99.xml" ContentType="application/vnd.openxmlformats-officedocument.presentationml.tags+xml"/>
  <Override PartName="/ppt/notesSlides/notesSlide99.xml" ContentType="application/vnd.openxmlformats-officedocument.presentationml.notesSlide+xml"/>
  <Override PartName="/ppt/tags/tag100.xml" ContentType="application/vnd.openxmlformats-officedocument.presentationml.tags+xml"/>
  <Override PartName="/ppt/notesSlides/notesSlide100.xml" ContentType="application/vnd.openxmlformats-officedocument.presentationml.notesSlide+xml"/>
  <Override PartName="/ppt/tags/tag101.xml" ContentType="application/vnd.openxmlformats-officedocument.presentationml.tags+xml"/>
  <Override PartName="/ppt/notesSlides/notesSlide10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04"/>
  </p:notesMasterIdLst>
  <p:handoutMasterIdLst>
    <p:handoutMasterId r:id="rId105"/>
  </p:handoutMasterIdLst>
  <p:sldIdLst>
    <p:sldId id="350" r:id="rId2"/>
    <p:sldId id="662" r:id="rId3"/>
    <p:sldId id="597" r:id="rId4"/>
    <p:sldId id="592" r:id="rId5"/>
    <p:sldId id="521" r:id="rId6"/>
    <p:sldId id="594" r:id="rId7"/>
    <p:sldId id="600" r:id="rId8"/>
    <p:sldId id="498" r:id="rId9"/>
    <p:sldId id="586" r:id="rId10"/>
    <p:sldId id="499" r:id="rId11"/>
    <p:sldId id="413" r:id="rId12"/>
    <p:sldId id="495" r:id="rId13"/>
    <p:sldId id="591" r:id="rId14"/>
    <p:sldId id="535" r:id="rId15"/>
    <p:sldId id="461" r:id="rId16"/>
    <p:sldId id="601" r:id="rId17"/>
    <p:sldId id="638" r:id="rId18"/>
    <p:sldId id="562" r:id="rId19"/>
    <p:sldId id="557" r:id="rId20"/>
    <p:sldId id="558" r:id="rId21"/>
    <p:sldId id="560" r:id="rId22"/>
    <p:sldId id="561" r:id="rId23"/>
    <p:sldId id="571" r:id="rId24"/>
    <p:sldId id="545" r:id="rId25"/>
    <p:sldId id="565" r:id="rId26"/>
    <p:sldId id="567" r:id="rId27"/>
    <p:sldId id="452" r:id="rId28"/>
    <p:sldId id="566" r:id="rId29"/>
    <p:sldId id="552" r:id="rId30"/>
    <p:sldId id="578" r:id="rId31"/>
    <p:sldId id="581" r:id="rId32"/>
    <p:sldId id="603" r:id="rId33"/>
    <p:sldId id="435" r:id="rId34"/>
    <p:sldId id="631" r:id="rId35"/>
    <p:sldId id="632" r:id="rId36"/>
    <p:sldId id="633" r:id="rId37"/>
    <p:sldId id="634" r:id="rId38"/>
    <p:sldId id="635" r:id="rId39"/>
    <p:sldId id="636" r:id="rId40"/>
    <p:sldId id="637" r:id="rId41"/>
    <p:sldId id="437" r:id="rId42"/>
    <p:sldId id="587" r:id="rId43"/>
    <p:sldId id="609" r:id="rId44"/>
    <p:sldId id="434" r:id="rId45"/>
    <p:sldId id="614" r:id="rId46"/>
    <p:sldId id="573" r:id="rId47"/>
    <p:sldId id="574" r:id="rId48"/>
    <p:sldId id="617" r:id="rId49"/>
    <p:sldId id="616" r:id="rId50"/>
    <p:sldId id="475" r:id="rId51"/>
    <p:sldId id="476" r:id="rId52"/>
    <p:sldId id="491" r:id="rId53"/>
    <p:sldId id="477" r:id="rId54"/>
    <p:sldId id="620" r:id="rId55"/>
    <p:sldId id="576" r:id="rId56"/>
    <p:sldId id="548" r:id="rId57"/>
    <p:sldId id="540" r:id="rId58"/>
    <p:sldId id="538" r:id="rId59"/>
    <p:sldId id="541" r:id="rId60"/>
    <p:sldId id="531" r:id="rId61"/>
    <p:sldId id="529" r:id="rId62"/>
    <p:sldId id="536" r:id="rId63"/>
    <p:sldId id="642" r:id="rId64"/>
    <p:sldId id="621" r:id="rId65"/>
    <p:sldId id="623" r:id="rId66"/>
    <p:sldId id="622" r:id="rId67"/>
    <p:sldId id="624" r:id="rId68"/>
    <p:sldId id="625" r:id="rId69"/>
    <p:sldId id="626" r:id="rId70"/>
    <p:sldId id="627" r:id="rId71"/>
    <p:sldId id="628" r:id="rId72"/>
    <p:sldId id="629" r:id="rId73"/>
    <p:sldId id="630" r:id="rId74"/>
    <p:sldId id="644" r:id="rId75"/>
    <p:sldId id="648" r:id="rId76"/>
    <p:sldId id="649" r:id="rId77"/>
    <p:sldId id="650" r:id="rId78"/>
    <p:sldId id="653" r:id="rId79"/>
    <p:sldId id="655" r:id="rId80"/>
    <p:sldId id="657" r:id="rId81"/>
    <p:sldId id="645" r:id="rId82"/>
    <p:sldId id="647" r:id="rId83"/>
    <p:sldId id="658" r:id="rId84"/>
    <p:sldId id="659" r:id="rId85"/>
    <p:sldId id="660" r:id="rId86"/>
    <p:sldId id="661" r:id="rId87"/>
    <p:sldId id="639" r:id="rId88"/>
    <p:sldId id="505" r:id="rId89"/>
    <p:sldId id="506" r:id="rId90"/>
    <p:sldId id="507" r:id="rId91"/>
    <p:sldId id="509" r:id="rId92"/>
    <p:sldId id="510" r:id="rId93"/>
    <p:sldId id="511" r:id="rId94"/>
    <p:sldId id="514" r:id="rId95"/>
    <p:sldId id="515" r:id="rId96"/>
    <p:sldId id="516" r:id="rId97"/>
    <p:sldId id="641" r:id="rId98"/>
    <p:sldId id="483" r:id="rId99"/>
    <p:sldId id="577" r:id="rId100"/>
    <p:sldId id="605" r:id="rId101"/>
    <p:sldId id="584" r:id="rId102"/>
    <p:sldId id="420" r:id="rId103"/>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4156">
          <p15:clr>
            <a:srgbClr val="A4A3A4"/>
          </p15:clr>
        </p15:guide>
        <p15:guide id="3" orient="horz" pos="436">
          <p15:clr>
            <a:srgbClr val="A4A3A4"/>
          </p15:clr>
        </p15:guide>
        <p15:guide id="4" orient="horz" pos="709">
          <p15:clr>
            <a:srgbClr val="A4A3A4"/>
          </p15:clr>
        </p15:guide>
        <p15:guide id="5" orient="horz" pos="4065">
          <p15:clr>
            <a:srgbClr val="A4A3A4"/>
          </p15:clr>
        </p15:guide>
        <p15:guide id="6" orient="horz" pos="3339">
          <p15:clr>
            <a:srgbClr val="A4A3A4"/>
          </p15:clr>
        </p15:guide>
        <p15:guide id="7" pos="2880">
          <p15:clr>
            <a:srgbClr val="A4A3A4"/>
          </p15:clr>
        </p15:guide>
        <p15:guide id="8" pos="204">
          <p15:clr>
            <a:srgbClr val="A4A3A4"/>
          </p15:clr>
        </p15:guide>
        <p15:guide id="9" pos="555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053F"/>
    <a:srgbClr val="A6A6A8"/>
    <a:srgbClr val="A503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23" autoAdjust="0"/>
    <p:restoredTop sz="90653" autoAdjust="0"/>
  </p:normalViewPr>
  <p:slideViewPr>
    <p:cSldViewPr showGuides="1">
      <p:cViewPr varScale="1">
        <p:scale>
          <a:sx n="70" d="100"/>
          <a:sy n="70" d="100"/>
        </p:scale>
        <p:origin x="912" y="32"/>
      </p:cViewPr>
      <p:guideLst>
        <p:guide orient="horz" pos="2160"/>
        <p:guide orient="horz" pos="4156"/>
        <p:guide orient="horz" pos="436"/>
        <p:guide orient="horz" pos="709"/>
        <p:guide orient="horz" pos="4065"/>
        <p:guide orient="horz" pos="3339"/>
        <p:guide pos="2880"/>
        <p:guide pos="204"/>
        <p:guide pos="5556"/>
      </p:guideLst>
    </p:cSldViewPr>
  </p:slideViewPr>
  <p:outlineViewPr>
    <p:cViewPr>
      <p:scale>
        <a:sx n="33" d="100"/>
        <a:sy n="33" d="100"/>
      </p:scale>
      <p:origin x="0" y="-1080"/>
    </p:cViewPr>
  </p:outlineViewPr>
  <p:notesTextViewPr>
    <p:cViewPr>
      <p:scale>
        <a:sx n="1" d="1"/>
        <a:sy n="1" d="1"/>
      </p:scale>
      <p:origin x="0" y="0"/>
    </p:cViewPr>
  </p:notesTextViewPr>
  <p:sorterViewPr>
    <p:cViewPr>
      <p:scale>
        <a:sx n="170" d="100"/>
        <a:sy n="170" d="100"/>
      </p:scale>
      <p:origin x="0" y="0"/>
    </p:cViewPr>
  </p:sorterViewPr>
  <p:notesViewPr>
    <p:cSldViewPr showGuides="1">
      <p:cViewPr varScale="1">
        <p:scale>
          <a:sx n="66" d="100"/>
          <a:sy n="66" d="100"/>
        </p:scale>
        <p:origin x="3134"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customXml" Target="../customXml/item2.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customXml" Target="../customXml/item3.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customXml" Target="../customXml/item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ilmaz, Servet" userId="d5886a29-6c12-4536-bb9a-ff802d3e37d8" providerId="ADAL" clId="{B45306A3-2521-4579-9A0A-FF9FFAD47709}"/>
    <pc:docChg chg="mod">
      <pc:chgData name="Yilmaz, Servet" userId="d5886a29-6c12-4536-bb9a-ff802d3e37d8" providerId="ADAL" clId="{B45306A3-2521-4579-9A0A-FF9FFAD47709}" dt="2024-06-03T13:37:51.280" v="0" actId="33475"/>
      <pc:docMkLst>
        <pc:docMk/>
      </pc:docMkLst>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Work\WORK_Office\EXCEL\iFlow_G\av-delay%20norm\iFlow_Normgruppe-ab%202011-2.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de-DE" sz="1600" dirty="0">
                <a:solidFill>
                  <a:schemeClr val="tx1"/>
                </a:solidFill>
              </a:rPr>
              <a:t>Metaanalyse-Korrelation</a:t>
            </a:r>
            <a:r>
              <a:rPr lang="de-DE" sz="1600" baseline="0" dirty="0">
                <a:solidFill>
                  <a:schemeClr val="tx1"/>
                </a:solidFill>
              </a:rPr>
              <a:t> zwischen </a:t>
            </a:r>
            <a:r>
              <a:rPr lang="de-DE" sz="1600" baseline="0" dirty="0" err="1">
                <a:solidFill>
                  <a:schemeClr val="tx1"/>
                </a:solidFill>
              </a:rPr>
              <a:t>Rekanalisation</a:t>
            </a:r>
            <a:r>
              <a:rPr lang="de-DE" sz="1600" baseline="0" dirty="0">
                <a:solidFill>
                  <a:schemeClr val="tx1"/>
                </a:solidFill>
              </a:rPr>
              <a:t> und gutem </a:t>
            </a:r>
            <a:r>
              <a:rPr lang="de-DE" sz="1600" baseline="0" dirty="0" err="1">
                <a:solidFill>
                  <a:schemeClr val="tx1"/>
                </a:solidFill>
              </a:rPr>
              <a:t>mRS</a:t>
            </a:r>
            <a:endParaRPr lang="de-DE" sz="1600" dirty="0">
              <a:solidFill>
                <a:schemeClr val="tx1"/>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Revaskularisation</c:v>
                </c:pt>
              </c:strCache>
            </c:strRef>
          </c:tx>
          <c:spPr>
            <a:solidFill>
              <a:schemeClr val="tx2">
                <a:lumMod val="75000"/>
              </a:schemeClr>
            </a:solidFill>
            <a:ln>
              <a:noFill/>
            </a:ln>
            <a:effectLst/>
          </c:spPr>
          <c:invertIfNegative val="0"/>
          <c:cat>
            <c:strRef>
              <c:f>Tabelle1!$A$2:$A$4</c:f>
              <c:strCache>
                <c:ptCount val="3"/>
                <c:pt idx="0">
                  <c:v>mRS 0-2</c:v>
                </c:pt>
                <c:pt idx="1">
                  <c:v>90d Mortalität</c:v>
                </c:pt>
                <c:pt idx="2">
                  <c:v>SAB</c:v>
                </c:pt>
              </c:strCache>
            </c:strRef>
          </c:cat>
          <c:val>
            <c:numRef>
              <c:f>Tabelle1!$B$2:$B$4</c:f>
              <c:numCache>
                <c:formatCode>0.00%</c:formatCode>
                <c:ptCount val="3"/>
                <c:pt idx="0">
                  <c:v>0.58099999999999996</c:v>
                </c:pt>
                <c:pt idx="1">
                  <c:v>0.14399999999999999</c:v>
                </c:pt>
                <c:pt idx="2">
                  <c:v>0.13700000000000001</c:v>
                </c:pt>
              </c:numCache>
            </c:numRef>
          </c:val>
          <c:extLst>
            <c:ext xmlns:c16="http://schemas.microsoft.com/office/drawing/2014/chart" uri="{C3380CC4-5D6E-409C-BE32-E72D297353CC}">
              <c16:uniqueId val="{00000000-A7C7-4DE3-BA03-38E90A02EE3E}"/>
            </c:ext>
          </c:extLst>
        </c:ser>
        <c:ser>
          <c:idx val="1"/>
          <c:order val="1"/>
          <c:tx>
            <c:strRef>
              <c:f>Tabelle1!$C$1</c:f>
              <c:strCache>
                <c:ptCount val="1"/>
                <c:pt idx="0">
                  <c:v>Keine Revaskularisation</c:v>
                </c:pt>
              </c:strCache>
            </c:strRef>
          </c:tx>
          <c:spPr>
            <a:solidFill>
              <a:schemeClr val="accent1">
                <a:lumMod val="40000"/>
                <a:lumOff val="60000"/>
              </a:schemeClr>
            </a:solidFill>
            <a:ln>
              <a:noFill/>
            </a:ln>
            <a:effectLst/>
          </c:spPr>
          <c:invertIfNegative val="0"/>
          <c:cat>
            <c:strRef>
              <c:f>Tabelle1!$A$2:$A$4</c:f>
              <c:strCache>
                <c:ptCount val="3"/>
                <c:pt idx="0">
                  <c:v>mRS 0-2</c:v>
                </c:pt>
                <c:pt idx="1">
                  <c:v>90d Mortalität</c:v>
                </c:pt>
                <c:pt idx="2">
                  <c:v>SAB</c:v>
                </c:pt>
              </c:strCache>
            </c:strRef>
          </c:cat>
          <c:val>
            <c:numRef>
              <c:f>Tabelle1!$C$2:$C$4</c:f>
              <c:numCache>
                <c:formatCode>0.00%</c:formatCode>
                <c:ptCount val="3"/>
                <c:pt idx="0">
                  <c:v>0.248</c:v>
                </c:pt>
                <c:pt idx="1">
                  <c:v>0.41599999999999998</c:v>
                </c:pt>
                <c:pt idx="2">
                  <c:v>0.125</c:v>
                </c:pt>
              </c:numCache>
            </c:numRef>
          </c:val>
          <c:extLst>
            <c:ext xmlns:c16="http://schemas.microsoft.com/office/drawing/2014/chart" uri="{C3380CC4-5D6E-409C-BE32-E72D297353CC}">
              <c16:uniqueId val="{00000001-A7C7-4DE3-BA03-38E90A02EE3E}"/>
            </c:ext>
          </c:extLst>
        </c:ser>
        <c:dLbls>
          <c:showLegendKey val="0"/>
          <c:showVal val="0"/>
          <c:showCatName val="0"/>
          <c:showSerName val="0"/>
          <c:showPercent val="0"/>
          <c:showBubbleSize val="0"/>
        </c:dLbls>
        <c:gapWidth val="219"/>
        <c:overlap val="-27"/>
        <c:axId val="1218895296"/>
        <c:axId val="1218899560"/>
      </c:barChart>
      <c:catAx>
        <c:axId val="1218895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218899560"/>
        <c:crosses val="autoZero"/>
        <c:auto val="1"/>
        <c:lblAlgn val="ctr"/>
        <c:lblOffset val="100"/>
        <c:noMultiLvlLbl val="0"/>
      </c:catAx>
      <c:valAx>
        <c:axId val="1218899560"/>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crossAx val="1218895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a:pPr>
      <a:endParaRPr lang="de-DE"/>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b="1"/>
            </a:pPr>
            <a:r>
              <a:rPr lang="de-DE" sz="1600" b="1"/>
              <a:t>Impact of SAP</a:t>
            </a:r>
          </a:p>
        </c:rich>
      </c:tx>
      <c:layout>
        <c:manualLayout>
          <c:xMode val="edge"/>
          <c:yMode val="edge"/>
          <c:x val="0.31878341152597123"/>
          <c:y val="2.9880550645455032E-2"/>
        </c:manualLayout>
      </c:layout>
      <c:overlay val="0"/>
      <c:spPr>
        <a:noFill/>
        <a:ln w="25400">
          <a:noFill/>
        </a:ln>
      </c:spPr>
    </c:title>
    <c:autoTitleDeleted val="0"/>
    <c:plotArea>
      <c:layout>
        <c:manualLayout>
          <c:layoutTarget val="inner"/>
          <c:xMode val="edge"/>
          <c:yMode val="edge"/>
          <c:x val="9.9652008250926863E-2"/>
          <c:y val="8.9796007848381543E-2"/>
          <c:w val="0.86510063526654468"/>
          <c:h val="0.76650972140610785"/>
        </c:manualLayout>
      </c:layout>
      <c:scatterChart>
        <c:scatterStyle val="lineMarker"/>
        <c:varyColors val="0"/>
        <c:ser>
          <c:idx val="0"/>
          <c:order val="0"/>
          <c:tx>
            <c:strRef>
              <c:f>'avD Vges ICA vs SAP'!$B$6</c:f>
              <c:strCache>
                <c:ptCount val="1"/>
                <c:pt idx="0">
                  <c:v>ICA-overall; n=1776</c:v>
                </c:pt>
              </c:strCache>
            </c:strRef>
          </c:tx>
          <c:spPr>
            <a:ln w="25400">
              <a:solidFill>
                <a:srgbClr val="000080"/>
              </a:solidFill>
              <a:prstDash val="solid"/>
            </a:ln>
          </c:spPr>
          <c:marker>
            <c:symbol val="diamond"/>
            <c:size val="7"/>
            <c:spPr>
              <a:solidFill>
                <a:srgbClr val="000080"/>
              </a:solidFill>
              <a:ln>
                <a:solidFill>
                  <a:srgbClr val="000080"/>
                </a:solidFill>
                <a:prstDash val="solid"/>
              </a:ln>
            </c:spPr>
          </c:marker>
          <c:trendline>
            <c:spPr>
              <a:ln w="25400">
                <a:solidFill>
                  <a:srgbClr val="000080"/>
                </a:solidFill>
                <a:prstDash val="dash"/>
              </a:ln>
            </c:spPr>
            <c:trendlineType val="poly"/>
            <c:order val="6"/>
            <c:dispRSqr val="1"/>
            <c:dispEq val="0"/>
            <c:trendlineLbl>
              <c:layout>
                <c:manualLayout>
                  <c:x val="-0.37369760905509741"/>
                  <c:y val="0.22801991941105323"/>
                </c:manualLayout>
              </c:layout>
              <c:numFmt formatCode="0.0000" sourceLinked="0"/>
              <c:spPr>
                <a:noFill/>
                <a:ln w="25400">
                  <a:noFill/>
                </a:ln>
              </c:spPr>
              <c:txPr>
                <a:bodyPr/>
                <a:lstStyle/>
                <a:p>
                  <a:pPr>
                    <a:defRPr>
                      <a:solidFill>
                        <a:srgbClr val="002060"/>
                      </a:solidFill>
                    </a:defRPr>
                  </a:pPr>
                  <a:endParaRPr lang="de-DE"/>
                </a:p>
              </c:txPr>
            </c:trendlineLbl>
          </c:trendline>
          <c:errBars>
            <c:errDir val="y"/>
            <c:errBarType val="both"/>
            <c:errValType val="cust"/>
            <c:noEndCap val="0"/>
            <c:plus>
              <c:numRef>
                <c:f>'avD Vges ICA vs SAP'!$E$4878:$Y$4878</c:f>
                <c:numCache>
                  <c:formatCode>General</c:formatCode>
                  <c:ptCount val="21"/>
                  <c:pt idx="0">
                    <c:v>0.1476494331387716</c:v>
                  </c:pt>
                  <c:pt idx="1">
                    <c:v>8.8965441353205582E-2</c:v>
                  </c:pt>
                  <c:pt idx="2">
                    <c:v>0.10967371672414061</c:v>
                  </c:pt>
                  <c:pt idx="3">
                    <c:v>8.206019699697574E-2</c:v>
                  </c:pt>
                  <c:pt idx="4">
                    <c:v>6.4311387154784086E-2</c:v>
                  </c:pt>
                  <c:pt idx="5">
                    <c:v>6.1040191377723166E-2</c:v>
                  </c:pt>
                  <c:pt idx="6">
                    <c:v>6.2381149106283319E-2</c:v>
                  </c:pt>
                  <c:pt idx="7">
                    <c:v>5.8948961269732668E-2</c:v>
                  </c:pt>
                  <c:pt idx="8">
                    <c:v>5.4623228245930716E-2</c:v>
                  </c:pt>
                  <c:pt idx="9">
                    <c:v>5.9271505954195128E-2</c:v>
                  </c:pt>
                  <c:pt idx="10">
                    <c:v>7.0426046153516511E-2</c:v>
                  </c:pt>
                  <c:pt idx="11">
                    <c:v>7.440881862523481E-2</c:v>
                  </c:pt>
                  <c:pt idx="12">
                    <c:v>7.5259048721064314E-2</c:v>
                  </c:pt>
                  <c:pt idx="13">
                    <c:v>7.9294024454785339E-2</c:v>
                  </c:pt>
                  <c:pt idx="14">
                    <c:v>5.2509587494213229E-2</c:v>
                  </c:pt>
                  <c:pt idx="15">
                    <c:v>6.5248912676695789E-2</c:v>
                  </c:pt>
                  <c:pt idx="16">
                    <c:v>8.8652808719415568E-2</c:v>
                  </c:pt>
                  <c:pt idx="17">
                    <c:v>0.11654239488366443</c:v>
                  </c:pt>
                  <c:pt idx="18">
                    <c:v>0.14826417809841561</c:v>
                  </c:pt>
                  <c:pt idx="19">
                    <c:v>0.19827363842977802</c:v>
                  </c:pt>
                  <c:pt idx="20">
                    <c:v>0.29186136825923481</c:v>
                  </c:pt>
                </c:numCache>
              </c:numRef>
            </c:plus>
            <c:minus>
              <c:numRef>
                <c:f>'avD Vges ICA vs SAP'!$E$4878:$Y$4878</c:f>
                <c:numCache>
                  <c:formatCode>General</c:formatCode>
                  <c:ptCount val="21"/>
                  <c:pt idx="0">
                    <c:v>0.1476494331387716</c:v>
                  </c:pt>
                  <c:pt idx="1">
                    <c:v>8.8965441353205582E-2</c:v>
                  </c:pt>
                  <c:pt idx="2">
                    <c:v>0.10967371672414061</c:v>
                  </c:pt>
                  <c:pt idx="3">
                    <c:v>8.206019699697574E-2</c:v>
                  </c:pt>
                  <c:pt idx="4">
                    <c:v>6.4311387154784086E-2</c:v>
                  </c:pt>
                  <c:pt idx="5">
                    <c:v>6.1040191377723166E-2</c:v>
                  </c:pt>
                  <c:pt idx="6">
                    <c:v>6.2381149106283319E-2</c:v>
                  </c:pt>
                  <c:pt idx="7">
                    <c:v>5.8948961269732668E-2</c:v>
                  </c:pt>
                  <c:pt idx="8">
                    <c:v>5.4623228245930716E-2</c:v>
                  </c:pt>
                  <c:pt idx="9">
                    <c:v>5.9271505954195128E-2</c:v>
                  </c:pt>
                  <c:pt idx="10">
                    <c:v>7.0426046153516511E-2</c:v>
                  </c:pt>
                  <c:pt idx="11">
                    <c:v>7.440881862523481E-2</c:v>
                  </c:pt>
                  <c:pt idx="12">
                    <c:v>7.5259048721064314E-2</c:v>
                  </c:pt>
                  <c:pt idx="13">
                    <c:v>7.9294024454785339E-2</c:v>
                  </c:pt>
                  <c:pt idx="14">
                    <c:v>5.2509587494213229E-2</c:v>
                  </c:pt>
                  <c:pt idx="15">
                    <c:v>6.5248912676695789E-2</c:v>
                  </c:pt>
                  <c:pt idx="16">
                    <c:v>8.8652808719415568E-2</c:v>
                  </c:pt>
                  <c:pt idx="17">
                    <c:v>0.11654239488366443</c:v>
                  </c:pt>
                  <c:pt idx="18">
                    <c:v>0.14826417809841561</c:v>
                  </c:pt>
                  <c:pt idx="19">
                    <c:v>0.19827363842977802</c:v>
                  </c:pt>
                  <c:pt idx="20">
                    <c:v>0.29186136825923481</c:v>
                  </c:pt>
                </c:numCache>
              </c:numRef>
            </c:minus>
            <c:spPr>
              <a:ln w="3175">
                <a:solidFill>
                  <a:srgbClr val="000080"/>
                </a:solidFill>
                <a:prstDash val="solid"/>
              </a:ln>
            </c:spPr>
          </c:errBars>
          <c:xVal>
            <c:numRef>
              <c:f>'avD Vges ICA vs SAP'!$E$5:$X$5</c:f>
              <c:numCache>
                <c:formatCode>0</c:formatCode>
                <c:ptCount val="20"/>
                <c:pt idx="0">
                  <c:v>104.11111111111111</c:v>
                </c:pt>
                <c:pt idx="1">
                  <c:v>107.51381215469613</c:v>
                </c:pt>
                <c:pt idx="2">
                  <c:v>109.76146788990826</c:v>
                </c:pt>
                <c:pt idx="3">
                  <c:v>114.52409638554217</c:v>
                </c:pt>
                <c:pt idx="4">
                  <c:v>119.81751824817518</c:v>
                </c:pt>
                <c:pt idx="5">
                  <c:v>124.16901408450704</c:v>
                </c:pt>
                <c:pt idx="6">
                  <c:v>129.16</c:v>
                </c:pt>
                <c:pt idx="7">
                  <c:v>133.96632124352331</c:v>
                </c:pt>
                <c:pt idx="8">
                  <c:v>139.00763358778627</c:v>
                </c:pt>
                <c:pt idx="9">
                  <c:v>143.30973451327435</c:v>
                </c:pt>
                <c:pt idx="10">
                  <c:v>148.69433962264151</c:v>
                </c:pt>
                <c:pt idx="11">
                  <c:v>153.57142857142858</c:v>
                </c:pt>
                <c:pt idx="12">
                  <c:v>158.5159574468085</c:v>
                </c:pt>
                <c:pt idx="13">
                  <c:v>163.04895104895104</c:v>
                </c:pt>
                <c:pt idx="14">
                  <c:v>166.58904109589042</c:v>
                </c:pt>
                <c:pt idx="15">
                  <c:v>171.42696629213484</c:v>
                </c:pt>
                <c:pt idx="16">
                  <c:v>176.96296296296296</c:v>
                </c:pt>
                <c:pt idx="17">
                  <c:v>182.59154929577466</c:v>
                </c:pt>
                <c:pt idx="18">
                  <c:v>186.42</c:v>
                </c:pt>
                <c:pt idx="19">
                  <c:v>190.8</c:v>
                </c:pt>
              </c:numCache>
            </c:numRef>
          </c:xVal>
          <c:yVal>
            <c:numRef>
              <c:f>'avD Vges ICA vs SAP'!$E$10:$X$10</c:f>
              <c:numCache>
                <c:formatCode>0.00</c:formatCode>
                <c:ptCount val="20"/>
                <c:pt idx="0">
                  <c:v>3.9880123951240689</c:v>
                </c:pt>
                <c:pt idx="1">
                  <c:v>3.9652607610073272</c:v>
                </c:pt>
                <c:pt idx="2">
                  <c:v>3.9295116052755192</c:v>
                </c:pt>
                <c:pt idx="3">
                  <c:v>3.9080107056334934</c:v>
                </c:pt>
                <c:pt idx="4">
                  <c:v>3.9136171716432306</c:v>
                </c:pt>
                <c:pt idx="5">
                  <c:v>3.9330429889421845</c:v>
                </c:pt>
                <c:pt idx="6">
                  <c:v>3.9481943967705382</c:v>
                </c:pt>
                <c:pt idx="7">
                  <c:v>3.9380865544080992</c:v>
                </c:pt>
                <c:pt idx="8">
                  <c:v>3.9114508127054575</c:v>
                </c:pt>
                <c:pt idx="9">
                  <c:v>3.8855143959595093</c:v>
                </c:pt>
                <c:pt idx="10">
                  <c:v>3.8618709090893155</c:v>
                </c:pt>
                <c:pt idx="11">
                  <c:v>3.8474610559090969</c:v>
                </c:pt>
                <c:pt idx="12">
                  <c:v>3.8339530104791253</c:v>
                </c:pt>
                <c:pt idx="13">
                  <c:v>3.8087977673068045</c:v>
                </c:pt>
                <c:pt idx="14">
                  <c:v>3.7847625150070026</c:v>
                </c:pt>
                <c:pt idx="15">
                  <c:v>3.772956819154385</c:v>
                </c:pt>
                <c:pt idx="16">
                  <c:v>3.7825996508879367</c:v>
                </c:pt>
                <c:pt idx="17">
                  <c:v>3.8223530651239948</c:v>
                </c:pt>
                <c:pt idx="18">
                  <c:v>3.8793969133085553</c:v>
                </c:pt>
                <c:pt idx="19">
                  <c:v>3.9405475596635369</c:v>
                </c:pt>
              </c:numCache>
            </c:numRef>
          </c:yVal>
          <c:smooth val="1"/>
          <c:extLst>
            <c:ext xmlns:c16="http://schemas.microsoft.com/office/drawing/2014/chart" uri="{C3380CC4-5D6E-409C-BE32-E72D297353CC}">
              <c16:uniqueId val="{00000000-4580-45D8-A30E-AD4916CCD91E}"/>
            </c:ext>
          </c:extLst>
        </c:ser>
        <c:dLbls>
          <c:showLegendKey val="0"/>
          <c:showVal val="0"/>
          <c:showCatName val="0"/>
          <c:showSerName val="0"/>
          <c:showPercent val="0"/>
          <c:showBubbleSize val="0"/>
        </c:dLbls>
        <c:axId val="170925440"/>
        <c:axId val="170956288"/>
      </c:scatterChart>
      <c:valAx>
        <c:axId val="170925440"/>
        <c:scaling>
          <c:orientation val="minMax"/>
          <c:max val="210"/>
          <c:min val="90"/>
        </c:scaling>
        <c:delete val="0"/>
        <c:axPos val="b"/>
        <c:title>
          <c:tx>
            <c:rich>
              <a:bodyPr/>
              <a:lstStyle/>
              <a:p>
                <a:pPr>
                  <a:defRPr sz="1100"/>
                </a:pPr>
                <a:r>
                  <a:rPr lang="de-DE" sz="1100"/>
                  <a:t>SAP [mmHg]</a:t>
                </a:r>
              </a:p>
            </c:rich>
          </c:tx>
          <c:layout>
            <c:manualLayout>
              <c:xMode val="edge"/>
              <c:yMode val="edge"/>
              <c:x val="0.45896249297047298"/>
              <c:y val="0.93588730384427798"/>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100" b="0" i="0" u="none" strike="noStrike" baseline="0">
                <a:solidFill>
                  <a:srgbClr val="000000"/>
                </a:solidFill>
                <a:latin typeface="Arial"/>
                <a:ea typeface="Arial"/>
                <a:cs typeface="Arial"/>
              </a:defRPr>
            </a:pPr>
            <a:endParaRPr lang="de-DE"/>
          </a:p>
        </c:txPr>
        <c:crossAx val="170956288"/>
        <c:crosses val="autoZero"/>
        <c:crossBetween val="midCat"/>
        <c:majorUnit val="10"/>
      </c:valAx>
      <c:valAx>
        <c:axId val="170956288"/>
        <c:scaling>
          <c:orientation val="minMax"/>
          <c:max val="4.3"/>
          <c:min val="3.5"/>
        </c:scaling>
        <c:delete val="0"/>
        <c:axPos val="l"/>
        <c:majorGridlines>
          <c:spPr>
            <a:ln w="3175">
              <a:solidFill>
                <a:srgbClr val="FFFFFF"/>
              </a:solidFill>
              <a:prstDash val="sysDash"/>
            </a:ln>
          </c:spPr>
        </c:majorGridlines>
        <c:title>
          <c:tx>
            <c:rich>
              <a:bodyPr/>
              <a:lstStyle/>
              <a:p>
                <a:pPr>
                  <a:defRPr sz="1100"/>
                </a:pPr>
                <a:r>
                  <a:rPr lang="de-DE" sz="1100"/>
                  <a:t>median avD ICA [s]</a:t>
                </a:r>
              </a:p>
            </c:rich>
          </c:tx>
          <c:layout>
            <c:manualLayout>
              <c:xMode val="edge"/>
              <c:yMode val="edge"/>
              <c:x val="2.6520607033724396E-3"/>
              <c:y val="0.35556087440098477"/>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rot="0" vert="horz"/>
          <a:lstStyle/>
          <a:p>
            <a:pPr>
              <a:defRPr sz="900"/>
            </a:pPr>
            <a:endParaRPr lang="de-DE"/>
          </a:p>
        </c:txPr>
        <c:crossAx val="170925440"/>
        <c:crosses val="autoZero"/>
        <c:crossBetween val="midCat"/>
        <c:majorUnit val="0.2"/>
        <c:minorUnit val="0.01"/>
      </c:valAx>
      <c:spPr>
        <a:noFill/>
        <a:ln w="25400">
          <a:noFill/>
        </a:ln>
      </c:spPr>
    </c:plotArea>
    <c:legend>
      <c:legendPos val="r"/>
      <c:legendEntry>
        <c:idx val="1"/>
        <c:delete val="1"/>
      </c:legendEntry>
      <c:layout>
        <c:manualLayout>
          <c:xMode val="edge"/>
          <c:yMode val="edge"/>
          <c:x val="0.18178210774500644"/>
          <c:y val="0.59451325727141247"/>
          <c:w val="0.34664175452644685"/>
          <c:h val="0.107737318549467"/>
        </c:manualLayout>
      </c:layout>
      <c:overlay val="0"/>
      <c:spPr>
        <a:solidFill>
          <a:srgbClr val="FFFFFF"/>
        </a:solidFill>
        <a:ln w="25400">
          <a:noFill/>
        </a:ln>
      </c:spPr>
    </c:legend>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de-DE"/>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0.1771</cdr:x>
      <cdr:y>0.23318</cdr:y>
    </cdr:from>
    <cdr:to>
      <cdr:x>0.25982</cdr:x>
      <cdr:y>0.30405</cdr:y>
    </cdr:to>
    <cdr:sp macro="" textlink="">
      <cdr:nvSpPr>
        <cdr:cNvPr id="2" name="Textfeld 1"/>
        <cdr:cNvSpPr txBox="1"/>
      </cdr:nvSpPr>
      <cdr:spPr>
        <a:xfrm xmlns:a="http://schemas.openxmlformats.org/drawingml/2006/main">
          <a:off x="1079598" y="947626"/>
          <a:ext cx="504267"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de-DE" sz="1100" dirty="0"/>
            <a:t>58,1%</a:t>
          </a:r>
        </a:p>
        <a:p xmlns:a="http://schemas.openxmlformats.org/drawingml/2006/main">
          <a:endParaRPr lang="de-DE"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0.74651</cdr:x>
      <cdr:y>0.72312</cdr:y>
    </cdr:from>
    <cdr:to>
      <cdr:x>1</cdr:x>
      <cdr:y>0.81296</cdr:y>
    </cdr:to>
    <cdr:sp macro="" textlink="">
      <cdr:nvSpPr>
        <cdr:cNvPr id="2" name="Textfeld 7"/>
        <cdr:cNvSpPr txBox="1"/>
      </cdr:nvSpPr>
      <cdr:spPr>
        <a:xfrm xmlns:a="http://schemas.openxmlformats.org/drawingml/2006/main">
          <a:off x="3574834" y="2241732"/>
          <a:ext cx="1213895" cy="278512"/>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rtl="0">
            <a:defRPr sz="1000"/>
          </a:pPr>
          <a:r>
            <a:rPr lang="de-DE" sz="1400" b="1" i="0" u="none" strike="noStrike" baseline="0" dirty="0" err="1">
              <a:solidFill>
                <a:srgbClr val="C00000"/>
              </a:solidFill>
              <a:latin typeface="Calibri"/>
            </a:rPr>
            <a:t>Bayliss</a:t>
          </a:r>
          <a:r>
            <a:rPr lang="de-DE" sz="1400" b="1" i="0" u="none" strike="noStrike" baseline="0" dirty="0">
              <a:solidFill>
                <a:srgbClr val="C00000"/>
              </a:solidFill>
              <a:latin typeface="Calibri"/>
            </a:rPr>
            <a:t>-Effekt</a:t>
          </a:r>
          <a:endParaRPr lang="de-DE" sz="1400" b="1" i="0" u="none" strike="noStrike" baseline="0" dirty="0">
            <a:solidFill>
              <a:srgbClr val="002060"/>
            </a:solidFill>
            <a:latin typeface="Calibri"/>
          </a:endParaRPr>
        </a:p>
        <a:p xmlns:a="http://schemas.openxmlformats.org/drawingml/2006/main">
          <a:pPr algn="ctr" rtl="0">
            <a:defRPr sz="1000"/>
          </a:pPr>
          <a:endParaRPr lang="de-DE" sz="1400" b="1" i="0" u="none" strike="noStrike" baseline="0" dirty="0">
            <a:solidFill>
              <a:srgbClr val="002060"/>
            </a:solidFill>
            <a:latin typeface="Calibri"/>
          </a:endParaRPr>
        </a:p>
      </cdr:txBody>
    </cdr:sp>
  </cdr:relSizeAnchor>
  <cdr:relSizeAnchor xmlns:cdr="http://schemas.openxmlformats.org/drawingml/2006/chartDrawing">
    <cdr:from>
      <cdr:x>0.74525</cdr:x>
      <cdr:y>0.67231</cdr:y>
    </cdr:from>
    <cdr:to>
      <cdr:x>0.74644</cdr:x>
      <cdr:y>0.83373</cdr:y>
    </cdr:to>
    <cdr:cxnSp macro="">
      <cdr:nvCxnSpPr>
        <cdr:cNvPr id="3" name="Gerade Verbindung mit Pfeil 2">
          <a:extLst xmlns:a="http://schemas.openxmlformats.org/drawingml/2006/main">
            <a:ext uri="{FF2B5EF4-FFF2-40B4-BE49-F238E27FC236}">
              <a16:creationId xmlns:a16="http://schemas.microsoft.com/office/drawing/2014/main" id="{9E37B63A-40FA-F22B-A586-ABCFD4769A5A}"/>
            </a:ext>
          </a:extLst>
        </cdr:cNvPr>
        <cdr:cNvCxnSpPr/>
      </cdr:nvCxnSpPr>
      <cdr:spPr>
        <a:xfrm xmlns:a="http://schemas.openxmlformats.org/drawingml/2006/main" flipV="1">
          <a:off x="4014900" y="2344737"/>
          <a:ext cx="6415" cy="562979"/>
        </a:xfrm>
        <a:prstGeom xmlns:a="http://schemas.openxmlformats.org/drawingml/2006/main" prst="straightConnector1">
          <a:avLst/>
        </a:prstGeom>
        <a:ln xmlns:a="http://schemas.openxmlformats.org/drawingml/2006/main" w="38100">
          <a:solidFill>
            <a:srgbClr val="C00000"/>
          </a:solidFill>
          <a:headEnd type="non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C20739A-B937-4E1D-81ED-4DF1F2510210}" type="datetimeFigureOut">
              <a:rPr lang="de-DE" smtClean="0"/>
              <a:pPr/>
              <a:t>03.06.2024</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5E4271-9D5E-4D29-BA2D-BAE16052EEA1}" type="slidenum">
              <a:rPr lang="de-DE" smtClean="0"/>
              <a:pPr/>
              <a:t>‹Nr.›</a:t>
            </a:fld>
            <a:endParaRPr lang="de-DE"/>
          </a:p>
        </p:txBody>
      </p:sp>
    </p:spTree>
    <p:extLst>
      <p:ext uri="{BB962C8B-B14F-4D97-AF65-F5344CB8AC3E}">
        <p14:creationId xmlns:p14="http://schemas.microsoft.com/office/powerpoint/2010/main" val="27115219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9C9A3E-22C0-4184-926D-04F79F085F16}" type="datetimeFigureOut">
              <a:rPr lang="de-DE" smtClean="0"/>
              <a:pPr/>
              <a:t>03.06.2024</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086635-2878-4371-9010-87E785BB28C1}" type="slidenum">
              <a:rPr lang="de-DE" smtClean="0"/>
              <a:pPr/>
              <a:t>‹Nr.›</a:t>
            </a:fld>
            <a:endParaRPr lang="de-DE"/>
          </a:p>
        </p:txBody>
      </p:sp>
    </p:spTree>
    <p:extLst>
      <p:ext uri="{BB962C8B-B14F-4D97-AF65-F5344CB8AC3E}">
        <p14:creationId xmlns:p14="http://schemas.microsoft.com/office/powerpoint/2010/main" val="1044740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2</a:t>
            </a:fld>
            <a:endParaRPr lang="de-DE"/>
          </a:p>
        </p:txBody>
      </p:sp>
    </p:spTree>
    <p:extLst>
      <p:ext uri="{BB962C8B-B14F-4D97-AF65-F5344CB8AC3E}">
        <p14:creationId xmlns:p14="http://schemas.microsoft.com/office/powerpoint/2010/main" val="594091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11</a:t>
            </a:fld>
            <a:endParaRPr lang="de-DE"/>
          </a:p>
        </p:txBody>
      </p:sp>
    </p:spTree>
    <p:extLst>
      <p:ext uri="{BB962C8B-B14F-4D97-AF65-F5344CB8AC3E}">
        <p14:creationId xmlns:p14="http://schemas.microsoft.com/office/powerpoint/2010/main" val="403221128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101</a:t>
            </a:fld>
            <a:endParaRPr lang="de-DE"/>
          </a:p>
        </p:txBody>
      </p:sp>
    </p:spTree>
    <p:extLst>
      <p:ext uri="{BB962C8B-B14F-4D97-AF65-F5344CB8AC3E}">
        <p14:creationId xmlns:p14="http://schemas.microsoft.com/office/powerpoint/2010/main" val="9222893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102</a:t>
            </a:fld>
            <a:endParaRPr lang="de-DE"/>
          </a:p>
        </p:txBody>
      </p:sp>
    </p:spTree>
    <p:extLst>
      <p:ext uri="{BB962C8B-B14F-4D97-AF65-F5344CB8AC3E}">
        <p14:creationId xmlns:p14="http://schemas.microsoft.com/office/powerpoint/2010/main" val="3941225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12</a:t>
            </a:fld>
            <a:endParaRPr lang="de-DE"/>
          </a:p>
        </p:txBody>
      </p:sp>
    </p:spTree>
    <p:extLst>
      <p:ext uri="{BB962C8B-B14F-4D97-AF65-F5344CB8AC3E}">
        <p14:creationId xmlns:p14="http://schemas.microsoft.com/office/powerpoint/2010/main" val="1564882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13</a:t>
            </a:fld>
            <a:endParaRPr lang="de-DE"/>
          </a:p>
        </p:txBody>
      </p:sp>
    </p:spTree>
    <p:extLst>
      <p:ext uri="{BB962C8B-B14F-4D97-AF65-F5344CB8AC3E}">
        <p14:creationId xmlns:p14="http://schemas.microsoft.com/office/powerpoint/2010/main" val="1010853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14</a:t>
            </a:fld>
            <a:endParaRPr lang="de-DE"/>
          </a:p>
        </p:txBody>
      </p:sp>
    </p:spTree>
    <p:extLst>
      <p:ext uri="{BB962C8B-B14F-4D97-AF65-F5344CB8AC3E}">
        <p14:creationId xmlns:p14="http://schemas.microsoft.com/office/powerpoint/2010/main" val="2833624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EA8596-20F3-4FCD-96EB-641F9F457772}" type="slidenum">
              <a:rPr lang="de-DE" altLang="de-DE"/>
              <a:pPr>
                <a:defRPr/>
              </a:pPr>
              <a:t>15</a:t>
            </a:fld>
            <a:endParaRPr lang="de-DE" altLang="de-DE"/>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r>
              <a:rPr lang="de-DE" altLang="de-DE" dirty="0"/>
              <a:t>Normale DSA</a:t>
            </a:r>
            <a:r>
              <a:rPr lang="de-DE" altLang="de-DE" baseline="0" dirty="0"/>
              <a:t> </a:t>
            </a:r>
            <a:endParaRPr lang="de-DE" altLang="de-DE" dirty="0"/>
          </a:p>
        </p:txBody>
      </p:sp>
    </p:spTree>
    <p:extLst>
      <p:ext uri="{BB962C8B-B14F-4D97-AF65-F5344CB8AC3E}">
        <p14:creationId xmlns:p14="http://schemas.microsoft.com/office/powerpoint/2010/main" val="1683258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2EA8596-20F3-4FCD-96EB-641F9F457772}" type="slidenum">
              <a:rPr lang="de-DE" altLang="de-DE"/>
              <a:pPr>
                <a:defRPr/>
              </a:pPr>
              <a:t>16</a:t>
            </a:fld>
            <a:endParaRPr lang="de-DE" altLang="de-DE"/>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endParaRPr lang="de-DE" altLang="de-DE" dirty="0"/>
          </a:p>
        </p:txBody>
      </p:sp>
    </p:spTree>
    <p:extLst>
      <p:ext uri="{BB962C8B-B14F-4D97-AF65-F5344CB8AC3E}">
        <p14:creationId xmlns:p14="http://schemas.microsoft.com/office/powerpoint/2010/main" val="197737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17</a:t>
            </a:fld>
            <a:endParaRPr lang="de-DE"/>
          </a:p>
        </p:txBody>
      </p:sp>
    </p:spTree>
    <p:extLst>
      <p:ext uri="{BB962C8B-B14F-4D97-AF65-F5344CB8AC3E}">
        <p14:creationId xmlns:p14="http://schemas.microsoft.com/office/powerpoint/2010/main" val="4075990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F36AF572-5A14-418F-977C-681A3B684F7E}" type="slidenum">
              <a:rPr lang="en-US" smtClean="0"/>
              <a:pPr>
                <a:defRPr/>
              </a:pPr>
              <a:t>18</a:t>
            </a:fld>
            <a:endParaRPr lang="en-US"/>
          </a:p>
        </p:txBody>
      </p:sp>
    </p:spTree>
    <p:extLst>
      <p:ext uri="{BB962C8B-B14F-4D97-AF65-F5344CB8AC3E}">
        <p14:creationId xmlns:p14="http://schemas.microsoft.com/office/powerpoint/2010/main" val="1481832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pPr>
              <a:defRPr/>
            </a:pPr>
            <a:fld id="{F36AF572-5A14-418F-977C-681A3B684F7E}" type="slidenum">
              <a:rPr lang="en-US" smtClean="0"/>
              <a:pPr>
                <a:defRPr/>
              </a:pPr>
              <a:t>19</a:t>
            </a:fld>
            <a:endParaRPr lang="en-US"/>
          </a:p>
        </p:txBody>
      </p:sp>
    </p:spTree>
    <p:extLst>
      <p:ext uri="{BB962C8B-B14F-4D97-AF65-F5344CB8AC3E}">
        <p14:creationId xmlns:p14="http://schemas.microsoft.com/office/powerpoint/2010/main" val="3000817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pPr>
              <a:defRPr/>
            </a:pPr>
            <a:fld id="{F36AF572-5A14-418F-977C-681A3B684F7E}" type="slidenum">
              <a:rPr lang="en-US" smtClean="0"/>
              <a:pPr>
                <a:defRPr/>
              </a:pPr>
              <a:t>20</a:t>
            </a:fld>
            <a:endParaRPr lang="en-US"/>
          </a:p>
        </p:txBody>
      </p:sp>
    </p:spTree>
    <p:extLst>
      <p:ext uri="{BB962C8B-B14F-4D97-AF65-F5344CB8AC3E}">
        <p14:creationId xmlns:p14="http://schemas.microsoft.com/office/powerpoint/2010/main" val="2697094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3</a:t>
            </a:fld>
            <a:endParaRPr lang="de-DE"/>
          </a:p>
        </p:txBody>
      </p:sp>
    </p:spTree>
    <p:extLst>
      <p:ext uri="{BB962C8B-B14F-4D97-AF65-F5344CB8AC3E}">
        <p14:creationId xmlns:p14="http://schemas.microsoft.com/office/powerpoint/2010/main" val="3104368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pPr>
              <a:defRPr/>
            </a:pPr>
            <a:fld id="{F36AF572-5A14-418F-977C-681A3B684F7E}" type="slidenum">
              <a:rPr lang="en-US" smtClean="0"/>
              <a:pPr>
                <a:defRPr/>
              </a:pPr>
              <a:t>21</a:t>
            </a:fld>
            <a:endParaRPr lang="en-US"/>
          </a:p>
        </p:txBody>
      </p:sp>
    </p:spTree>
    <p:extLst>
      <p:ext uri="{BB962C8B-B14F-4D97-AF65-F5344CB8AC3E}">
        <p14:creationId xmlns:p14="http://schemas.microsoft.com/office/powerpoint/2010/main" val="1485516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pPr>
              <a:defRPr/>
            </a:pPr>
            <a:fld id="{F36AF572-5A14-418F-977C-681A3B684F7E}" type="slidenum">
              <a:rPr lang="en-US" smtClean="0"/>
              <a:pPr>
                <a:defRPr/>
              </a:pPr>
              <a:t>22</a:t>
            </a:fld>
            <a:endParaRPr lang="en-US"/>
          </a:p>
        </p:txBody>
      </p:sp>
    </p:spTree>
    <p:extLst>
      <p:ext uri="{BB962C8B-B14F-4D97-AF65-F5344CB8AC3E}">
        <p14:creationId xmlns:p14="http://schemas.microsoft.com/office/powerpoint/2010/main" val="29702763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baseline="0"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23</a:t>
            </a:fld>
            <a:endParaRPr lang="de-DE"/>
          </a:p>
        </p:txBody>
      </p:sp>
    </p:spTree>
    <p:extLst>
      <p:ext uri="{BB962C8B-B14F-4D97-AF65-F5344CB8AC3E}">
        <p14:creationId xmlns:p14="http://schemas.microsoft.com/office/powerpoint/2010/main" val="27601079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F36AF572-5A14-418F-977C-681A3B684F7E}" type="slidenum">
              <a:rPr lang="en-US" smtClean="0"/>
              <a:pPr>
                <a:defRPr/>
              </a:pPr>
              <a:t>24</a:t>
            </a:fld>
            <a:endParaRPr lang="en-US"/>
          </a:p>
        </p:txBody>
      </p:sp>
    </p:spTree>
    <p:extLst>
      <p:ext uri="{BB962C8B-B14F-4D97-AF65-F5344CB8AC3E}">
        <p14:creationId xmlns:p14="http://schemas.microsoft.com/office/powerpoint/2010/main" val="2055286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F36AF572-5A14-418F-977C-681A3B684F7E}" type="slidenum">
              <a:rPr lang="en-US" smtClean="0"/>
              <a:pPr>
                <a:defRPr/>
              </a:pPr>
              <a:t>25</a:t>
            </a:fld>
            <a:endParaRPr lang="en-US"/>
          </a:p>
        </p:txBody>
      </p:sp>
    </p:spTree>
    <p:extLst>
      <p:ext uri="{BB962C8B-B14F-4D97-AF65-F5344CB8AC3E}">
        <p14:creationId xmlns:p14="http://schemas.microsoft.com/office/powerpoint/2010/main" val="3767770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4E778C0-6527-48BC-A350-76FF39B2EA0E}" type="slidenum">
              <a:rPr lang="de-DE" altLang="de-DE"/>
              <a:pPr>
                <a:defRPr/>
              </a:pPr>
              <a:t>26</a:t>
            </a:fld>
            <a:endParaRPr lang="de-DE" altLang="de-DE"/>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endParaRPr lang="de-DE" altLang="de-DE" dirty="0"/>
          </a:p>
        </p:txBody>
      </p:sp>
    </p:spTree>
    <p:extLst>
      <p:ext uri="{BB962C8B-B14F-4D97-AF65-F5344CB8AC3E}">
        <p14:creationId xmlns:p14="http://schemas.microsoft.com/office/powerpoint/2010/main" val="34963596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9076FE8-541E-49DA-AAD6-F40441C82851}" type="slidenum">
              <a:rPr lang="de-DE" altLang="de-DE"/>
              <a:pPr>
                <a:defRPr/>
              </a:pPr>
              <a:t>27</a:t>
            </a:fld>
            <a:endParaRPr lang="de-DE" altLang="de-DE"/>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endParaRPr lang="de-DE" altLang="de-DE" dirty="0"/>
          </a:p>
        </p:txBody>
      </p:sp>
    </p:spTree>
    <p:extLst>
      <p:ext uri="{BB962C8B-B14F-4D97-AF65-F5344CB8AC3E}">
        <p14:creationId xmlns:p14="http://schemas.microsoft.com/office/powerpoint/2010/main" val="38600581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F36AF572-5A14-418F-977C-681A3B684F7E}" type="slidenum">
              <a:rPr lang="en-US" smtClean="0"/>
              <a:pPr>
                <a:defRPr/>
              </a:pPr>
              <a:t>28</a:t>
            </a:fld>
            <a:endParaRPr lang="en-US"/>
          </a:p>
        </p:txBody>
      </p:sp>
    </p:spTree>
    <p:extLst>
      <p:ext uri="{BB962C8B-B14F-4D97-AF65-F5344CB8AC3E}">
        <p14:creationId xmlns:p14="http://schemas.microsoft.com/office/powerpoint/2010/main" val="852144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F36AF572-5A14-418F-977C-681A3B684F7E}" type="slidenum">
              <a:rPr lang="en-US" smtClean="0"/>
              <a:pPr>
                <a:defRPr/>
              </a:pPr>
              <a:t>29</a:t>
            </a:fld>
            <a:endParaRPr lang="en-US"/>
          </a:p>
        </p:txBody>
      </p:sp>
    </p:spTree>
    <p:extLst>
      <p:ext uri="{BB962C8B-B14F-4D97-AF65-F5344CB8AC3E}">
        <p14:creationId xmlns:p14="http://schemas.microsoft.com/office/powerpoint/2010/main" val="3264306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30</a:t>
            </a:fld>
            <a:endParaRPr lang="de-DE"/>
          </a:p>
        </p:txBody>
      </p:sp>
    </p:spTree>
    <p:extLst>
      <p:ext uri="{BB962C8B-B14F-4D97-AF65-F5344CB8AC3E}">
        <p14:creationId xmlns:p14="http://schemas.microsoft.com/office/powerpoint/2010/main" val="3030672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4</a:t>
            </a:fld>
            <a:endParaRPr lang="de-DE"/>
          </a:p>
        </p:txBody>
      </p:sp>
    </p:spTree>
    <p:extLst>
      <p:ext uri="{BB962C8B-B14F-4D97-AF65-F5344CB8AC3E}">
        <p14:creationId xmlns:p14="http://schemas.microsoft.com/office/powerpoint/2010/main" val="24726954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31</a:t>
            </a:fld>
            <a:endParaRPr lang="de-DE"/>
          </a:p>
        </p:txBody>
      </p:sp>
    </p:spTree>
    <p:extLst>
      <p:ext uri="{BB962C8B-B14F-4D97-AF65-F5344CB8AC3E}">
        <p14:creationId xmlns:p14="http://schemas.microsoft.com/office/powerpoint/2010/main" val="9810686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32</a:t>
            </a:fld>
            <a:endParaRPr lang="de-DE"/>
          </a:p>
        </p:txBody>
      </p:sp>
    </p:spTree>
    <p:extLst>
      <p:ext uri="{BB962C8B-B14F-4D97-AF65-F5344CB8AC3E}">
        <p14:creationId xmlns:p14="http://schemas.microsoft.com/office/powerpoint/2010/main" val="1815854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defTabSz="990600">
              <a:defRPr sz="2000">
                <a:solidFill>
                  <a:schemeClr val="tx1"/>
                </a:solidFill>
                <a:latin typeface="Tahoma" panose="020B0604030504040204" pitchFamily="34" charset="0"/>
              </a:defRPr>
            </a:lvl1pPr>
            <a:lvl2pPr marL="742950" indent="-285750" defTabSz="990600">
              <a:defRPr sz="2000">
                <a:solidFill>
                  <a:schemeClr val="tx1"/>
                </a:solidFill>
                <a:latin typeface="Tahoma" panose="020B0604030504040204" pitchFamily="34" charset="0"/>
              </a:defRPr>
            </a:lvl2pPr>
            <a:lvl3pPr marL="1143000" indent="-228600" defTabSz="990600">
              <a:defRPr sz="2000">
                <a:solidFill>
                  <a:schemeClr val="tx1"/>
                </a:solidFill>
                <a:latin typeface="Tahoma" panose="020B0604030504040204" pitchFamily="34" charset="0"/>
              </a:defRPr>
            </a:lvl3pPr>
            <a:lvl4pPr marL="1600200" indent="-228600" defTabSz="990600">
              <a:defRPr sz="2000">
                <a:solidFill>
                  <a:schemeClr val="tx1"/>
                </a:solidFill>
                <a:latin typeface="Tahoma" panose="020B0604030504040204" pitchFamily="34" charset="0"/>
              </a:defRPr>
            </a:lvl4pPr>
            <a:lvl5pPr marL="2057400" indent="-228600" defTabSz="990600">
              <a:defRPr sz="2000">
                <a:solidFill>
                  <a:schemeClr val="tx1"/>
                </a:solidFill>
                <a:latin typeface="Tahoma" panose="020B0604030504040204" pitchFamily="34" charset="0"/>
              </a:defRPr>
            </a:lvl5pPr>
            <a:lvl6pPr marL="2514600" indent="-228600" defTabSz="990600"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90600"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90600"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90600" eaLnBrk="0" fontAlgn="base" hangingPunct="0">
              <a:spcBef>
                <a:spcPct val="0"/>
              </a:spcBef>
              <a:spcAft>
                <a:spcPct val="0"/>
              </a:spcAft>
              <a:defRPr sz="2000">
                <a:solidFill>
                  <a:schemeClr val="tx1"/>
                </a:solidFill>
                <a:latin typeface="Tahoma" panose="020B0604030504040204" pitchFamily="34" charset="0"/>
              </a:defRPr>
            </a:lvl9pPr>
          </a:lstStyle>
          <a:p>
            <a:fld id="{21BFCB42-5A27-432B-8758-F1B89C731D91}" type="slidenum">
              <a:rPr lang="de-DE" altLang="de-DE" sz="1300">
                <a:latin typeface="Times New Roman" panose="02020603050405020304" pitchFamily="18" charset="0"/>
              </a:rPr>
              <a:pPr/>
              <a:t>33</a:t>
            </a:fld>
            <a:endParaRPr lang="de-DE" altLang="de-DE" sz="1300">
              <a:latin typeface="Times New Roman" panose="02020603050405020304" pitchFamily="18"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endParaRPr lang="de-DE" altLang="de-DE" dirty="0"/>
          </a:p>
        </p:txBody>
      </p:sp>
    </p:spTree>
    <p:extLst>
      <p:ext uri="{BB962C8B-B14F-4D97-AF65-F5344CB8AC3E}">
        <p14:creationId xmlns:p14="http://schemas.microsoft.com/office/powerpoint/2010/main" val="1159869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34</a:t>
            </a:fld>
            <a:endParaRPr lang="de-DE"/>
          </a:p>
        </p:txBody>
      </p:sp>
    </p:spTree>
    <p:extLst>
      <p:ext uri="{BB962C8B-B14F-4D97-AF65-F5344CB8AC3E}">
        <p14:creationId xmlns:p14="http://schemas.microsoft.com/office/powerpoint/2010/main" val="2608760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F36AF572-5A14-418F-977C-681A3B684F7E}" type="slidenum">
              <a:rPr lang="en-US" smtClean="0"/>
              <a:pPr>
                <a:defRPr/>
              </a:pPr>
              <a:t>35</a:t>
            </a:fld>
            <a:endParaRPr lang="en-US"/>
          </a:p>
        </p:txBody>
      </p:sp>
    </p:spTree>
    <p:extLst>
      <p:ext uri="{BB962C8B-B14F-4D97-AF65-F5344CB8AC3E}">
        <p14:creationId xmlns:p14="http://schemas.microsoft.com/office/powerpoint/2010/main" val="21942055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F36AF572-5A14-418F-977C-681A3B684F7E}" type="slidenum">
              <a:rPr lang="en-US" smtClean="0"/>
              <a:pPr>
                <a:defRPr/>
              </a:pPr>
              <a:t>36</a:t>
            </a:fld>
            <a:endParaRPr lang="en-US"/>
          </a:p>
        </p:txBody>
      </p:sp>
    </p:spTree>
    <p:extLst>
      <p:ext uri="{BB962C8B-B14F-4D97-AF65-F5344CB8AC3E}">
        <p14:creationId xmlns:p14="http://schemas.microsoft.com/office/powerpoint/2010/main" val="26619268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
        <p:nvSpPr>
          <p:cNvPr id="4" name="Foliennummernplatzhalter 3"/>
          <p:cNvSpPr>
            <a:spLocks noGrp="1"/>
          </p:cNvSpPr>
          <p:nvPr>
            <p:ph type="sldNum" sz="quarter" idx="10"/>
          </p:nvPr>
        </p:nvSpPr>
        <p:spPr/>
        <p:txBody>
          <a:bodyPr/>
          <a:lstStyle/>
          <a:p>
            <a:pPr>
              <a:defRPr/>
            </a:pPr>
            <a:fld id="{F36AF572-5A14-418F-977C-681A3B684F7E}" type="slidenum">
              <a:rPr lang="en-US" smtClean="0"/>
              <a:pPr>
                <a:defRPr/>
              </a:pPr>
              <a:t>37</a:t>
            </a:fld>
            <a:endParaRPr lang="en-US"/>
          </a:p>
        </p:txBody>
      </p:sp>
    </p:spTree>
    <p:extLst>
      <p:ext uri="{BB962C8B-B14F-4D97-AF65-F5344CB8AC3E}">
        <p14:creationId xmlns:p14="http://schemas.microsoft.com/office/powerpoint/2010/main" val="33238509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F36AF572-5A14-418F-977C-681A3B684F7E}" type="slidenum">
              <a:rPr lang="en-US" smtClean="0"/>
              <a:pPr>
                <a:defRPr/>
              </a:pPr>
              <a:t>38</a:t>
            </a:fld>
            <a:endParaRPr lang="en-US"/>
          </a:p>
        </p:txBody>
      </p:sp>
    </p:spTree>
    <p:extLst>
      <p:ext uri="{BB962C8B-B14F-4D97-AF65-F5344CB8AC3E}">
        <p14:creationId xmlns:p14="http://schemas.microsoft.com/office/powerpoint/2010/main" val="21562581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F36AF572-5A14-418F-977C-681A3B684F7E}" type="slidenum">
              <a:rPr lang="en-US" smtClean="0"/>
              <a:pPr>
                <a:defRPr/>
              </a:pPr>
              <a:t>39</a:t>
            </a:fld>
            <a:endParaRPr lang="en-US"/>
          </a:p>
        </p:txBody>
      </p:sp>
    </p:spTree>
    <p:extLst>
      <p:ext uri="{BB962C8B-B14F-4D97-AF65-F5344CB8AC3E}">
        <p14:creationId xmlns:p14="http://schemas.microsoft.com/office/powerpoint/2010/main" val="15599890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F36AF572-5A14-418F-977C-681A3B684F7E}" type="slidenum">
              <a:rPr lang="en-US" smtClean="0"/>
              <a:pPr>
                <a:defRPr/>
              </a:pPr>
              <a:t>40</a:t>
            </a:fld>
            <a:endParaRPr lang="en-US"/>
          </a:p>
        </p:txBody>
      </p:sp>
    </p:spTree>
    <p:extLst>
      <p:ext uri="{BB962C8B-B14F-4D97-AF65-F5344CB8AC3E}">
        <p14:creationId xmlns:p14="http://schemas.microsoft.com/office/powerpoint/2010/main" val="12072102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5</a:t>
            </a:fld>
            <a:endParaRPr lang="de-DE"/>
          </a:p>
        </p:txBody>
      </p:sp>
    </p:spTree>
    <p:extLst>
      <p:ext uri="{BB962C8B-B14F-4D97-AF65-F5344CB8AC3E}">
        <p14:creationId xmlns:p14="http://schemas.microsoft.com/office/powerpoint/2010/main" val="5394514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p:txBody>
          <a:bodyPr/>
          <a:lstStyle>
            <a:lvl1pPr defTabSz="990600">
              <a:defRPr sz="2000">
                <a:solidFill>
                  <a:schemeClr val="tx1"/>
                </a:solidFill>
                <a:latin typeface="Tahoma" panose="020B0604030504040204" pitchFamily="34" charset="0"/>
              </a:defRPr>
            </a:lvl1pPr>
            <a:lvl2pPr marL="742950" indent="-285750" defTabSz="990600">
              <a:defRPr sz="2000">
                <a:solidFill>
                  <a:schemeClr val="tx1"/>
                </a:solidFill>
                <a:latin typeface="Tahoma" panose="020B0604030504040204" pitchFamily="34" charset="0"/>
              </a:defRPr>
            </a:lvl2pPr>
            <a:lvl3pPr marL="1143000" indent="-228600" defTabSz="990600">
              <a:defRPr sz="2000">
                <a:solidFill>
                  <a:schemeClr val="tx1"/>
                </a:solidFill>
                <a:latin typeface="Tahoma" panose="020B0604030504040204" pitchFamily="34" charset="0"/>
              </a:defRPr>
            </a:lvl3pPr>
            <a:lvl4pPr marL="1600200" indent="-228600" defTabSz="990600">
              <a:defRPr sz="2000">
                <a:solidFill>
                  <a:schemeClr val="tx1"/>
                </a:solidFill>
                <a:latin typeface="Tahoma" panose="020B0604030504040204" pitchFamily="34" charset="0"/>
              </a:defRPr>
            </a:lvl4pPr>
            <a:lvl5pPr marL="2057400" indent="-228600" defTabSz="990600">
              <a:defRPr sz="2000">
                <a:solidFill>
                  <a:schemeClr val="tx1"/>
                </a:solidFill>
                <a:latin typeface="Tahoma" panose="020B0604030504040204" pitchFamily="34" charset="0"/>
              </a:defRPr>
            </a:lvl5pPr>
            <a:lvl6pPr marL="2514600" indent="-228600" defTabSz="990600"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90600"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90600"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90600" eaLnBrk="0" fontAlgn="base" hangingPunct="0">
              <a:spcBef>
                <a:spcPct val="0"/>
              </a:spcBef>
              <a:spcAft>
                <a:spcPct val="0"/>
              </a:spcAft>
              <a:defRPr sz="2000">
                <a:solidFill>
                  <a:schemeClr val="tx1"/>
                </a:solidFill>
                <a:latin typeface="Tahoma" panose="020B0604030504040204" pitchFamily="34" charset="0"/>
              </a:defRPr>
            </a:lvl9pPr>
          </a:lstStyle>
          <a:p>
            <a:fld id="{0CB9D0E9-225E-4F3B-AE09-48935779A428}" type="slidenum">
              <a:rPr lang="de-DE" altLang="de-DE" sz="1300">
                <a:latin typeface="Times New Roman" panose="02020603050405020304" pitchFamily="18" charset="0"/>
              </a:rPr>
              <a:pPr/>
              <a:t>41</a:t>
            </a:fld>
            <a:endParaRPr lang="de-DE" altLang="de-DE" sz="1300">
              <a:latin typeface="Times New Roman" panose="02020603050405020304" pitchFamily="18" charset="0"/>
            </a:endParaRPr>
          </a:p>
        </p:txBody>
      </p:sp>
      <p:sp>
        <p:nvSpPr>
          <p:cNvPr id="9" name="Rectangle 7"/>
          <p:cNvSpPr txBox="1">
            <a:spLocks noGrp="1" noChangeArrowheads="1"/>
          </p:cNvSpPr>
          <p:nvPr/>
        </p:nvSpPr>
        <p:spPr bwMode="auto">
          <a:xfrm>
            <a:off x="4022725" y="9723438"/>
            <a:ext cx="3076575" cy="5111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b"/>
          <a:lstStyle>
            <a:lvl1pPr defTabSz="990600">
              <a:defRPr sz="2000">
                <a:solidFill>
                  <a:schemeClr val="tx1"/>
                </a:solidFill>
                <a:latin typeface="Tahoma" panose="020B0604030504040204" pitchFamily="34" charset="0"/>
              </a:defRPr>
            </a:lvl1pPr>
            <a:lvl2pPr marL="742950" indent="-285750" defTabSz="990600">
              <a:defRPr sz="2000">
                <a:solidFill>
                  <a:schemeClr val="tx1"/>
                </a:solidFill>
                <a:latin typeface="Tahoma" panose="020B0604030504040204" pitchFamily="34" charset="0"/>
              </a:defRPr>
            </a:lvl2pPr>
            <a:lvl3pPr marL="1143000" indent="-228600" defTabSz="990600">
              <a:defRPr sz="2000">
                <a:solidFill>
                  <a:schemeClr val="tx1"/>
                </a:solidFill>
                <a:latin typeface="Tahoma" panose="020B0604030504040204" pitchFamily="34" charset="0"/>
              </a:defRPr>
            </a:lvl3pPr>
            <a:lvl4pPr marL="1600200" indent="-228600" defTabSz="990600">
              <a:defRPr sz="2000">
                <a:solidFill>
                  <a:schemeClr val="tx1"/>
                </a:solidFill>
                <a:latin typeface="Tahoma" panose="020B0604030504040204" pitchFamily="34" charset="0"/>
              </a:defRPr>
            </a:lvl4pPr>
            <a:lvl5pPr marL="2057400" indent="-228600" defTabSz="990600">
              <a:defRPr sz="2000">
                <a:solidFill>
                  <a:schemeClr val="tx1"/>
                </a:solidFill>
                <a:latin typeface="Tahoma" panose="020B0604030504040204" pitchFamily="34" charset="0"/>
              </a:defRPr>
            </a:lvl5pPr>
            <a:lvl6pPr marL="2514600" indent="-228600" defTabSz="990600"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90600"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90600"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90600" eaLnBrk="0" fontAlgn="base" hangingPunct="0">
              <a:spcBef>
                <a:spcPct val="0"/>
              </a:spcBef>
              <a:spcAft>
                <a:spcPct val="0"/>
              </a:spcAft>
              <a:defRPr sz="2000">
                <a:solidFill>
                  <a:schemeClr val="tx1"/>
                </a:solidFill>
                <a:latin typeface="Tahoma" panose="020B0604030504040204" pitchFamily="34" charset="0"/>
              </a:defRPr>
            </a:lvl9pPr>
          </a:lstStyle>
          <a:p>
            <a:pPr algn="r"/>
            <a:fld id="{83A8653B-2799-41A6-9B1C-38C195FBD76F}" type="slidenum">
              <a:rPr lang="de-DE" altLang="de-DE" sz="1300">
                <a:effectLst>
                  <a:outerShdw blurRad="38100" dist="38100" dir="2700000" algn="tl">
                    <a:srgbClr val="C0C0C0"/>
                  </a:outerShdw>
                </a:effectLst>
                <a:latin typeface="Times New Roman" panose="02020603050405020304" pitchFamily="18" charset="0"/>
              </a:rPr>
              <a:pPr algn="r"/>
              <a:t>41</a:t>
            </a:fld>
            <a:endParaRPr lang="de-DE" altLang="de-DE" sz="1300">
              <a:effectLst>
                <a:outerShdw blurRad="38100" dist="38100" dir="2700000" algn="tl">
                  <a:srgbClr val="C0C0C0"/>
                </a:outerShdw>
              </a:effectLst>
              <a:latin typeface="Times New Roman" panose="02020603050405020304" pitchFamily="18" charset="0"/>
            </a:endParaRPr>
          </a:p>
        </p:txBody>
      </p:sp>
      <p:sp>
        <p:nvSpPr>
          <p:cNvPr id="7" name="Rectangle 7"/>
          <p:cNvSpPr txBox="1">
            <a:spLocks noGrp="1" noChangeArrowheads="1"/>
          </p:cNvSpPr>
          <p:nvPr/>
        </p:nvSpPr>
        <p:spPr bwMode="auto">
          <a:xfrm>
            <a:off x="4022725" y="9723438"/>
            <a:ext cx="3076575" cy="5111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9048" tIns="49524" rIns="99048" bIns="49524" anchor="b"/>
          <a:lstStyle>
            <a:lvl1pPr defTabSz="990600">
              <a:defRPr sz="2000">
                <a:solidFill>
                  <a:schemeClr val="tx1"/>
                </a:solidFill>
                <a:latin typeface="Tahoma" panose="020B0604030504040204" pitchFamily="34" charset="0"/>
              </a:defRPr>
            </a:lvl1pPr>
            <a:lvl2pPr marL="742950" indent="-285750" defTabSz="990600">
              <a:defRPr sz="2000">
                <a:solidFill>
                  <a:schemeClr val="tx1"/>
                </a:solidFill>
                <a:latin typeface="Tahoma" panose="020B0604030504040204" pitchFamily="34" charset="0"/>
              </a:defRPr>
            </a:lvl2pPr>
            <a:lvl3pPr marL="1143000" indent="-228600" defTabSz="990600">
              <a:defRPr sz="2000">
                <a:solidFill>
                  <a:schemeClr val="tx1"/>
                </a:solidFill>
                <a:latin typeface="Tahoma" panose="020B0604030504040204" pitchFamily="34" charset="0"/>
              </a:defRPr>
            </a:lvl3pPr>
            <a:lvl4pPr marL="1600200" indent="-228600" defTabSz="990600">
              <a:defRPr sz="2000">
                <a:solidFill>
                  <a:schemeClr val="tx1"/>
                </a:solidFill>
                <a:latin typeface="Tahoma" panose="020B0604030504040204" pitchFamily="34" charset="0"/>
              </a:defRPr>
            </a:lvl4pPr>
            <a:lvl5pPr marL="2057400" indent="-228600" defTabSz="990600">
              <a:defRPr sz="2000">
                <a:solidFill>
                  <a:schemeClr val="tx1"/>
                </a:solidFill>
                <a:latin typeface="Tahoma" panose="020B0604030504040204" pitchFamily="34" charset="0"/>
              </a:defRPr>
            </a:lvl5pPr>
            <a:lvl6pPr marL="2514600" indent="-228600" defTabSz="990600" eaLnBrk="0" fontAlgn="base" hangingPunct="0">
              <a:spcBef>
                <a:spcPct val="0"/>
              </a:spcBef>
              <a:spcAft>
                <a:spcPct val="0"/>
              </a:spcAft>
              <a:defRPr sz="2000">
                <a:solidFill>
                  <a:schemeClr val="tx1"/>
                </a:solidFill>
                <a:latin typeface="Tahoma" panose="020B0604030504040204" pitchFamily="34" charset="0"/>
              </a:defRPr>
            </a:lvl6pPr>
            <a:lvl7pPr marL="2971800" indent="-228600" defTabSz="990600" eaLnBrk="0" fontAlgn="base" hangingPunct="0">
              <a:spcBef>
                <a:spcPct val="0"/>
              </a:spcBef>
              <a:spcAft>
                <a:spcPct val="0"/>
              </a:spcAft>
              <a:defRPr sz="2000">
                <a:solidFill>
                  <a:schemeClr val="tx1"/>
                </a:solidFill>
                <a:latin typeface="Tahoma" panose="020B0604030504040204" pitchFamily="34" charset="0"/>
              </a:defRPr>
            </a:lvl7pPr>
            <a:lvl8pPr marL="3429000" indent="-228600" defTabSz="990600" eaLnBrk="0" fontAlgn="base" hangingPunct="0">
              <a:spcBef>
                <a:spcPct val="0"/>
              </a:spcBef>
              <a:spcAft>
                <a:spcPct val="0"/>
              </a:spcAft>
              <a:defRPr sz="2000">
                <a:solidFill>
                  <a:schemeClr val="tx1"/>
                </a:solidFill>
                <a:latin typeface="Tahoma" panose="020B0604030504040204" pitchFamily="34" charset="0"/>
              </a:defRPr>
            </a:lvl8pPr>
            <a:lvl9pPr marL="3886200" indent="-228600" defTabSz="990600" eaLnBrk="0" fontAlgn="base" hangingPunct="0">
              <a:spcBef>
                <a:spcPct val="0"/>
              </a:spcBef>
              <a:spcAft>
                <a:spcPct val="0"/>
              </a:spcAft>
              <a:defRPr sz="2000">
                <a:solidFill>
                  <a:schemeClr val="tx1"/>
                </a:solidFill>
                <a:latin typeface="Tahoma" panose="020B0604030504040204" pitchFamily="34" charset="0"/>
              </a:defRPr>
            </a:lvl9pPr>
          </a:lstStyle>
          <a:p>
            <a:pPr algn="r"/>
            <a:fld id="{E667EA1A-3058-4BE3-A9E0-D35EB89E2014}" type="slidenum">
              <a:rPr lang="de-DE" altLang="de-DE" sz="1300">
                <a:effectLst>
                  <a:outerShdw blurRad="38100" dist="38100" dir="2700000" algn="tl">
                    <a:srgbClr val="C0C0C0"/>
                  </a:outerShdw>
                </a:effectLst>
                <a:latin typeface="Times New Roman" panose="02020603050405020304" pitchFamily="18" charset="0"/>
              </a:rPr>
              <a:pPr algn="r"/>
              <a:t>41</a:t>
            </a:fld>
            <a:endParaRPr lang="de-DE" altLang="de-DE" sz="1300">
              <a:effectLst>
                <a:outerShdw blurRad="38100" dist="38100" dir="2700000" algn="tl">
                  <a:srgbClr val="C0C0C0"/>
                </a:outerShdw>
              </a:effectLst>
              <a:latin typeface="Times New Roman" panose="02020603050405020304" pitchFamily="18" charset="0"/>
            </a:endParaRPr>
          </a:p>
        </p:txBody>
      </p:sp>
      <p:sp>
        <p:nvSpPr>
          <p:cNvPr id="44037" name="Rectangle 2"/>
          <p:cNvSpPr>
            <a:spLocks noGrp="1" noRot="1" noChangeAspect="1" noChangeArrowheads="1" noTextEdit="1"/>
          </p:cNvSpPr>
          <p:nvPr>
            <p:ph type="sldImg"/>
          </p:nvPr>
        </p:nvSpPr>
        <p:spPr>
          <a:ln/>
        </p:spPr>
      </p:sp>
      <p:sp>
        <p:nvSpPr>
          <p:cNvPr id="44038" name="Rectangle 3"/>
          <p:cNvSpPr>
            <a:spLocks noGrp="1" noChangeArrowheads="1"/>
          </p:cNvSpPr>
          <p:nvPr>
            <p:ph type="body" idx="1"/>
          </p:nvPr>
        </p:nvSpPr>
        <p:spPr>
          <a:noFill/>
        </p:spPr>
        <p:txBody>
          <a:bodyPr/>
          <a:lstStyle/>
          <a:p>
            <a:r>
              <a:rPr lang="de-DE" altLang="de-DE" dirty="0"/>
              <a:t>-</a:t>
            </a:r>
          </a:p>
        </p:txBody>
      </p:sp>
    </p:spTree>
    <p:extLst>
      <p:ext uri="{BB962C8B-B14F-4D97-AF65-F5344CB8AC3E}">
        <p14:creationId xmlns:p14="http://schemas.microsoft.com/office/powerpoint/2010/main" val="22250104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42</a:t>
            </a:fld>
            <a:endParaRPr lang="de-DE"/>
          </a:p>
        </p:txBody>
      </p:sp>
    </p:spTree>
    <p:extLst>
      <p:ext uri="{BB962C8B-B14F-4D97-AF65-F5344CB8AC3E}">
        <p14:creationId xmlns:p14="http://schemas.microsoft.com/office/powerpoint/2010/main" val="23248055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43</a:t>
            </a:fld>
            <a:endParaRPr lang="de-DE"/>
          </a:p>
        </p:txBody>
      </p:sp>
    </p:spTree>
    <p:extLst>
      <p:ext uri="{BB962C8B-B14F-4D97-AF65-F5344CB8AC3E}">
        <p14:creationId xmlns:p14="http://schemas.microsoft.com/office/powerpoint/2010/main" val="18309386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44</a:t>
            </a:fld>
            <a:endParaRPr lang="de-DE"/>
          </a:p>
        </p:txBody>
      </p:sp>
    </p:spTree>
    <p:extLst>
      <p:ext uri="{BB962C8B-B14F-4D97-AF65-F5344CB8AC3E}">
        <p14:creationId xmlns:p14="http://schemas.microsoft.com/office/powerpoint/2010/main" val="25834479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B03B0C2-0CB7-42A1-A0C5-50EF603A8221}" type="slidenum">
              <a:rPr lang="de-DE" altLang="de-DE"/>
              <a:pPr>
                <a:defRPr/>
              </a:pPr>
              <a:t>45</a:t>
            </a:fld>
            <a:endParaRPr lang="de-DE" altLang="de-DE"/>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marL="171450" indent="-171450">
              <a:buFontTx/>
              <a:buChar char="-"/>
            </a:pPr>
            <a:endParaRPr lang="de-DE" altLang="de-DE" dirty="0"/>
          </a:p>
        </p:txBody>
      </p:sp>
    </p:spTree>
    <p:extLst>
      <p:ext uri="{BB962C8B-B14F-4D97-AF65-F5344CB8AC3E}">
        <p14:creationId xmlns:p14="http://schemas.microsoft.com/office/powerpoint/2010/main" val="17876074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indent="-171450">
              <a:buFontTx/>
              <a:buChar cha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46</a:t>
            </a:fld>
            <a:endParaRPr lang="de-DE"/>
          </a:p>
        </p:txBody>
      </p:sp>
    </p:spTree>
    <p:extLst>
      <p:ext uri="{BB962C8B-B14F-4D97-AF65-F5344CB8AC3E}">
        <p14:creationId xmlns:p14="http://schemas.microsoft.com/office/powerpoint/2010/main" val="933810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47</a:t>
            </a:fld>
            <a:endParaRPr lang="de-DE"/>
          </a:p>
        </p:txBody>
      </p:sp>
    </p:spTree>
    <p:extLst>
      <p:ext uri="{BB962C8B-B14F-4D97-AF65-F5344CB8AC3E}">
        <p14:creationId xmlns:p14="http://schemas.microsoft.com/office/powerpoint/2010/main" val="19036877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48</a:t>
            </a:fld>
            <a:endParaRPr lang="de-DE"/>
          </a:p>
        </p:txBody>
      </p:sp>
    </p:spTree>
    <p:extLst>
      <p:ext uri="{BB962C8B-B14F-4D97-AF65-F5344CB8AC3E}">
        <p14:creationId xmlns:p14="http://schemas.microsoft.com/office/powerpoint/2010/main" val="34411640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49</a:t>
            </a:fld>
            <a:endParaRPr lang="de-DE"/>
          </a:p>
        </p:txBody>
      </p:sp>
    </p:spTree>
    <p:extLst>
      <p:ext uri="{BB962C8B-B14F-4D97-AF65-F5344CB8AC3E}">
        <p14:creationId xmlns:p14="http://schemas.microsoft.com/office/powerpoint/2010/main" val="396913463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50</a:t>
            </a:fld>
            <a:endParaRPr lang="de-DE"/>
          </a:p>
        </p:txBody>
      </p:sp>
    </p:spTree>
    <p:extLst>
      <p:ext uri="{BB962C8B-B14F-4D97-AF65-F5344CB8AC3E}">
        <p14:creationId xmlns:p14="http://schemas.microsoft.com/office/powerpoint/2010/main" val="2446249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085850" marR="0" lvl="2" indent="-171450" algn="l" defTabSz="914400" rtl="0" eaLnBrk="1" fontAlgn="auto" latinLnBrk="0" hangingPunct="1">
              <a:lnSpc>
                <a:spcPct val="100000"/>
              </a:lnSpc>
              <a:spcBef>
                <a:spcPts val="0"/>
              </a:spcBef>
              <a:spcAft>
                <a:spcPts val="0"/>
              </a:spcAft>
              <a:buClrTx/>
              <a:buSzTx/>
              <a:buFontTx/>
              <a:buChar char="-"/>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6</a:t>
            </a:fld>
            <a:endParaRPr lang="de-DE"/>
          </a:p>
        </p:txBody>
      </p:sp>
    </p:spTree>
    <p:extLst>
      <p:ext uri="{BB962C8B-B14F-4D97-AF65-F5344CB8AC3E}">
        <p14:creationId xmlns:p14="http://schemas.microsoft.com/office/powerpoint/2010/main" val="21818215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51</a:t>
            </a:fld>
            <a:endParaRPr lang="de-DE"/>
          </a:p>
        </p:txBody>
      </p:sp>
    </p:spTree>
    <p:extLst>
      <p:ext uri="{BB962C8B-B14F-4D97-AF65-F5344CB8AC3E}">
        <p14:creationId xmlns:p14="http://schemas.microsoft.com/office/powerpoint/2010/main" val="33446152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52</a:t>
            </a:fld>
            <a:endParaRPr lang="de-DE"/>
          </a:p>
        </p:txBody>
      </p:sp>
    </p:spTree>
    <p:extLst>
      <p:ext uri="{BB962C8B-B14F-4D97-AF65-F5344CB8AC3E}">
        <p14:creationId xmlns:p14="http://schemas.microsoft.com/office/powerpoint/2010/main" val="2905961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53</a:t>
            </a:fld>
            <a:endParaRPr lang="de-DE"/>
          </a:p>
        </p:txBody>
      </p:sp>
    </p:spTree>
    <p:extLst>
      <p:ext uri="{BB962C8B-B14F-4D97-AF65-F5344CB8AC3E}">
        <p14:creationId xmlns:p14="http://schemas.microsoft.com/office/powerpoint/2010/main" val="288755988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54</a:t>
            </a:fld>
            <a:endParaRPr lang="de-DE"/>
          </a:p>
        </p:txBody>
      </p:sp>
    </p:spTree>
    <p:extLst>
      <p:ext uri="{BB962C8B-B14F-4D97-AF65-F5344CB8AC3E}">
        <p14:creationId xmlns:p14="http://schemas.microsoft.com/office/powerpoint/2010/main" val="26121092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55</a:t>
            </a:fld>
            <a:endParaRPr lang="de-DE"/>
          </a:p>
        </p:txBody>
      </p:sp>
    </p:spTree>
    <p:extLst>
      <p:ext uri="{BB962C8B-B14F-4D97-AF65-F5344CB8AC3E}">
        <p14:creationId xmlns:p14="http://schemas.microsoft.com/office/powerpoint/2010/main" val="74439074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56</a:t>
            </a:fld>
            <a:endParaRPr lang="de-DE"/>
          </a:p>
        </p:txBody>
      </p:sp>
    </p:spTree>
    <p:extLst>
      <p:ext uri="{BB962C8B-B14F-4D97-AF65-F5344CB8AC3E}">
        <p14:creationId xmlns:p14="http://schemas.microsoft.com/office/powerpoint/2010/main" val="6180115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57</a:t>
            </a:fld>
            <a:endParaRPr lang="de-DE"/>
          </a:p>
        </p:txBody>
      </p:sp>
    </p:spTree>
    <p:extLst>
      <p:ext uri="{BB962C8B-B14F-4D97-AF65-F5344CB8AC3E}">
        <p14:creationId xmlns:p14="http://schemas.microsoft.com/office/powerpoint/2010/main" val="19417601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58</a:t>
            </a:fld>
            <a:endParaRPr lang="de-DE"/>
          </a:p>
        </p:txBody>
      </p:sp>
    </p:spTree>
    <p:extLst>
      <p:ext uri="{BB962C8B-B14F-4D97-AF65-F5344CB8AC3E}">
        <p14:creationId xmlns:p14="http://schemas.microsoft.com/office/powerpoint/2010/main" val="36634710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59</a:t>
            </a:fld>
            <a:endParaRPr lang="de-DE"/>
          </a:p>
        </p:txBody>
      </p:sp>
    </p:spTree>
    <p:extLst>
      <p:ext uri="{BB962C8B-B14F-4D97-AF65-F5344CB8AC3E}">
        <p14:creationId xmlns:p14="http://schemas.microsoft.com/office/powerpoint/2010/main" val="15628811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60</a:t>
            </a:fld>
            <a:endParaRPr lang="de-DE"/>
          </a:p>
        </p:txBody>
      </p:sp>
    </p:spTree>
    <p:extLst>
      <p:ext uri="{BB962C8B-B14F-4D97-AF65-F5344CB8AC3E}">
        <p14:creationId xmlns:p14="http://schemas.microsoft.com/office/powerpoint/2010/main" val="3292453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7</a:t>
            </a:fld>
            <a:endParaRPr lang="de-DE"/>
          </a:p>
        </p:txBody>
      </p:sp>
    </p:spTree>
    <p:extLst>
      <p:ext uri="{BB962C8B-B14F-4D97-AF65-F5344CB8AC3E}">
        <p14:creationId xmlns:p14="http://schemas.microsoft.com/office/powerpoint/2010/main" val="19614637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61</a:t>
            </a:fld>
            <a:endParaRPr lang="de-DE"/>
          </a:p>
        </p:txBody>
      </p:sp>
    </p:spTree>
    <p:extLst>
      <p:ext uri="{BB962C8B-B14F-4D97-AF65-F5344CB8AC3E}">
        <p14:creationId xmlns:p14="http://schemas.microsoft.com/office/powerpoint/2010/main" val="6743740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62</a:t>
            </a:fld>
            <a:endParaRPr lang="de-DE"/>
          </a:p>
        </p:txBody>
      </p:sp>
    </p:spTree>
    <p:extLst>
      <p:ext uri="{BB962C8B-B14F-4D97-AF65-F5344CB8AC3E}">
        <p14:creationId xmlns:p14="http://schemas.microsoft.com/office/powerpoint/2010/main" val="41576521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63</a:t>
            </a:fld>
            <a:endParaRPr lang="de-DE"/>
          </a:p>
        </p:txBody>
      </p:sp>
    </p:spTree>
    <p:extLst>
      <p:ext uri="{BB962C8B-B14F-4D97-AF65-F5344CB8AC3E}">
        <p14:creationId xmlns:p14="http://schemas.microsoft.com/office/powerpoint/2010/main" val="9010084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64</a:t>
            </a:fld>
            <a:endParaRPr lang="de-DE"/>
          </a:p>
        </p:txBody>
      </p:sp>
    </p:spTree>
    <p:extLst>
      <p:ext uri="{BB962C8B-B14F-4D97-AF65-F5344CB8AC3E}">
        <p14:creationId xmlns:p14="http://schemas.microsoft.com/office/powerpoint/2010/main" val="21139824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65</a:t>
            </a:fld>
            <a:endParaRPr lang="de-DE"/>
          </a:p>
        </p:txBody>
      </p:sp>
    </p:spTree>
    <p:extLst>
      <p:ext uri="{BB962C8B-B14F-4D97-AF65-F5344CB8AC3E}">
        <p14:creationId xmlns:p14="http://schemas.microsoft.com/office/powerpoint/2010/main" val="41175244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66</a:t>
            </a:fld>
            <a:endParaRPr lang="de-DE"/>
          </a:p>
        </p:txBody>
      </p:sp>
    </p:spTree>
    <p:extLst>
      <p:ext uri="{BB962C8B-B14F-4D97-AF65-F5344CB8AC3E}">
        <p14:creationId xmlns:p14="http://schemas.microsoft.com/office/powerpoint/2010/main" val="34344051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67</a:t>
            </a:fld>
            <a:endParaRPr lang="de-DE"/>
          </a:p>
        </p:txBody>
      </p:sp>
    </p:spTree>
    <p:extLst>
      <p:ext uri="{BB962C8B-B14F-4D97-AF65-F5344CB8AC3E}">
        <p14:creationId xmlns:p14="http://schemas.microsoft.com/office/powerpoint/2010/main" val="22401954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68</a:t>
            </a:fld>
            <a:endParaRPr lang="de-DE"/>
          </a:p>
        </p:txBody>
      </p:sp>
    </p:spTree>
    <p:extLst>
      <p:ext uri="{BB962C8B-B14F-4D97-AF65-F5344CB8AC3E}">
        <p14:creationId xmlns:p14="http://schemas.microsoft.com/office/powerpoint/2010/main" val="30470763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69</a:t>
            </a:fld>
            <a:endParaRPr lang="de-DE"/>
          </a:p>
        </p:txBody>
      </p:sp>
    </p:spTree>
    <p:extLst>
      <p:ext uri="{BB962C8B-B14F-4D97-AF65-F5344CB8AC3E}">
        <p14:creationId xmlns:p14="http://schemas.microsoft.com/office/powerpoint/2010/main" val="37632529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70</a:t>
            </a:fld>
            <a:endParaRPr lang="de-DE"/>
          </a:p>
        </p:txBody>
      </p:sp>
    </p:spTree>
    <p:extLst>
      <p:ext uri="{BB962C8B-B14F-4D97-AF65-F5344CB8AC3E}">
        <p14:creationId xmlns:p14="http://schemas.microsoft.com/office/powerpoint/2010/main" val="1979432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8</a:t>
            </a:fld>
            <a:endParaRPr lang="de-DE"/>
          </a:p>
        </p:txBody>
      </p:sp>
    </p:spTree>
    <p:extLst>
      <p:ext uri="{BB962C8B-B14F-4D97-AF65-F5344CB8AC3E}">
        <p14:creationId xmlns:p14="http://schemas.microsoft.com/office/powerpoint/2010/main" val="40498084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71</a:t>
            </a:fld>
            <a:endParaRPr lang="de-DE"/>
          </a:p>
        </p:txBody>
      </p:sp>
    </p:spTree>
    <p:extLst>
      <p:ext uri="{BB962C8B-B14F-4D97-AF65-F5344CB8AC3E}">
        <p14:creationId xmlns:p14="http://schemas.microsoft.com/office/powerpoint/2010/main" val="171315897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72</a:t>
            </a:fld>
            <a:endParaRPr lang="de-DE"/>
          </a:p>
        </p:txBody>
      </p:sp>
    </p:spTree>
    <p:extLst>
      <p:ext uri="{BB962C8B-B14F-4D97-AF65-F5344CB8AC3E}">
        <p14:creationId xmlns:p14="http://schemas.microsoft.com/office/powerpoint/2010/main" val="31950520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73</a:t>
            </a:fld>
            <a:endParaRPr lang="de-DE"/>
          </a:p>
        </p:txBody>
      </p:sp>
    </p:spTree>
    <p:extLst>
      <p:ext uri="{BB962C8B-B14F-4D97-AF65-F5344CB8AC3E}">
        <p14:creationId xmlns:p14="http://schemas.microsoft.com/office/powerpoint/2010/main" val="260339834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74</a:t>
            </a:fld>
            <a:endParaRPr lang="de-DE"/>
          </a:p>
        </p:txBody>
      </p:sp>
    </p:spTree>
    <p:extLst>
      <p:ext uri="{BB962C8B-B14F-4D97-AF65-F5344CB8AC3E}">
        <p14:creationId xmlns:p14="http://schemas.microsoft.com/office/powerpoint/2010/main" val="22187228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75</a:t>
            </a:fld>
            <a:endParaRPr lang="de-DE"/>
          </a:p>
        </p:txBody>
      </p:sp>
    </p:spTree>
    <p:extLst>
      <p:ext uri="{BB962C8B-B14F-4D97-AF65-F5344CB8AC3E}">
        <p14:creationId xmlns:p14="http://schemas.microsoft.com/office/powerpoint/2010/main" val="24389250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76</a:t>
            </a:fld>
            <a:endParaRPr lang="de-DE"/>
          </a:p>
        </p:txBody>
      </p:sp>
    </p:spTree>
    <p:extLst>
      <p:ext uri="{BB962C8B-B14F-4D97-AF65-F5344CB8AC3E}">
        <p14:creationId xmlns:p14="http://schemas.microsoft.com/office/powerpoint/2010/main" val="311461862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77</a:t>
            </a:fld>
            <a:endParaRPr lang="de-DE"/>
          </a:p>
        </p:txBody>
      </p:sp>
    </p:spTree>
    <p:extLst>
      <p:ext uri="{BB962C8B-B14F-4D97-AF65-F5344CB8AC3E}">
        <p14:creationId xmlns:p14="http://schemas.microsoft.com/office/powerpoint/2010/main" val="2054236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78</a:t>
            </a:fld>
            <a:endParaRPr lang="de-DE"/>
          </a:p>
        </p:txBody>
      </p:sp>
    </p:spTree>
    <p:extLst>
      <p:ext uri="{BB962C8B-B14F-4D97-AF65-F5344CB8AC3E}">
        <p14:creationId xmlns:p14="http://schemas.microsoft.com/office/powerpoint/2010/main" val="357379189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79</a:t>
            </a:fld>
            <a:endParaRPr lang="de-DE"/>
          </a:p>
        </p:txBody>
      </p:sp>
    </p:spTree>
    <p:extLst>
      <p:ext uri="{BB962C8B-B14F-4D97-AF65-F5344CB8AC3E}">
        <p14:creationId xmlns:p14="http://schemas.microsoft.com/office/powerpoint/2010/main" val="389339291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80</a:t>
            </a:fld>
            <a:endParaRPr lang="de-DE"/>
          </a:p>
        </p:txBody>
      </p:sp>
    </p:spTree>
    <p:extLst>
      <p:ext uri="{BB962C8B-B14F-4D97-AF65-F5344CB8AC3E}">
        <p14:creationId xmlns:p14="http://schemas.microsoft.com/office/powerpoint/2010/main" val="3779242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9</a:t>
            </a:fld>
            <a:endParaRPr lang="de-DE"/>
          </a:p>
        </p:txBody>
      </p:sp>
    </p:spTree>
    <p:extLst>
      <p:ext uri="{BB962C8B-B14F-4D97-AF65-F5344CB8AC3E}">
        <p14:creationId xmlns:p14="http://schemas.microsoft.com/office/powerpoint/2010/main" val="1750102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81</a:t>
            </a:fld>
            <a:endParaRPr lang="de-DE"/>
          </a:p>
        </p:txBody>
      </p:sp>
    </p:spTree>
    <p:extLst>
      <p:ext uri="{BB962C8B-B14F-4D97-AF65-F5344CB8AC3E}">
        <p14:creationId xmlns:p14="http://schemas.microsoft.com/office/powerpoint/2010/main" val="22360283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82</a:t>
            </a:fld>
            <a:endParaRPr lang="de-DE"/>
          </a:p>
        </p:txBody>
      </p:sp>
    </p:spTree>
    <p:extLst>
      <p:ext uri="{BB962C8B-B14F-4D97-AF65-F5344CB8AC3E}">
        <p14:creationId xmlns:p14="http://schemas.microsoft.com/office/powerpoint/2010/main" val="22556464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83</a:t>
            </a:fld>
            <a:endParaRPr lang="de-DE"/>
          </a:p>
        </p:txBody>
      </p:sp>
    </p:spTree>
    <p:extLst>
      <p:ext uri="{BB962C8B-B14F-4D97-AF65-F5344CB8AC3E}">
        <p14:creationId xmlns:p14="http://schemas.microsoft.com/office/powerpoint/2010/main" val="23362907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84</a:t>
            </a:fld>
            <a:endParaRPr lang="de-DE"/>
          </a:p>
        </p:txBody>
      </p:sp>
    </p:spTree>
    <p:extLst>
      <p:ext uri="{BB962C8B-B14F-4D97-AF65-F5344CB8AC3E}">
        <p14:creationId xmlns:p14="http://schemas.microsoft.com/office/powerpoint/2010/main" val="342146883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85</a:t>
            </a:fld>
            <a:endParaRPr lang="de-DE"/>
          </a:p>
        </p:txBody>
      </p:sp>
    </p:spTree>
    <p:extLst>
      <p:ext uri="{BB962C8B-B14F-4D97-AF65-F5344CB8AC3E}">
        <p14:creationId xmlns:p14="http://schemas.microsoft.com/office/powerpoint/2010/main" val="116023580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86</a:t>
            </a:fld>
            <a:endParaRPr lang="de-DE"/>
          </a:p>
        </p:txBody>
      </p:sp>
    </p:spTree>
    <p:extLst>
      <p:ext uri="{BB962C8B-B14F-4D97-AF65-F5344CB8AC3E}">
        <p14:creationId xmlns:p14="http://schemas.microsoft.com/office/powerpoint/2010/main" val="38879212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87</a:t>
            </a:fld>
            <a:endParaRPr lang="de-DE"/>
          </a:p>
        </p:txBody>
      </p:sp>
    </p:spTree>
    <p:extLst>
      <p:ext uri="{BB962C8B-B14F-4D97-AF65-F5344CB8AC3E}">
        <p14:creationId xmlns:p14="http://schemas.microsoft.com/office/powerpoint/2010/main" val="34439139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88</a:t>
            </a:fld>
            <a:endParaRPr lang="de-DE"/>
          </a:p>
        </p:txBody>
      </p:sp>
    </p:spTree>
    <p:extLst>
      <p:ext uri="{BB962C8B-B14F-4D97-AF65-F5344CB8AC3E}">
        <p14:creationId xmlns:p14="http://schemas.microsoft.com/office/powerpoint/2010/main" val="7216359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89</a:t>
            </a:fld>
            <a:endParaRPr lang="de-DE"/>
          </a:p>
        </p:txBody>
      </p:sp>
    </p:spTree>
    <p:extLst>
      <p:ext uri="{BB962C8B-B14F-4D97-AF65-F5344CB8AC3E}">
        <p14:creationId xmlns:p14="http://schemas.microsoft.com/office/powerpoint/2010/main" val="426219422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90</a:t>
            </a:fld>
            <a:endParaRPr lang="de-DE"/>
          </a:p>
        </p:txBody>
      </p:sp>
    </p:spTree>
    <p:extLst>
      <p:ext uri="{BB962C8B-B14F-4D97-AF65-F5344CB8AC3E}">
        <p14:creationId xmlns:p14="http://schemas.microsoft.com/office/powerpoint/2010/main" val="2574171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10</a:t>
            </a:fld>
            <a:endParaRPr lang="de-DE"/>
          </a:p>
        </p:txBody>
      </p:sp>
    </p:spTree>
    <p:extLst>
      <p:ext uri="{BB962C8B-B14F-4D97-AF65-F5344CB8AC3E}">
        <p14:creationId xmlns:p14="http://schemas.microsoft.com/office/powerpoint/2010/main" val="419507254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91</a:t>
            </a:fld>
            <a:endParaRPr lang="de-DE"/>
          </a:p>
        </p:txBody>
      </p:sp>
    </p:spTree>
    <p:extLst>
      <p:ext uri="{BB962C8B-B14F-4D97-AF65-F5344CB8AC3E}">
        <p14:creationId xmlns:p14="http://schemas.microsoft.com/office/powerpoint/2010/main" val="212507973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92</a:t>
            </a:fld>
            <a:endParaRPr lang="de-DE"/>
          </a:p>
        </p:txBody>
      </p:sp>
    </p:spTree>
    <p:extLst>
      <p:ext uri="{BB962C8B-B14F-4D97-AF65-F5344CB8AC3E}">
        <p14:creationId xmlns:p14="http://schemas.microsoft.com/office/powerpoint/2010/main" val="399804830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93</a:t>
            </a:fld>
            <a:endParaRPr lang="de-DE"/>
          </a:p>
        </p:txBody>
      </p:sp>
    </p:spTree>
    <p:extLst>
      <p:ext uri="{BB962C8B-B14F-4D97-AF65-F5344CB8AC3E}">
        <p14:creationId xmlns:p14="http://schemas.microsoft.com/office/powerpoint/2010/main" val="293055329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94</a:t>
            </a:fld>
            <a:endParaRPr lang="de-DE"/>
          </a:p>
        </p:txBody>
      </p:sp>
    </p:spTree>
    <p:extLst>
      <p:ext uri="{BB962C8B-B14F-4D97-AF65-F5344CB8AC3E}">
        <p14:creationId xmlns:p14="http://schemas.microsoft.com/office/powerpoint/2010/main" val="35805488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95</a:t>
            </a:fld>
            <a:endParaRPr lang="de-DE"/>
          </a:p>
        </p:txBody>
      </p:sp>
    </p:spTree>
    <p:extLst>
      <p:ext uri="{BB962C8B-B14F-4D97-AF65-F5344CB8AC3E}">
        <p14:creationId xmlns:p14="http://schemas.microsoft.com/office/powerpoint/2010/main" val="146987494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96</a:t>
            </a:fld>
            <a:endParaRPr lang="de-DE"/>
          </a:p>
        </p:txBody>
      </p:sp>
    </p:spTree>
    <p:extLst>
      <p:ext uri="{BB962C8B-B14F-4D97-AF65-F5344CB8AC3E}">
        <p14:creationId xmlns:p14="http://schemas.microsoft.com/office/powerpoint/2010/main" val="348177770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97</a:t>
            </a:fld>
            <a:endParaRPr lang="de-DE"/>
          </a:p>
        </p:txBody>
      </p:sp>
    </p:spTree>
    <p:extLst>
      <p:ext uri="{BB962C8B-B14F-4D97-AF65-F5344CB8AC3E}">
        <p14:creationId xmlns:p14="http://schemas.microsoft.com/office/powerpoint/2010/main" val="3962797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baseline="0"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98</a:t>
            </a:fld>
            <a:endParaRPr lang="de-DE"/>
          </a:p>
        </p:txBody>
      </p:sp>
    </p:spTree>
    <p:extLst>
      <p:ext uri="{BB962C8B-B14F-4D97-AF65-F5344CB8AC3E}">
        <p14:creationId xmlns:p14="http://schemas.microsoft.com/office/powerpoint/2010/main" val="295902562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99</a:t>
            </a:fld>
            <a:endParaRPr lang="de-DE"/>
          </a:p>
        </p:txBody>
      </p:sp>
    </p:spTree>
    <p:extLst>
      <p:ext uri="{BB962C8B-B14F-4D97-AF65-F5344CB8AC3E}">
        <p14:creationId xmlns:p14="http://schemas.microsoft.com/office/powerpoint/2010/main" val="401046595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e-DE" dirty="0"/>
          </a:p>
        </p:txBody>
      </p:sp>
      <p:sp>
        <p:nvSpPr>
          <p:cNvPr id="4" name="Foliennummernplatzhalter 3"/>
          <p:cNvSpPr>
            <a:spLocks noGrp="1"/>
          </p:cNvSpPr>
          <p:nvPr>
            <p:ph type="sldNum" sz="quarter" idx="10"/>
          </p:nvPr>
        </p:nvSpPr>
        <p:spPr/>
        <p:txBody>
          <a:bodyPr/>
          <a:lstStyle/>
          <a:p>
            <a:fld id="{76086635-2878-4371-9010-87E785BB28C1}" type="slidenum">
              <a:rPr lang="de-DE" smtClean="0"/>
              <a:pPr/>
              <a:t>100</a:t>
            </a:fld>
            <a:endParaRPr lang="de-DE"/>
          </a:p>
        </p:txBody>
      </p:sp>
    </p:spTree>
    <p:extLst>
      <p:ext uri="{BB962C8B-B14F-4D97-AF65-F5344CB8AC3E}">
        <p14:creationId xmlns:p14="http://schemas.microsoft.com/office/powerpoint/2010/main" val="183345933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tiff"/><Relationship Id="rId4" Type="http://schemas.openxmlformats.org/officeDocument/2006/relationships/image" Target="../media/image4.png"/><Relationship Id="rId9" Type="http://schemas.openxmlformats.org/officeDocument/2006/relationships/image" Target="../media/image9.tif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allgemein">
    <p:spTree>
      <p:nvGrpSpPr>
        <p:cNvPr id="1" name=""/>
        <p:cNvGrpSpPr/>
        <p:nvPr/>
      </p:nvGrpSpPr>
      <p:grpSpPr>
        <a:xfrm>
          <a:off x="0" y="0"/>
          <a:ext cx="0" cy="0"/>
          <a:chOff x="0" y="0"/>
          <a:chExt cx="0" cy="0"/>
        </a:xfrm>
      </p:grpSpPr>
      <p:sp>
        <p:nvSpPr>
          <p:cNvPr id="9" name="Rechteck 8"/>
          <p:cNvSpPr/>
          <p:nvPr userDrawn="1"/>
        </p:nvSpPr>
        <p:spPr>
          <a:xfrm>
            <a:off x="0" y="105"/>
            <a:ext cx="9144000" cy="1341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7257" y="105"/>
            <a:ext cx="1715651" cy="171444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hasCustomPrompt="1"/>
          </p:nvPr>
        </p:nvSpPr>
        <p:spPr>
          <a:xfrm>
            <a:off x="312015" y="2418938"/>
            <a:ext cx="8505780" cy="430887"/>
          </a:xfrm>
        </p:spPr>
        <p:txBody>
          <a:bodyPr wrap="square" lIns="0" tIns="0" rIns="0" bIns="0" anchor="b" anchorCtr="0">
            <a:spAutoFit/>
          </a:bodyPr>
          <a:lstStyle>
            <a:lvl1pPr algn="l">
              <a:defRPr sz="2800" b="1">
                <a:solidFill>
                  <a:schemeClr val="tx1"/>
                </a:solidFill>
              </a:defRPr>
            </a:lvl1pPr>
          </a:lstStyle>
          <a:p>
            <a:r>
              <a:rPr lang="de-DE" dirty="0"/>
              <a:t>Titel der Präsentation</a:t>
            </a:r>
          </a:p>
        </p:txBody>
      </p:sp>
      <p:sp>
        <p:nvSpPr>
          <p:cNvPr id="3" name="Untertitel 2"/>
          <p:cNvSpPr>
            <a:spLocks noGrp="1"/>
          </p:cNvSpPr>
          <p:nvPr>
            <p:ph type="subTitle" idx="1" hasCustomPrompt="1"/>
          </p:nvPr>
        </p:nvSpPr>
        <p:spPr>
          <a:xfrm>
            <a:off x="312015" y="2995002"/>
            <a:ext cx="6696877" cy="600164"/>
          </a:xfrm>
        </p:spPr>
        <p:txBody>
          <a:bodyPr wrap="square" lIns="0" tIns="0" rIns="0" bIns="0" anchor="t" anchorCtr="0">
            <a:spAutoFit/>
          </a:bodyPr>
          <a:lstStyle>
            <a:lvl1pPr marL="0" indent="0" algn="l">
              <a:buNone/>
              <a:defRPr sz="2000">
                <a:solidFill>
                  <a:schemeClr val="tx1"/>
                </a:solidFill>
              </a:defRPr>
            </a:lvl1pPr>
            <a:lvl2pPr marL="0" indent="0" algn="l">
              <a:buNone/>
              <a:defRPr sz="1400" b="0" baseline="0">
                <a:solidFill>
                  <a:schemeClr val="tx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Untertitel/Autor</a:t>
            </a:r>
          </a:p>
          <a:p>
            <a:pPr lvl="1"/>
            <a:r>
              <a:rPr lang="de-DE" dirty="0"/>
              <a:t>Ort, Datum</a:t>
            </a:r>
          </a:p>
        </p:txBody>
      </p:sp>
      <p:sp>
        <p:nvSpPr>
          <p:cNvPr id="47" name="Rechteck 46"/>
          <p:cNvSpPr/>
          <p:nvPr userDrawn="1"/>
        </p:nvSpPr>
        <p:spPr>
          <a:xfrm rot="10800000">
            <a:off x="0" y="3997442"/>
            <a:ext cx="9144000" cy="2183101"/>
          </a:xfrm>
          <a:prstGeom prst="rect">
            <a:avLst/>
          </a:prstGeom>
          <a:gradFill>
            <a:gsLst>
              <a:gs pos="100000">
                <a:schemeClr val="bg1"/>
              </a:gs>
              <a:gs pos="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5" name="Gerade Verbindung 44"/>
          <p:cNvCxnSpPr/>
          <p:nvPr userDrawn="1"/>
        </p:nvCxnSpPr>
        <p:spPr>
          <a:xfrm>
            <a:off x="-7257" y="3997442"/>
            <a:ext cx="9151257"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Rechteck 42"/>
          <p:cNvSpPr/>
          <p:nvPr userDrawn="1"/>
        </p:nvSpPr>
        <p:spPr>
          <a:xfrm>
            <a:off x="323850" y="4735244"/>
            <a:ext cx="817688" cy="184666"/>
          </a:xfrm>
          <a:prstGeom prst="rect">
            <a:avLst/>
          </a:prstGeom>
        </p:spPr>
        <p:txBody>
          <a:bodyPr wrap="square" lIns="0" tIns="0" rIns="0" bIns="0">
            <a:spAutoFit/>
          </a:bodyPr>
          <a:lstStyle/>
          <a:p>
            <a:pPr algn="l"/>
            <a:r>
              <a:rPr lang="de-DE" sz="600" b="1" dirty="0">
                <a:solidFill>
                  <a:schemeClr val="accent1"/>
                </a:solidFill>
                <a:latin typeface="Arial Black" pitchFamily="34" charset="0"/>
              </a:rPr>
              <a:t>Auguste-Viktoria-Klinikum</a:t>
            </a:r>
          </a:p>
        </p:txBody>
      </p:sp>
      <p:grpSp>
        <p:nvGrpSpPr>
          <p:cNvPr id="44" name="Gruppieren 43"/>
          <p:cNvGrpSpPr/>
          <p:nvPr userDrawn="1"/>
        </p:nvGrpSpPr>
        <p:grpSpPr>
          <a:xfrm>
            <a:off x="1418776" y="4087172"/>
            <a:ext cx="817688" cy="740405"/>
            <a:chOff x="1281321" y="4087172"/>
            <a:chExt cx="817688" cy="740405"/>
          </a:xfrm>
        </p:grpSpPr>
        <p:pic>
          <p:nvPicPr>
            <p:cNvPr id="46" name="Picture 2" descr="\\UC-SRV2\Projekte\Projektkunden\Vivantes\Bearbeitung\Bilddaten\Kliniken\Humboldt-Klinikum_2.jpg"/>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p:blipFill>
          <p:spPr bwMode="auto">
            <a:xfrm>
              <a:off x="1281322" y="4087172"/>
              <a:ext cx="817687" cy="481396"/>
            </a:xfrm>
            <a:prstGeom prst="rect">
              <a:avLst/>
            </a:prstGeom>
            <a:noFill/>
            <a:ln w="3175">
              <a:solidFill>
                <a:schemeClr val="bg1"/>
              </a:solidFill>
              <a:miter lim="800000"/>
              <a:headEnd/>
              <a:tailEnd/>
            </a:ln>
            <a:effectLst>
              <a:outerShdw blurRad="50800" dist="12700" dir="5400000" algn="t" rotWithShape="0">
                <a:prstClr val="black">
                  <a:alpha val="6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8" name="Rechteck 47"/>
            <p:cNvSpPr/>
            <p:nvPr userDrawn="1"/>
          </p:nvSpPr>
          <p:spPr>
            <a:xfrm>
              <a:off x="1281321" y="4735244"/>
              <a:ext cx="817688" cy="92333"/>
            </a:xfrm>
            <a:prstGeom prst="rect">
              <a:avLst/>
            </a:prstGeom>
          </p:spPr>
          <p:txBody>
            <a:bodyPr wrap="square" lIns="0" tIns="0" rIns="0" bIns="0">
              <a:spAutoFit/>
            </a:bodyPr>
            <a:lstStyle/>
            <a:p>
              <a:pPr algn="l"/>
              <a:r>
                <a:rPr lang="de-DE" sz="600" b="1" dirty="0">
                  <a:solidFill>
                    <a:schemeClr val="accent1"/>
                  </a:solidFill>
                  <a:latin typeface="Arial Black" pitchFamily="34" charset="0"/>
                </a:rPr>
                <a:t>Humboldt-Klinikum</a:t>
              </a:r>
            </a:p>
          </p:txBody>
        </p:sp>
      </p:grpSp>
      <p:grpSp>
        <p:nvGrpSpPr>
          <p:cNvPr id="49" name="Gruppieren 48"/>
          <p:cNvGrpSpPr/>
          <p:nvPr userDrawn="1"/>
        </p:nvGrpSpPr>
        <p:grpSpPr>
          <a:xfrm>
            <a:off x="2513702" y="4087172"/>
            <a:ext cx="820043" cy="740405"/>
            <a:chOff x="2241147" y="4087172"/>
            <a:chExt cx="820043" cy="740405"/>
          </a:xfrm>
        </p:grpSpPr>
        <p:pic>
          <p:nvPicPr>
            <p:cNvPr id="50"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41147" y="4087172"/>
              <a:ext cx="820043" cy="481396"/>
            </a:xfrm>
            <a:prstGeom prst="rect">
              <a:avLst/>
            </a:prstGeom>
            <a:noFill/>
            <a:ln w="3175">
              <a:solidFill>
                <a:schemeClr val="bg1"/>
              </a:solidFill>
              <a:miter lim="800000"/>
              <a:headEnd/>
              <a:tailEnd/>
            </a:ln>
            <a:effectLst>
              <a:outerShdw blurRad="50800" dist="12700" dir="5400000" algn="t" rotWithShape="0">
                <a:prstClr val="black">
                  <a:alpha val="60000"/>
                </a:prstClr>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Lst>
          </p:spPr>
        </p:pic>
        <p:sp>
          <p:nvSpPr>
            <p:cNvPr id="51" name="Rechteck 50"/>
            <p:cNvSpPr/>
            <p:nvPr userDrawn="1"/>
          </p:nvSpPr>
          <p:spPr>
            <a:xfrm>
              <a:off x="2241147" y="4735244"/>
              <a:ext cx="817688" cy="92333"/>
            </a:xfrm>
            <a:prstGeom prst="rect">
              <a:avLst/>
            </a:prstGeom>
          </p:spPr>
          <p:txBody>
            <a:bodyPr wrap="square" lIns="0" tIns="0" rIns="0" bIns="0">
              <a:spAutoFit/>
            </a:bodyPr>
            <a:lstStyle/>
            <a:p>
              <a:pPr algn="l"/>
              <a:r>
                <a:rPr lang="de-DE" sz="600" b="1" dirty="0">
                  <a:solidFill>
                    <a:schemeClr val="accent1"/>
                  </a:solidFill>
                  <a:latin typeface="Arial Black" pitchFamily="34" charset="0"/>
                </a:rPr>
                <a:t>Klinikum Am Urban</a:t>
              </a:r>
            </a:p>
          </p:txBody>
        </p:sp>
      </p:grpSp>
      <p:grpSp>
        <p:nvGrpSpPr>
          <p:cNvPr id="52" name="Gruppieren 51"/>
          <p:cNvGrpSpPr/>
          <p:nvPr userDrawn="1"/>
        </p:nvGrpSpPr>
        <p:grpSpPr>
          <a:xfrm>
            <a:off x="3610983" y="4088164"/>
            <a:ext cx="822603" cy="739413"/>
            <a:chOff x="3200973" y="4088164"/>
            <a:chExt cx="822603" cy="739413"/>
          </a:xfrm>
        </p:grpSpPr>
        <p:pic>
          <p:nvPicPr>
            <p:cNvPr id="53" name="Picture 9"/>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203496" y="4088164"/>
              <a:ext cx="820080" cy="482400"/>
            </a:xfrm>
            <a:prstGeom prst="rect">
              <a:avLst/>
            </a:prstGeom>
            <a:noFill/>
            <a:ln w="3175">
              <a:solidFill>
                <a:schemeClr val="bg1"/>
              </a:solidFill>
              <a:miter lim="800000"/>
              <a:headEnd/>
              <a:tailEnd/>
            </a:ln>
            <a:effectLst>
              <a:outerShdw blurRad="50800" dist="12700" dir="5400000" algn="t" rotWithShape="0">
                <a:prstClr val="black">
                  <a:alpha val="60000"/>
                </a:prstClr>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Lst>
          </p:spPr>
        </p:pic>
        <p:sp>
          <p:nvSpPr>
            <p:cNvPr id="54" name="Rechteck 53"/>
            <p:cNvSpPr/>
            <p:nvPr userDrawn="1"/>
          </p:nvSpPr>
          <p:spPr>
            <a:xfrm>
              <a:off x="3200973" y="4735244"/>
              <a:ext cx="817688" cy="92333"/>
            </a:xfrm>
            <a:prstGeom prst="rect">
              <a:avLst/>
            </a:prstGeom>
          </p:spPr>
          <p:txBody>
            <a:bodyPr wrap="square" lIns="0" tIns="0" rIns="0" bIns="0">
              <a:spAutoFit/>
            </a:bodyPr>
            <a:lstStyle/>
            <a:p>
              <a:pPr algn="l"/>
              <a:r>
                <a:rPr lang="de-DE" sz="600" b="1" dirty="0">
                  <a:solidFill>
                    <a:schemeClr val="accent1"/>
                  </a:solidFill>
                  <a:latin typeface="Arial Black" pitchFamily="34" charset="0"/>
                </a:rPr>
                <a:t>Klinikum Kaulsdorf</a:t>
              </a:r>
            </a:p>
          </p:txBody>
        </p:sp>
      </p:grpSp>
      <p:grpSp>
        <p:nvGrpSpPr>
          <p:cNvPr id="55" name="Gruppieren 54"/>
          <p:cNvGrpSpPr/>
          <p:nvPr userDrawn="1"/>
        </p:nvGrpSpPr>
        <p:grpSpPr>
          <a:xfrm>
            <a:off x="4708264" y="4087172"/>
            <a:ext cx="820043" cy="832738"/>
            <a:chOff x="4160799" y="4087172"/>
            <a:chExt cx="820043" cy="832738"/>
          </a:xfrm>
        </p:grpSpPr>
        <p:pic>
          <p:nvPicPr>
            <p:cNvPr id="56" name="Picture 10"/>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60799" y="4087172"/>
              <a:ext cx="820043" cy="481396"/>
            </a:xfrm>
            <a:prstGeom prst="rect">
              <a:avLst/>
            </a:prstGeom>
            <a:noFill/>
            <a:ln w="3175">
              <a:solidFill>
                <a:schemeClr val="bg1"/>
              </a:solidFill>
              <a:miter lim="800000"/>
              <a:headEnd/>
              <a:tailEnd/>
            </a:ln>
            <a:effectLst>
              <a:outerShdw blurRad="50800" dist="12700" dir="5400000" algn="t" rotWithShape="0">
                <a:prstClr val="black">
                  <a:alpha val="60000"/>
                </a:prstClr>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Lst>
          </p:spPr>
        </p:pic>
        <p:sp>
          <p:nvSpPr>
            <p:cNvPr id="57" name="Rechteck 56"/>
            <p:cNvSpPr/>
            <p:nvPr userDrawn="1"/>
          </p:nvSpPr>
          <p:spPr>
            <a:xfrm>
              <a:off x="4160799" y="4735244"/>
              <a:ext cx="817688" cy="184666"/>
            </a:xfrm>
            <a:prstGeom prst="rect">
              <a:avLst/>
            </a:prstGeom>
          </p:spPr>
          <p:txBody>
            <a:bodyPr wrap="square" lIns="0" tIns="0" rIns="0" bIns="0">
              <a:spAutoFit/>
            </a:bodyPr>
            <a:lstStyle/>
            <a:p>
              <a:pPr algn="l"/>
              <a:r>
                <a:rPr lang="de-DE" sz="600" b="1" dirty="0">
                  <a:solidFill>
                    <a:schemeClr val="accent1"/>
                  </a:solidFill>
                  <a:latin typeface="Arial Black" pitchFamily="34" charset="0"/>
                </a:rPr>
                <a:t>Klinikum im Friedrichshain</a:t>
              </a:r>
            </a:p>
          </p:txBody>
        </p:sp>
      </p:grpSp>
      <p:grpSp>
        <p:nvGrpSpPr>
          <p:cNvPr id="61" name="Gruppieren 60"/>
          <p:cNvGrpSpPr/>
          <p:nvPr userDrawn="1"/>
        </p:nvGrpSpPr>
        <p:grpSpPr>
          <a:xfrm>
            <a:off x="5805545" y="4087172"/>
            <a:ext cx="820043" cy="740405"/>
            <a:chOff x="6080451" y="4087172"/>
            <a:chExt cx="820043" cy="740405"/>
          </a:xfrm>
        </p:grpSpPr>
        <p:pic>
          <p:nvPicPr>
            <p:cNvPr id="62" name="Picture 1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80451" y="4087172"/>
              <a:ext cx="820043" cy="481396"/>
            </a:xfrm>
            <a:prstGeom prst="rect">
              <a:avLst/>
            </a:prstGeom>
            <a:noFill/>
            <a:ln w="3175">
              <a:solidFill>
                <a:schemeClr val="bg1"/>
              </a:solidFill>
              <a:miter lim="800000"/>
              <a:headEnd/>
              <a:tailEnd/>
            </a:ln>
            <a:effectLst>
              <a:outerShdw blurRad="50800" dist="12700" dir="5400000" algn="t" rotWithShape="0">
                <a:prstClr val="black">
                  <a:alpha val="60000"/>
                </a:prstClr>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Lst>
          </p:spPr>
        </p:pic>
        <p:sp>
          <p:nvSpPr>
            <p:cNvPr id="63" name="Rechteck 62"/>
            <p:cNvSpPr/>
            <p:nvPr userDrawn="1"/>
          </p:nvSpPr>
          <p:spPr>
            <a:xfrm>
              <a:off x="6080451" y="4735244"/>
              <a:ext cx="817688" cy="92333"/>
            </a:xfrm>
            <a:prstGeom prst="rect">
              <a:avLst/>
            </a:prstGeom>
          </p:spPr>
          <p:txBody>
            <a:bodyPr wrap="square" lIns="0" tIns="0" rIns="0" bIns="0">
              <a:spAutoFit/>
            </a:bodyPr>
            <a:lstStyle/>
            <a:p>
              <a:pPr algn="l"/>
              <a:r>
                <a:rPr lang="de-DE" sz="600" b="1" dirty="0">
                  <a:solidFill>
                    <a:schemeClr val="accent1"/>
                  </a:solidFill>
                  <a:latin typeface="Arial Black" pitchFamily="34" charset="0"/>
                </a:rPr>
                <a:t>Klinikum Neukölln</a:t>
              </a:r>
            </a:p>
          </p:txBody>
        </p:sp>
      </p:grpSp>
      <p:grpSp>
        <p:nvGrpSpPr>
          <p:cNvPr id="64" name="Gruppieren 63"/>
          <p:cNvGrpSpPr/>
          <p:nvPr userDrawn="1"/>
        </p:nvGrpSpPr>
        <p:grpSpPr>
          <a:xfrm>
            <a:off x="6902826" y="4088164"/>
            <a:ext cx="822603" cy="739413"/>
            <a:chOff x="7040277" y="4088164"/>
            <a:chExt cx="822603" cy="739413"/>
          </a:xfrm>
        </p:grpSpPr>
        <p:pic>
          <p:nvPicPr>
            <p:cNvPr id="65" name="Picture 13"/>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7042800" y="4088164"/>
              <a:ext cx="820080" cy="482400"/>
            </a:xfrm>
            <a:prstGeom prst="rect">
              <a:avLst/>
            </a:prstGeom>
            <a:noFill/>
            <a:ln w="3175">
              <a:solidFill>
                <a:schemeClr val="bg1"/>
              </a:solidFill>
              <a:miter lim="800000"/>
              <a:headEnd/>
              <a:tailEnd/>
            </a:ln>
            <a:effectLst>
              <a:outerShdw blurRad="50800" dist="12700" dir="5400000" algn="t" rotWithShape="0">
                <a:prstClr val="black">
                  <a:alpha val="60000"/>
                </a:prstClr>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Lst>
          </p:spPr>
        </p:pic>
        <p:sp>
          <p:nvSpPr>
            <p:cNvPr id="66" name="Rechteck 65"/>
            <p:cNvSpPr/>
            <p:nvPr userDrawn="1"/>
          </p:nvSpPr>
          <p:spPr>
            <a:xfrm>
              <a:off x="7040277" y="4735244"/>
              <a:ext cx="817688" cy="92333"/>
            </a:xfrm>
            <a:prstGeom prst="rect">
              <a:avLst/>
            </a:prstGeom>
          </p:spPr>
          <p:txBody>
            <a:bodyPr wrap="square" lIns="0" tIns="0" rIns="0" bIns="0">
              <a:spAutoFit/>
            </a:bodyPr>
            <a:lstStyle/>
            <a:p>
              <a:pPr algn="l"/>
              <a:r>
                <a:rPr lang="de-DE" sz="600" b="1" dirty="0">
                  <a:solidFill>
                    <a:schemeClr val="accent1"/>
                  </a:solidFill>
                  <a:latin typeface="Arial Black" pitchFamily="34" charset="0"/>
                </a:rPr>
                <a:t>Klinikum Spandau</a:t>
              </a:r>
            </a:p>
          </p:txBody>
        </p:sp>
      </p:grpSp>
      <p:sp>
        <p:nvSpPr>
          <p:cNvPr id="69" name="Rechteck 68"/>
          <p:cNvSpPr/>
          <p:nvPr userDrawn="1"/>
        </p:nvSpPr>
        <p:spPr>
          <a:xfrm>
            <a:off x="8000107" y="4735244"/>
            <a:ext cx="817688" cy="184666"/>
          </a:xfrm>
          <a:prstGeom prst="rect">
            <a:avLst/>
          </a:prstGeom>
        </p:spPr>
        <p:txBody>
          <a:bodyPr wrap="square" lIns="0" tIns="0" rIns="0" bIns="0">
            <a:spAutoFit/>
          </a:bodyPr>
          <a:lstStyle/>
          <a:p>
            <a:pPr algn="l"/>
            <a:r>
              <a:rPr lang="de-DE" sz="600" b="1" dirty="0" err="1">
                <a:solidFill>
                  <a:schemeClr val="accent1"/>
                </a:solidFill>
                <a:latin typeface="Arial Black" pitchFamily="34" charset="0"/>
              </a:rPr>
              <a:t>Wenckebach</a:t>
            </a:r>
            <a:r>
              <a:rPr lang="de-DE" sz="600" b="1" dirty="0">
                <a:solidFill>
                  <a:schemeClr val="accent1"/>
                </a:solidFill>
                <a:latin typeface="Arial Black" pitchFamily="34" charset="0"/>
              </a:rPr>
              <a:t>-Klinikum</a:t>
            </a:r>
          </a:p>
        </p:txBody>
      </p:sp>
      <p:pic>
        <p:nvPicPr>
          <p:cNvPr id="33" name="Picture 2"/>
          <p:cNvPicPr preferRelativeResize="0">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7995600" y="4087172"/>
            <a:ext cx="820800" cy="482400"/>
          </a:xfrm>
          <a:prstGeom prst="rect">
            <a:avLst/>
          </a:prstGeom>
          <a:noFill/>
          <a:ln w="3175">
            <a:solidFill>
              <a:schemeClr val="bg1"/>
            </a:solidFill>
            <a:miter lim="800000"/>
            <a:headEnd/>
            <a:tailEnd/>
          </a:ln>
          <a:effectLst>
            <a:outerShdw blurRad="50800" dist="12700" dir="5400000" algn="ctr" rotWithShape="0">
              <a:schemeClr val="tx1">
                <a:alpha val="60000"/>
              </a:schemeClr>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Lst>
        </p:spPr>
      </p:pic>
      <p:pic>
        <p:nvPicPr>
          <p:cNvPr id="32" name="Picture 2"/>
          <p:cNvPicPr preferRelativeResize="0">
            <a:picLocks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323850" y="4087172"/>
            <a:ext cx="817200" cy="482400"/>
          </a:xfrm>
          <a:prstGeom prst="rect">
            <a:avLst/>
          </a:prstGeom>
          <a:noFill/>
          <a:ln w="3175">
            <a:solidFill>
              <a:schemeClr val="bg1"/>
            </a:solidFill>
            <a:miter lim="800000"/>
            <a:headEnd/>
            <a:tailEnd/>
          </a:ln>
          <a:effectLst>
            <a:outerShdw blurRad="50800" dist="12700" dir="5400000" algn="ctr" rotWithShape="0">
              <a:schemeClr val="tx1">
                <a:alpha val="60000"/>
              </a:schemeClr>
            </a:outerShdw>
            <a:reflection blurRad="6350" stA="52000" endA="300" endPos="35000" dir="5400000" sy="-100000" algn="bl" rotWithShape="0"/>
          </a:effectLst>
          <a:extLst>
            <a:ext uri="{909E8E84-426E-40DD-AFC4-6F175D3DCCD1}">
              <a14:hiddenFill xmlns:a14="http://schemas.microsoft.com/office/drawing/2010/main">
                <a:solidFill>
                  <a:schemeClr val="accent1"/>
                </a:solidFill>
              </a14:hiddenFill>
            </a:ext>
          </a:extLst>
        </p:spPr>
      </p:pic>
      <p:pic>
        <p:nvPicPr>
          <p:cNvPr id="34" name="Picture 2"/>
          <p:cNvPicPr>
            <a:picLocks noChangeAspect="1" noChangeArrowheads="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7112718" y="1234586"/>
            <a:ext cx="1695632" cy="7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946967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 3 x Inhalt">
    <p:spTree>
      <p:nvGrpSpPr>
        <p:cNvPr id="1" name=""/>
        <p:cNvGrpSpPr/>
        <p:nvPr/>
      </p:nvGrpSpPr>
      <p:grpSpPr>
        <a:xfrm>
          <a:off x="0" y="0"/>
          <a:ext cx="0" cy="0"/>
          <a:chOff x="0" y="0"/>
          <a:chExt cx="0" cy="0"/>
        </a:xfrm>
      </p:grpSpPr>
      <p:sp>
        <p:nvSpPr>
          <p:cNvPr id="2" name="Titel 1"/>
          <p:cNvSpPr>
            <a:spLocks noGrp="1"/>
          </p:cNvSpPr>
          <p:nvPr>
            <p:ph type="title"/>
          </p:nvPr>
        </p:nvSpPr>
        <p:spPr>
          <a:xfrm>
            <a:off x="323850" y="300342"/>
            <a:ext cx="6480398" cy="246221"/>
          </a:xfrm>
        </p:spPr>
        <p:txBody>
          <a:bodyPr anchor="ctr" anchorCtr="0"/>
          <a:lstStyle>
            <a:lvl1pPr>
              <a:defRPr>
                <a:solidFill>
                  <a:schemeClr val="tx1"/>
                </a:solidFill>
                <a:latin typeface="+mj-lt"/>
              </a:defRPr>
            </a:lvl1pPr>
          </a:lstStyle>
          <a:p>
            <a:r>
              <a:rPr lang="de-DE" dirty="0"/>
              <a:t>Titelmasterformat durch Klicken bearbeiten</a:t>
            </a:r>
          </a:p>
        </p:txBody>
      </p:sp>
      <p:sp>
        <p:nvSpPr>
          <p:cNvPr id="3" name="Inhaltsplatzhalter 2"/>
          <p:cNvSpPr>
            <a:spLocks noGrp="1"/>
          </p:cNvSpPr>
          <p:nvPr>
            <p:ph idx="1"/>
          </p:nvPr>
        </p:nvSpPr>
        <p:spPr>
          <a:xfrm>
            <a:off x="323850" y="1127611"/>
            <a:ext cx="2670810" cy="1652760"/>
          </a:xfrm>
        </p:spPr>
        <p:txBody>
          <a:bodyPr/>
          <a:lstStyle>
            <a:lvl2pPr marL="177800" indent="-177800">
              <a:buFontTx/>
              <a:buBlip>
                <a:blip r:embed="rId2"/>
              </a:buBlip>
              <a:defRPr/>
            </a:lvl2pPr>
            <a:lvl3pPr marL="361950" indent="-184150">
              <a:buClr>
                <a:schemeClr val="accent1"/>
              </a:buClr>
              <a:buFont typeface="Arial" pitchFamily="34" charset="0"/>
              <a:buChar char="•"/>
              <a:defRPr/>
            </a:lvl3pPr>
            <a:lvl4pPr marL="539750" indent="-177800">
              <a:buFontTx/>
              <a:buBlip>
                <a:blip r:embed="rId2"/>
              </a:buBlip>
              <a:defRPr/>
            </a:lvl4pPr>
            <a:lvl5pPr marL="719138" indent="-179388">
              <a:buClr>
                <a:schemeClr val="accent1"/>
              </a:buClr>
              <a:buFont typeface="Arial" pitchFamily="34" charset="0"/>
              <a:buChar char="•"/>
              <a:defRPr/>
            </a:lvl5pPr>
            <a:lvl6pPr>
              <a:defRPr/>
            </a:lvl6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4" name="Datumsplatzhalter 3"/>
          <p:cNvSpPr>
            <a:spLocks noGrp="1"/>
          </p:cNvSpPr>
          <p:nvPr>
            <p:ph type="dt" sz="half" idx="10"/>
          </p:nvPr>
        </p:nvSpPr>
        <p:spPr/>
        <p:txBody>
          <a:bodyPr/>
          <a:lstStyle>
            <a:lvl1pPr>
              <a:defRPr>
                <a:solidFill>
                  <a:schemeClr val="bg1"/>
                </a:solidFill>
              </a:defRPr>
            </a:lvl1pPr>
          </a:lstStyle>
          <a:p>
            <a:fld id="{A3DC366B-ABD8-4D4D-9DE3-58995FE2E9F6}" type="datetime1">
              <a:rPr lang="de-DE" smtClean="0"/>
              <a:pPr/>
              <a:t>03.06.2024</a:t>
            </a:fld>
            <a:endParaRPr lang="de-DE" dirty="0"/>
          </a:p>
        </p:txBody>
      </p:sp>
      <p:sp>
        <p:nvSpPr>
          <p:cNvPr id="5" name="Fußzeilenplatzhalter 4"/>
          <p:cNvSpPr>
            <a:spLocks noGrp="1"/>
          </p:cNvSpPr>
          <p:nvPr>
            <p:ph type="ftr" sz="quarter" idx="11"/>
          </p:nvPr>
        </p:nvSpPr>
        <p:spPr/>
        <p:txBody>
          <a:bodyPr/>
          <a:lstStyle>
            <a:lvl1pPr>
              <a:defRPr>
                <a:solidFill>
                  <a:schemeClr val="bg1"/>
                </a:solidFill>
              </a:defRPr>
            </a:lvl1pPr>
          </a:lstStyle>
          <a:p>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A8B545C2-2C01-4A1B-9444-B1963E7379D8}" type="slidenum">
              <a:rPr lang="de-DE" smtClean="0"/>
              <a:pPr/>
              <a:t>‹Nr.›</a:t>
            </a:fld>
            <a:endParaRPr lang="de-DE" dirty="0"/>
          </a:p>
        </p:txBody>
      </p:sp>
      <p:sp>
        <p:nvSpPr>
          <p:cNvPr id="16" name="Inhaltsplatzhalter 2"/>
          <p:cNvSpPr>
            <a:spLocks noGrp="1"/>
          </p:cNvSpPr>
          <p:nvPr>
            <p:ph idx="13"/>
          </p:nvPr>
        </p:nvSpPr>
        <p:spPr>
          <a:xfrm>
            <a:off x="3236595" y="1127611"/>
            <a:ext cx="2670810" cy="1652760"/>
          </a:xfrm>
        </p:spPr>
        <p:txBody>
          <a:bodyPr/>
          <a:lstStyle>
            <a:lvl2pPr marL="177800" indent="-177800">
              <a:buFontTx/>
              <a:buBlip>
                <a:blip r:embed="rId2"/>
              </a:buBlip>
              <a:defRPr/>
            </a:lvl2pPr>
            <a:lvl3pPr marL="361950" indent="-184150">
              <a:buClr>
                <a:schemeClr val="accent1"/>
              </a:buClr>
              <a:buFont typeface="Arial" pitchFamily="34" charset="0"/>
              <a:buChar char="•"/>
              <a:defRPr/>
            </a:lvl3pPr>
            <a:lvl4pPr marL="539750" indent="-177800">
              <a:buFontTx/>
              <a:buBlip>
                <a:blip r:embed="rId2"/>
              </a:buBlip>
              <a:defRPr/>
            </a:lvl4pPr>
            <a:lvl5pPr marL="719138" indent="-179388">
              <a:buClr>
                <a:schemeClr val="accent1"/>
              </a:buClr>
              <a:buFont typeface="Arial" pitchFamily="34" charset="0"/>
              <a:buChar char="•"/>
              <a:defRPr/>
            </a:lvl5pPr>
            <a:lvl6pPr>
              <a:defRPr/>
            </a:lvl6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19" name="Inhaltsplatzhalter 2"/>
          <p:cNvSpPr>
            <a:spLocks noGrp="1"/>
          </p:cNvSpPr>
          <p:nvPr>
            <p:ph idx="14"/>
          </p:nvPr>
        </p:nvSpPr>
        <p:spPr>
          <a:xfrm>
            <a:off x="6149339" y="1127611"/>
            <a:ext cx="2670810" cy="1652760"/>
          </a:xfrm>
        </p:spPr>
        <p:txBody>
          <a:bodyPr/>
          <a:lstStyle>
            <a:lvl2pPr marL="177800" indent="-177800">
              <a:buFontTx/>
              <a:buBlip>
                <a:blip r:embed="rId2"/>
              </a:buBlip>
              <a:defRPr/>
            </a:lvl2pPr>
            <a:lvl3pPr marL="361950" indent="-184150">
              <a:buClr>
                <a:schemeClr val="accent1"/>
              </a:buClr>
              <a:buFont typeface="Arial" pitchFamily="34" charset="0"/>
              <a:buChar char="•"/>
              <a:defRPr/>
            </a:lvl3pPr>
            <a:lvl4pPr marL="539750" indent="-177800">
              <a:buFontTx/>
              <a:buBlip>
                <a:blip r:embed="rId2"/>
              </a:buBlip>
              <a:defRPr/>
            </a:lvl4pPr>
            <a:lvl5pPr marL="719138" indent="-179388">
              <a:buClr>
                <a:schemeClr val="accent1"/>
              </a:buClr>
              <a:buFont typeface="Arial" pitchFamily="34" charset="0"/>
              <a:buChar char="•"/>
              <a:defRPr/>
            </a:lvl5pPr>
            <a:lvl6pPr>
              <a:defRPr/>
            </a:lvl6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Tree>
    <p:extLst>
      <p:ext uri="{BB962C8B-B14F-4D97-AF65-F5344CB8AC3E}">
        <p14:creationId xmlns:p14="http://schemas.microsoft.com/office/powerpoint/2010/main" val="140859876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3 x Bild + 3 x Inhalt">
    <p:spTree>
      <p:nvGrpSpPr>
        <p:cNvPr id="1" name=""/>
        <p:cNvGrpSpPr/>
        <p:nvPr/>
      </p:nvGrpSpPr>
      <p:grpSpPr>
        <a:xfrm>
          <a:off x="0" y="0"/>
          <a:ext cx="0" cy="0"/>
          <a:chOff x="0" y="0"/>
          <a:chExt cx="0" cy="0"/>
        </a:xfrm>
      </p:grpSpPr>
      <p:sp>
        <p:nvSpPr>
          <p:cNvPr id="2" name="Titel 1"/>
          <p:cNvSpPr>
            <a:spLocks noGrp="1"/>
          </p:cNvSpPr>
          <p:nvPr>
            <p:ph type="title"/>
          </p:nvPr>
        </p:nvSpPr>
        <p:spPr>
          <a:xfrm>
            <a:off x="323850" y="300342"/>
            <a:ext cx="6480398" cy="246221"/>
          </a:xfrm>
        </p:spPr>
        <p:txBody>
          <a:bodyPr anchor="ctr" anchorCtr="0"/>
          <a:lstStyle>
            <a:lvl1pPr>
              <a:defRPr>
                <a:solidFill>
                  <a:schemeClr val="tx1"/>
                </a:solidFill>
                <a:latin typeface="+mj-lt"/>
              </a:defRPr>
            </a:lvl1pPr>
          </a:lstStyle>
          <a:p>
            <a:r>
              <a:rPr lang="de-DE" dirty="0"/>
              <a:t>Titelmasterformat durch Klicken bearbeiten</a:t>
            </a:r>
          </a:p>
        </p:txBody>
      </p:sp>
      <p:sp>
        <p:nvSpPr>
          <p:cNvPr id="4" name="Datumsplatzhalter 3"/>
          <p:cNvSpPr>
            <a:spLocks noGrp="1"/>
          </p:cNvSpPr>
          <p:nvPr>
            <p:ph type="dt" sz="half" idx="10"/>
          </p:nvPr>
        </p:nvSpPr>
        <p:spPr/>
        <p:txBody>
          <a:bodyPr/>
          <a:lstStyle>
            <a:lvl1pPr>
              <a:defRPr>
                <a:solidFill>
                  <a:schemeClr val="bg1"/>
                </a:solidFill>
              </a:defRPr>
            </a:lvl1pPr>
          </a:lstStyle>
          <a:p>
            <a:fld id="{A3DC366B-ABD8-4D4D-9DE3-58995FE2E9F6}" type="datetime1">
              <a:rPr lang="de-DE" smtClean="0"/>
              <a:pPr/>
              <a:t>03.06.2024</a:t>
            </a:fld>
            <a:endParaRPr lang="de-DE" dirty="0"/>
          </a:p>
        </p:txBody>
      </p:sp>
      <p:sp>
        <p:nvSpPr>
          <p:cNvPr id="5" name="Fußzeilenplatzhalter 4"/>
          <p:cNvSpPr>
            <a:spLocks noGrp="1"/>
          </p:cNvSpPr>
          <p:nvPr>
            <p:ph type="ftr" sz="quarter" idx="11"/>
          </p:nvPr>
        </p:nvSpPr>
        <p:spPr/>
        <p:txBody>
          <a:bodyPr/>
          <a:lstStyle>
            <a:lvl1pPr>
              <a:defRPr>
                <a:solidFill>
                  <a:schemeClr val="bg1"/>
                </a:solidFill>
              </a:defRPr>
            </a:lvl1pPr>
          </a:lstStyle>
          <a:p>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A8B545C2-2C01-4A1B-9444-B1963E7379D8}" type="slidenum">
              <a:rPr lang="de-DE" smtClean="0"/>
              <a:pPr/>
              <a:t>‹Nr.›</a:t>
            </a:fld>
            <a:endParaRPr lang="de-DE" dirty="0"/>
          </a:p>
        </p:txBody>
      </p:sp>
      <p:sp>
        <p:nvSpPr>
          <p:cNvPr id="9" name="Bildplatzhalter 7"/>
          <p:cNvSpPr>
            <a:spLocks noGrp="1"/>
          </p:cNvSpPr>
          <p:nvPr>
            <p:ph type="pic" sz="quarter" idx="15"/>
          </p:nvPr>
        </p:nvSpPr>
        <p:spPr>
          <a:xfrm>
            <a:off x="323850" y="1126800"/>
            <a:ext cx="2663974" cy="1510112"/>
          </a:xfrm>
          <a:noFill/>
          <a:ln>
            <a:noFill/>
          </a:ln>
          <a:effectLst>
            <a:outerShdw blurRad="50800" dist="38100" dir="5400000" algn="t" rotWithShape="0">
              <a:prstClr val="black">
                <a:alpha val="40000"/>
              </a:prstClr>
            </a:outerShdw>
            <a:reflection blurRad="6350" stA="40000" endPos="20000" dir="5400000" sy="-100000" algn="bl" rotWithShape="0"/>
          </a:effectLst>
        </p:spPr>
        <p:txBody>
          <a:bodyPr/>
          <a:lstStyle/>
          <a:p>
            <a:endParaRPr lang="de-DE"/>
          </a:p>
        </p:txBody>
      </p:sp>
      <p:sp>
        <p:nvSpPr>
          <p:cNvPr id="10" name="Bildplatzhalter 7"/>
          <p:cNvSpPr>
            <a:spLocks noGrp="1"/>
          </p:cNvSpPr>
          <p:nvPr>
            <p:ph type="pic" sz="quarter" idx="16"/>
          </p:nvPr>
        </p:nvSpPr>
        <p:spPr>
          <a:xfrm>
            <a:off x="3236595" y="1126800"/>
            <a:ext cx="2663974" cy="1510112"/>
          </a:xfrm>
          <a:noFill/>
          <a:ln>
            <a:noFill/>
          </a:ln>
          <a:effectLst>
            <a:outerShdw blurRad="50800" dist="38100" dir="5400000" algn="t" rotWithShape="0">
              <a:prstClr val="black">
                <a:alpha val="40000"/>
              </a:prstClr>
            </a:outerShdw>
            <a:reflection blurRad="6350" stA="40000" endPos="20000" dir="5400000" sy="-100000" algn="bl" rotWithShape="0"/>
          </a:effectLst>
        </p:spPr>
        <p:txBody>
          <a:bodyPr/>
          <a:lstStyle/>
          <a:p>
            <a:endParaRPr lang="de-DE"/>
          </a:p>
        </p:txBody>
      </p:sp>
      <p:sp>
        <p:nvSpPr>
          <p:cNvPr id="11" name="Bildplatzhalter 7"/>
          <p:cNvSpPr>
            <a:spLocks noGrp="1"/>
          </p:cNvSpPr>
          <p:nvPr>
            <p:ph type="pic" sz="quarter" idx="17"/>
          </p:nvPr>
        </p:nvSpPr>
        <p:spPr>
          <a:xfrm>
            <a:off x="6156176" y="1126800"/>
            <a:ext cx="2663974" cy="1510112"/>
          </a:xfrm>
          <a:noFill/>
          <a:ln>
            <a:noFill/>
          </a:ln>
          <a:effectLst>
            <a:outerShdw blurRad="50800" dist="38100" dir="5400000" algn="t" rotWithShape="0">
              <a:prstClr val="black">
                <a:alpha val="40000"/>
              </a:prstClr>
            </a:outerShdw>
            <a:reflection blurRad="6350" stA="40000" endPos="20000" dir="5400000" sy="-100000" algn="bl" rotWithShape="0"/>
          </a:effectLst>
        </p:spPr>
        <p:txBody>
          <a:bodyPr/>
          <a:lstStyle/>
          <a:p>
            <a:endParaRPr lang="de-DE"/>
          </a:p>
        </p:txBody>
      </p:sp>
      <p:sp>
        <p:nvSpPr>
          <p:cNvPr id="3" name="Inhaltsplatzhalter 2"/>
          <p:cNvSpPr>
            <a:spLocks noGrp="1"/>
          </p:cNvSpPr>
          <p:nvPr>
            <p:ph idx="1"/>
          </p:nvPr>
        </p:nvSpPr>
        <p:spPr>
          <a:xfrm>
            <a:off x="323850" y="2996952"/>
            <a:ext cx="2670810" cy="1652760"/>
          </a:xfrm>
        </p:spPr>
        <p:txBody>
          <a:bodyPr/>
          <a:lstStyle>
            <a:lvl2pPr marL="177800" indent="-177800">
              <a:buFontTx/>
              <a:buBlip>
                <a:blip r:embed="rId2"/>
              </a:buBlip>
              <a:defRPr/>
            </a:lvl2pPr>
            <a:lvl3pPr marL="361950" indent="-184150">
              <a:buClr>
                <a:schemeClr val="accent1"/>
              </a:buClr>
              <a:buFont typeface="Arial" pitchFamily="34" charset="0"/>
              <a:buChar char="•"/>
              <a:defRPr/>
            </a:lvl3pPr>
            <a:lvl4pPr marL="539750" indent="-177800">
              <a:buFontTx/>
              <a:buBlip>
                <a:blip r:embed="rId2"/>
              </a:buBlip>
              <a:defRPr/>
            </a:lvl4pPr>
            <a:lvl5pPr marL="719138" indent="-179388">
              <a:buClr>
                <a:schemeClr val="accent1"/>
              </a:buClr>
              <a:buFont typeface="Arial" pitchFamily="34" charset="0"/>
              <a:buChar char="•"/>
              <a:defRPr/>
            </a:lvl5pPr>
            <a:lvl6pPr>
              <a:defRPr/>
            </a:lvl6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16" name="Inhaltsplatzhalter 2"/>
          <p:cNvSpPr>
            <a:spLocks noGrp="1"/>
          </p:cNvSpPr>
          <p:nvPr>
            <p:ph idx="13"/>
          </p:nvPr>
        </p:nvSpPr>
        <p:spPr>
          <a:xfrm>
            <a:off x="3236595" y="2996952"/>
            <a:ext cx="2670810" cy="1652760"/>
          </a:xfrm>
        </p:spPr>
        <p:txBody>
          <a:bodyPr/>
          <a:lstStyle>
            <a:lvl2pPr marL="177800" indent="-177800">
              <a:buFontTx/>
              <a:buBlip>
                <a:blip r:embed="rId2"/>
              </a:buBlip>
              <a:defRPr/>
            </a:lvl2pPr>
            <a:lvl3pPr marL="361950" indent="-184150">
              <a:buClr>
                <a:schemeClr val="accent1"/>
              </a:buClr>
              <a:buFont typeface="Arial" pitchFamily="34" charset="0"/>
              <a:buChar char="•"/>
              <a:defRPr/>
            </a:lvl3pPr>
            <a:lvl4pPr marL="539750" indent="-177800">
              <a:buFontTx/>
              <a:buBlip>
                <a:blip r:embed="rId2"/>
              </a:buBlip>
              <a:defRPr/>
            </a:lvl4pPr>
            <a:lvl5pPr marL="719138" indent="-179388">
              <a:buClr>
                <a:schemeClr val="accent1"/>
              </a:buClr>
              <a:buFont typeface="Arial" pitchFamily="34" charset="0"/>
              <a:buChar char="•"/>
              <a:defRPr/>
            </a:lvl5pPr>
            <a:lvl6pPr>
              <a:defRPr/>
            </a:lvl6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19" name="Inhaltsplatzhalter 2"/>
          <p:cNvSpPr>
            <a:spLocks noGrp="1"/>
          </p:cNvSpPr>
          <p:nvPr>
            <p:ph idx="14"/>
          </p:nvPr>
        </p:nvSpPr>
        <p:spPr>
          <a:xfrm>
            <a:off x="6149339" y="2996952"/>
            <a:ext cx="2670810" cy="1652760"/>
          </a:xfrm>
        </p:spPr>
        <p:txBody>
          <a:bodyPr/>
          <a:lstStyle>
            <a:lvl2pPr marL="177800" indent="-177800">
              <a:buFontTx/>
              <a:buBlip>
                <a:blip r:embed="rId2"/>
              </a:buBlip>
              <a:defRPr/>
            </a:lvl2pPr>
            <a:lvl3pPr marL="361950" indent="-184150">
              <a:buClr>
                <a:schemeClr val="accent1"/>
              </a:buClr>
              <a:buFont typeface="Arial" pitchFamily="34" charset="0"/>
              <a:buChar char="•"/>
              <a:defRPr/>
            </a:lvl3pPr>
            <a:lvl4pPr marL="539750" indent="-177800">
              <a:buFontTx/>
              <a:buBlip>
                <a:blip r:embed="rId2"/>
              </a:buBlip>
              <a:defRPr/>
            </a:lvl4pPr>
            <a:lvl5pPr marL="719138" indent="-179388">
              <a:buClr>
                <a:schemeClr val="accent1"/>
              </a:buClr>
              <a:buFont typeface="Arial" pitchFamily="34" charset="0"/>
              <a:buChar char="•"/>
              <a:defRPr/>
            </a:lvl5pPr>
            <a:lvl6pPr>
              <a:defRPr/>
            </a:lvl6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Tree>
    <p:extLst>
      <p:ext uri="{BB962C8B-B14F-4D97-AF65-F5344CB8AC3E}">
        <p14:creationId xmlns:p14="http://schemas.microsoft.com/office/powerpoint/2010/main" val="19592697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bschnitts-Chart Kliniken">
    <p:spTree>
      <p:nvGrpSpPr>
        <p:cNvPr id="1" name=""/>
        <p:cNvGrpSpPr/>
        <p:nvPr/>
      </p:nvGrpSpPr>
      <p:grpSpPr>
        <a:xfrm>
          <a:off x="0" y="0"/>
          <a:ext cx="0" cy="0"/>
          <a:chOff x="0" y="0"/>
          <a:chExt cx="0" cy="0"/>
        </a:xfrm>
      </p:grpSpPr>
      <p:sp>
        <p:nvSpPr>
          <p:cNvPr id="7" name="Rechteck 6"/>
          <p:cNvSpPr/>
          <p:nvPr userDrawn="1"/>
        </p:nvSpPr>
        <p:spPr>
          <a:xfrm>
            <a:off x="-1" y="-1"/>
            <a:ext cx="9143999"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0" y="105"/>
            <a:ext cx="9144000" cy="659754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4" name="Rechteck 13"/>
          <p:cNvSpPr/>
          <p:nvPr userDrawn="1"/>
        </p:nvSpPr>
        <p:spPr>
          <a:xfrm>
            <a:off x="0" y="6597352"/>
            <a:ext cx="9144000" cy="260645"/>
          </a:xfrm>
          <a:prstGeom prst="rect">
            <a:avLst/>
          </a:prstGeom>
          <a:gradFill>
            <a:gsLst>
              <a:gs pos="100000">
                <a:schemeClr val="accent1"/>
              </a:gs>
              <a:gs pos="0">
                <a:srgbClr val="E1053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4" name="Datumsplatzhalter 3"/>
          <p:cNvSpPr>
            <a:spLocks noGrp="1"/>
          </p:cNvSpPr>
          <p:nvPr>
            <p:ph type="dt" sz="half" idx="10"/>
          </p:nvPr>
        </p:nvSpPr>
        <p:spPr/>
        <p:txBody>
          <a:bodyPr/>
          <a:lstStyle>
            <a:lvl1pPr>
              <a:defRPr>
                <a:solidFill>
                  <a:schemeClr val="bg1"/>
                </a:solidFill>
              </a:defRPr>
            </a:lvl1pPr>
          </a:lstStyle>
          <a:p>
            <a:fld id="{2BE84BEA-9154-4813-B106-AC02906C9E99}" type="datetime1">
              <a:rPr lang="de-DE" smtClean="0"/>
              <a:pPr/>
              <a:t>03.06.2024</a:t>
            </a:fld>
            <a:endParaRPr lang="de-DE" dirty="0"/>
          </a:p>
        </p:txBody>
      </p:sp>
      <p:sp>
        <p:nvSpPr>
          <p:cNvPr id="5" name="Fußzeilenplatzhalter 4"/>
          <p:cNvSpPr>
            <a:spLocks noGrp="1"/>
          </p:cNvSpPr>
          <p:nvPr>
            <p:ph type="ftr" sz="quarter" idx="11"/>
          </p:nvPr>
        </p:nvSpPr>
        <p:spPr/>
        <p:txBody>
          <a:bodyPr/>
          <a:lstStyle>
            <a:lvl1pPr>
              <a:defRPr>
                <a:solidFill>
                  <a:schemeClr val="bg1"/>
                </a:solidFill>
              </a:defRPr>
            </a:lvl1pPr>
          </a:lstStyle>
          <a:p>
            <a:endParaRPr lang="de-DE"/>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A8B545C2-2C01-4A1B-9444-B1963E7379D8}" type="slidenum">
              <a:rPr lang="de-DE" smtClean="0"/>
              <a:pPr/>
              <a:t>‹Nr.›</a:t>
            </a:fld>
            <a:endParaRPr lang="de-DE"/>
          </a:p>
        </p:txBody>
      </p:sp>
      <p:pic>
        <p:nvPicPr>
          <p:cNvPr id="11"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7257" y="105"/>
            <a:ext cx="1715651" cy="171444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685800" y="5300663"/>
            <a:ext cx="7772400" cy="430887"/>
          </a:xfrm>
        </p:spPr>
        <p:txBody>
          <a:bodyPr anchor="b" anchorCtr="0"/>
          <a:lstStyle>
            <a:lvl1pPr algn="l">
              <a:defRPr lang="de-DE" sz="2800" b="1" kern="1200" dirty="0">
                <a:solidFill>
                  <a:schemeClr val="tx1"/>
                </a:solidFill>
                <a:latin typeface="+mj-lt"/>
                <a:ea typeface="+mj-ea"/>
                <a:cs typeface="+mj-cs"/>
              </a:defRPr>
            </a:lvl1pPr>
          </a:lstStyle>
          <a:p>
            <a:r>
              <a:rPr lang="de-DE" dirty="0"/>
              <a:t>Titelmasterformat durch Klicken bearbeiten</a:t>
            </a:r>
          </a:p>
        </p:txBody>
      </p:sp>
      <p:sp>
        <p:nvSpPr>
          <p:cNvPr id="3" name="Textplatzhalter 2"/>
          <p:cNvSpPr>
            <a:spLocks noGrp="1"/>
          </p:cNvSpPr>
          <p:nvPr>
            <p:ph type="body" idx="1"/>
          </p:nvPr>
        </p:nvSpPr>
        <p:spPr>
          <a:xfrm>
            <a:off x="685800" y="5877272"/>
            <a:ext cx="7772400" cy="307777"/>
          </a:xfrm>
        </p:spPr>
        <p:txBody>
          <a:bodyPr anchor="t" anchorCtr="0"/>
          <a:lstStyle>
            <a:lvl1pPr marL="0" indent="0">
              <a:buNone/>
              <a:defRPr lang="de-DE" sz="2000" kern="1200" dirty="0" smtClean="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Textmasterformat bearbeiten</a:t>
            </a:r>
          </a:p>
        </p:txBody>
      </p:sp>
      <p:pic>
        <p:nvPicPr>
          <p:cNvPr id="13" name="Picture 2"/>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7112718" y="1234586"/>
            <a:ext cx="1695632" cy="7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320079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Abschnitts-Chart allgemein">
    <p:spTree>
      <p:nvGrpSpPr>
        <p:cNvPr id="1" name=""/>
        <p:cNvGrpSpPr/>
        <p:nvPr/>
      </p:nvGrpSpPr>
      <p:grpSpPr>
        <a:xfrm>
          <a:off x="0" y="0"/>
          <a:ext cx="0" cy="0"/>
          <a:chOff x="0" y="0"/>
          <a:chExt cx="0" cy="0"/>
        </a:xfrm>
      </p:grpSpPr>
      <p:sp>
        <p:nvSpPr>
          <p:cNvPr id="7" name="Rechteck 6"/>
          <p:cNvSpPr/>
          <p:nvPr userDrawn="1"/>
        </p:nvSpPr>
        <p:spPr>
          <a:xfrm>
            <a:off x="-1" y="-1"/>
            <a:ext cx="9143999" cy="6857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p:cNvSpPr/>
          <p:nvPr userDrawn="1"/>
        </p:nvSpPr>
        <p:spPr>
          <a:xfrm>
            <a:off x="0" y="6597352"/>
            <a:ext cx="9144000" cy="260645"/>
          </a:xfrm>
          <a:prstGeom prst="rect">
            <a:avLst/>
          </a:prstGeom>
          <a:gradFill>
            <a:gsLst>
              <a:gs pos="100000">
                <a:schemeClr val="accent1"/>
              </a:gs>
              <a:gs pos="0">
                <a:srgbClr val="E1053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4" name="Datumsplatzhalter 3"/>
          <p:cNvSpPr>
            <a:spLocks noGrp="1"/>
          </p:cNvSpPr>
          <p:nvPr>
            <p:ph type="dt" sz="half" idx="10"/>
          </p:nvPr>
        </p:nvSpPr>
        <p:spPr/>
        <p:txBody>
          <a:bodyPr/>
          <a:lstStyle>
            <a:lvl1pPr>
              <a:defRPr>
                <a:solidFill>
                  <a:schemeClr val="bg1"/>
                </a:solidFill>
              </a:defRPr>
            </a:lvl1pPr>
          </a:lstStyle>
          <a:p>
            <a:fld id="{2BE84BEA-9154-4813-B106-AC02906C9E99}" type="datetime1">
              <a:rPr lang="de-DE" smtClean="0"/>
              <a:pPr/>
              <a:t>03.06.2024</a:t>
            </a:fld>
            <a:endParaRPr lang="de-DE" dirty="0"/>
          </a:p>
        </p:txBody>
      </p:sp>
      <p:sp>
        <p:nvSpPr>
          <p:cNvPr id="5" name="Fußzeilenplatzhalter 4"/>
          <p:cNvSpPr>
            <a:spLocks noGrp="1"/>
          </p:cNvSpPr>
          <p:nvPr>
            <p:ph type="ftr" sz="quarter" idx="11"/>
          </p:nvPr>
        </p:nvSpPr>
        <p:spPr/>
        <p:txBody>
          <a:bodyPr/>
          <a:lstStyle>
            <a:lvl1pPr>
              <a:defRPr>
                <a:solidFill>
                  <a:schemeClr val="bg1"/>
                </a:solidFill>
              </a:defRPr>
            </a:lvl1pPr>
          </a:lstStyle>
          <a:p>
            <a:endParaRPr lang="de-DE"/>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A8B545C2-2C01-4A1B-9444-B1963E7379D8}" type="slidenum">
              <a:rPr lang="de-DE" smtClean="0"/>
              <a:pPr/>
              <a:t>‹Nr.›</a:t>
            </a:fld>
            <a:endParaRPr lang="de-DE"/>
          </a:p>
        </p:txBody>
      </p:sp>
      <p:pic>
        <p:nvPicPr>
          <p:cNvPr id="11"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7257" y="105"/>
            <a:ext cx="1715651" cy="171444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685800" y="2708920"/>
            <a:ext cx="7772400" cy="430887"/>
          </a:xfrm>
        </p:spPr>
        <p:txBody>
          <a:bodyPr anchor="b" anchorCtr="0"/>
          <a:lstStyle>
            <a:lvl1pPr algn="l">
              <a:defRPr lang="de-DE" sz="2800" b="1" kern="1200" dirty="0">
                <a:solidFill>
                  <a:schemeClr val="tx1"/>
                </a:solidFill>
                <a:latin typeface="+mj-lt"/>
                <a:ea typeface="+mj-ea"/>
                <a:cs typeface="+mj-cs"/>
              </a:defRPr>
            </a:lvl1pPr>
          </a:lstStyle>
          <a:p>
            <a:r>
              <a:rPr lang="de-DE" dirty="0"/>
              <a:t>Titelmasterformat durch Klicken bearbeiten</a:t>
            </a:r>
          </a:p>
        </p:txBody>
      </p:sp>
      <p:sp>
        <p:nvSpPr>
          <p:cNvPr id="3" name="Textplatzhalter 2"/>
          <p:cNvSpPr>
            <a:spLocks noGrp="1"/>
          </p:cNvSpPr>
          <p:nvPr>
            <p:ph type="body" idx="1"/>
          </p:nvPr>
        </p:nvSpPr>
        <p:spPr>
          <a:xfrm>
            <a:off x="685800" y="3285529"/>
            <a:ext cx="7772400" cy="307777"/>
          </a:xfrm>
        </p:spPr>
        <p:txBody>
          <a:bodyPr anchor="t" anchorCtr="0"/>
          <a:lstStyle>
            <a:lvl1pPr marL="0" indent="0">
              <a:buNone/>
              <a:defRPr lang="de-DE" sz="2000" kern="1200" dirty="0" smtClean="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dirty="0"/>
              <a:t>Textmasterformat bearbeiten</a:t>
            </a:r>
          </a:p>
        </p:txBody>
      </p:sp>
      <p:pic>
        <p:nvPicPr>
          <p:cNvPr id="13"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112718" y="1234586"/>
            <a:ext cx="1695632" cy="7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795876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BB1B537-D993-4673-87E0-9BB30E7C16D7}" type="datetime1">
              <a:rPr lang="de-DE" smtClean="0"/>
              <a:pPr/>
              <a:t>03.06.2024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8B545C2-2C01-4A1B-9444-B1963E7379D8}" type="slidenum">
              <a:rPr lang="de-DE" smtClean="0"/>
              <a:pPr/>
              <a:t>‹Nr.›</a:t>
            </a:fld>
            <a:endParaRPr lang="de-DE"/>
          </a:p>
        </p:txBody>
      </p:sp>
      <p:sp>
        <p:nvSpPr>
          <p:cNvPr id="5" name="Titel 1"/>
          <p:cNvSpPr>
            <a:spLocks noGrp="1"/>
          </p:cNvSpPr>
          <p:nvPr>
            <p:ph type="title"/>
          </p:nvPr>
        </p:nvSpPr>
        <p:spPr>
          <a:xfrm>
            <a:off x="323850" y="300342"/>
            <a:ext cx="6480398" cy="246221"/>
          </a:xfrm>
        </p:spPr>
        <p:txBody>
          <a:bodyPr anchor="ctr" anchorCtr="0"/>
          <a:lstStyle>
            <a:lvl1pPr>
              <a:defRPr>
                <a:solidFill>
                  <a:schemeClr val="tx1"/>
                </a:solidFill>
                <a:latin typeface="+mj-lt"/>
              </a:defRPr>
            </a:lvl1pPr>
          </a:lstStyle>
          <a:p>
            <a:r>
              <a:rPr lang="de-DE" dirty="0"/>
              <a:t>Titelmasterformat durch Klicken bearbeiten</a:t>
            </a:r>
          </a:p>
        </p:txBody>
      </p:sp>
    </p:spTree>
    <p:extLst>
      <p:ext uri="{BB962C8B-B14F-4D97-AF65-F5344CB8AC3E}">
        <p14:creationId xmlns:p14="http://schemas.microsoft.com/office/powerpoint/2010/main" val="45194639"/>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BB1B537-D993-4673-87E0-9BB30E7C16D7}" type="datetime1">
              <a:rPr lang="de-DE" smtClean="0"/>
              <a:pPr/>
              <a:t>03.06.2024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A8B545C2-2C01-4A1B-9444-B1963E7379D8}" type="slidenum">
              <a:rPr lang="de-DE" smtClean="0"/>
              <a:pPr/>
              <a:t>‹Nr.›</a:t>
            </a:fld>
            <a:endParaRPr lang="de-DE"/>
          </a:p>
        </p:txBody>
      </p:sp>
    </p:spTree>
    <p:extLst>
      <p:ext uri="{BB962C8B-B14F-4D97-AF65-F5344CB8AC3E}">
        <p14:creationId xmlns:p14="http://schemas.microsoft.com/office/powerpoint/2010/main" val="179478877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85800" y="609600"/>
            <a:ext cx="7772400" cy="128342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4"/>
          <p:cNvSpPr>
            <a:spLocks noGrp="1" noChangeArrowheads="1"/>
          </p:cNvSpPr>
          <p:nvPr>
            <p:ph type="dt" sz="half" idx="10"/>
          </p:nvPr>
        </p:nvSpPr>
        <p:spPr>
          <a:ln/>
        </p:spPr>
        <p:txBody>
          <a:bodyPr/>
          <a:lstStyle>
            <a:lvl1pPr>
              <a:defRPr/>
            </a:lvl1pPr>
          </a:lstStyle>
          <a:p>
            <a:pPr>
              <a:defRPr/>
            </a:pPr>
            <a:endParaRPr lang="de-DE" altLang="de-DE"/>
          </a:p>
        </p:txBody>
      </p:sp>
      <p:sp>
        <p:nvSpPr>
          <p:cNvPr id="4" name="Rectangle 6"/>
          <p:cNvSpPr>
            <a:spLocks noGrp="1" noChangeArrowheads="1"/>
          </p:cNvSpPr>
          <p:nvPr>
            <p:ph type="sldNum" sz="quarter" idx="11"/>
          </p:nvPr>
        </p:nvSpPr>
        <p:spPr>
          <a:ln/>
        </p:spPr>
        <p:txBody>
          <a:bodyPr/>
          <a:lstStyle>
            <a:lvl1pPr>
              <a:defRPr/>
            </a:lvl1pPr>
          </a:lstStyle>
          <a:p>
            <a:pPr>
              <a:defRPr/>
            </a:pPr>
            <a:r>
              <a:rPr lang="de-DE" altLang="de-DE"/>
              <a:t>1</a:t>
            </a:r>
          </a:p>
        </p:txBody>
      </p:sp>
    </p:spTree>
    <p:extLst>
      <p:ext uri="{BB962C8B-B14F-4D97-AF65-F5344CB8AC3E}">
        <p14:creationId xmlns:p14="http://schemas.microsoft.com/office/powerpoint/2010/main" val="538587564"/>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einzelne Kliniken">
    <p:spTree>
      <p:nvGrpSpPr>
        <p:cNvPr id="1" name=""/>
        <p:cNvGrpSpPr/>
        <p:nvPr/>
      </p:nvGrpSpPr>
      <p:grpSpPr>
        <a:xfrm>
          <a:off x="0" y="0"/>
          <a:ext cx="0" cy="0"/>
          <a:chOff x="0" y="0"/>
          <a:chExt cx="0" cy="0"/>
        </a:xfrm>
      </p:grpSpPr>
      <p:sp>
        <p:nvSpPr>
          <p:cNvPr id="9" name="Rechteck 8"/>
          <p:cNvSpPr/>
          <p:nvPr userDrawn="1"/>
        </p:nvSpPr>
        <p:spPr>
          <a:xfrm>
            <a:off x="0" y="105"/>
            <a:ext cx="9144000" cy="1341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tretch>
            <a:fillRect/>
          </a:stretch>
        </p:blipFill>
        <p:spPr bwMode="auto">
          <a:xfrm>
            <a:off x="-7257" y="105"/>
            <a:ext cx="1715651" cy="171444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hasCustomPrompt="1"/>
          </p:nvPr>
        </p:nvSpPr>
        <p:spPr>
          <a:xfrm>
            <a:off x="312015" y="2418938"/>
            <a:ext cx="8505780" cy="430887"/>
          </a:xfrm>
        </p:spPr>
        <p:txBody>
          <a:bodyPr wrap="square" lIns="0" tIns="0" rIns="0" bIns="0" anchor="b" anchorCtr="0">
            <a:spAutoFit/>
          </a:bodyPr>
          <a:lstStyle>
            <a:lvl1pPr algn="l">
              <a:defRPr sz="2800" b="1">
                <a:solidFill>
                  <a:schemeClr val="tx1"/>
                </a:solidFill>
              </a:defRPr>
            </a:lvl1pPr>
          </a:lstStyle>
          <a:p>
            <a:r>
              <a:rPr lang="de-DE" dirty="0"/>
              <a:t>Titel der Präsentation</a:t>
            </a:r>
          </a:p>
        </p:txBody>
      </p:sp>
      <p:sp>
        <p:nvSpPr>
          <p:cNvPr id="3" name="Untertitel 2"/>
          <p:cNvSpPr>
            <a:spLocks noGrp="1"/>
          </p:cNvSpPr>
          <p:nvPr>
            <p:ph type="subTitle" idx="1" hasCustomPrompt="1"/>
          </p:nvPr>
        </p:nvSpPr>
        <p:spPr>
          <a:xfrm>
            <a:off x="312015" y="2995002"/>
            <a:ext cx="6696877" cy="600164"/>
          </a:xfrm>
        </p:spPr>
        <p:txBody>
          <a:bodyPr wrap="square" lIns="0" tIns="0" rIns="0" bIns="0" anchor="t" anchorCtr="0">
            <a:spAutoFit/>
          </a:bodyPr>
          <a:lstStyle>
            <a:lvl1pPr marL="0" indent="0" algn="l">
              <a:buNone/>
              <a:defRPr sz="2000">
                <a:solidFill>
                  <a:schemeClr val="tx1"/>
                </a:solidFill>
              </a:defRPr>
            </a:lvl1pPr>
            <a:lvl2pPr marL="0" indent="0" algn="l">
              <a:buNone/>
              <a:defRPr sz="1400" b="0" baseline="0">
                <a:solidFill>
                  <a:schemeClr val="tx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Untertitel/Autor</a:t>
            </a:r>
          </a:p>
          <a:p>
            <a:pPr lvl="1"/>
            <a:r>
              <a:rPr lang="de-DE" dirty="0"/>
              <a:t>Ort, Datum</a:t>
            </a:r>
          </a:p>
        </p:txBody>
      </p:sp>
      <p:sp>
        <p:nvSpPr>
          <p:cNvPr id="47" name="Rechteck 46"/>
          <p:cNvSpPr/>
          <p:nvPr userDrawn="1"/>
        </p:nvSpPr>
        <p:spPr>
          <a:xfrm rot="10800000">
            <a:off x="0" y="3997442"/>
            <a:ext cx="9144000" cy="2183101"/>
          </a:xfrm>
          <a:prstGeom prst="rect">
            <a:avLst/>
          </a:prstGeom>
          <a:gradFill>
            <a:gsLst>
              <a:gs pos="100000">
                <a:schemeClr val="bg1"/>
              </a:gs>
              <a:gs pos="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5" name="Gerade Verbindung 44"/>
          <p:cNvCxnSpPr/>
          <p:nvPr userDrawn="1"/>
        </p:nvCxnSpPr>
        <p:spPr>
          <a:xfrm>
            <a:off x="-7257" y="3997442"/>
            <a:ext cx="9151257" cy="0"/>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112718" y="1234586"/>
            <a:ext cx="1695632" cy="70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172700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 Inhalt">
    <p:spTree>
      <p:nvGrpSpPr>
        <p:cNvPr id="1" name=""/>
        <p:cNvGrpSpPr/>
        <p:nvPr/>
      </p:nvGrpSpPr>
      <p:grpSpPr>
        <a:xfrm>
          <a:off x="0" y="0"/>
          <a:ext cx="0" cy="0"/>
          <a:chOff x="0" y="0"/>
          <a:chExt cx="0" cy="0"/>
        </a:xfrm>
      </p:grpSpPr>
      <p:sp>
        <p:nvSpPr>
          <p:cNvPr id="2" name="Titel 1"/>
          <p:cNvSpPr>
            <a:spLocks noGrp="1"/>
          </p:cNvSpPr>
          <p:nvPr>
            <p:ph type="title"/>
          </p:nvPr>
        </p:nvSpPr>
        <p:spPr>
          <a:xfrm>
            <a:off x="323850" y="300342"/>
            <a:ext cx="6480398" cy="246221"/>
          </a:xfrm>
        </p:spPr>
        <p:txBody>
          <a:bodyPr anchor="ctr" anchorCtr="0"/>
          <a:lstStyle>
            <a:lvl1pPr>
              <a:defRPr>
                <a:solidFill>
                  <a:schemeClr val="tx1"/>
                </a:solidFill>
                <a:latin typeface="+mj-lt"/>
              </a:defRPr>
            </a:lvl1pPr>
          </a:lstStyle>
          <a:p>
            <a:r>
              <a:rPr lang="de-DE" dirty="0"/>
              <a:t>Titelmasterformat durch Klicken bearbeiten</a:t>
            </a:r>
          </a:p>
        </p:txBody>
      </p:sp>
      <p:sp>
        <p:nvSpPr>
          <p:cNvPr id="3" name="Inhaltsplatzhalter 2"/>
          <p:cNvSpPr>
            <a:spLocks noGrp="1"/>
          </p:cNvSpPr>
          <p:nvPr>
            <p:ph idx="1"/>
          </p:nvPr>
        </p:nvSpPr>
        <p:spPr>
          <a:xfrm>
            <a:off x="323850" y="1125538"/>
            <a:ext cx="8496299" cy="1652760"/>
          </a:xfrm>
        </p:spPr>
        <p:txBody>
          <a:bodyPr/>
          <a:lstStyle>
            <a:lvl2pPr marL="177800" indent="-177800">
              <a:buFontTx/>
              <a:buBlip>
                <a:blip r:embed="rId2"/>
              </a:buBlip>
              <a:defRPr/>
            </a:lvl2pPr>
            <a:lvl3pPr marL="361950" indent="-184150">
              <a:buClr>
                <a:schemeClr val="accent1"/>
              </a:buClr>
              <a:buFont typeface="Arial" pitchFamily="34" charset="0"/>
              <a:buChar char="•"/>
              <a:defRPr/>
            </a:lvl3pPr>
            <a:lvl4pPr marL="539750" indent="-177800">
              <a:buFontTx/>
              <a:buBlip>
                <a:blip r:embed="rId2"/>
              </a:buBlip>
              <a:defRPr/>
            </a:lvl4pPr>
            <a:lvl5pPr marL="719138" indent="-179388">
              <a:buClr>
                <a:schemeClr val="accent1"/>
              </a:buClr>
              <a:buFont typeface="Arial" pitchFamily="34" charset="0"/>
              <a:buChar char="•"/>
              <a:defRPr/>
            </a:lvl5pPr>
            <a:lvl6pPr>
              <a:defRPr/>
            </a:lvl6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4" name="Datumsplatzhalter 3"/>
          <p:cNvSpPr>
            <a:spLocks noGrp="1"/>
          </p:cNvSpPr>
          <p:nvPr>
            <p:ph type="dt" sz="half" idx="10"/>
          </p:nvPr>
        </p:nvSpPr>
        <p:spPr/>
        <p:txBody>
          <a:bodyPr/>
          <a:lstStyle>
            <a:lvl1pPr>
              <a:defRPr>
                <a:solidFill>
                  <a:schemeClr val="bg1"/>
                </a:solidFill>
              </a:defRPr>
            </a:lvl1pPr>
          </a:lstStyle>
          <a:p>
            <a:fld id="{A3DC366B-ABD8-4D4D-9DE3-58995FE2E9F6}" type="datetime1">
              <a:rPr lang="de-DE" smtClean="0"/>
              <a:pPr/>
              <a:t>03.06.2024</a:t>
            </a:fld>
            <a:endParaRPr lang="de-DE" dirty="0"/>
          </a:p>
        </p:txBody>
      </p:sp>
      <p:sp>
        <p:nvSpPr>
          <p:cNvPr id="5" name="Fußzeilenplatzhalter 4"/>
          <p:cNvSpPr>
            <a:spLocks noGrp="1"/>
          </p:cNvSpPr>
          <p:nvPr>
            <p:ph type="ftr" sz="quarter" idx="11"/>
          </p:nvPr>
        </p:nvSpPr>
        <p:spPr/>
        <p:txBody>
          <a:bodyPr/>
          <a:lstStyle>
            <a:lvl1pPr>
              <a:defRPr>
                <a:solidFill>
                  <a:schemeClr val="bg1"/>
                </a:solidFill>
              </a:defRPr>
            </a:lvl1pPr>
          </a:lstStyle>
          <a:p>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A8B545C2-2C01-4A1B-9444-B1963E7379D8}" type="slidenum">
              <a:rPr lang="de-DE" smtClean="0"/>
              <a:pPr/>
              <a:t>‹Nr.›</a:t>
            </a:fld>
            <a:endParaRPr lang="de-DE" dirty="0"/>
          </a:p>
        </p:txBody>
      </p:sp>
    </p:spTree>
    <p:extLst>
      <p:ext uri="{BB962C8B-B14F-4D97-AF65-F5344CB8AC3E}">
        <p14:creationId xmlns:p14="http://schemas.microsoft.com/office/powerpoint/2010/main" val="368658876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 1 x Inhalt + 1 x Bild - Variante 1">
    <p:spTree>
      <p:nvGrpSpPr>
        <p:cNvPr id="1" name=""/>
        <p:cNvGrpSpPr/>
        <p:nvPr/>
      </p:nvGrpSpPr>
      <p:grpSpPr>
        <a:xfrm>
          <a:off x="0" y="0"/>
          <a:ext cx="0" cy="0"/>
          <a:chOff x="0" y="0"/>
          <a:chExt cx="0" cy="0"/>
        </a:xfrm>
      </p:grpSpPr>
      <p:sp>
        <p:nvSpPr>
          <p:cNvPr id="3" name="Inhaltsplatzhalter 2"/>
          <p:cNvSpPr>
            <a:spLocks noGrp="1"/>
          </p:cNvSpPr>
          <p:nvPr>
            <p:ph idx="1"/>
          </p:nvPr>
        </p:nvSpPr>
        <p:spPr>
          <a:xfrm>
            <a:off x="323850" y="1126800"/>
            <a:ext cx="8496300" cy="5326388"/>
          </a:xfrm>
        </p:spPr>
        <p:txBody>
          <a:bodyPr numCol="2"/>
          <a:lstStyle>
            <a:lvl2pPr marL="177800" indent="-177800">
              <a:buFontTx/>
              <a:buBlip>
                <a:blip r:embed="rId2"/>
              </a:buBlip>
              <a:defRPr/>
            </a:lvl2pPr>
            <a:lvl3pPr marL="361950" indent="-184150">
              <a:buClr>
                <a:schemeClr val="accent1"/>
              </a:buClr>
              <a:buFont typeface="Arial" pitchFamily="34" charset="0"/>
              <a:buChar char="•"/>
              <a:defRPr/>
            </a:lvl3pPr>
            <a:lvl4pPr marL="539750" indent="-177800">
              <a:buFontTx/>
              <a:buBlip>
                <a:blip r:embed="rId2"/>
              </a:buBlip>
              <a:defRPr/>
            </a:lvl4pPr>
            <a:lvl5pPr marL="719138" indent="-179388">
              <a:buClr>
                <a:schemeClr val="accent1"/>
              </a:buClr>
              <a:buFont typeface="Arial" pitchFamily="34" charset="0"/>
              <a:buChar char="•"/>
              <a:defRPr/>
            </a:lvl5pPr>
            <a:lvl6pPr>
              <a:defRPr/>
            </a:lvl6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2" name="Titel 1"/>
          <p:cNvSpPr>
            <a:spLocks noGrp="1"/>
          </p:cNvSpPr>
          <p:nvPr>
            <p:ph type="title"/>
          </p:nvPr>
        </p:nvSpPr>
        <p:spPr>
          <a:xfrm>
            <a:off x="323850" y="300342"/>
            <a:ext cx="6480398" cy="246221"/>
          </a:xfrm>
        </p:spPr>
        <p:txBody>
          <a:bodyPr anchor="ctr" anchorCtr="0"/>
          <a:lstStyle>
            <a:lvl1pPr>
              <a:defRPr>
                <a:solidFill>
                  <a:schemeClr val="tx1"/>
                </a:solidFill>
                <a:latin typeface="+mj-lt"/>
              </a:defRPr>
            </a:lvl1pPr>
          </a:lstStyle>
          <a:p>
            <a:r>
              <a:rPr lang="de-DE" dirty="0"/>
              <a:t>Titelmasterformat durch Klicken bearbeiten</a:t>
            </a:r>
          </a:p>
        </p:txBody>
      </p:sp>
      <p:sp>
        <p:nvSpPr>
          <p:cNvPr id="4" name="Datumsplatzhalter 3"/>
          <p:cNvSpPr>
            <a:spLocks noGrp="1"/>
          </p:cNvSpPr>
          <p:nvPr>
            <p:ph type="dt" sz="half" idx="10"/>
          </p:nvPr>
        </p:nvSpPr>
        <p:spPr/>
        <p:txBody>
          <a:bodyPr/>
          <a:lstStyle>
            <a:lvl1pPr>
              <a:defRPr>
                <a:solidFill>
                  <a:schemeClr val="bg1"/>
                </a:solidFill>
              </a:defRPr>
            </a:lvl1pPr>
          </a:lstStyle>
          <a:p>
            <a:fld id="{A3DC366B-ABD8-4D4D-9DE3-58995FE2E9F6}" type="datetime1">
              <a:rPr lang="de-DE" smtClean="0"/>
              <a:pPr/>
              <a:t>03.06.2024</a:t>
            </a:fld>
            <a:endParaRPr lang="de-DE" dirty="0"/>
          </a:p>
        </p:txBody>
      </p:sp>
      <p:sp>
        <p:nvSpPr>
          <p:cNvPr id="5" name="Fußzeilenplatzhalter 4"/>
          <p:cNvSpPr>
            <a:spLocks noGrp="1"/>
          </p:cNvSpPr>
          <p:nvPr>
            <p:ph type="ftr" sz="quarter" idx="11"/>
          </p:nvPr>
        </p:nvSpPr>
        <p:spPr/>
        <p:txBody>
          <a:bodyPr/>
          <a:lstStyle>
            <a:lvl1pPr>
              <a:defRPr>
                <a:solidFill>
                  <a:schemeClr val="bg1"/>
                </a:solidFill>
              </a:defRPr>
            </a:lvl1pPr>
          </a:lstStyle>
          <a:p>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A8B545C2-2C01-4A1B-9444-B1963E7379D8}" type="slidenum">
              <a:rPr lang="de-DE" smtClean="0"/>
              <a:pPr/>
              <a:t>‹Nr.›</a:t>
            </a:fld>
            <a:endParaRPr lang="de-DE" dirty="0"/>
          </a:p>
        </p:txBody>
      </p:sp>
      <p:sp>
        <p:nvSpPr>
          <p:cNvPr id="8" name="Bildplatzhalter 7"/>
          <p:cNvSpPr>
            <a:spLocks noGrp="1"/>
          </p:cNvSpPr>
          <p:nvPr>
            <p:ph type="pic" sz="quarter" idx="14"/>
          </p:nvPr>
        </p:nvSpPr>
        <p:spPr>
          <a:xfrm>
            <a:off x="4716016" y="1126800"/>
            <a:ext cx="4104134" cy="2806256"/>
          </a:xfrm>
          <a:noFill/>
          <a:ln>
            <a:noFill/>
          </a:ln>
          <a:effectLst>
            <a:outerShdw blurRad="50800" dist="38100" dir="5400000" algn="t" rotWithShape="0">
              <a:prstClr val="black">
                <a:alpha val="40000"/>
              </a:prstClr>
            </a:outerShdw>
            <a:reflection blurRad="6350" stA="40000" endPos="20000" dir="5400000" sy="-100000" algn="bl" rotWithShape="0"/>
          </a:effectLst>
        </p:spPr>
        <p:txBody>
          <a:bodyPr/>
          <a:lstStyle/>
          <a:p>
            <a:endParaRPr lang="de-DE"/>
          </a:p>
        </p:txBody>
      </p:sp>
    </p:spTree>
    <p:extLst>
      <p:ext uri="{BB962C8B-B14F-4D97-AF65-F5344CB8AC3E}">
        <p14:creationId xmlns:p14="http://schemas.microsoft.com/office/powerpoint/2010/main" val="271270970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 1 x Inhalt + 1 x Bild - Variante 2">
    <p:spTree>
      <p:nvGrpSpPr>
        <p:cNvPr id="1" name=""/>
        <p:cNvGrpSpPr/>
        <p:nvPr/>
      </p:nvGrpSpPr>
      <p:grpSpPr>
        <a:xfrm>
          <a:off x="0" y="0"/>
          <a:ext cx="0" cy="0"/>
          <a:chOff x="0" y="0"/>
          <a:chExt cx="0" cy="0"/>
        </a:xfrm>
      </p:grpSpPr>
      <p:sp>
        <p:nvSpPr>
          <p:cNvPr id="2" name="Titel 1"/>
          <p:cNvSpPr>
            <a:spLocks noGrp="1"/>
          </p:cNvSpPr>
          <p:nvPr>
            <p:ph type="title"/>
          </p:nvPr>
        </p:nvSpPr>
        <p:spPr>
          <a:xfrm>
            <a:off x="323850" y="300342"/>
            <a:ext cx="6480398" cy="246221"/>
          </a:xfrm>
        </p:spPr>
        <p:txBody>
          <a:bodyPr anchor="ctr" anchorCtr="0"/>
          <a:lstStyle>
            <a:lvl1pPr>
              <a:defRPr>
                <a:solidFill>
                  <a:schemeClr val="tx1"/>
                </a:solidFill>
                <a:latin typeface="+mj-lt"/>
              </a:defRPr>
            </a:lvl1pPr>
          </a:lstStyle>
          <a:p>
            <a:r>
              <a:rPr lang="de-DE" dirty="0"/>
              <a:t>Titelmasterformat durch Klicken bearbeiten</a:t>
            </a:r>
          </a:p>
        </p:txBody>
      </p:sp>
      <p:sp>
        <p:nvSpPr>
          <p:cNvPr id="3" name="Inhaltsplatzhalter 2"/>
          <p:cNvSpPr>
            <a:spLocks noGrp="1"/>
          </p:cNvSpPr>
          <p:nvPr>
            <p:ph idx="1"/>
          </p:nvPr>
        </p:nvSpPr>
        <p:spPr>
          <a:xfrm>
            <a:off x="4716016" y="1126800"/>
            <a:ext cx="4104134" cy="1652760"/>
          </a:xfrm>
        </p:spPr>
        <p:txBody>
          <a:bodyPr/>
          <a:lstStyle>
            <a:lvl2pPr marL="177800" indent="-177800">
              <a:buFontTx/>
              <a:buBlip>
                <a:blip r:embed="rId2"/>
              </a:buBlip>
              <a:defRPr/>
            </a:lvl2pPr>
            <a:lvl3pPr marL="361950" indent="-184150">
              <a:buClr>
                <a:schemeClr val="accent1"/>
              </a:buClr>
              <a:buFont typeface="Arial" pitchFamily="34" charset="0"/>
              <a:buChar char="•"/>
              <a:defRPr/>
            </a:lvl3pPr>
            <a:lvl4pPr marL="539750" indent="-177800">
              <a:buFontTx/>
              <a:buBlip>
                <a:blip r:embed="rId2"/>
              </a:buBlip>
              <a:defRPr/>
            </a:lvl4pPr>
            <a:lvl5pPr marL="719138" indent="-179388">
              <a:buClr>
                <a:schemeClr val="accent1"/>
              </a:buClr>
              <a:buFont typeface="Arial" pitchFamily="34" charset="0"/>
              <a:buChar char="•"/>
              <a:defRPr/>
            </a:lvl5pPr>
            <a:lvl6pPr>
              <a:defRPr/>
            </a:lvl6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4" name="Datumsplatzhalter 3"/>
          <p:cNvSpPr>
            <a:spLocks noGrp="1"/>
          </p:cNvSpPr>
          <p:nvPr>
            <p:ph type="dt" sz="half" idx="10"/>
          </p:nvPr>
        </p:nvSpPr>
        <p:spPr/>
        <p:txBody>
          <a:bodyPr/>
          <a:lstStyle>
            <a:lvl1pPr>
              <a:defRPr>
                <a:solidFill>
                  <a:schemeClr val="bg1"/>
                </a:solidFill>
              </a:defRPr>
            </a:lvl1pPr>
          </a:lstStyle>
          <a:p>
            <a:fld id="{A3DC366B-ABD8-4D4D-9DE3-58995FE2E9F6}" type="datetime1">
              <a:rPr lang="de-DE" smtClean="0"/>
              <a:pPr/>
              <a:t>03.06.2024</a:t>
            </a:fld>
            <a:endParaRPr lang="de-DE" dirty="0"/>
          </a:p>
        </p:txBody>
      </p:sp>
      <p:sp>
        <p:nvSpPr>
          <p:cNvPr id="5" name="Fußzeilenplatzhalter 4"/>
          <p:cNvSpPr>
            <a:spLocks noGrp="1"/>
          </p:cNvSpPr>
          <p:nvPr>
            <p:ph type="ftr" sz="quarter" idx="11"/>
          </p:nvPr>
        </p:nvSpPr>
        <p:spPr/>
        <p:txBody>
          <a:bodyPr/>
          <a:lstStyle>
            <a:lvl1pPr>
              <a:defRPr>
                <a:solidFill>
                  <a:schemeClr val="bg1"/>
                </a:solidFill>
              </a:defRPr>
            </a:lvl1pPr>
          </a:lstStyle>
          <a:p>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A8B545C2-2C01-4A1B-9444-B1963E7379D8}" type="slidenum">
              <a:rPr lang="de-DE" smtClean="0"/>
              <a:pPr/>
              <a:t>‹Nr.›</a:t>
            </a:fld>
            <a:endParaRPr lang="de-DE" dirty="0"/>
          </a:p>
        </p:txBody>
      </p:sp>
      <p:sp>
        <p:nvSpPr>
          <p:cNvPr id="8" name="Bildplatzhalter 7"/>
          <p:cNvSpPr>
            <a:spLocks noGrp="1"/>
          </p:cNvSpPr>
          <p:nvPr>
            <p:ph type="pic" sz="quarter" idx="14"/>
          </p:nvPr>
        </p:nvSpPr>
        <p:spPr>
          <a:xfrm>
            <a:off x="323850" y="1126800"/>
            <a:ext cx="4104134" cy="2806256"/>
          </a:xfrm>
          <a:noFill/>
          <a:ln>
            <a:noFill/>
          </a:ln>
          <a:effectLst>
            <a:outerShdw blurRad="50800" dist="38100" dir="5400000" algn="t" rotWithShape="0">
              <a:prstClr val="black">
                <a:alpha val="40000"/>
              </a:prstClr>
            </a:outerShdw>
            <a:reflection blurRad="6350" stA="40000" endPos="20000" dir="5400000" sy="-100000" algn="bl" rotWithShape="0"/>
          </a:effectLst>
        </p:spPr>
        <p:txBody>
          <a:bodyPr/>
          <a:lstStyle/>
          <a:p>
            <a:endParaRPr lang="de-DE"/>
          </a:p>
        </p:txBody>
      </p:sp>
    </p:spTree>
    <p:extLst>
      <p:ext uri="{BB962C8B-B14F-4D97-AF65-F5344CB8AC3E}">
        <p14:creationId xmlns:p14="http://schemas.microsoft.com/office/powerpoint/2010/main" val="344993125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 1 x Inhalt + 1 x Bild - Variante 3">
    <p:spTree>
      <p:nvGrpSpPr>
        <p:cNvPr id="1" name=""/>
        <p:cNvGrpSpPr/>
        <p:nvPr/>
      </p:nvGrpSpPr>
      <p:grpSpPr>
        <a:xfrm>
          <a:off x="0" y="0"/>
          <a:ext cx="0" cy="0"/>
          <a:chOff x="0" y="0"/>
          <a:chExt cx="0" cy="0"/>
        </a:xfrm>
      </p:grpSpPr>
      <p:sp>
        <p:nvSpPr>
          <p:cNvPr id="2" name="Titel 1"/>
          <p:cNvSpPr>
            <a:spLocks noGrp="1"/>
          </p:cNvSpPr>
          <p:nvPr>
            <p:ph type="title"/>
          </p:nvPr>
        </p:nvSpPr>
        <p:spPr>
          <a:xfrm>
            <a:off x="323850" y="300342"/>
            <a:ext cx="6480398" cy="246221"/>
          </a:xfrm>
        </p:spPr>
        <p:txBody>
          <a:bodyPr anchor="ctr" anchorCtr="0"/>
          <a:lstStyle>
            <a:lvl1pPr>
              <a:defRPr>
                <a:solidFill>
                  <a:schemeClr val="tx1"/>
                </a:solidFill>
                <a:latin typeface="+mj-lt"/>
              </a:defRPr>
            </a:lvl1pPr>
          </a:lstStyle>
          <a:p>
            <a:r>
              <a:rPr lang="de-DE" dirty="0"/>
              <a:t>Titelmasterformat durch Klicken bearbeiten</a:t>
            </a:r>
          </a:p>
        </p:txBody>
      </p:sp>
      <p:sp>
        <p:nvSpPr>
          <p:cNvPr id="4" name="Datumsplatzhalter 3"/>
          <p:cNvSpPr>
            <a:spLocks noGrp="1"/>
          </p:cNvSpPr>
          <p:nvPr>
            <p:ph type="dt" sz="half" idx="10"/>
          </p:nvPr>
        </p:nvSpPr>
        <p:spPr/>
        <p:txBody>
          <a:bodyPr/>
          <a:lstStyle>
            <a:lvl1pPr>
              <a:defRPr>
                <a:solidFill>
                  <a:schemeClr val="bg1"/>
                </a:solidFill>
              </a:defRPr>
            </a:lvl1pPr>
          </a:lstStyle>
          <a:p>
            <a:fld id="{A3DC366B-ABD8-4D4D-9DE3-58995FE2E9F6}" type="datetime1">
              <a:rPr lang="de-DE" smtClean="0"/>
              <a:pPr/>
              <a:t>03.06.2024</a:t>
            </a:fld>
            <a:endParaRPr lang="de-DE" dirty="0"/>
          </a:p>
        </p:txBody>
      </p:sp>
      <p:sp>
        <p:nvSpPr>
          <p:cNvPr id="5" name="Fußzeilenplatzhalter 4"/>
          <p:cNvSpPr>
            <a:spLocks noGrp="1"/>
          </p:cNvSpPr>
          <p:nvPr>
            <p:ph type="ftr" sz="quarter" idx="11"/>
          </p:nvPr>
        </p:nvSpPr>
        <p:spPr/>
        <p:txBody>
          <a:bodyPr/>
          <a:lstStyle>
            <a:lvl1pPr>
              <a:defRPr>
                <a:solidFill>
                  <a:schemeClr val="bg1"/>
                </a:solidFill>
              </a:defRPr>
            </a:lvl1pPr>
          </a:lstStyle>
          <a:p>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A8B545C2-2C01-4A1B-9444-B1963E7379D8}" type="slidenum">
              <a:rPr lang="de-DE" smtClean="0"/>
              <a:pPr/>
              <a:t>‹Nr.›</a:t>
            </a:fld>
            <a:endParaRPr lang="de-DE" dirty="0"/>
          </a:p>
        </p:txBody>
      </p:sp>
      <p:sp>
        <p:nvSpPr>
          <p:cNvPr id="7" name="Bildplatzhalter 7"/>
          <p:cNvSpPr>
            <a:spLocks noGrp="1"/>
          </p:cNvSpPr>
          <p:nvPr>
            <p:ph type="pic" sz="quarter" idx="14"/>
          </p:nvPr>
        </p:nvSpPr>
        <p:spPr>
          <a:xfrm>
            <a:off x="323850" y="1126800"/>
            <a:ext cx="8496300" cy="1870152"/>
          </a:xfrm>
          <a:noFill/>
          <a:ln>
            <a:noFill/>
          </a:ln>
          <a:effectLst>
            <a:outerShdw blurRad="50800" dist="38100" dir="5400000" algn="t" rotWithShape="0">
              <a:prstClr val="black">
                <a:alpha val="40000"/>
              </a:prstClr>
            </a:outerShdw>
            <a:reflection blurRad="6350" stA="40000" endPos="20000" dir="5400000" sy="-100000" algn="bl" rotWithShape="0"/>
          </a:effectLst>
        </p:spPr>
        <p:txBody>
          <a:bodyPr/>
          <a:lstStyle/>
          <a:p>
            <a:endParaRPr lang="de-DE"/>
          </a:p>
        </p:txBody>
      </p:sp>
      <p:sp>
        <p:nvSpPr>
          <p:cNvPr id="3" name="Inhaltsplatzhalter 2"/>
          <p:cNvSpPr>
            <a:spLocks noGrp="1"/>
          </p:cNvSpPr>
          <p:nvPr>
            <p:ph idx="1"/>
          </p:nvPr>
        </p:nvSpPr>
        <p:spPr>
          <a:xfrm>
            <a:off x="323850" y="3429000"/>
            <a:ext cx="8496299" cy="1652760"/>
          </a:xfrm>
        </p:spPr>
        <p:txBody>
          <a:bodyPr/>
          <a:lstStyle>
            <a:lvl2pPr marL="177800" indent="-177800">
              <a:buFontTx/>
              <a:buBlip>
                <a:blip r:embed="rId2"/>
              </a:buBlip>
              <a:defRPr/>
            </a:lvl2pPr>
            <a:lvl3pPr marL="361950" indent="-184150">
              <a:buClr>
                <a:schemeClr val="accent1"/>
              </a:buClr>
              <a:buFont typeface="Arial" pitchFamily="34" charset="0"/>
              <a:buChar char="•"/>
              <a:defRPr/>
            </a:lvl3pPr>
            <a:lvl4pPr marL="539750" indent="-177800">
              <a:buFontTx/>
              <a:buBlip>
                <a:blip r:embed="rId2"/>
              </a:buBlip>
              <a:defRPr/>
            </a:lvl4pPr>
            <a:lvl5pPr marL="719138" indent="-179388">
              <a:buClr>
                <a:schemeClr val="accent1"/>
              </a:buClr>
              <a:buFont typeface="Arial" pitchFamily="34" charset="0"/>
              <a:buChar char="•"/>
              <a:defRPr/>
            </a:lvl5pPr>
            <a:lvl6pPr>
              <a:defRPr/>
            </a:lvl6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Tree>
    <p:extLst>
      <p:ext uri="{BB962C8B-B14F-4D97-AF65-F5344CB8AC3E}">
        <p14:creationId xmlns:p14="http://schemas.microsoft.com/office/powerpoint/2010/main" val="147614280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 2 x Inhalt">
    <p:spTree>
      <p:nvGrpSpPr>
        <p:cNvPr id="1" name=""/>
        <p:cNvGrpSpPr/>
        <p:nvPr/>
      </p:nvGrpSpPr>
      <p:grpSpPr>
        <a:xfrm>
          <a:off x="0" y="0"/>
          <a:ext cx="0" cy="0"/>
          <a:chOff x="0" y="0"/>
          <a:chExt cx="0" cy="0"/>
        </a:xfrm>
      </p:grpSpPr>
      <p:sp>
        <p:nvSpPr>
          <p:cNvPr id="2" name="Titel 1"/>
          <p:cNvSpPr>
            <a:spLocks noGrp="1"/>
          </p:cNvSpPr>
          <p:nvPr>
            <p:ph type="title"/>
          </p:nvPr>
        </p:nvSpPr>
        <p:spPr>
          <a:xfrm>
            <a:off x="323850" y="300342"/>
            <a:ext cx="6480398" cy="246221"/>
          </a:xfrm>
        </p:spPr>
        <p:txBody>
          <a:bodyPr anchor="ctr" anchorCtr="0"/>
          <a:lstStyle>
            <a:lvl1pPr>
              <a:defRPr>
                <a:solidFill>
                  <a:schemeClr val="tx1"/>
                </a:solidFill>
                <a:latin typeface="+mj-lt"/>
              </a:defRPr>
            </a:lvl1pPr>
          </a:lstStyle>
          <a:p>
            <a:r>
              <a:rPr lang="de-DE" dirty="0"/>
              <a:t>Titelmasterformat durch Klicken bearbeiten</a:t>
            </a:r>
          </a:p>
        </p:txBody>
      </p:sp>
      <p:sp>
        <p:nvSpPr>
          <p:cNvPr id="3" name="Inhaltsplatzhalter 2"/>
          <p:cNvSpPr>
            <a:spLocks noGrp="1"/>
          </p:cNvSpPr>
          <p:nvPr>
            <p:ph idx="1"/>
          </p:nvPr>
        </p:nvSpPr>
        <p:spPr>
          <a:xfrm>
            <a:off x="323850" y="1125538"/>
            <a:ext cx="4104134" cy="1652760"/>
          </a:xfrm>
        </p:spPr>
        <p:txBody>
          <a:bodyPr/>
          <a:lstStyle>
            <a:lvl2pPr marL="177800" indent="-177800">
              <a:buFontTx/>
              <a:buBlip>
                <a:blip r:embed="rId2"/>
              </a:buBlip>
              <a:defRPr/>
            </a:lvl2pPr>
            <a:lvl3pPr marL="361950" indent="-184150">
              <a:buClr>
                <a:schemeClr val="accent1"/>
              </a:buClr>
              <a:buFont typeface="Arial" pitchFamily="34" charset="0"/>
              <a:buChar char="•"/>
              <a:defRPr/>
            </a:lvl3pPr>
            <a:lvl4pPr marL="539750" indent="-177800">
              <a:buFontTx/>
              <a:buBlip>
                <a:blip r:embed="rId2"/>
              </a:buBlip>
              <a:defRPr/>
            </a:lvl4pPr>
            <a:lvl5pPr marL="719138" indent="-179388">
              <a:buClr>
                <a:schemeClr val="accent1"/>
              </a:buClr>
              <a:buFont typeface="Arial" pitchFamily="34" charset="0"/>
              <a:buChar char="•"/>
              <a:defRPr/>
            </a:lvl5pPr>
            <a:lvl6pPr>
              <a:defRPr/>
            </a:lvl6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4" name="Datumsplatzhalter 3"/>
          <p:cNvSpPr>
            <a:spLocks noGrp="1"/>
          </p:cNvSpPr>
          <p:nvPr>
            <p:ph type="dt" sz="half" idx="10"/>
          </p:nvPr>
        </p:nvSpPr>
        <p:spPr/>
        <p:txBody>
          <a:bodyPr/>
          <a:lstStyle>
            <a:lvl1pPr>
              <a:defRPr>
                <a:solidFill>
                  <a:schemeClr val="bg1"/>
                </a:solidFill>
              </a:defRPr>
            </a:lvl1pPr>
          </a:lstStyle>
          <a:p>
            <a:fld id="{A3DC366B-ABD8-4D4D-9DE3-58995FE2E9F6}" type="datetime1">
              <a:rPr lang="de-DE" smtClean="0"/>
              <a:pPr/>
              <a:t>03.06.2024</a:t>
            </a:fld>
            <a:endParaRPr lang="de-DE" dirty="0"/>
          </a:p>
        </p:txBody>
      </p:sp>
      <p:sp>
        <p:nvSpPr>
          <p:cNvPr id="5" name="Fußzeilenplatzhalter 4"/>
          <p:cNvSpPr>
            <a:spLocks noGrp="1"/>
          </p:cNvSpPr>
          <p:nvPr>
            <p:ph type="ftr" sz="quarter" idx="11"/>
          </p:nvPr>
        </p:nvSpPr>
        <p:spPr/>
        <p:txBody>
          <a:bodyPr/>
          <a:lstStyle>
            <a:lvl1pPr>
              <a:defRPr>
                <a:solidFill>
                  <a:schemeClr val="bg1"/>
                </a:solidFill>
              </a:defRPr>
            </a:lvl1pPr>
          </a:lstStyle>
          <a:p>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A8B545C2-2C01-4A1B-9444-B1963E7379D8}" type="slidenum">
              <a:rPr lang="de-DE" smtClean="0"/>
              <a:pPr/>
              <a:t>‹Nr.›</a:t>
            </a:fld>
            <a:endParaRPr lang="de-DE" dirty="0"/>
          </a:p>
        </p:txBody>
      </p:sp>
      <p:sp>
        <p:nvSpPr>
          <p:cNvPr id="12" name="Inhaltsplatzhalter 2"/>
          <p:cNvSpPr>
            <a:spLocks noGrp="1"/>
          </p:cNvSpPr>
          <p:nvPr>
            <p:ph idx="13"/>
          </p:nvPr>
        </p:nvSpPr>
        <p:spPr>
          <a:xfrm>
            <a:off x="4712970" y="1125538"/>
            <a:ext cx="4104134" cy="1652760"/>
          </a:xfrm>
        </p:spPr>
        <p:txBody>
          <a:bodyPr/>
          <a:lstStyle>
            <a:lvl2pPr marL="177800" indent="-177800">
              <a:buFontTx/>
              <a:buBlip>
                <a:blip r:embed="rId2"/>
              </a:buBlip>
              <a:defRPr/>
            </a:lvl2pPr>
            <a:lvl3pPr marL="361950" indent="-184150">
              <a:buClr>
                <a:schemeClr val="accent1"/>
              </a:buClr>
              <a:buFont typeface="Arial" pitchFamily="34" charset="0"/>
              <a:buChar char="•"/>
              <a:defRPr/>
            </a:lvl3pPr>
            <a:lvl4pPr marL="539750" indent="-177800">
              <a:buFontTx/>
              <a:buBlip>
                <a:blip r:embed="rId2"/>
              </a:buBlip>
              <a:defRPr/>
            </a:lvl4pPr>
            <a:lvl5pPr marL="719138" indent="-179388">
              <a:buClr>
                <a:schemeClr val="accent1"/>
              </a:buClr>
              <a:buFont typeface="Arial" pitchFamily="34" charset="0"/>
              <a:buChar char="•"/>
              <a:defRPr/>
            </a:lvl5pPr>
            <a:lvl6pPr>
              <a:defRPr/>
            </a:lvl6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Tree>
    <p:extLst>
      <p:ext uri="{BB962C8B-B14F-4D97-AF65-F5344CB8AC3E}">
        <p14:creationId xmlns:p14="http://schemas.microsoft.com/office/powerpoint/2010/main" val="263345684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2 x Bild + 2 x Inhalt">
    <p:spTree>
      <p:nvGrpSpPr>
        <p:cNvPr id="1" name=""/>
        <p:cNvGrpSpPr/>
        <p:nvPr/>
      </p:nvGrpSpPr>
      <p:grpSpPr>
        <a:xfrm>
          <a:off x="0" y="0"/>
          <a:ext cx="0" cy="0"/>
          <a:chOff x="0" y="0"/>
          <a:chExt cx="0" cy="0"/>
        </a:xfrm>
      </p:grpSpPr>
      <p:sp>
        <p:nvSpPr>
          <p:cNvPr id="2" name="Titel 1"/>
          <p:cNvSpPr>
            <a:spLocks noGrp="1"/>
          </p:cNvSpPr>
          <p:nvPr>
            <p:ph type="title"/>
          </p:nvPr>
        </p:nvSpPr>
        <p:spPr>
          <a:xfrm>
            <a:off x="323850" y="300342"/>
            <a:ext cx="6480398" cy="246221"/>
          </a:xfrm>
        </p:spPr>
        <p:txBody>
          <a:bodyPr anchor="ctr" anchorCtr="0"/>
          <a:lstStyle>
            <a:lvl1pPr>
              <a:defRPr>
                <a:solidFill>
                  <a:schemeClr val="tx1"/>
                </a:solidFill>
                <a:latin typeface="+mj-lt"/>
              </a:defRPr>
            </a:lvl1pPr>
          </a:lstStyle>
          <a:p>
            <a:r>
              <a:rPr lang="de-DE" dirty="0"/>
              <a:t>Titelmasterformat durch Klicken bearbeiten</a:t>
            </a:r>
          </a:p>
        </p:txBody>
      </p:sp>
      <p:sp>
        <p:nvSpPr>
          <p:cNvPr id="4" name="Datumsplatzhalter 3"/>
          <p:cNvSpPr>
            <a:spLocks noGrp="1"/>
          </p:cNvSpPr>
          <p:nvPr>
            <p:ph type="dt" sz="half" idx="10"/>
          </p:nvPr>
        </p:nvSpPr>
        <p:spPr/>
        <p:txBody>
          <a:bodyPr/>
          <a:lstStyle>
            <a:lvl1pPr>
              <a:defRPr>
                <a:solidFill>
                  <a:schemeClr val="bg1"/>
                </a:solidFill>
              </a:defRPr>
            </a:lvl1pPr>
          </a:lstStyle>
          <a:p>
            <a:fld id="{A3DC366B-ABD8-4D4D-9DE3-58995FE2E9F6}" type="datetime1">
              <a:rPr lang="de-DE" smtClean="0"/>
              <a:pPr/>
              <a:t>03.06.2024</a:t>
            </a:fld>
            <a:endParaRPr lang="de-DE" dirty="0"/>
          </a:p>
        </p:txBody>
      </p:sp>
      <p:sp>
        <p:nvSpPr>
          <p:cNvPr id="5" name="Fußzeilenplatzhalter 4"/>
          <p:cNvSpPr>
            <a:spLocks noGrp="1"/>
          </p:cNvSpPr>
          <p:nvPr>
            <p:ph type="ftr" sz="quarter" idx="11"/>
          </p:nvPr>
        </p:nvSpPr>
        <p:spPr/>
        <p:txBody>
          <a:bodyPr/>
          <a:lstStyle>
            <a:lvl1pPr>
              <a:defRPr>
                <a:solidFill>
                  <a:schemeClr val="bg1"/>
                </a:solidFill>
              </a:defRPr>
            </a:lvl1pPr>
          </a:lstStyle>
          <a:p>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A8B545C2-2C01-4A1B-9444-B1963E7379D8}" type="slidenum">
              <a:rPr lang="de-DE" smtClean="0"/>
              <a:pPr/>
              <a:t>‹Nr.›</a:t>
            </a:fld>
            <a:endParaRPr lang="de-DE" dirty="0"/>
          </a:p>
        </p:txBody>
      </p:sp>
      <p:sp>
        <p:nvSpPr>
          <p:cNvPr id="8" name="Bildplatzhalter 7"/>
          <p:cNvSpPr>
            <a:spLocks noGrp="1"/>
          </p:cNvSpPr>
          <p:nvPr>
            <p:ph type="pic" sz="quarter" idx="14"/>
          </p:nvPr>
        </p:nvSpPr>
        <p:spPr>
          <a:xfrm>
            <a:off x="323850" y="1126800"/>
            <a:ext cx="4104134" cy="1870152"/>
          </a:xfrm>
          <a:noFill/>
          <a:ln>
            <a:noFill/>
          </a:ln>
          <a:effectLst>
            <a:outerShdw blurRad="50800" dist="38100" dir="5400000" algn="t" rotWithShape="0">
              <a:prstClr val="black">
                <a:alpha val="40000"/>
              </a:prstClr>
            </a:outerShdw>
            <a:reflection blurRad="6350" stA="40000" endPos="20000" dir="5400000" sy="-100000" algn="bl" rotWithShape="0"/>
          </a:effectLst>
        </p:spPr>
        <p:txBody>
          <a:bodyPr/>
          <a:lstStyle/>
          <a:p>
            <a:endParaRPr lang="de-DE"/>
          </a:p>
        </p:txBody>
      </p:sp>
      <p:sp>
        <p:nvSpPr>
          <p:cNvPr id="9" name="Bildplatzhalter 7"/>
          <p:cNvSpPr>
            <a:spLocks noGrp="1"/>
          </p:cNvSpPr>
          <p:nvPr>
            <p:ph type="pic" sz="quarter" idx="15"/>
          </p:nvPr>
        </p:nvSpPr>
        <p:spPr>
          <a:xfrm>
            <a:off x="4716016" y="1126800"/>
            <a:ext cx="4104134" cy="1870152"/>
          </a:xfrm>
          <a:noFill/>
          <a:ln>
            <a:noFill/>
          </a:ln>
          <a:effectLst>
            <a:outerShdw blurRad="50800" dist="38100" dir="5400000" algn="t" rotWithShape="0">
              <a:prstClr val="black">
                <a:alpha val="40000"/>
              </a:prstClr>
            </a:outerShdw>
            <a:reflection blurRad="6350" stA="40000" endPos="20000" dir="5400000" sy="-100000" algn="bl" rotWithShape="0"/>
          </a:effectLst>
        </p:spPr>
        <p:txBody>
          <a:bodyPr/>
          <a:lstStyle/>
          <a:p>
            <a:endParaRPr lang="de-DE"/>
          </a:p>
        </p:txBody>
      </p:sp>
      <p:sp>
        <p:nvSpPr>
          <p:cNvPr id="3" name="Inhaltsplatzhalter 2"/>
          <p:cNvSpPr>
            <a:spLocks noGrp="1"/>
          </p:cNvSpPr>
          <p:nvPr>
            <p:ph idx="1"/>
          </p:nvPr>
        </p:nvSpPr>
        <p:spPr>
          <a:xfrm>
            <a:off x="323850" y="3429000"/>
            <a:ext cx="4104134" cy="1652760"/>
          </a:xfrm>
        </p:spPr>
        <p:txBody>
          <a:bodyPr/>
          <a:lstStyle>
            <a:lvl2pPr marL="177800" indent="-177800">
              <a:buFontTx/>
              <a:buBlip>
                <a:blip r:embed="rId2"/>
              </a:buBlip>
              <a:defRPr/>
            </a:lvl2pPr>
            <a:lvl3pPr marL="361950" indent="-184150">
              <a:buClr>
                <a:schemeClr val="accent1"/>
              </a:buClr>
              <a:buFont typeface="Arial" pitchFamily="34" charset="0"/>
              <a:buChar char="•"/>
              <a:defRPr/>
            </a:lvl3pPr>
            <a:lvl4pPr marL="539750" indent="-177800">
              <a:buFontTx/>
              <a:buBlip>
                <a:blip r:embed="rId2"/>
              </a:buBlip>
              <a:defRPr/>
            </a:lvl4pPr>
            <a:lvl5pPr marL="719138" indent="-179388">
              <a:buClr>
                <a:schemeClr val="accent1"/>
              </a:buClr>
              <a:buFont typeface="Arial" pitchFamily="34" charset="0"/>
              <a:buChar char="•"/>
              <a:defRPr/>
            </a:lvl5pPr>
            <a:lvl6pPr>
              <a:defRPr/>
            </a:lvl6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12" name="Inhaltsplatzhalter 2"/>
          <p:cNvSpPr>
            <a:spLocks noGrp="1"/>
          </p:cNvSpPr>
          <p:nvPr>
            <p:ph idx="13"/>
          </p:nvPr>
        </p:nvSpPr>
        <p:spPr>
          <a:xfrm>
            <a:off x="4712970" y="3429000"/>
            <a:ext cx="4104134" cy="1652760"/>
          </a:xfrm>
        </p:spPr>
        <p:txBody>
          <a:bodyPr/>
          <a:lstStyle>
            <a:lvl2pPr marL="177800" indent="-177800">
              <a:buFontTx/>
              <a:buBlip>
                <a:blip r:embed="rId2"/>
              </a:buBlip>
              <a:defRPr/>
            </a:lvl2pPr>
            <a:lvl3pPr marL="361950" indent="-184150">
              <a:buClr>
                <a:schemeClr val="accent1"/>
              </a:buClr>
              <a:buFont typeface="Arial" pitchFamily="34" charset="0"/>
              <a:buChar char="•"/>
              <a:defRPr/>
            </a:lvl3pPr>
            <a:lvl4pPr marL="539750" indent="-177800">
              <a:buFontTx/>
              <a:buBlip>
                <a:blip r:embed="rId2"/>
              </a:buBlip>
              <a:defRPr/>
            </a:lvl4pPr>
            <a:lvl5pPr marL="719138" indent="-179388">
              <a:buClr>
                <a:schemeClr val="accent1"/>
              </a:buClr>
              <a:buFont typeface="Arial" pitchFamily="34" charset="0"/>
              <a:buChar char="•"/>
              <a:defRPr/>
            </a:lvl5pPr>
            <a:lvl6pPr>
              <a:defRPr/>
            </a:lvl6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Tree>
    <p:extLst>
      <p:ext uri="{BB962C8B-B14F-4D97-AF65-F5344CB8AC3E}">
        <p14:creationId xmlns:p14="http://schemas.microsoft.com/office/powerpoint/2010/main" val="92891644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1 x Bild + 2 x Inhalt">
    <p:spTree>
      <p:nvGrpSpPr>
        <p:cNvPr id="1" name=""/>
        <p:cNvGrpSpPr/>
        <p:nvPr/>
      </p:nvGrpSpPr>
      <p:grpSpPr>
        <a:xfrm>
          <a:off x="0" y="0"/>
          <a:ext cx="0" cy="0"/>
          <a:chOff x="0" y="0"/>
          <a:chExt cx="0" cy="0"/>
        </a:xfrm>
      </p:grpSpPr>
      <p:sp>
        <p:nvSpPr>
          <p:cNvPr id="2" name="Titel 1"/>
          <p:cNvSpPr>
            <a:spLocks noGrp="1"/>
          </p:cNvSpPr>
          <p:nvPr>
            <p:ph type="title"/>
          </p:nvPr>
        </p:nvSpPr>
        <p:spPr>
          <a:xfrm>
            <a:off x="323850" y="300342"/>
            <a:ext cx="6480398" cy="246221"/>
          </a:xfrm>
        </p:spPr>
        <p:txBody>
          <a:bodyPr anchor="ctr" anchorCtr="0"/>
          <a:lstStyle>
            <a:lvl1pPr>
              <a:defRPr>
                <a:solidFill>
                  <a:schemeClr val="tx1"/>
                </a:solidFill>
                <a:latin typeface="+mj-lt"/>
              </a:defRPr>
            </a:lvl1pPr>
          </a:lstStyle>
          <a:p>
            <a:r>
              <a:rPr lang="de-DE" dirty="0"/>
              <a:t>Titelmasterformat durch Klicken bearbeiten</a:t>
            </a:r>
          </a:p>
        </p:txBody>
      </p:sp>
      <p:sp>
        <p:nvSpPr>
          <p:cNvPr id="4" name="Datumsplatzhalter 3"/>
          <p:cNvSpPr>
            <a:spLocks noGrp="1"/>
          </p:cNvSpPr>
          <p:nvPr>
            <p:ph type="dt" sz="half" idx="10"/>
          </p:nvPr>
        </p:nvSpPr>
        <p:spPr/>
        <p:txBody>
          <a:bodyPr/>
          <a:lstStyle>
            <a:lvl1pPr>
              <a:defRPr>
                <a:solidFill>
                  <a:schemeClr val="bg1"/>
                </a:solidFill>
              </a:defRPr>
            </a:lvl1pPr>
          </a:lstStyle>
          <a:p>
            <a:fld id="{A3DC366B-ABD8-4D4D-9DE3-58995FE2E9F6}" type="datetime1">
              <a:rPr lang="de-DE" smtClean="0"/>
              <a:pPr/>
              <a:t>03.06.2024</a:t>
            </a:fld>
            <a:endParaRPr lang="de-DE" dirty="0"/>
          </a:p>
        </p:txBody>
      </p:sp>
      <p:sp>
        <p:nvSpPr>
          <p:cNvPr id="5" name="Fußzeilenplatzhalter 4"/>
          <p:cNvSpPr>
            <a:spLocks noGrp="1"/>
          </p:cNvSpPr>
          <p:nvPr>
            <p:ph type="ftr" sz="quarter" idx="11"/>
          </p:nvPr>
        </p:nvSpPr>
        <p:spPr/>
        <p:txBody>
          <a:bodyPr/>
          <a:lstStyle>
            <a:lvl1pPr>
              <a:defRPr>
                <a:solidFill>
                  <a:schemeClr val="bg1"/>
                </a:solidFill>
              </a:defRPr>
            </a:lvl1pPr>
          </a:lstStyle>
          <a:p>
            <a:endParaRPr lang="de-DE" dirty="0"/>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A8B545C2-2C01-4A1B-9444-B1963E7379D8}" type="slidenum">
              <a:rPr lang="de-DE" smtClean="0"/>
              <a:pPr/>
              <a:t>‹Nr.›</a:t>
            </a:fld>
            <a:endParaRPr lang="de-DE" dirty="0"/>
          </a:p>
        </p:txBody>
      </p:sp>
      <p:sp>
        <p:nvSpPr>
          <p:cNvPr id="8" name="Bildplatzhalter 7"/>
          <p:cNvSpPr>
            <a:spLocks noGrp="1"/>
          </p:cNvSpPr>
          <p:nvPr>
            <p:ph type="pic" sz="quarter" idx="14"/>
          </p:nvPr>
        </p:nvSpPr>
        <p:spPr>
          <a:xfrm>
            <a:off x="323850" y="1126800"/>
            <a:ext cx="8496300" cy="1870152"/>
          </a:xfrm>
          <a:noFill/>
          <a:ln>
            <a:noFill/>
          </a:ln>
          <a:effectLst>
            <a:outerShdw blurRad="50800" dist="38100" dir="5400000" algn="t" rotWithShape="0">
              <a:prstClr val="black">
                <a:alpha val="40000"/>
              </a:prstClr>
            </a:outerShdw>
            <a:reflection blurRad="6350" stA="40000" endPos="20000" dir="5400000" sy="-100000" algn="bl" rotWithShape="0"/>
          </a:effectLst>
        </p:spPr>
        <p:txBody>
          <a:bodyPr/>
          <a:lstStyle/>
          <a:p>
            <a:endParaRPr lang="de-DE"/>
          </a:p>
        </p:txBody>
      </p:sp>
      <p:sp>
        <p:nvSpPr>
          <p:cNvPr id="3" name="Inhaltsplatzhalter 2"/>
          <p:cNvSpPr>
            <a:spLocks noGrp="1"/>
          </p:cNvSpPr>
          <p:nvPr>
            <p:ph idx="1"/>
          </p:nvPr>
        </p:nvSpPr>
        <p:spPr>
          <a:xfrm>
            <a:off x="323850" y="3429000"/>
            <a:ext cx="4104134" cy="1652760"/>
          </a:xfrm>
        </p:spPr>
        <p:txBody>
          <a:bodyPr/>
          <a:lstStyle>
            <a:lvl2pPr marL="177800" indent="-177800">
              <a:buFontTx/>
              <a:buBlip>
                <a:blip r:embed="rId2"/>
              </a:buBlip>
              <a:defRPr/>
            </a:lvl2pPr>
            <a:lvl3pPr marL="361950" indent="-184150">
              <a:buClr>
                <a:schemeClr val="accent1"/>
              </a:buClr>
              <a:buFont typeface="Arial" pitchFamily="34" charset="0"/>
              <a:buChar char="•"/>
              <a:defRPr/>
            </a:lvl3pPr>
            <a:lvl4pPr marL="539750" indent="-177800">
              <a:buFontTx/>
              <a:buBlip>
                <a:blip r:embed="rId2"/>
              </a:buBlip>
              <a:defRPr/>
            </a:lvl4pPr>
            <a:lvl5pPr marL="719138" indent="-179388">
              <a:buClr>
                <a:schemeClr val="accent1"/>
              </a:buClr>
              <a:buFont typeface="Arial" pitchFamily="34" charset="0"/>
              <a:buChar char="•"/>
              <a:defRPr/>
            </a:lvl5pPr>
            <a:lvl6pPr>
              <a:defRPr/>
            </a:lvl6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12" name="Inhaltsplatzhalter 2"/>
          <p:cNvSpPr>
            <a:spLocks noGrp="1"/>
          </p:cNvSpPr>
          <p:nvPr>
            <p:ph idx="13"/>
          </p:nvPr>
        </p:nvSpPr>
        <p:spPr>
          <a:xfrm>
            <a:off x="4712970" y="3429000"/>
            <a:ext cx="4104134" cy="1652760"/>
          </a:xfrm>
        </p:spPr>
        <p:txBody>
          <a:bodyPr/>
          <a:lstStyle>
            <a:lvl2pPr marL="177800" indent="-177800">
              <a:buFontTx/>
              <a:buBlip>
                <a:blip r:embed="rId2"/>
              </a:buBlip>
              <a:defRPr/>
            </a:lvl2pPr>
            <a:lvl3pPr marL="361950" indent="-184150">
              <a:buClr>
                <a:schemeClr val="accent1"/>
              </a:buClr>
              <a:buFont typeface="Arial" pitchFamily="34" charset="0"/>
              <a:buChar char="•"/>
              <a:defRPr/>
            </a:lvl3pPr>
            <a:lvl4pPr marL="539750" indent="-177800">
              <a:buFontTx/>
              <a:buBlip>
                <a:blip r:embed="rId2"/>
              </a:buBlip>
              <a:defRPr/>
            </a:lvl4pPr>
            <a:lvl5pPr marL="719138" indent="-179388">
              <a:buClr>
                <a:schemeClr val="accent1"/>
              </a:buClr>
              <a:buFont typeface="Arial" pitchFamily="34" charset="0"/>
              <a:buChar char="•"/>
              <a:defRPr/>
            </a:lvl5pPr>
            <a:lvl6pPr>
              <a:defRPr/>
            </a:lvl6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Tree>
    <p:extLst>
      <p:ext uri="{BB962C8B-B14F-4D97-AF65-F5344CB8AC3E}">
        <p14:creationId xmlns:p14="http://schemas.microsoft.com/office/powerpoint/2010/main" val="376202133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19" cstate="email">
            <a:extLst>
              <a:ext uri="{28A0092B-C50C-407E-A947-70E740481C1C}">
                <a14:useLocalDpi xmlns:a14="http://schemas.microsoft.com/office/drawing/2010/main"/>
              </a:ext>
            </a:extLst>
          </a:blip>
          <a:srcRect/>
          <a:stretch>
            <a:fillRect/>
          </a:stretch>
        </p:blipFill>
        <p:spPr bwMode="auto">
          <a:xfrm>
            <a:off x="7577192" y="138276"/>
            <a:ext cx="1311228" cy="54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hteck 8"/>
          <p:cNvSpPr/>
          <p:nvPr userDrawn="1"/>
        </p:nvSpPr>
        <p:spPr>
          <a:xfrm>
            <a:off x="0" y="6597352"/>
            <a:ext cx="9144000" cy="260645"/>
          </a:xfrm>
          <a:prstGeom prst="rect">
            <a:avLst/>
          </a:prstGeom>
          <a:gradFill>
            <a:gsLst>
              <a:gs pos="100000">
                <a:schemeClr val="accent1"/>
              </a:gs>
              <a:gs pos="0">
                <a:srgbClr val="E1053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11" name="Line 13"/>
          <p:cNvSpPr>
            <a:spLocks noChangeShapeType="1"/>
          </p:cNvSpPr>
          <p:nvPr userDrawn="1">
            <p:custDataLst>
              <p:tags r:id="rId18"/>
            </p:custDataLst>
          </p:nvPr>
        </p:nvSpPr>
        <p:spPr bwMode="auto">
          <a:xfrm>
            <a:off x="0" y="688816"/>
            <a:ext cx="9144000" cy="0"/>
          </a:xfrm>
          <a:prstGeom prst="line">
            <a:avLst/>
          </a:prstGeom>
          <a:noFill/>
          <a:ln w="31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p>
            <a:endParaRPr lang="de-DE" dirty="0"/>
          </a:p>
        </p:txBody>
      </p:sp>
      <p:sp>
        <p:nvSpPr>
          <p:cNvPr id="2" name="Titelplatzhalter 1"/>
          <p:cNvSpPr>
            <a:spLocks noGrp="1"/>
          </p:cNvSpPr>
          <p:nvPr>
            <p:ph type="title"/>
          </p:nvPr>
        </p:nvSpPr>
        <p:spPr>
          <a:xfrm>
            <a:off x="323850" y="300342"/>
            <a:ext cx="7200478" cy="246221"/>
          </a:xfrm>
          <a:prstGeom prst="rect">
            <a:avLst/>
          </a:prstGeom>
        </p:spPr>
        <p:txBody>
          <a:bodyPr vert="horz" wrap="square" lIns="0" tIns="0" rIns="0" bIns="0" rtlCol="0" anchor="t" anchorCtr="0">
            <a:spAutoFit/>
          </a:bodyPr>
          <a:lstStyle/>
          <a:p>
            <a:r>
              <a:rPr lang="de-DE" dirty="0"/>
              <a:t>Titelmasterformat durch Klicken bearbeiten</a:t>
            </a:r>
          </a:p>
        </p:txBody>
      </p:sp>
      <p:sp>
        <p:nvSpPr>
          <p:cNvPr id="3" name="Textplatzhalter 2"/>
          <p:cNvSpPr>
            <a:spLocks noGrp="1"/>
          </p:cNvSpPr>
          <p:nvPr>
            <p:ph type="body" idx="1"/>
          </p:nvPr>
        </p:nvSpPr>
        <p:spPr>
          <a:xfrm>
            <a:off x="323849" y="1125538"/>
            <a:ext cx="8496299" cy="1652760"/>
          </a:xfrm>
          <a:prstGeom prst="rect">
            <a:avLst/>
          </a:prstGeom>
        </p:spPr>
        <p:txBody>
          <a:bodyPr vert="horz" wrap="square" lIns="0" tIns="0" rIns="0" bIns="0" rtlCol="0" anchor="t" anchorCtr="0">
            <a:sp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p:txBody>
      </p:sp>
      <p:sp>
        <p:nvSpPr>
          <p:cNvPr id="4" name="Datumsplatzhalter 3"/>
          <p:cNvSpPr>
            <a:spLocks noGrp="1"/>
          </p:cNvSpPr>
          <p:nvPr>
            <p:ph type="dt" sz="half" idx="2"/>
          </p:nvPr>
        </p:nvSpPr>
        <p:spPr>
          <a:xfrm>
            <a:off x="323850" y="6669175"/>
            <a:ext cx="1440000" cy="122400"/>
          </a:xfrm>
          <a:prstGeom prst="rect">
            <a:avLst/>
          </a:prstGeom>
        </p:spPr>
        <p:txBody>
          <a:bodyPr vert="horz" lIns="0" tIns="0" rIns="0" bIns="0" rtlCol="0" anchor="t" anchorCtr="0">
            <a:spAutoFit/>
          </a:bodyPr>
          <a:lstStyle>
            <a:lvl1pPr algn="l">
              <a:defRPr sz="800">
                <a:solidFill>
                  <a:schemeClr val="bg1"/>
                </a:solidFill>
              </a:defRPr>
            </a:lvl1pPr>
          </a:lstStyle>
          <a:p>
            <a:fld id="{FDD0AADE-57C2-4EFD-A75C-A5B7D3BC20EA}" type="datetime1">
              <a:rPr lang="de-DE" smtClean="0"/>
              <a:pPr/>
              <a:t>03.06.2024</a:t>
            </a:fld>
            <a:endParaRPr lang="de-DE" dirty="0"/>
          </a:p>
        </p:txBody>
      </p:sp>
      <p:sp>
        <p:nvSpPr>
          <p:cNvPr id="5" name="Fußzeilenplatzhalter 4"/>
          <p:cNvSpPr>
            <a:spLocks noGrp="1"/>
          </p:cNvSpPr>
          <p:nvPr>
            <p:ph type="ftr" sz="quarter" idx="3"/>
          </p:nvPr>
        </p:nvSpPr>
        <p:spPr>
          <a:xfrm>
            <a:off x="1944000" y="6669175"/>
            <a:ext cx="5256000" cy="122400"/>
          </a:xfrm>
          <a:prstGeom prst="rect">
            <a:avLst/>
          </a:prstGeom>
        </p:spPr>
        <p:txBody>
          <a:bodyPr vert="horz" lIns="0" tIns="0" rIns="0" bIns="0" rtlCol="0" anchor="t" anchorCtr="0">
            <a:spAutoFit/>
          </a:bodyPr>
          <a:lstStyle>
            <a:lvl1pPr algn="ctr">
              <a:defRPr sz="800">
                <a:solidFill>
                  <a:schemeClr val="bg1"/>
                </a:solidFill>
              </a:defRPr>
            </a:lvl1pPr>
          </a:lstStyle>
          <a:p>
            <a:endParaRPr lang="de-DE" dirty="0"/>
          </a:p>
        </p:txBody>
      </p:sp>
      <p:sp>
        <p:nvSpPr>
          <p:cNvPr id="6" name="Foliennummernplatzhalter 5"/>
          <p:cNvSpPr>
            <a:spLocks noGrp="1"/>
          </p:cNvSpPr>
          <p:nvPr>
            <p:ph type="sldNum" sz="quarter" idx="4"/>
          </p:nvPr>
        </p:nvSpPr>
        <p:spPr>
          <a:xfrm>
            <a:off x="7363179" y="6669175"/>
            <a:ext cx="1440000" cy="122400"/>
          </a:xfrm>
          <a:prstGeom prst="rect">
            <a:avLst/>
          </a:prstGeom>
        </p:spPr>
        <p:txBody>
          <a:bodyPr vert="horz" lIns="0" tIns="0" rIns="0" bIns="0" rtlCol="0" anchor="t" anchorCtr="0">
            <a:spAutoFit/>
          </a:bodyPr>
          <a:lstStyle>
            <a:lvl1pPr algn="r">
              <a:defRPr sz="800">
                <a:solidFill>
                  <a:schemeClr val="bg1"/>
                </a:solidFill>
              </a:defRPr>
            </a:lvl1pPr>
          </a:lstStyle>
          <a:p>
            <a:fld id="{A8B545C2-2C01-4A1B-9444-B1963E7379D8}" type="slidenum">
              <a:rPr lang="de-DE" smtClean="0"/>
              <a:pPr/>
              <a:t>‹Nr.›</a:t>
            </a:fld>
            <a:endParaRPr lang="de-DE" dirty="0"/>
          </a:p>
        </p:txBody>
      </p:sp>
    </p:spTree>
    <p:extLst>
      <p:ext uri="{BB962C8B-B14F-4D97-AF65-F5344CB8AC3E}">
        <p14:creationId xmlns:p14="http://schemas.microsoft.com/office/powerpoint/2010/main" val="1843764293"/>
      </p:ext>
    </p:extLst>
  </p:cSld>
  <p:clrMap bg1="lt1" tx1="dk1" bg2="lt2" tx2="dk2" accent1="accent1" accent2="accent2" accent3="accent3" accent4="accent4" accent5="accent5" accent6="accent6" hlink="hlink" folHlink="folHlink"/>
  <p:sldLayoutIdLst>
    <p:sldLayoutId id="2147483675" r:id="rId1"/>
    <p:sldLayoutId id="2147483686" r:id="rId2"/>
    <p:sldLayoutId id="2147483671" r:id="rId3"/>
    <p:sldLayoutId id="2147483678" r:id="rId4"/>
    <p:sldLayoutId id="2147483683" r:id="rId5"/>
    <p:sldLayoutId id="2147483680" r:id="rId6"/>
    <p:sldLayoutId id="2147483676" r:id="rId7"/>
    <p:sldLayoutId id="2147483684" r:id="rId8"/>
    <p:sldLayoutId id="2147483681" r:id="rId9"/>
    <p:sldLayoutId id="2147483677" r:id="rId10"/>
    <p:sldLayoutId id="2147483685" r:id="rId11"/>
    <p:sldLayoutId id="2147483673" r:id="rId12"/>
    <p:sldLayoutId id="2147483682" r:id="rId13"/>
    <p:sldLayoutId id="2147483655" r:id="rId14"/>
    <p:sldLayoutId id="2147483679" r:id="rId15"/>
    <p:sldLayoutId id="2147483688" r:id="rId16"/>
  </p:sldLayoutIdLst>
  <p:transition>
    <p:fade/>
  </p:transition>
  <p:hf hdr="0"/>
  <p:txStyles>
    <p:titleStyle>
      <a:lvl1pPr algn="l" defTabSz="914400" rtl="0" eaLnBrk="1" latinLnBrk="0" hangingPunct="1">
        <a:spcBef>
          <a:spcPct val="0"/>
        </a:spcBef>
        <a:buNone/>
        <a:defRPr lang="de-DE" sz="1600" b="1" kern="1200" dirty="0">
          <a:solidFill>
            <a:schemeClr val="tx1"/>
          </a:solidFill>
          <a:latin typeface="+mj-lt"/>
          <a:ea typeface="+mj-ea"/>
          <a:cs typeface="+mj-cs"/>
        </a:defRPr>
      </a:lvl1pPr>
    </p:titleStyle>
    <p:body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 typeface="Arial" pitchFamily="34" charset="0"/>
        <a:buChar char="•"/>
        <a:defRPr sz="1400" kern="1200">
          <a:solidFill>
            <a:schemeClr val="tx1"/>
          </a:solidFill>
          <a:latin typeface="+mn-lt"/>
          <a:ea typeface="+mn-ea"/>
          <a:cs typeface="+mn-cs"/>
        </a:defRPr>
      </a:lvl2pPr>
      <a:lvl3pPr marL="361950" indent="-1841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 typeface="Arial" pitchFamily="34" charset="0"/>
        <a:buChar char="•"/>
        <a:tabLst/>
        <a:defRPr sz="1400" kern="1200">
          <a:solidFill>
            <a:schemeClr val="tx1"/>
          </a:solidFill>
          <a:latin typeface="+mn-lt"/>
          <a:ea typeface="+mn-ea"/>
          <a:cs typeface="+mn-cs"/>
        </a:defRPr>
      </a:lvl4pPr>
      <a:lvl5pPr marL="719138" indent="-179388"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3.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oleObject" Target="../embeddings/oleObject1.bin"/><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23.png"/><Relationship Id="rId5" Type="http://schemas.openxmlformats.org/officeDocument/2006/relationships/oleObject" Target="../embeddings/oleObject3.bin"/><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7"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99.xml"/><Relationship Id="rId6" Type="http://schemas.openxmlformats.org/officeDocument/2006/relationships/image" Target="../media/image23.png"/><Relationship Id="rId5" Type="http://schemas.openxmlformats.org/officeDocument/2006/relationships/oleObject" Target="../embeddings/oleObject3.bin"/><Relationship Id="rId4" Type="http://schemas.openxmlformats.org/officeDocument/2006/relationships/image" Target="../media/image12.png"/></Relationships>
</file>

<file path=ppt/slides/_rels/slide101.xml.rels><?xml version="1.0" encoding="UTF-8" standalone="yes"?>
<Relationships xmlns="http://schemas.openxmlformats.org/package/2006/relationships"><Relationship Id="rId8" Type="http://schemas.openxmlformats.org/officeDocument/2006/relationships/image" Target="../media/image320.png"/><Relationship Id="rId3" Type="http://schemas.openxmlformats.org/officeDocument/2006/relationships/notesSlide" Target="../notesSlides/notesSlide100.xml"/><Relationship Id="rId7" Type="http://schemas.openxmlformats.org/officeDocument/2006/relationships/image" Target="../media/image319.png"/><Relationship Id="rId2" Type="http://schemas.openxmlformats.org/officeDocument/2006/relationships/slideLayout" Target="../slideLayouts/slideLayout3.xml"/><Relationship Id="rId1" Type="http://schemas.openxmlformats.org/officeDocument/2006/relationships/tags" Target="../tags/tag100.xml"/><Relationship Id="rId6"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image" Target="../media/image12.png"/><Relationship Id="rId4" Type="http://schemas.openxmlformats.org/officeDocument/2006/relationships/oleObject" Target="../embeddings/oleObject3.bin"/><Relationship Id="rId9" Type="http://schemas.openxmlformats.org/officeDocument/2006/relationships/image" Target="../media/image321.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7"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101.xml"/><Relationship Id="rId6" Type="http://schemas.openxmlformats.org/officeDocument/2006/relationships/image" Target="../media/image23.png"/><Relationship Id="rId5" Type="http://schemas.openxmlformats.org/officeDocument/2006/relationships/oleObject" Target="../embeddings/oleObject3.bin"/><Relationship Id="rId4" Type="http://schemas.openxmlformats.org/officeDocument/2006/relationships/image" Target="../media/image32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23.png"/><Relationship Id="rId5" Type="http://schemas.openxmlformats.org/officeDocument/2006/relationships/oleObject" Target="../embeddings/oleObject3.bin"/><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1.xml"/><Relationship Id="rId7"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12.xml"/><Relationship Id="rId6" Type="http://schemas.openxmlformats.org/officeDocument/2006/relationships/oleObject" Target="../embeddings/oleObject3.bin"/><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2.xml"/><Relationship Id="rId7"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3.xml"/><Relationship Id="rId7"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oleObject" Target="../embeddings/oleObject3.bin"/><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notesSlide" Target="../notesSlides/notesSlide14.xml"/><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slideLayout" Target="../slideLayouts/slideLayout15.xml"/><Relationship Id="rId16" Type="http://schemas.openxmlformats.org/officeDocument/2006/relationships/image" Target="../media/image25.png"/><Relationship Id="rId1" Type="http://schemas.openxmlformats.org/officeDocument/2006/relationships/tags" Target="../tags/tag15.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2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notesSlide" Target="../notesSlides/notesSlide15.xml"/><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slideLayout" Target="../slideLayouts/slideLayout15.xml"/><Relationship Id="rId1" Type="http://schemas.openxmlformats.org/officeDocument/2006/relationships/tags" Target="../tags/tag16.xml"/><Relationship Id="rId6" Type="http://schemas.openxmlformats.org/officeDocument/2006/relationships/image" Target="../media/image25.png"/><Relationship Id="rId11" Type="http://schemas.openxmlformats.org/officeDocument/2006/relationships/image" Target="../media/image56.png"/><Relationship Id="rId5" Type="http://schemas.openxmlformats.org/officeDocument/2006/relationships/image" Target="../media/image23.png"/><Relationship Id="rId10" Type="http://schemas.openxmlformats.org/officeDocument/2006/relationships/image" Target="../media/image55.png"/><Relationship Id="rId4" Type="http://schemas.openxmlformats.org/officeDocument/2006/relationships/oleObject" Target="../embeddings/oleObject3.bin"/><Relationship Id="rId9" Type="http://schemas.openxmlformats.org/officeDocument/2006/relationships/image" Target="../media/image54.png"/><Relationship Id="rId14"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6.xml"/><Relationship Id="rId7"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tags" Target="../tags/tag17.xml"/><Relationship Id="rId6" Type="http://schemas.openxmlformats.org/officeDocument/2006/relationships/image" Target="../media/image1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17.xml"/><Relationship Id="rId7"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oleObject" Target="../embeddings/oleObject3.bin"/><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23.png"/><Relationship Id="rId3" Type="http://schemas.openxmlformats.org/officeDocument/2006/relationships/notesSlide" Target="../notesSlides/notesSlide18.xml"/><Relationship Id="rId7" Type="http://schemas.openxmlformats.org/officeDocument/2006/relationships/image" Target="../media/image67.png"/><Relationship Id="rId12"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tags" Target="../tags/tag19.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20.xml"/><Relationship Id="rId7" Type="http://schemas.openxmlformats.org/officeDocument/2006/relationships/image" Target="../media/image79.png"/><Relationship Id="rId2" Type="http://schemas.openxmlformats.org/officeDocument/2006/relationships/slideLayout" Target="../slideLayouts/slideLayout3.xml"/><Relationship Id="rId1" Type="http://schemas.openxmlformats.org/officeDocument/2006/relationships/tags" Target="../tags/tag20.xml"/><Relationship Id="rId6" Type="http://schemas.openxmlformats.org/officeDocument/2006/relationships/image" Target="../media/image78.png"/><Relationship Id="rId11" Type="http://schemas.openxmlformats.org/officeDocument/2006/relationships/image" Target="../media/image25.png"/><Relationship Id="rId5" Type="http://schemas.openxmlformats.org/officeDocument/2006/relationships/image" Target="../media/image77.png"/><Relationship Id="rId10" Type="http://schemas.openxmlformats.org/officeDocument/2006/relationships/image" Target="../media/image23.png"/><Relationship Id="rId4" Type="http://schemas.openxmlformats.org/officeDocument/2006/relationships/image" Target="../media/image76.png"/><Relationship Id="rId9" Type="http://schemas.openxmlformats.org/officeDocument/2006/relationships/oleObject" Target="../embeddings/oleObject3.bin"/></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21.xml"/><Relationship Id="rId7"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21.xml"/><Relationship Id="rId6" Type="http://schemas.openxmlformats.org/officeDocument/2006/relationships/oleObject" Target="../embeddings/oleObject3.bin"/><Relationship Id="rId5" Type="http://schemas.openxmlformats.org/officeDocument/2006/relationships/image" Target="../media/image82.png"/><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22.xml"/><Relationship Id="rId7"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oleObject" Target="../embeddings/oleObject3.bin"/><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23.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notesSlide" Target="../notesSlides/notesSlide24.xml"/><Relationship Id="rId7" Type="http://schemas.openxmlformats.org/officeDocument/2006/relationships/image" Target="../media/image89.jpeg"/><Relationship Id="rId12"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24.xml"/><Relationship Id="rId6" Type="http://schemas.openxmlformats.org/officeDocument/2006/relationships/image" Target="../media/image88.jpeg"/><Relationship Id="rId11" Type="http://schemas.openxmlformats.org/officeDocument/2006/relationships/image" Target="../media/image23.png"/><Relationship Id="rId5" Type="http://schemas.openxmlformats.org/officeDocument/2006/relationships/image" Target="../media/image87.jpeg"/><Relationship Id="rId10" Type="http://schemas.openxmlformats.org/officeDocument/2006/relationships/oleObject" Target="../embeddings/oleObject3.bin"/><Relationship Id="rId4" Type="http://schemas.openxmlformats.org/officeDocument/2006/relationships/image" Target="../media/image86.jpeg"/><Relationship Id="rId9" Type="http://schemas.openxmlformats.org/officeDocument/2006/relationships/image" Target="../media/image91.jpeg"/></Relationships>
</file>

<file path=ppt/slides/_rels/slide26.xml.rels><?xml version="1.0" encoding="UTF-8" standalone="yes"?>
<Relationships xmlns="http://schemas.openxmlformats.org/package/2006/relationships"><Relationship Id="rId8" Type="http://schemas.openxmlformats.org/officeDocument/2006/relationships/image" Target="../media/image96.jpeg"/><Relationship Id="rId13" Type="http://schemas.openxmlformats.org/officeDocument/2006/relationships/image" Target="../media/image25.png"/><Relationship Id="rId3" Type="http://schemas.openxmlformats.org/officeDocument/2006/relationships/notesSlide" Target="../notesSlides/notesSlide25.xml"/><Relationship Id="rId7" Type="http://schemas.openxmlformats.org/officeDocument/2006/relationships/image" Target="../media/image95.jpeg"/><Relationship Id="rId12"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94.jpeg"/><Relationship Id="rId11" Type="http://schemas.openxmlformats.org/officeDocument/2006/relationships/oleObject" Target="../embeddings/oleObject3.bin"/><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jpe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26.xml"/><Relationship Id="rId7" Type="http://schemas.openxmlformats.org/officeDocument/2006/relationships/image" Target="../media/image102.jpeg"/><Relationship Id="rId2" Type="http://schemas.openxmlformats.org/officeDocument/2006/relationships/slideLayout" Target="../slideLayouts/slideLayout15.xml"/><Relationship Id="rId1" Type="http://schemas.openxmlformats.org/officeDocument/2006/relationships/tags" Target="../tags/tag26.xml"/><Relationship Id="rId6" Type="http://schemas.openxmlformats.org/officeDocument/2006/relationships/image" Target="../media/image101.jpeg"/><Relationship Id="rId5" Type="http://schemas.openxmlformats.org/officeDocument/2006/relationships/image" Target="../media/image100.jpeg"/><Relationship Id="rId10" Type="http://schemas.openxmlformats.org/officeDocument/2006/relationships/image" Target="../media/image25.png"/><Relationship Id="rId4" Type="http://schemas.openxmlformats.org/officeDocument/2006/relationships/image" Target="../media/image99.jpeg"/><Relationship Id="rId9"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notesSlide" Target="../notesSlides/notesSlide27.xml"/><Relationship Id="rId7" Type="http://schemas.openxmlformats.org/officeDocument/2006/relationships/image" Target="../media/image89.jpeg"/><Relationship Id="rId12"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88.jpeg"/><Relationship Id="rId11" Type="http://schemas.openxmlformats.org/officeDocument/2006/relationships/image" Target="../media/image23.png"/><Relationship Id="rId5" Type="http://schemas.openxmlformats.org/officeDocument/2006/relationships/image" Target="../media/image87.jpeg"/><Relationship Id="rId10" Type="http://schemas.openxmlformats.org/officeDocument/2006/relationships/oleObject" Target="../embeddings/oleObject3.bin"/><Relationship Id="rId4" Type="http://schemas.openxmlformats.org/officeDocument/2006/relationships/image" Target="../media/image86.jpeg"/><Relationship Id="rId9" Type="http://schemas.openxmlformats.org/officeDocument/2006/relationships/image" Target="../media/image91.jpeg"/></Relationships>
</file>

<file path=ppt/slides/_rels/slide2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notesSlide" Target="../notesSlides/notesSlide28.xml"/><Relationship Id="rId7" Type="http://schemas.openxmlformats.org/officeDocument/2006/relationships/image" Target="../media/image106.png"/><Relationship Id="rId12"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28.xml"/><Relationship Id="rId6" Type="http://schemas.openxmlformats.org/officeDocument/2006/relationships/image" Target="../media/image105.png"/><Relationship Id="rId11" Type="http://schemas.openxmlformats.org/officeDocument/2006/relationships/image" Target="../media/image23.png"/><Relationship Id="rId5" Type="http://schemas.openxmlformats.org/officeDocument/2006/relationships/image" Target="../media/image104.png"/><Relationship Id="rId10" Type="http://schemas.openxmlformats.org/officeDocument/2006/relationships/oleObject" Target="../embeddings/oleObject3.bin"/><Relationship Id="rId4" Type="http://schemas.openxmlformats.org/officeDocument/2006/relationships/image" Target="../media/image103.png"/><Relationship Id="rId9" Type="http://schemas.openxmlformats.org/officeDocument/2006/relationships/image" Target="../media/image10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oleObject" Target="../embeddings/oleObject3.bin"/><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notesSlide" Target="../notesSlides/notesSlide29.xml"/><Relationship Id="rId7" Type="http://schemas.openxmlformats.org/officeDocument/2006/relationships/image" Target="../media/image112.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111.png"/><Relationship Id="rId11" Type="http://schemas.openxmlformats.org/officeDocument/2006/relationships/image" Target="../media/image25.png"/><Relationship Id="rId5" Type="http://schemas.openxmlformats.org/officeDocument/2006/relationships/image" Target="../media/image110.png"/><Relationship Id="rId10" Type="http://schemas.openxmlformats.org/officeDocument/2006/relationships/image" Target="../media/image23.png"/><Relationship Id="rId4" Type="http://schemas.openxmlformats.org/officeDocument/2006/relationships/image" Target="../media/image109.png"/><Relationship Id="rId9"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30.xml"/><Relationship Id="rId7"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 Id="rId9" Type="http://schemas.openxmlformats.org/officeDocument/2006/relationships/image" Target="../media/image25.png"/></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1.xml"/><Relationship Id="rId7" Type="http://schemas.openxmlformats.org/officeDocument/2006/relationships/image" Target="../media/image118.wmf"/><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oleObject" Target="file:///\\zdv.vivantes.de\gDaten\KNK\Neuroradiologie\04_Arzt\EXCEL\iFlow_G\lm-Ana_M1-V\160101_M1-V%20lm%20ANA-Patienten%20gesamt.xls!NIHSS=f(aaD)!%5b160101_M1-V%20lm%20ANA-Patienten%20gesamt.xls%5dNIHSS=f(aaD)%20Diagramm%206" TargetMode="External"/><Relationship Id="rId5" Type="http://schemas.openxmlformats.org/officeDocument/2006/relationships/image" Target="../media/image117.wmf"/><Relationship Id="rId10" Type="http://schemas.openxmlformats.org/officeDocument/2006/relationships/image" Target="../media/image25.png"/><Relationship Id="rId4" Type="http://schemas.openxmlformats.org/officeDocument/2006/relationships/oleObject" Target="file:///\\zdv.vivantes.de\gDaten\KNK\Neuroradiologie\04_Arzt\EXCEL\iFlow_G\lm-Ana_M1-V\160101_M1-V%20lm%20ANA-Patienten%20gesamt.xls!aaD=f(TI)%20SG!%5b160101_M1-V%20lm%20ANA-Patienten%20gesamt.xls%5daaD=f(TI)%20SG%20Diagramm%201027" TargetMode="External"/><Relationship Id="rId9"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5.xml"/><Relationship Id="rId1" Type="http://schemas.openxmlformats.org/officeDocument/2006/relationships/tags" Target="../tags/tag32.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oleObject" Target="../embeddings/oleObject3.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3.xml"/><Relationship Id="rId7" Type="http://schemas.openxmlformats.org/officeDocument/2006/relationships/image" Target="../media/image120.png"/><Relationship Id="rId2" Type="http://schemas.openxmlformats.org/officeDocument/2006/relationships/slideLayout" Target="../slideLayouts/slideLayout3.xml"/><Relationship Id="rId1" Type="http://schemas.openxmlformats.org/officeDocument/2006/relationships/tags" Target="../tags/tag33.xml"/><Relationship Id="rId6" Type="http://schemas.openxmlformats.org/officeDocument/2006/relationships/image" Target="../media/image119.png"/><Relationship Id="rId5" Type="http://schemas.openxmlformats.org/officeDocument/2006/relationships/image" Target="../media/image12.png"/><Relationship Id="rId10" Type="http://schemas.openxmlformats.org/officeDocument/2006/relationships/image" Target="../media/image25.png"/><Relationship Id="rId4" Type="http://schemas.openxmlformats.org/officeDocument/2006/relationships/image" Target="../media/image35.png"/><Relationship Id="rId9" Type="http://schemas.openxmlformats.org/officeDocument/2006/relationships/image" Target="../media/image23.png"/></Relationships>
</file>

<file path=ppt/slides/_rels/slide3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34.xml"/><Relationship Id="rId7"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tags" Target="../tags/tag34.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25.png"/></Relationships>
</file>

<file path=ppt/slides/_rels/slide3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35.xml"/><Relationship Id="rId7"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35.xml"/><Relationship Id="rId6" Type="http://schemas.openxmlformats.org/officeDocument/2006/relationships/oleObject" Target="../embeddings/oleObject3.bin"/><Relationship Id="rId5" Type="http://schemas.openxmlformats.org/officeDocument/2006/relationships/image" Target="../media/image125.png"/><Relationship Id="rId4" Type="http://schemas.openxmlformats.org/officeDocument/2006/relationships/image" Target="../media/image124.png"/></Relationships>
</file>

<file path=ppt/slides/_rels/slide3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6.xml"/><Relationship Id="rId7" Type="http://schemas.openxmlformats.org/officeDocument/2006/relationships/image" Target="../media/image129.png"/><Relationship Id="rId2" Type="http://schemas.openxmlformats.org/officeDocument/2006/relationships/slideLayout" Target="../slideLayouts/slideLayout3.xml"/><Relationship Id="rId1" Type="http://schemas.openxmlformats.org/officeDocument/2006/relationships/tags" Target="../tags/tag36.xml"/><Relationship Id="rId6" Type="http://schemas.openxmlformats.org/officeDocument/2006/relationships/image" Target="../media/image128.png"/><Relationship Id="rId5" Type="http://schemas.openxmlformats.org/officeDocument/2006/relationships/image" Target="../media/image127.png"/><Relationship Id="rId10" Type="http://schemas.openxmlformats.org/officeDocument/2006/relationships/image" Target="../media/image25.png"/><Relationship Id="rId4" Type="http://schemas.openxmlformats.org/officeDocument/2006/relationships/image" Target="../media/image126.png"/><Relationship Id="rId9" Type="http://schemas.openxmlformats.org/officeDocument/2006/relationships/image" Target="../media/image23.png"/></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37.xml"/><Relationship Id="rId7"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oleObject" Target="../embeddings/oleObject3.bin"/><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38.xml"/><Relationship Id="rId7"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38.xml"/><Relationship Id="rId6" Type="http://schemas.openxmlformats.org/officeDocument/2006/relationships/oleObject" Target="../embeddings/oleObject3.bin"/><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3.xml"/><Relationship Id="rId7"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oleObject" Target="../embeddings/oleObject3.bin"/><Relationship Id="rId5" Type="http://schemas.openxmlformats.org/officeDocument/2006/relationships/chart" Target="../charts/chart1.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9.xml"/><Relationship Id="rId7" Type="http://schemas.openxmlformats.org/officeDocument/2006/relationships/image" Target="../media/image133.png"/><Relationship Id="rId2" Type="http://schemas.openxmlformats.org/officeDocument/2006/relationships/slideLayout" Target="../slideLayouts/slideLayout3.xml"/><Relationship Id="rId1" Type="http://schemas.openxmlformats.org/officeDocument/2006/relationships/tags" Target="../tags/tag39.xml"/><Relationship Id="rId6" Type="http://schemas.openxmlformats.org/officeDocument/2006/relationships/image" Target="../media/image132.png"/><Relationship Id="rId5" Type="http://schemas.openxmlformats.org/officeDocument/2006/relationships/image" Target="../media/image131.png"/><Relationship Id="rId10" Type="http://schemas.openxmlformats.org/officeDocument/2006/relationships/image" Target="../media/image25.png"/><Relationship Id="rId4" Type="http://schemas.openxmlformats.org/officeDocument/2006/relationships/image" Target="../media/image130.png"/><Relationship Id="rId9" Type="http://schemas.openxmlformats.org/officeDocument/2006/relationships/image" Target="../media/image23.png"/></Relationships>
</file>

<file path=ppt/slides/_rels/slide4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40.xml"/><Relationship Id="rId7" Type="http://schemas.openxmlformats.org/officeDocument/2006/relationships/image" Target="../media/image23.png"/><Relationship Id="rId2" Type="http://schemas.openxmlformats.org/officeDocument/2006/relationships/slideLayout" Target="../slideLayouts/slideLayout15.xml"/><Relationship Id="rId1" Type="http://schemas.openxmlformats.org/officeDocument/2006/relationships/tags" Target="../tags/tag40.xml"/><Relationship Id="rId6" Type="http://schemas.openxmlformats.org/officeDocument/2006/relationships/oleObject" Target="../embeddings/oleObject3.bin"/><Relationship Id="rId5" Type="http://schemas.openxmlformats.org/officeDocument/2006/relationships/chart" Target="../charts/chart2.xml"/><Relationship Id="rId4" Type="http://schemas.openxmlformats.org/officeDocument/2006/relationships/image" Target="../media/image134.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25.png"/><Relationship Id="rId2" Type="http://schemas.openxmlformats.org/officeDocument/2006/relationships/slideLayout" Target="../slideLayouts/slideLayout16.xml"/><Relationship Id="rId1" Type="http://schemas.openxmlformats.org/officeDocument/2006/relationships/tags" Target="../tags/tag41.xml"/><Relationship Id="rId6" Type="http://schemas.openxmlformats.org/officeDocument/2006/relationships/image" Target="../media/image23.png"/><Relationship Id="rId5" Type="http://schemas.openxmlformats.org/officeDocument/2006/relationships/oleObject" Target="../embeddings/oleObject3.bin"/><Relationship Id="rId4" Type="http://schemas.openxmlformats.org/officeDocument/2006/relationships/image" Target="../media/image135.wm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42.xml"/><Relationship Id="rId6" Type="http://schemas.openxmlformats.org/officeDocument/2006/relationships/image" Target="../media/image23.png"/><Relationship Id="rId5" Type="http://schemas.openxmlformats.org/officeDocument/2006/relationships/oleObject" Target="../embeddings/oleObject3.bin"/><Relationship Id="rId4" Type="http://schemas.openxmlformats.org/officeDocument/2006/relationships/image" Target="../media/image13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43.xml"/><Relationship Id="rId6" Type="http://schemas.openxmlformats.org/officeDocument/2006/relationships/image" Target="../media/image23.png"/><Relationship Id="rId5" Type="http://schemas.openxmlformats.org/officeDocument/2006/relationships/oleObject" Target="../embeddings/oleObject3.bin"/><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44.xml"/><Relationship Id="rId7" Type="http://schemas.openxmlformats.org/officeDocument/2006/relationships/oleObject" Target="../embeddings/oleObject3.bin"/><Relationship Id="rId2" Type="http://schemas.openxmlformats.org/officeDocument/2006/relationships/slideLayout" Target="../slideLayouts/slideLayout15.xml"/><Relationship Id="rId1" Type="http://schemas.openxmlformats.org/officeDocument/2006/relationships/tags" Target="../tags/tag44.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2.png"/><Relationship Id="rId9" Type="http://schemas.openxmlformats.org/officeDocument/2006/relationships/image" Target="../media/image25.png"/></Relationships>
</file>

<file path=ppt/slides/_rels/slide4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45.xml"/><Relationship Id="rId7"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45.xml"/><Relationship Id="rId6" Type="http://schemas.openxmlformats.org/officeDocument/2006/relationships/oleObject" Target="../embeddings/oleObject3.bin"/><Relationship Id="rId5" Type="http://schemas.openxmlformats.org/officeDocument/2006/relationships/image" Target="../media/image140.png"/><Relationship Id="rId4" Type="http://schemas.openxmlformats.org/officeDocument/2006/relationships/image" Target="../media/image139.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46.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oleObject" Target="../embeddings/oleObject3.bin"/></Relationships>
</file>

<file path=ppt/slides/_rels/slide48.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notesSlide" Target="../notesSlides/notesSlide47.xml"/><Relationship Id="rId7" Type="http://schemas.openxmlformats.org/officeDocument/2006/relationships/image" Target="../media/image141.png"/><Relationship Id="rId2" Type="http://schemas.openxmlformats.org/officeDocument/2006/relationships/slideLayout" Target="../slideLayouts/slideLayout3.xml"/><Relationship Id="rId1" Type="http://schemas.openxmlformats.org/officeDocument/2006/relationships/tags" Target="../tags/tag47.xml"/><Relationship Id="rId6"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image" Target="../media/image144.png"/><Relationship Id="rId4" Type="http://schemas.openxmlformats.org/officeDocument/2006/relationships/oleObject" Target="../embeddings/oleObject3.bin"/><Relationship Id="rId9" Type="http://schemas.openxmlformats.org/officeDocument/2006/relationships/image" Target="../media/image143.png"/></Relationships>
</file>

<file path=ppt/slides/_rels/slide4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48.xml"/><Relationship Id="rId7" Type="http://schemas.openxmlformats.org/officeDocument/2006/relationships/image" Target="../media/image148.png"/><Relationship Id="rId2" Type="http://schemas.openxmlformats.org/officeDocument/2006/relationships/slideLayout" Target="../slideLayouts/slideLayout3.xml"/><Relationship Id="rId1" Type="http://schemas.openxmlformats.org/officeDocument/2006/relationships/tags" Target="../tags/tag48.xml"/><Relationship Id="rId6" Type="http://schemas.openxmlformats.org/officeDocument/2006/relationships/image" Target="../media/image147.png"/><Relationship Id="rId11" Type="http://schemas.openxmlformats.org/officeDocument/2006/relationships/image" Target="../media/image25.png"/><Relationship Id="rId5" Type="http://schemas.openxmlformats.org/officeDocument/2006/relationships/image" Target="../media/image146.png"/><Relationship Id="rId10" Type="http://schemas.openxmlformats.org/officeDocument/2006/relationships/image" Target="../media/image23.png"/><Relationship Id="rId4" Type="http://schemas.openxmlformats.org/officeDocument/2006/relationships/image" Target="../media/image145.png"/><Relationship Id="rId9"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49.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49.xml"/><Relationship Id="rId6" Type="http://schemas.openxmlformats.org/officeDocument/2006/relationships/image" Target="../media/image151.png"/><Relationship Id="rId5" Type="http://schemas.openxmlformats.org/officeDocument/2006/relationships/image" Target="../media/image150.png"/><Relationship Id="rId10" Type="http://schemas.openxmlformats.org/officeDocument/2006/relationships/image" Target="../media/image25.png"/><Relationship Id="rId4" Type="http://schemas.openxmlformats.org/officeDocument/2006/relationships/image" Target="../media/image149.png"/><Relationship Id="rId9" Type="http://schemas.openxmlformats.org/officeDocument/2006/relationships/image" Target="../media/image23.png"/></Relationships>
</file>

<file path=ppt/slides/_rels/slide5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50.xml"/><Relationship Id="rId7"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tags" Target="../tags/tag50.xml"/><Relationship Id="rId6" Type="http://schemas.openxmlformats.org/officeDocument/2006/relationships/image" Target="../media/image153.png"/><Relationship Id="rId5" Type="http://schemas.openxmlformats.org/officeDocument/2006/relationships/image" Target="../media/image12.png"/><Relationship Id="rId4" Type="http://schemas.openxmlformats.org/officeDocument/2006/relationships/image" Target="../media/image152.png"/><Relationship Id="rId9" Type="http://schemas.openxmlformats.org/officeDocument/2006/relationships/image" Target="../media/image25.png"/></Relationships>
</file>

<file path=ppt/slides/_rels/slide5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51.xml"/><Relationship Id="rId7" Type="http://schemas.openxmlformats.org/officeDocument/2006/relationships/image" Target="../media/image157.png"/><Relationship Id="rId2" Type="http://schemas.openxmlformats.org/officeDocument/2006/relationships/slideLayout" Target="../slideLayouts/slideLayout3.xml"/><Relationship Id="rId1" Type="http://schemas.openxmlformats.org/officeDocument/2006/relationships/tags" Target="../tags/tag51.xml"/><Relationship Id="rId6" Type="http://schemas.openxmlformats.org/officeDocument/2006/relationships/image" Target="../media/image156.png"/><Relationship Id="rId11" Type="http://schemas.openxmlformats.org/officeDocument/2006/relationships/image" Target="../media/image25.png"/><Relationship Id="rId5" Type="http://schemas.openxmlformats.org/officeDocument/2006/relationships/image" Target="../media/image155.png"/><Relationship Id="rId10" Type="http://schemas.openxmlformats.org/officeDocument/2006/relationships/image" Target="../media/image23.png"/><Relationship Id="rId4" Type="http://schemas.openxmlformats.org/officeDocument/2006/relationships/image" Target="../media/image154.png"/><Relationship Id="rId9" Type="http://schemas.openxmlformats.org/officeDocument/2006/relationships/oleObject" Target="../embeddings/oleObject3.bin"/></Relationships>
</file>

<file path=ppt/slides/_rels/slide5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52.xml"/><Relationship Id="rId7"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tags" Target="../tags/tag52.xml"/><Relationship Id="rId6" Type="http://schemas.openxmlformats.org/officeDocument/2006/relationships/image" Target="../media/image12.png"/><Relationship Id="rId5" Type="http://schemas.openxmlformats.org/officeDocument/2006/relationships/image" Target="../media/image159.png"/><Relationship Id="rId4" Type="http://schemas.openxmlformats.org/officeDocument/2006/relationships/image" Target="../media/image158.png"/><Relationship Id="rId9" Type="http://schemas.openxmlformats.org/officeDocument/2006/relationships/image" Target="../media/image25.png"/></Relationships>
</file>

<file path=ppt/slides/_rels/slide5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53.xml"/><Relationship Id="rId7"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tags" Target="../tags/tag53.xml"/><Relationship Id="rId6" Type="http://schemas.openxmlformats.org/officeDocument/2006/relationships/image" Target="../media/image12.png"/><Relationship Id="rId5" Type="http://schemas.openxmlformats.org/officeDocument/2006/relationships/image" Target="../media/image148.png"/><Relationship Id="rId4" Type="http://schemas.openxmlformats.org/officeDocument/2006/relationships/image" Target="../media/image147.png"/><Relationship Id="rId9" Type="http://schemas.openxmlformats.org/officeDocument/2006/relationships/image" Target="../media/image25.png"/></Relationships>
</file>

<file path=ppt/slides/_rels/slide55.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25.png"/><Relationship Id="rId3" Type="http://schemas.openxmlformats.org/officeDocument/2006/relationships/notesSlide" Target="../notesSlides/notesSlide54.xml"/><Relationship Id="rId7" Type="http://schemas.openxmlformats.org/officeDocument/2006/relationships/image" Target="../media/image163.png"/><Relationship Id="rId12"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54.xml"/><Relationship Id="rId6" Type="http://schemas.openxmlformats.org/officeDocument/2006/relationships/image" Target="../media/image162.png"/><Relationship Id="rId11" Type="http://schemas.openxmlformats.org/officeDocument/2006/relationships/oleObject" Target="../embeddings/oleObject3.bin"/><Relationship Id="rId5" Type="http://schemas.openxmlformats.org/officeDocument/2006/relationships/image" Target="../media/image161.png"/><Relationship Id="rId10" Type="http://schemas.openxmlformats.org/officeDocument/2006/relationships/image" Target="../media/image166.png"/><Relationship Id="rId4" Type="http://schemas.openxmlformats.org/officeDocument/2006/relationships/image" Target="../media/image160.png"/><Relationship Id="rId9" Type="http://schemas.openxmlformats.org/officeDocument/2006/relationships/image" Target="../media/image165.png"/></Relationships>
</file>

<file path=ppt/slides/_rels/slide5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55.xml"/><Relationship Id="rId7" Type="http://schemas.openxmlformats.org/officeDocument/2006/relationships/image" Target="../media/image167.png"/><Relationship Id="rId2" Type="http://schemas.openxmlformats.org/officeDocument/2006/relationships/slideLayout" Target="../slideLayouts/slideLayout3.xml"/><Relationship Id="rId1" Type="http://schemas.openxmlformats.org/officeDocument/2006/relationships/tags" Target="../tags/tag55.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oleObject" Target="../embeddings/oleObject3.bin"/><Relationship Id="rId9" Type="http://schemas.openxmlformats.org/officeDocument/2006/relationships/image" Target="../media/image168.png"/></Relationships>
</file>

<file path=ppt/slides/_rels/slide57.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notesSlide" Target="../notesSlides/notesSlide56.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56.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oleObject" Target="../embeddings/oleObject3.bin"/></Relationships>
</file>

<file path=ppt/slides/_rels/slide58.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notesSlide" Target="../notesSlides/notesSlide57.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57.xml"/><Relationship Id="rId6"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image" Target="../media/image172.png"/><Relationship Id="rId4" Type="http://schemas.openxmlformats.org/officeDocument/2006/relationships/oleObject" Target="../embeddings/oleObject3.bin"/><Relationship Id="rId9" Type="http://schemas.openxmlformats.org/officeDocument/2006/relationships/image" Target="../media/image171.png"/></Relationships>
</file>

<file path=ppt/slides/_rels/slide59.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notesSlide" Target="../notesSlides/notesSlide58.xml"/><Relationship Id="rId7" Type="http://schemas.openxmlformats.org/officeDocument/2006/relationships/image" Target="../media/image173.png"/><Relationship Id="rId2" Type="http://schemas.openxmlformats.org/officeDocument/2006/relationships/slideLayout" Target="../slideLayouts/slideLayout3.xml"/><Relationship Id="rId1" Type="http://schemas.openxmlformats.org/officeDocument/2006/relationships/tags" Target="../tags/tag58.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oleObject" Target="../embeddings/oleObject3.bin"/><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5.xml"/><Relationship Id="rId7"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oleObject" Target="../embeddings/oleObject3.bin"/><Relationship Id="rId5" Type="http://schemas.openxmlformats.org/officeDocument/2006/relationships/image" Target="../media/image27.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notesSlide" Target="../notesSlides/notesSlide59.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59.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oleObject" Target="../embeddings/oleObject3.bin"/><Relationship Id="rId9" Type="http://schemas.openxmlformats.org/officeDocument/2006/relationships/image" Target="../media/image176.png"/></Relationships>
</file>

<file path=ppt/slides/_rels/slide6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60.xml"/><Relationship Id="rId7" Type="http://schemas.openxmlformats.org/officeDocument/2006/relationships/image" Target="../media/image177.png"/><Relationship Id="rId2" Type="http://schemas.openxmlformats.org/officeDocument/2006/relationships/slideLayout" Target="../slideLayouts/slideLayout3.xml"/><Relationship Id="rId1" Type="http://schemas.openxmlformats.org/officeDocument/2006/relationships/tags" Target="../tags/tag60.xml"/><Relationship Id="rId6" Type="http://schemas.openxmlformats.org/officeDocument/2006/relationships/image" Target="../media/image25.png"/><Relationship Id="rId11" Type="http://schemas.openxmlformats.org/officeDocument/2006/relationships/image" Target="../media/image180.png"/><Relationship Id="rId5" Type="http://schemas.openxmlformats.org/officeDocument/2006/relationships/image" Target="../media/image23.png"/><Relationship Id="rId10" Type="http://schemas.openxmlformats.org/officeDocument/2006/relationships/image" Target="../media/image179.png"/><Relationship Id="rId4" Type="http://schemas.openxmlformats.org/officeDocument/2006/relationships/oleObject" Target="../embeddings/oleObject3.bin"/><Relationship Id="rId9" Type="http://schemas.openxmlformats.org/officeDocument/2006/relationships/image" Target="../media/image178.png"/></Relationships>
</file>

<file path=ppt/slides/_rels/slide62.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notesSlide" Target="../notesSlides/notesSlide61.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61.xml"/><Relationship Id="rId6"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image" Target="../media/image183.png"/><Relationship Id="rId4" Type="http://schemas.openxmlformats.org/officeDocument/2006/relationships/oleObject" Target="../embeddings/oleObject3.bin"/><Relationship Id="rId9" Type="http://schemas.openxmlformats.org/officeDocument/2006/relationships/image" Target="../media/image182.png"/></Relationships>
</file>

<file path=ppt/slides/_rels/slide63.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notesSlide" Target="../notesSlides/notesSlide6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62.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oleObject" Target="../embeddings/oleObject3.bin"/><Relationship Id="rId9" Type="http://schemas.openxmlformats.org/officeDocument/2006/relationships/image" Target="../media/image185.png"/></Relationships>
</file>

<file path=ppt/slides/_rels/slide64.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notesSlide" Target="../notesSlides/notesSlide63.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63.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oleObject" Target="../embeddings/oleObject3.bin"/><Relationship Id="rId9" Type="http://schemas.openxmlformats.org/officeDocument/2006/relationships/image" Target="../media/image187.png"/></Relationships>
</file>

<file path=ppt/slides/_rels/slide65.xml.rels><?xml version="1.0" encoding="UTF-8" standalone="yes"?>
<Relationships xmlns="http://schemas.openxmlformats.org/package/2006/relationships"><Relationship Id="rId8" Type="http://schemas.openxmlformats.org/officeDocument/2006/relationships/image" Target="../media/image188.png"/><Relationship Id="rId3" Type="http://schemas.openxmlformats.org/officeDocument/2006/relationships/notesSlide" Target="../notesSlides/notesSlide64.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64.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oleObject" Target="../embeddings/oleObject3.bin"/><Relationship Id="rId9" Type="http://schemas.openxmlformats.org/officeDocument/2006/relationships/image" Target="../media/image189.png"/></Relationships>
</file>

<file path=ppt/slides/_rels/slide66.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notesSlide" Target="../notesSlides/notesSlide65.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65.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oleObject" Target="../embeddings/oleObject3.bin"/></Relationships>
</file>

<file path=ppt/slides/_rels/slide67.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notesSlide" Target="../notesSlides/notesSlide66.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66.xml"/><Relationship Id="rId6"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image" Target="../media/image193.png"/><Relationship Id="rId4" Type="http://schemas.openxmlformats.org/officeDocument/2006/relationships/oleObject" Target="../embeddings/oleObject3.bin"/><Relationship Id="rId9" Type="http://schemas.openxmlformats.org/officeDocument/2006/relationships/image" Target="../media/image192.png"/></Relationships>
</file>

<file path=ppt/slides/_rels/slide68.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notesSlide" Target="../notesSlides/notesSlide67.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67.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oleObject" Target="../embeddings/oleObject3.bin"/><Relationship Id="rId9" Type="http://schemas.openxmlformats.org/officeDocument/2006/relationships/image" Target="../media/image195.png"/></Relationships>
</file>

<file path=ppt/slides/_rels/slide69.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notesSlide" Target="../notesSlides/notesSlide68.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68.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oleObject" Target="../embeddings/oleObject3.bin"/><Relationship Id="rId9" Type="http://schemas.openxmlformats.org/officeDocument/2006/relationships/image" Target="../media/image19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oleObject" Target="../embeddings/oleObject3.bin"/><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notesSlide" Target="../notesSlides/notesSlide69.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69.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oleObject" Target="../embeddings/oleObject3.bin"/><Relationship Id="rId9" Type="http://schemas.openxmlformats.org/officeDocument/2006/relationships/image" Target="../media/image199.png"/></Relationships>
</file>

<file path=ppt/slides/_rels/slide71.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notesSlide" Target="../notesSlides/notesSlide70.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70.xml"/><Relationship Id="rId6" Type="http://schemas.openxmlformats.org/officeDocument/2006/relationships/image" Target="../media/image25.png"/><Relationship Id="rId11" Type="http://schemas.openxmlformats.org/officeDocument/2006/relationships/image" Target="../media/image203.png"/><Relationship Id="rId5" Type="http://schemas.openxmlformats.org/officeDocument/2006/relationships/image" Target="../media/image23.png"/><Relationship Id="rId10" Type="http://schemas.openxmlformats.org/officeDocument/2006/relationships/image" Target="../media/image202.png"/><Relationship Id="rId4" Type="http://schemas.openxmlformats.org/officeDocument/2006/relationships/oleObject" Target="../embeddings/oleObject3.bin"/><Relationship Id="rId9" Type="http://schemas.openxmlformats.org/officeDocument/2006/relationships/image" Target="../media/image201.png"/></Relationships>
</file>

<file path=ppt/slides/_rels/slide72.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notesSlide" Target="../notesSlides/notesSlide71.xml"/><Relationship Id="rId7" Type="http://schemas.openxmlformats.org/officeDocument/2006/relationships/image" Target="../media/image12.png"/><Relationship Id="rId12" Type="http://schemas.openxmlformats.org/officeDocument/2006/relationships/image" Target="../media/image208.png"/><Relationship Id="rId2" Type="http://schemas.openxmlformats.org/officeDocument/2006/relationships/slideLayout" Target="../slideLayouts/slideLayout3.xml"/><Relationship Id="rId1" Type="http://schemas.openxmlformats.org/officeDocument/2006/relationships/tags" Target="../tags/tag71.xml"/><Relationship Id="rId6" Type="http://schemas.openxmlformats.org/officeDocument/2006/relationships/image" Target="../media/image25.png"/><Relationship Id="rId11" Type="http://schemas.openxmlformats.org/officeDocument/2006/relationships/image" Target="../media/image207.png"/><Relationship Id="rId5" Type="http://schemas.openxmlformats.org/officeDocument/2006/relationships/image" Target="../media/image23.png"/><Relationship Id="rId10" Type="http://schemas.openxmlformats.org/officeDocument/2006/relationships/image" Target="../media/image206.png"/><Relationship Id="rId4" Type="http://schemas.openxmlformats.org/officeDocument/2006/relationships/oleObject" Target="../embeddings/oleObject3.bin"/><Relationship Id="rId9" Type="http://schemas.openxmlformats.org/officeDocument/2006/relationships/image" Target="../media/image205.png"/></Relationships>
</file>

<file path=ppt/slides/_rels/slide73.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notesSlide" Target="../notesSlides/notesSlide72.xml"/><Relationship Id="rId7" Type="http://schemas.openxmlformats.org/officeDocument/2006/relationships/image" Target="../media/image12.png"/><Relationship Id="rId12" Type="http://schemas.openxmlformats.org/officeDocument/2006/relationships/image" Target="../media/image213.png"/><Relationship Id="rId2" Type="http://schemas.openxmlformats.org/officeDocument/2006/relationships/slideLayout" Target="../slideLayouts/slideLayout3.xml"/><Relationship Id="rId1" Type="http://schemas.openxmlformats.org/officeDocument/2006/relationships/tags" Target="../tags/tag72.xml"/><Relationship Id="rId6" Type="http://schemas.openxmlformats.org/officeDocument/2006/relationships/image" Target="../media/image25.png"/><Relationship Id="rId11" Type="http://schemas.openxmlformats.org/officeDocument/2006/relationships/image" Target="../media/image212.png"/><Relationship Id="rId5" Type="http://schemas.openxmlformats.org/officeDocument/2006/relationships/image" Target="../media/image23.png"/><Relationship Id="rId10" Type="http://schemas.openxmlformats.org/officeDocument/2006/relationships/image" Target="../media/image211.png"/><Relationship Id="rId4" Type="http://schemas.openxmlformats.org/officeDocument/2006/relationships/oleObject" Target="../embeddings/oleObject3.bin"/><Relationship Id="rId9" Type="http://schemas.openxmlformats.org/officeDocument/2006/relationships/image" Target="../media/image210.png"/></Relationships>
</file>

<file path=ppt/slides/_rels/slide74.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notesSlide" Target="../notesSlides/notesSlide73.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73.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oleObject" Target="../embeddings/oleObject3.bin"/><Relationship Id="rId9" Type="http://schemas.openxmlformats.org/officeDocument/2006/relationships/image" Target="../media/image215.png"/></Relationships>
</file>

<file path=ppt/slides/_rels/slide75.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notesSlide" Target="../notesSlides/notesSlide74.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74.xml"/><Relationship Id="rId6"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image" Target="../media/image218.png"/><Relationship Id="rId4" Type="http://schemas.openxmlformats.org/officeDocument/2006/relationships/oleObject" Target="../embeddings/oleObject3.bin"/><Relationship Id="rId9" Type="http://schemas.openxmlformats.org/officeDocument/2006/relationships/image" Target="../media/image217.png"/></Relationships>
</file>

<file path=ppt/slides/_rels/slide76.xml.rels><?xml version="1.0" encoding="UTF-8" standalone="yes"?>
<Relationships xmlns="http://schemas.openxmlformats.org/package/2006/relationships"><Relationship Id="rId8" Type="http://schemas.openxmlformats.org/officeDocument/2006/relationships/image" Target="../media/image219.png"/><Relationship Id="rId13" Type="http://schemas.openxmlformats.org/officeDocument/2006/relationships/image" Target="../media/image224.png"/><Relationship Id="rId3" Type="http://schemas.openxmlformats.org/officeDocument/2006/relationships/notesSlide" Target="../notesSlides/notesSlide75.xml"/><Relationship Id="rId7" Type="http://schemas.openxmlformats.org/officeDocument/2006/relationships/image" Target="../media/image12.png"/><Relationship Id="rId12" Type="http://schemas.openxmlformats.org/officeDocument/2006/relationships/image" Target="../media/image223.png"/><Relationship Id="rId2" Type="http://schemas.openxmlformats.org/officeDocument/2006/relationships/slideLayout" Target="../slideLayouts/slideLayout3.xml"/><Relationship Id="rId1" Type="http://schemas.openxmlformats.org/officeDocument/2006/relationships/tags" Target="../tags/tag75.xml"/><Relationship Id="rId6" Type="http://schemas.openxmlformats.org/officeDocument/2006/relationships/image" Target="../media/image25.png"/><Relationship Id="rId11" Type="http://schemas.openxmlformats.org/officeDocument/2006/relationships/image" Target="../media/image222.png"/><Relationship Id="rId5" Type="http://schemas.openxmlformats.org/officeDocument/2006/relationships/image" Target="../media/image23.png"/><Relationship Id="rId10" Type="http://schemas.openxmlformats.org/officeDocument/2006/relationships/image" Target="../media/image221.png"/><Relationship Id="rId4" Type="http://schemas.openxmlformats.org/officeDocument/2006/relationships/oleObject" Target="../embeddings/oleObject3.bin"/><Relationship Id="rId9" Type="http://schemas.openxmlformats.org/officeDocument/2006/relationships/image" Target="../media/image220.png"/></Relationships>
</file>

<file path=ppt/slides/_rels/slide77.xml.rels><?xml version="1.0" encoding="UTF-8" standalone="yes"?>
<Relationships xmlns="http://schemas.openxmlformats.org/package/2006/relationships"><Relationship Id="rId8" Type="http://schemas.openxmlformats.org/officeDocument/2006/relationships/image" Target="../media/image225.png"/><Relationship Id="rId13" Type="http://schemas.openxmlformats.org/officeDocument/2006/relationships/image" Target="../media/image230.png"/><Relationship Id="rId3" Type="http://schemas.openxmlformats.org/officeDocument/2006/relationships/notesSlide" Target="../notesSlides/notesSlide76.xml"/><Relationship Id="rId7" Type="http://schemas.openxmlformats.org/officeDocument/2006/relationships/image" Target="../media/image12.png"/><Relationship Id="rId12" Type="http://schemas.openxmlformats.org/officeDocument/2006/relationships/image" Target="../media/image229.png"/><Relationship Id="rId2" Type="http://schemas.openxmlformats.org/officeDocument/2006/relationships/slideLayout" Target="../slideLayouts/slideLayout3.xml"/><Relationship Id="rId1" Type="http://schemas.openxmlformats.org/officeDocument/2006/relationships/tags" Target="../tags/tag76.xml"/><Relationship Id="rId6" Type="http://schemas.openxmlformats.org/officeDocument/2006/relationships/image" Target="../media/image25.png"/><Relationship Id="rId11" Type="http://schemas.openxmlformats.org/officeDocument/2006/relationships/image" Target="../media/image228.png"/><Relationship Id="rId5" Type="http://schemas.openxmlformats.org/officeDocument/2006/relationships/image" Target="../media/image23.png"/><Relationship Id="rId10" Type="http://schemas.openxmlformats.org/officeDocument/2006/relationships/image" Target="../media/image227.png"/><Relationship Id="rId4" Type="http://schemas.openxmlformats.org/officeDocument/2006/relationships/oleObject" Target="../embeddings/oleObject3.bin"/><Relationship Id="rId9" Type="http://schemas.openxmlformats.org/officeDocument/2006/relationships/image" Target="../media/image226.png"/><Relationship Id="rId14" Type="http://schemas.openxmlformats.org/officeDocument/2006/relationships/image" Target="../media/image231.png"/></Relationships>
</file>

<file path=ppt/slides/_rels/slide78.xml.rels><?xml version="1.0" encoding="UTF-8" standalone="yes"?>
<Relationships xmlns="http://schemas.openxmlformats.org/package/2006/relationships"><Relationship Id="rId8" Type="http://schemas.openxmlformats.org/officeDocument/2006/relationships/image" Target="../media/image232.jpeg"/><Relationship Id="rId13" Type="http://schemas.openxmlformats.org/officeDocument/2006/relationships/image" Target="../media/image237.jpeg"/><Relationship Id="rId3" Type="http://schemas.openxmlformats.org/officeDocument/2006/relationships/notesSlide" Target="../notesSlides/notesSlide77.xml"/><Relationship Id="rId7" Type="http://schemas.openxmlformats.org/officeDocument/2006/relationships/image" Target="../media/image12.png"/><Relationship Id="rId12" Type="http://schemas.openxmlformats.org/officeDocument/2006/relationships/image" Target="../media/image236.jpeg"/><Relationship Id="rId2" Type="http://schemas.openxmlformats.org/officeDocument/2006/relationships/slideLayout" Target="../slideLayouts/slideLayout3.xml"/><Relationship Id="rId1" Type="http://schemas.openxmlformats.org/officeDocument/2006/relationships/tags" Target="../tags/tag77.xml"/><Relationship Id="rId6" Type="http://schemas.openxmlformats.org/officeDocument/2006/relationships/image" Target="../media/image25.png"/><Relationship Id="rId11" Type="http://schemas.openxmlformats.org/officeDocument/2006/relationships/image" Target="../media/image235.jpeg"/><Relationship Id="rId5" Type="http://schemas.openxmlformats.org/officeDocument/2006/relationships/image" Target="../media/image23.png"/><Relationship Id="rId15" Type="http://schemas.openxmlformats.org/officeDocument/2006/relationships/image" Target="../media/image239.jpeg"/><Relationship Id="rId10" Type="http://schemas.openxmlformats.org/officeDocument/2006/relationships/image" Target="../media/image234.jpeg"/><Relationship Id="rId4" Type="http://schemas.openxmlformats.org/officeDocument/2006/relationships/oleObject" Target="../embeddings/oleObject3.bin"/><Relationship Id="rId9" Type="http://schemas.openxmlformats.org/officeDocument/2006/relationships/image" Target="../media/image233.jpeg"/><Relationship Id="rId14" Type="http://schemas.openxmlformats.org/officeDocument/2006/relationships/image" Target="../media/image238.jpeg"/></Relationships>
</file>

<file path=ppt/slides/_rels/slide79.xml.rels><?xml version="1.0" encoding="UTF-8" standalone="yes"?>
<Relationships xmlns="http://schemas.openxmlformats.org/package/2006/relationships"><Relationship Id="rId8" Type="http://schemas.openxmlformats.org/officeDocument/2006/relationships/image" Target="../media/image240.jpeg"/><Relationship Id="rId3" Type="http://schemas.openxmlformats.org/officeDocument/2006/relationships/notesSlide" Target="../notesSlides/notesSlide78.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78.xml"/><Relationship Id="rId6" Type="http://schemas.openxmlformats.org/officeDocument/2006/relationships/image" Target="../media/image25.png"/><Relationship Id="rId11" Type="http://schemas.openxmlformats.org/officeDocument/2006/relationships/image" Target="../media/image243.jpeg"/><Relationship Id="rId5" Type="http://schemas.openxmlformats.org/officeDocument/2006/relationships/image" Target="../media/image23.png"/><Relationship Id="rId10" Type="http://schemas.openxmlformats.org/officeDocument/2006/relationships/image" Target="../media/image242.jpeg"/><Relationship Id="rId4" Type="http://schemas.openxmlformats.org/officeDocument/2006/relationships/oleObject" Target="../embeddings/oleObject3.bin"/><Relationship Id="rId9" Type="http://schemas.openxmlformats.org/officeDocument/2006/relationships/image" Target="../media/image241.jpe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7.xml"/><Relationship Id="rId7" Type="http://schemas.openxmlformats.org/officeDocument/2006/relationships/image" Target="../media/image30.jpeg"/><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image" Target="../media/image25.png"/><Relationship Id="rId4" Type="http://schemas.openxmlformats.org/officeDocument/2006/relationships/image" Target="../media/image12.png"/><Relationship Id="rId9" Type="http://schemas.openxmlformats.org/officeDocument/2006/relationships/image" Target="../media/image23.png"/></Relationships>
</file>

<file path=ppt/slides/_rels/slide80.xml.rels><?xml version="1.0" encoding="UTF-8" standalone="yes"?>
<Relationships xmlns="http://schemas.openxmlformats.org/package/2006/relationships"><Relationship Id="rId8" Type="http://schemas.openxmlformats.org/officeDocument/2006/relationships/image" Target="../media/image244.jpeg"/><Relationship Id="rId13" Type="http://schemas.openxmlformats.org/officeDocument/2006/relationships/image" Target="../media/image249.jpeg"/><Relationship Id="rId18" Type="http://schemas.openxmlformats.org/officeDocument/2006/relationships/image" Target="../media/image254.jpeg"/><Relationship Id="rId3" Type="http://schemas.openxmlformats.org/officeDocument/2006/relationships/notesSlide" Target="../notesSlides/notesSlide79.xml"/><Relationship Id="rId7" Type="http://schemas.openxmlformats.org/officeDocument/2006/relationships/image" Target="../media/image12.png"/><Relationship Id="rId12" Type="http://schemas.openxmlformats.org/officeDocument/2006/relationships/image" Target="../media/image248.jpeg"/><Relationship Id="rId17" Type="http://schemas.openxmlformats.org/officeDocument/2006/relationships/image" Target="../media/image253.jpeg"/><Relationship Id="rId2" Type="http://schemas.openxmlformats.org/officeDocument/2006/relationships/slideLayout" Target="../slideLayouts/slideLayout3.xml"/><Relationship Id="rId16" Type="http://schemas.openxmlformats.org/officeDocument/2006/relationships/image" Target="../media/image252.jpeg"/><Relationship Id="rId1" Type="http://schemas.openxmlformats.org/officeDocument/2006/relationships/tags" Target="../tags/tag79.xml"/><Relationship Id="rId6" Type="http://schemas.openxmlformats.org/officeDocument/2006/relationships/image" Target="../media/image25.png"/><Relationship Id="rId11" Type="http://schemas.openxmlformats.org/officeDocument/2006/relationships/image" Target="../media/image247.jpeg"/><Relationship Id="rId5" Type="http://schemas.openxmlformats.org/officeDocument/2006/relationships/image" Target="../media/image23.png"/><Relationship Id="rId15" Type="http://schemas.openxmlformats.org/officeDocument/2006/relationships/image" Target="../media/image251.jpeg"/><Relationship Id="rId10" Type="http://schemas.openxmlformats.org/officeDocument/2006/relationships/image" Target="../media/image246.jpeg"/><Relationship Id="rId19" Type="http://schemas.openxmlformats.org/officeDocument/2006/relationships/image" Target="../media/image255.jpeg"/><Relationship Id="rId4" Type="http://schemas.openxmlformats.org/officeDocument/2006/relationships/oleObject" Target="../embeddings/oleObject3.bin"/><Relationship Id="rId9" Type="http://schemas.openxmlformats.org/officeDocument/2006/relationships/image" Target="../media/image245.jpeg"/><Relationship Id="rId14" Type="http://schemas.openxmlformats.org/officeDocument/2006/relationships/image" Target="../media/image250.jpeg"/></Relationships>
</file>

<file path=ppt/slides/_rels/slide81.xml.rels><?xml version="1.0" encoding="UTF-8" standalone="yes"?>
<Relationships xmlns="http://schemas.openxmlformats.org/package/2006/relationships"><Relationship Id="rId8" Type="http://schemas.openxmlformats.org/officeDocument/2006/relationships/image" Target="../media/image256.png"/><Relationship Id="rId3" Type="http://schemas.openxmlformats.org/officeDocument/2006/relationships/notesSlide" Target="../notesSlides/notesSlide80.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80.xml"/><Relationship Id="rId6" Type="http://schemas.openxmlformats.org/officeDocument/2006/relationships/image" Target="../media/image25.png"/><Relationship Id="rId11" Type="http://schemas.openxmlformats.org/officeDocument/2006/relationships/image" Target="../media/image259.png"/><Relationship Id="rId5" Type="http://schemas.openxmlformats.org/officeDocument/2006/relationships/image" Target="../media/image23.png"/><Relationship Id="rId10" Type="http://schemas.openxmlformats.org/officeDocument/2006/relationships/image" Target="../media/image258.png"/><Relationship Id="rId4" Type="http://schemas.openxmlformats.org/officeDocument/2006/relationships/oleObject" Target="../embeddings/oleObject3.bin"/><Relationship Id="rId9" Type="http://schemas.openxmlformats.org/officeDocument/2006/relationships/image" Target="../media/image257.png"/></Relationships>
</file>

<file path=ppt/slides/_rels/slide82.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notesSlide" Target="../notesSlides/notesSlide81.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81.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oleObject" Target="../embeddings/oleObject3.bin"/><Relationship Id="rId9" Type="http://schemas.openxmlformats.org/officeDocument/2006/relationships/image" Target="../media/image261.png"/></Relationships>
</file>

<file path=ppt/slides/_rels/slide83.xml.rels><?xml version="1.0" encoding="UTF-8" standalone="yes"?>
<Relationships xmlns="http://schemas.openxmlformats.org/package/2006/relationships"><Relationship Id="rId8" Type="http://schemas.openxmlformats.org/officeDocument/2006/relationships/image" Target="../media/image262.jpeg"/><Relationship Id="rId13" Type="http://schemas.openxmlformats.org/officeDocument/2006/relationships/image" Target="../media/image267.jpeg"/><Relationship Id="rId3" Type="http://schemas.openxmlformats.org/officeDocument/2006/relationships/notesSlide" Target="../notesSlides/notesSlide82.xml"/><Relationship Id="rId7" Type="http://schemas.openxmlformats.org/officeDocument/2006/relationships/image" Target="../media/image12.png"/><Relationship Id="rId12" Type="http://schemas.openxmlformats.org/officeDocument/2006/relationships/image" Target="../media/image266.jpeg"/><Relationship Id="rId2" Type="http://schemas.openxmlformats.org/officeDocument/2006/relationships/slideLayout" Target="../slideLayouts/slideLayout3.xml"/><Relationship Id="rId16" Type="http://schemas.openxmlformats.org/officeDocument/2006/relationships/image" Target="../media/image270.jpeg"/><Relationship Id="rId1" Type="http://schemas.openxmlformats.org/officeDocument/2006/relationships/tags" Target="../tags/tag82.xml"/><Relationship Id="rId6" Type="http://schemas.openxmlformats.org/officeDocument/2006/relationships/image" Target="../media/image25.png"/><Relationship Id="rId11" Type="http://schemas.openxmlformats.org/officeDocument/2006/relationships/image" Target="../media/image265.jpeg"/><Relationship Id="rId5" Type="http://schemas.openxmlformats.org/officeDocument/2006/relationships/image" Target="../media/image23.png"/><Relationship Id="rId15" Type="http://schemas.openxmlformats.org/officeDocument/2006/relationships/image" Target="../media/image269.jpeg"/><Relationship Id="rId10" Type="http://schemas.openxmlformats.org/officeDocument/2006/relationships/image" Target="../media/image264.jpeg"/><Relationship Id="rId4" Type="http://schemas.openxmlformats.org/officeDocument/2006/relationships/oleObject" Target="../embeddings/oleObject3.bin"/><Relationship Id="rId9" Type="http://schemas.openxmlformats.org/officeDocument/2006/relationships/image" Target="../media/image263.jpeg"/><Relationship Id="rId14" Type="http://schemas.openxmlformats.org/officeDocument/2006/relationships/image" Target="../media/image268.jpeg"/></Relationships>
</file>

<file path=ppt/slides/_rels/slide84.xml.rels><?xml version="1.0" encoding="UTF-8" standalone="yes"?>
<Relationships xmlns="http://schemas.openxmlformats.org/package/2006/relationships"><Relationship Id="rId8" Type="http://schemas.openxmlformats.org/officeDocument/2006/relationships/image" Target="../media/image271.jpeg"/><Relationship Id="rId3" Type="http://schemas.openxmlformats.org/officeDocument/2006/relationships/notesSlide" Target="../notesSlides/notesSlide83.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83.xml"/><Relationship Id="rId6" Type="http://schemas.openxmlformats.org/officeDocument/2006/relationships/image" Target="../media/image25.png"/><Relationship Id="rId11" Type="http://schemas.openxmlformats.org/officeDocument/2006/relationships/image" Target="../media/image274.jpeg"/><Relationship Id="rId5" Type="http://schemas.openxmlformats.org/officeDocument/2006/relationships/image" Target="../media/image23.png"/><Relationship Id="rId10" Type="http://schemas.openxmlformats.org/officeDocument/2006/relationships/image" Target="../media/image273.jpeg"/><Relationship Id="rId4" Type="http://schemas.openxmlformats.org/officeDocument/2006/relationships/oleObject" Target="../embeddings/oleObject3.bin"/><Relationship Id="rId9" Type="http://schemas.openxmlformats.org/officeDocument/2006/relationships/image" Target="../media/image272.jpeg"/></Relationships>
</file>

<file path=ppt/slides/_rels/slide85.xml.rels><?xml version="1.0" encoding="UTF-8" standalone="yes"?>
<Relationships xmlns="http://schemas.openxmlformats.org/package/2006/relationships"><Relationship Id="rId8" Type="http://schemas.openxmlformats.org/officeDocument/2006/relationships/image" Target="../media/image275.jpeg"/><Relationship Id="rId13" Type="http://schemas.openxmlformats.org/officeDocument/2006/relationships/image" Target="../media/image280.jpeg"/><Relationship Id="rId3" Type="http://schemas.openxmlformats.org/officeDocument/2006/relationships/notesSlide" Target="../notesSlides/notesSlide84.xml"/><Relationship Id="rId7" Type="http://schemas.openxmlformats.org/officeDocument/2006/relationships/image" Target="../media/image12.png"/><Relationship Id="rId12" Type="http://schemas.openxmlformats.org/officeDocument/2006/relationships/image" Target="../media/image279.jpeg"/><Relationship Id="rId2" Type="http://schemas.openxmlformats.org/officeDocument/2006/relationships/slideLayout" Target="../slideLayouts/slideLayout3.xml"/><Relationship Id="rId16" Type="http://schemas.openxmlformats.org/officeDocument/2006/relationships/image" Target="../media/image283.jpeg"/><Relationship Id="rId1" Type="http://schemas.openxmlformats.org/officeDocument/2006/relationships/tags" Target="../tags/tag84.xml"/><Relationship Id="rId6" Type="http://schemas.openxmlformats.org/officeDocument/2006/relationships/image" Target="../media/image25.png"/><Relationship Id="rId11" Type="http://schemas.openxmlformats.org/officeDocument/2006/relationships/image" Target="../media/image278.jpeg"/><Relationship Id="rId5" Type="http://schemas.openxmlformats.org/officeDocument/2006/relationships/image" Target="../media/image23.png"/><Relationship Id="rId15" Type="http://schemas.openxmlformats.org/officeDocument/2006/relationships/image" Target="../media/image282.jpeg"/><Relationship Id="rId10" Type="http://schemas.openxmlformats.org/officeDocument/2006/relationships/image" Target="../media/image277.jpeg"/><Relationship Id="rId4" Type="http://schemas.openxmlformats.org/officeDocument/2006/relationships/oleObject" Target="../embeddings/oleObject3.bin"/><Relationship Id="rId9" Type="http://schemas.openxmlformats.org/officeDocument/2006/relationships/image" Target="../media/image276.jpeg"/><Relationship Id="rId14" Type="http://schemas.openxmlformats.org/officeDocument/2006/relationships/image" Target="../media/image281.jpeg"/></Relationships>
</file>

<file path=ppt/slides/_rels/slide86.xml.rels><?xml version="1.0" encoding="UTF-8" standalone="yes"?>
<Relationships xmlns="http://schemas.openxmlformats.org/package/2006/relationships"><Relationship Id="rId8" Type="http://schemas.openxmlformats.org/officeDocument/2006/relationships/image" Target="../media/image284.jpeg"/><Relationship Id="rId3" Type="http://schemas.openxmlformats.org/officeDocument/2006/relationships/notesSlide" Target="../notesSlides/notesSlide85.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85.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oleObject" Target="../embeddings/oleObject3.bin"/><Relationship Id="rId9" Type="http://schemas.openxmlformats.org/officeDocument/2006/relationships/image" Target="../media/image285.jpeg"/></Relationships>
</file>

<file path=ppt/slides/_rels/slide87.xml.rels><?xml version="1.0" encoding="UTF-8" standalone="yes"?>
<Relationships xmlns="http://schemas.openxmlformats.org/package/2006/relationships"><Relationship Id="rId8" Type="http://schemas.openxmlformats.org/officeDocument/2006/relationships/image" Target="../media/image286.png"/><Relationship Id="rId3" Type="http://schemas.openxmlformats.org/officeDocument/2006/relationships/notesSlide" Target="../notesSlides/notesSlide86.xml"/><Relationship Id="rId7"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86.xml"/><Relationship Id="rId6" Type="http://schemas.openxmlformats.org/officeDocument/2006/relationships/image" Target="../media/image23.png"/><Relationship Id="rId5" Type="http://schemas.openxmlformats.org/officeDocument/2006/relationships/oleObject" Target="../embeddings/oleObject4.bin"/><Relationship Id="rId4" Type="http://schemas.openxmlformats.org/officeDocument/2006/relationships/image" Target="../media/image12.png"/></Relationships>
</file>

<file path=ppt/slides/_rels/slide8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87.xml"/><Relationship Id="rId7"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tags" Target="../tags/tag87.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12.png"/><Relationship Id="rId9" Type="http://schemas.openxmlformats.org/officeDocument/2006/relationships/image" Target="../media/image25.png"/></Relationships>
</file>

<file path=ppt/slides/_rels/slide8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88.xml"/><Relationship Id="rId7"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tags" Target="../tags/tag88.xml"/><Relationship Id="rId6" Type="http://schemas.openxmlformats.org/officeDocument/2006/relationships/image" Target="../media/image290.png"/><Relationship Id="rId5" Type="http://schemas.openxmlformats.org/officeDocument/2006/relationships/image" Target="../media/image289.png"/><Relationship Id="rId4" Type="http://schemas.openxmlformats.org/officeDocument/2006/relationships/image" Target="../media/image12.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8.xml"/><Relationship Id="rId7" Type="http://schemas.openxmlformats.org/officeDocument/2006/relationships/image" Target="../media/image33.jpe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25.png"/><Relationship Id="rId4" Type="http://schemas.openxmlformats.org/officeDocument/2006/relationships/image" Target="../media/image12.png"/><Relationship Id="rId9" Type="http://schemas.openxmlformats.org/officeDocument/2006/relationships/image" Target="../media/image23.png"/></Relationships>
</file>

<file path=ppt/slides/_rels/slide9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89.xml"/><Relationship Id="rId7"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tags" Target="../tags/tag89.xml"/><Relationship Id="rId6" Type="http://schemas.openxmlformats.org/officeDocument/2006/relationships/image" Target="../media/image292.png"/><Relationship Id="rId5" Type="http://schemas.openxmlformats.org/officeDocument/2006/relationships/image" Target="../media/image291.png"/><Relationship Id="rId4" Type="http://schemas.openxmlformats.org/officeDocument/2006/relationships/image" Target="../media/image12.png"/><Relationship Id="rId9" Type="http://schemas.openxmlformats.org/officeDocument/2006/relationships/image" Target="../media/image25.png"/></Relationships>
</file>

<file path=ppt/slides/_rels/slide9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90.xml"/><Relationship Id="rId7" Type="http://schemas.openxmlformats.org/officeDocument/2006/relationships/image" Target="../media/image295.png"/><Relationship Id="rId2" Type="http://schemas.openxmlformats.org/officeDocument/2006/relationships/slideLayout" Target="../slideLayouts/slideLayout3.xml"/><Relationship Id="rId1" Type="http://schemas.openxmlformats.org/officeDocument/2006/relationships/tags" Target="../tags/tag90.xml"/><Relationship Id="rId6" Type="http://schemas.openxmlformats.org/officeDocument/2006/relationships/image" Target="../media/image294.png"/><Relationship Id="rId5" Type="http://schemas.openxmlformats.org/officeDocument/2006/relationships/image" Target="../media/image293.png"/><Relationship Id="rId10" Type="http://schemas.openxmlformats.org/officeDocument/2006/relationships/image" Target="../media/image25.png"/><Relationship Id="rId4" Type="http://schemas.openxmlformats.org/officeDocument/2006/relationships/image" Target="../media/image12.png"/><Relationship Id="rId9" Type="http://schemas.openxmlformats.org/officeDocument/2006/relationships/image" Target="../media/image23.png"/></Relationships>
</file>

<file path=ppt/slides/_rels/slide9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91.xml"/><Relationship Id="rId7" Type="http://schemas.openxmlformats.org/officeDocument/2006/relationships/image" Target="../media/image298.png"/><Relationship Id="rId2" Type="http://schemas.openxmlformats.org/officeDocument/2006/relationships/slideLayout" Target="../slideLayouts/slideLayout3.xml"/><Relationship Id="rId1" Type="http://schemas.openxmlformats.org/officeDocument/2006/relationships/tags" Target="../tags/tag91.xml"/><Relationship Id="rId6" Type="http://schemas.openxmlformats.org/officeDocument/2006/relationships/image" Target="../media/image297.png"/><Relationship Id="rId5" Type="http://schemas.openxmlformats.org/officeDocument/2006/relationships/image" Target="../media/image296.png"/><Relationship Id="rId10" Type="http://schemas.openxmlformats.org/officeDocument/2006/relationships/image" Target="../media/image25.png"/><Relationship Id="rId4" Type="http://schemas.openxmlformats.org/officeDocument/2006/relationships/image" Target="../media/image12.png"/><Relationship Id="rId9" Type="http://schemas.openxmlformats.org/officeDocument/2006/relationships/image" Target="../media/image23.png"/></Relationships>
</file>

<file path=ppt/slides/_rels/slide93.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92.xml"/><Relationship Id="rId7" Type="http://schemas.openxmlformats.org/officeDocument/2006/relationships/image" Target="../media/image301.png"/><Relationship Id="rId2" Type="http://schemas.openxmlformats.org/officeDocument/2006/relationships/slideLayout" Target="../slideLayouts/slideLayout3.xml"/><Relationship Id="rId1" Type="http://schemas.openxmlformats.org/officeDocument/2006/relationships/tags" Target="../tags/tag92.xml"/><Relationship Id="rId6" Type="http://schemas.openxmlformats.org/officeDocument/2006/relationships/image" Target="../media/image300.png"/><Relationship Id="rId5" Type="http://schemas.openxmlformats.org/officeDocument/2006/relationships/image" Target="../media/image299.png"/><Relationship Id="rId10" Type="http://schemas.openxmlformats.org/officeDocument/2006/relationships/image" Target="../media/image25.png"/><Relationship Id="rId4" Type="http://schemas.openxmlformats.org/officeDocument/2006/relationships/image" Target="../media/image12.png"/><Relationship Id="rId9" Type="http://schemas.openxmlformats.org/officeDocument/2006/relationships/image" Target="../media/image23.png"/></Relationships>
</file>

<file path=ppt/slides/_rels/slide9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93.xml"/><Relationship Id="rId7"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tags" Target="../tags/tag93.xml"/><Relationship Id="rId6" Type="http://schemas.openxmlformats.org/officeDocument/2006/relationships/image" Target="../media/image304.png"/><Relationship Id="rId5" Type="http://schemas.openxmlformats.org/officeDocument/2006/relationships/image" Target="../media/image303.png"/><Relationship Id="rId4" Type="http://schemas.openxmlformats.org/officeDocument/2006/relationships/image" Target="../media/image302.png"/><Relationship Id="rId9" Type="http://schemas.openxmlformats.org/officeDocument/2006/relationships/image" Target="../media/image25.png"/></Relationships>
</file>

<file path=ppt/slides/_rels/slide9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94.xml"/><Relationship Id="rId7"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tags" Target="../tags/tag94.xml"/><Relationship Id="rId6" Type="http://schemas.openxmlformats.org/officeDocument/2006/relationships/image" Target="../media/image306.png"/><Relationship Id="rId5" Type="http://schemas.openxmlformats.org/officeDocument/2006/relationships/image" Target="../media/image305.png"/><Relationship Id="rId4" Type="http://schemas.openxmlformats.org/officeDocument/2006/relationships/image" Target="../media/image304.png"/><Relationship Id="rId9" Type="http://schemas.openxmlformats.org/officeDocument/2006/relationships/image" Target="../media/image25.png"/></Relationships>
</file>

<file path=ppt/slides/_rels/slide96.xml.rels><?xml version="1.0" encoding="UTF-8" standalone="yes"?>
<Relationships xmlns="http://schemas.openxmlformats.org/package/2006/relationships"><Relationship Id="rId8" Type="http://schemas.openxmlformats.org/officeDocument/2006/relationships/image" Target="../media/image310.png"/><Relationship Id="rId3" Type="http://schemas.openxmlformats.org/officeDocument/2006/relationships/notesSlide" Target="../notesSlides/notesSlide95.xml"/><Relationship Id="rId7" Type="http://schemas.openxmlformats.org/officeDocument/2006/relationships/image" Target="../media/image309.png"/><Relationship Id="rId2" Type="http://schemas.openxmlformats.org/officeDocument/2006/relationships/slideLayout" Target="../slideLayouts/slideLayout3.xml"/><Relationship Id="rId1" Type="http://schemas.openxmlformats.org/officeDocument/2006/relationships/tags" Target="../tags/tag95.xml"/><Relationship Id="rId6" Type="http://schemas.openxmlformats.org/officeDocument/2006/relationships/image" Target="../media/image308.png"/><Relationship Id="rId11" Type="http://schemas.openxmlformats.org/officeDocument/2006/relationships/image" Target="../media/image25.png"/><Relationship Id="rId5" Type="http://schemas.openxmlformats.org/officeDocument/2006/relationships/image" Target="../media/image307.png"/><Relationship Id="rId10" Type="http://schemas.openxmlformats.org/officeDocument/2006/relationships/image" Target="../media/image23.png"/><Relationship Id="rId4" Type="http://schemas.openxmlformats.org/officeDocument/2006/relationships/image" Target="../media/image12.png"/><Relationship Id="rId9" Type="http://schemas.openxmlformats.org/officeDocument/2006/relationships/oleObject" Target="../embeddings/oleObject3.bin"/></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7"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96.xml"/><Relationship Id="rId6" Type="http://schemas.openxmlformats.org/officeDocument/2006/relationships/image" Target="../media/image23.png"/><Relationship Id="rId5" Type="http://schemas.openxmlformats.org/officeDocument/2006/relationships/oleObject" Target="../embeddings/oleObject4.bin"/><Relationship Id="rId4" Type="http://schemas.openxmlformats.org/officeDocument/2006/relationships/image" Target="../media/image12.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7"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97.xml"/><Relationship Id="rId6" Type="http://schemas.openxmlformats.org/officeDocument/2006/relationships/image" Target="../media/image23.png"/><Relationship Id="rId5" Type="http://schemas.openxmlformats.org/officeDocument/2006/relationships/oleObject" Target="../embeddings/oleObject3.bin"/><Relationship Id="rId4" Type="http://schemas.openxmlformats.org/officeDocument/2006/relationships/image" Target="../media/image311.png"/></Relationships>
</file>

<file path=ppt/slides/_rels/slide99.xml.rels><?xml version="1.0" encoding="UTF-8" standalone="yes"?>
<Relationships xmlns="http://schemas.openxmlformats.org/package/2006/relationships"><Relationship Id="rId8" Type="http://schemas.openxmlformats.org/officeDocument/2006/relationships/image" Target="../media/image315.png"/><Relationship Id="rId13" Type="http://schemas.openxmlformats.org/officeDocument/2006/relationships/image" Target="../media/image23.png"/><Relationship Id="rId3" Type="http://schemas.openxmlformats.org/officeDocument/2006/relationships/notesSlide" Target="../notesSlides/notesSlide98.xml"/><Relationship Id="rId7" Type="http://schemas.openxmlformats.org/officeDocument/2006/relationships/image" Target="../media/image314.png"/><Relationship Id="rId12" Type="http://schemas.openxmlformats.org/officeDocument/2006/relationships/oleObject" Target="../embeddings/oleObject3.bin"/><Relationship Id="rId2" Type="http://schemas.openxmlformats.org/officeDocument/2006/relationships/slideLayout" Target="../slideLayouts/slideLayout15.xml"/><Relationship Id="rId1" Type="http://schemas.openxmlformats.org/officeDocument/2006/relationships/tags" Target="../tags/tag98.xml"/><Relationship Id="rId6" Type="http://schemas.openxmlformats.org/officeDocument/2006/relationships/image" Target="../media/image313.png"/><Relationship Id="rId11" Type="http://schemas.openxmlformats.org/officeDocument/2006/relationships/image" Target="../media/image318.png"/><Relationship Id="rId5" Type="http://schemas.openxmlformats.org/officeDocument/2006/relationships/image" Target="../media/image312.png"/><Relationship Id="rId10" Type="http://schemas.openxmlformats.org/officeDocument/2006/relationships/image" Target="../media/image317.png"/><Relationship Id="rId4" Type="http://schemas.openxmlformats.org/officeDocument/2006/relationships/image" Target="../media/image12.png"/><Relationship Id="rId9" Type="http://schemas.openxmlformats.org/officeDocument/2006/relationships/image" Target="../media/image316.pn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descr="C:\Users\KoopSv\Desktop\Foto IWK.jpg"/>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69688" y="4084358"/>
            <a:ext cx="694800" cy="468000"/>
          </a:xfrm>
          <a:prstGeom prst="rect">
            <a:avLst/>
          </a:prstGeom>
          <a:noFill/>
          <a:ln w="3175">
            <a:solidFill>
              <a:schemeClr val="bg1"/>
            </a:solidFill>
            <a:miter lim="800000"/>
            <a:headEnd/>
            <a:tailEnd/>
          </a:ln>
          <a:effectLst>
            <a:outerShdw blurRad="50800" dist="12700" dir="5400000" algn="ctr" rotWithShape="0">
              <a:schemeClr val="tx1">
                <a:alpha val="60000"/>
              </a:scheme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42" name="Picture 11" descr="\\zdv.vivantes.de\user\Home_0\KoopSv\Eigene Dateien\Bilder für PP Vorlage\Bilder in kleinerer Auflösung\Vivantes Wenckebach-Klinikum.jpg"/>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33584" y="4088167"/>
            <a:ext cx="694800" cy="468000"/>
          </a:xfrm>
          <a:prstGeom prst="rect">
            <a:avLst/>
          </a:prstGeom>
          <a:noFill/>
          <a:ln w="3175">
            <a:solidFill>
              <a:schemeClr val="bg1"/>
            </a:solidFill>
            <a:miter lim="800000"/>
            <a:headEnd/>
            <a:tailEnd/>
          </a:ln>
          <a:effectLst>
            <a:outerShdw blurRad="50800" dist="12700" dir="5400000" algn="ctr" rotWithShape="0">
              <a:schemeClr val="tx1">
                <a:alpha val="60000"/>
              </a:scheme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034" name="Picture 10" descr="\\zdv.vivantes.de\user\Home_0\KoopSv\Eigene Dateien\Bilder für PP Vorlage\Bilder in kleinerer Auflösung\Vivantes Klinikum Spandau.jpg"/>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69488" y="4088646"/>
            <a:ext cx="694800" cy="468000"/>
          </a:xfrm>
          <a:prstGeom prst="rect">
            <a:avLst/>
          </a:prstGeom>
          <a:noFill/>
          <a:ln w="3175">
            <a:solidFill>
              <a:schemeClr val="bg1"/>
            </a:solidFill>
            <a:miter lim="800000"/>
            <a:headEnd/>
            <a:tailEnd/>
          </a:ln>
          <a:effectLst>
            <a:outerShdw blurRad="50800" dist="12700" dir="5400000" algn="t" rotWithShape="0">
              <a:prstClr val="black">
                <a:alpha val="6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033" name="Picture 9" descr="\\zdv.vivantes.de\user\Home_0\KoopSv\Eigene Dateien\Bilder für PP Vorlage\Bilder in kleinerer Auflösung\Vivantes Klinikum Neukoelln.jpg"/>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99992" y="3429000"/>
            <a:ext cx="1984912" cy="1791178"/>
          </a:xfrm>
          <a:prstGeom prst="rect">
            <a:avLst/>
          </a:prstGeom>
          <a:noFill/>
          <a:ln w="3175">
            <a:solidFill>
              <a:schemeClr val="bg1"/>
            </a:solidFill>
            <a:miter lim="800000"/>
            <a:headEnd/>
            <a:tailEnd/>
          </a:ln>
          <a:effectLst>
            <a:outerShdw blurRad="50800" dist="12700" dir="5400000" algn="t" rotWithShape="0">
              <a:prstClr val="black">
                <a:alpha val="6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031" name="Picture 7" descr="\\zdv.vivantes.de\user\Home_0\KoopSv\Eigene Dateien\Bilder für PP Vorlage\Bilder in kleinerer Auflösung\Vivantes Klinikum im Friedrichshain.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79912" y="4084333"/>
            <a:ext cx="694800" cy="463738"/>
          </a:xfrm>
          <a:prstGeom prst="rect">
            <a:avLst/>
          </a:prstGeom>
          <a:noFill/>
          <a:ln w="3175">
            <a:solidFill>
              <a:schemeClr val="bg1"/>
            </a:solidFill>
            <a:miter lim="800000"/>
            <a:headEnd/>
            <a:tailEnd/>
          </a:ln>
          <a:effectLst>
            <a:outerShdw blurRad="50800" dist="12700" dir="5400000" algn="t" rotWithShape="0">
              <a:prstClr val="black">
                <a:alpha val="6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030" name="Picture 6" descr="\\zdv.vivantes.de\user\Home_0\KoopSv\Eigene Dateien\Bilder für PP Vorlage\Bilder in kleinerer Auflösung\Vivantes Klinikum Kaulsdorf.jpg"/>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915816" y="4088167"/>
            <a:ext cx="694800" cy="468000"/>
          </a:xfrm>
          <a:prstGeom prst="rect">
            <a:avLst/>
          </a:prstGeom>
          <a:noFill/>
          <a:ln w="3175">
            <a:solidFill>
              <a:schemeClr val="bg1"/>
            </a:solidFill>
            <a:miter lim="800000"/>
            <a:headEnd/>
            <a:tailEnd/>
          </a:ln>
          <a:effectLst>
            <a:outerShdw blurRad="50800" dist="12700" dir="5400000" algn="t" rotWithShape="0">
              <a:prstClr val="black">
                <a:alpha val="6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029" name="Picture 5" descr="\\zdv.vivantes.de\user\Home_0\KoopSv\Eigene Dateien\Bilder für PP Vorlage\Bilder in kleinerer Auflösung\KAU.jpg"/>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050552" y="4084358"/>
            <a:ext cx="694800" cy="468000"/>
          </a:xfrm>
          <a:prstGeom prst="rect">
            <a:avLst/>
          </a:prstGeom>
          <a:noFill/>
          <a:ln w="3175">
            <a:solidFill>
              <a:schemeClr val="bg1"/>
            </a:solidFill>
            <a:miter lim="800000"/>
            <a:headEnd/>
            <a:tailEnd/>
          </a:ln>
          <a:effectLst>
            <a:outerShdw blurRad="50800" dist="12700" dir="5400000" algn="t" rotWithShape="0">
              <a:prstClr val="black">
                <a:alpha val="6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028" name="Picture 4" descr="\\zdv.vivantes.de\user\Home_0\KoopSv\Eigene Dateien\Bilder für PP Vorlage\Bilder in kleinerer Auflösung\Vivantes Humboldt-Klinikum_neu.jp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187624" y="4088167"/>
            <a:ext cx="696333" cy="468000"/>
          </a:xfrm>
          <a:prstGeom prst="rect">
            <a:avLst/>
          </a:prstGeom>
          <a:noFill/>
          <a:ln w="3175">
            <a:solidFill>
              <a:schemeClr val="bg1"/>
            </a:solidFill>
            <a:miter lim="800000"/>
            <a:headEnd/>
            <a:tailEnd/>
          </a:ln>
          <a:effectLst>
            <a:outerShdw blurRad="50800" dist="12700" dir="5400000" algn="t" rotWithShape="0">
              <a:prstClr val="black">
                <a:alpha val="6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1027" name="Picture 3" descr="\\zdv.vivantes.de\user\Home_0\KoopSv\Eigene Dateien\Bilder für PP Vorlage\Bilder in kleinerer Auflösung\wuestenhagen_AVK_3693.jpg"/>
          <p:cNvPicPr>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26256" y="4095801"/>
            <a:ext cx="694800" cy="468000"/>
          </a:xfrm>
          <a:prstGeom prst="rect">
            <a:avLst/>
          </a:prstGeom>
          <a:noFill/>
          <a:ln w="3175">
            <a:solidFill>
              <a:schemeClr val="bg1"/>
            </a:solidFill>
            <a:miter lim="800000"/>
            <a:headEnd/>
            <a:tailEnd/>
          </a:ln>
          <a:effectLst>
            <a:outerShdw blurRad="50800" dist="12700" dir="5400000" algn="t" rotWithShape="0">
              <a:prstClr val="black">
                <a:alpha val="6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18" name="Titel 17"/>
          <p:cNvSpPr>
            <a:spLocks noGrp="1"/>
          </p:cNvSpPr>
          <p:nvPr>
            <p:ph type="ctrTitle"/>
          </p:nvPr>
        </p:nvSpPr>
        <p:spPr>
          <a:xfrm>
            <a:off x="326256" y="2574196"/>
            <a:ext cx="8505780" cy="369332"/>
          </a:xfrm>
        </p:spPr>
        <p:txBody>
          <a:bodyPr/>
          <a:lstStyle/>
          <a:p>
            <a:r>
              <a:rPr lang="de-DE" sz="2400" dirty="0"/>
              <a:t>Neuroradiologie für Neurologinnen und Neurologen</a:t>
            </a:r>
          </a:p>
        </p:txBody>
      </p:sp>
      <p:sp>
        <p:nvSpPr>
          <p:cNvPr id="19" name="Untertitel 18"/>
          <p:cNvSpPr>
            <a:spLocks noGrp="1"/>
          </p:cNvSpPr>
          <p:nvPr>
            <p:ph type="subTitle" idx="1"/>
          </p:nvPr>
        </p:nvSpPr>
        <p:spPr>
          <a:xfrm>
            <a:off x="326256" y="3148806"/>
            <a:ext cx="6696877" cy="815608"/>
          </a:xfrm>
        </p:spPr>
        <p:txBody>
          <a:bodyPr/>
          <a:lstStyle/>
          <a:p>
            <a:pPr>
              <a:spcBef>
                <a:spcPts val="0"/>
              </a:spcBef>
            </a:pPr>
            <a:r>
              <a:rPr lang="de-DE" sz="1200" dirty="0"/>
              <a:t>Institut für Diagnostische und </a:t>
            </a:r>
            <a:r>
              <a:rPr lang="de-DE" sz="1200" dirty="0" err="1"/>
              <a:t>Interventionelle</a:t>
            </a:r>
            <a:r>
              <a:rPr lang="de-DE" sz="1200" dirty="0"/>
              <a:t> Neuroradiologie, Klinikum Neukölln, Berlin</a:t>
            </a:r>
          </a:p>
          <a:p>
            <a:pPr>
              <a:spcBef>
                <a:spcPts val="0"/>
              </a:spcBef>
            </a:pPr>
            <a:r>
              <a:rPr lang="de-DE" sz="1200" dirty="0"/>
              <a:t>Leitung CA Dr. A. Bock</a:t>
            </a:r>
          </a:p>
          <a:p>
            <a:pPr>
              <a:spcBef>
                <a:spcPts val="0"/>
              </a:spcBef>
            </a:pPr>
            <a:r>
              <a:rPr lang="de-DE" sz="1200" dirty="0"/>
              <a:t>M. </a:t>
            </a:r>
            <a:r>
              <a:rPr lang="de-DE" sz="1200" dirty="0" err="1"/>
              <a:t>Hefni</a:t>
            </a:r>
            <a:r>
              <a:rPr lang="de-DE" sz="1200" dirty="0"/>
              <a:t>	</a:t>
            </a:r>
          </a:p>
          <a:p>
            <a:pPr lvl="1"/>
            <a:r>
              <a:rPr lang="de-DE" sz="1200" dirty="0"/>
              <a:t>Berlin, 21.06.2024</a:t>
            </a:r>
          </a:p>
        </p:txBody>
      </p:sp>
      <p:sp>
        <p:nvSpPr>
          <p:cNvPr id="33" name="Rechteck 32"/>
          <p:cNvSpPr/>
          <p:nvPr userDrawn="1"/>
        </p:nvSpPr>
        <p:spPr>
          <a:xfrm>
            <a:off x="4572000" y="5723384"/>
            <a:ext cx="1941486" cy="153888"/>
          </a:xfrm>
          <a:prstGeom prst="rect">
            <a:avLst/>
          </a:prstGeom>
        </p:spPr>
        <p:txBody>
          <a:bodyPr wrap="square" lIns="0" tIns="0" rIns="0" bIns="0">
            <a:spAutoFit/>
          </a:bodyPr>
          <a:lstStyle/>
          <a:p>
            <a:pPr algn="l"/>
            <a:r>
              <a:rPr lang="de-DE" sz="1000" b="1" dirty="0">
                <a:solidFill>
                  <a:schemeClr val="accent1"/>
                </a:solidFill>
                <a:latin typeface="Arial Black" pitchFamily="34" charset="0"/>
              </a:rPr>
              <a:t>Klinikum Neukölln</a:t>
            </a:r>
          </a:p>
        </p:txBody>
      </p:sp>
      <p:sp>
        <p:nvSpPr>
          <p:cNvPr id="62" name="Rechteck 61"/>
          <p:cNvSpPr/>
          <p:nvPr userDrawn="1"/>
        </p:nvSpPr>
        <p:spPr>
          <a:xfrm>
            <a:off x="1187625" y="4644934"/>
            <a:ext cx="710331" cy="80210"/>
          </a:xfrm>
          <a:prstGeom prst="rect">
            <a:avLst/>
          </a:prstGeom>
        </p:spPr>
        <p:txBody>
          <a:bodyPr wrap="square" lIns="0" tIns="0" rIns="0" bIns="0">
            <a:spAutoFit/>
          </a:bodyPr>
          <a:lstStyle/>
          <a:p>
            <a:pPr algn="l"/>
            <a:r>
              <a:rPr lang="de-DE" sz="600" b="1" dirty="0">
                <a:solidFill>
                  <a:schemeClr val="accent1"/>
                </a:solidFill>
                <a:latin typeface="Arial Black" pitchFamily="34" charset="0"/>
              </a:rPr>
              <a:t>Humboldt-Klinikum</a:t>
            </a:r>
          </a:p>
        </p:txBody>
      </p:sp>
      <p:sp>
        <p:nvSpPr>
          <p:cNvPr id="65" name="Rechteck 64"/>
          <p:cNvSpPr/>
          <p:nvPr userDrawn="1"/>
        </p:nvSpPr>
        <p:spPr>
          <a:xfrm>
            <a:off x="2051719" y="4644933"/>
            <a:ext cx="710333" cy="80211"/>
          </a:xfrm>
          <a:prstGeom prst="rect">
            <a:avLst/>
          </a:prstGeom>
        </p:spPr>
        <p:txBody>
          <a:bodyPr wrap="square" lIns="0" tIns="0" rIns="0" bIns="0">
            <a:spAutoFit/>
          </a:bodyPr>
          <a:lstStyle/>
          <a:p>
            <a:pPr algn="l"/>
            <a:r>
              <a:rPr lang="de-DE" sz="600" b="1" dirty="0">
                <a:solidFill>
                  <a:schemeClr val="accent1"/>
                </a:solidFill>
                <a:latin typeface="Arial Black" pitchFamily="34" charset="0"/>
              </a:rPr>
              <a:t>Klinikum Am Urban</a:t>
            </a:r>
          </a:p>
        </p:txBody>
      </p:sp>
      <p:sp>
        <p:nvSpPr>
          <p:cNvPr id="68" name="Rechteck 67"/>
          <p:cNvSpPr/>
          <p:nvPr userDrawn="1"/>
        </p:nvSpPr>
        <p:spPr>
          <a:xfrm>
            <a:off x="2915815" y="4644031"/>
            <a:ext cx="718321" cy="81113"/>
          </a:xfrm>
          <a:prstGeom prst="rect">
            <a:avLst/>
          </a:prstGeom>
        </p:spPr>
        <p:txBody>
          <a:bodyPr wrap="square" lIns="0" tIns="0" rIns="0" bIns="0">
            <a:spAutoFit/>
          </a:bodyPr>
          <a:lstStyle/>
          <a:p>
            <a:pPr algn="l"/>
            <a:r>
              <a:rPr lang="de-DE" sz="600" b="1" dirty="0">
                <a:solidFill>
                  <a:schemeClr val="accent1"/>
                </a:solidFill>
                <a:latin typeface="Arial Black" pitchFamily="34" charset="0"/>
              </a:rPr>
              <a:t>Klinikum Kaulsdorf</a:t>
            </a:r>
          </a:p>
        </p:txBody>
      </p:sp>
      <p:sp>
        <p:nvSpPr>
          <p:cNvPr id="71" name="Rechteck 70"/>
          <p:cNvSpPr/>
          <p:nvPr userDrawn="1"/>
        </p:nvSpPr>
        <p:spPr>
          <a:xfrm>
            <a:off x="3779912" y="4653136"/>
            <a:ext cx="648072" cy="184666"/>
          </a:xfrm>
          <a:prstGeom prst="rect">
            <a:avLst/>
          </a:prstGeom>
        </p:spPr>
        <p:txBody>
          <a:bodyPr wrap="square" lIns="0" tIns="0" rIns="0" bIns="0">
            <a:spAutoFit/>
          </a:bodyPr>
          <a:lstStyle/>
          <a:p>
            <a:pPr algn="l"/>
            <a:r>
              <a:rPr lang="de-DE" sz="600" b="1" dirty="0">
                <a:solidFill>
                  <a:schemeClr val="accent1"/>
                </a:solidFill>
                <a:latin typeface="Arial Black" pitchFamily="34" charset="0"/>
              </a:rPr>
              <a:t>Klinikum im Friedrichshain</a:t>
            </a:r>
          </a:p>
        </p:txBody>
      </p:sp>
      <p:sp>
        <p:nvSpPr>
          <p:cNvPr id="77" name="Rechteck 76"/>
          <p:cNvSpPr/>
          <p:nvPr userDrawn="1"/>
        </p:nvSpPr>
        <p:spPr>
          <a:xfrm>
            <a:off x="6517978" y="4644031"/>
            <a:ext cx="718318" cy="81113"/>
          </a:xfrm>
          <a:prstGeom prst="rect">
            <a:avLst/>
          </a:prstGeom>
        </p:spPr>
        <p:txBody>
          <a:bodyPr wrap="square" lIns="0" tIns="0" rIns="0" bIns="0">
            <a:spAutoFit/>
          </a:bodyPr>
          <a:lstStyle/>
          <a:p>
            <a:pPr algn="l"/>
            <a:r>
              <a:rPr lang="de-DE" sz="600" b="1" dirty="0">
                <a:solidFill>
                  <a:schemeClr val="accent1"/>
                </a:solidFill>
                <a:latin typeface="Arial Black" pitchFamily="34" charset="0"/>
              </a:rPr>
              <a:t>Klinikum Spandau</a:t>
            </a:r>
          </a:p>
        </p:txBody>
      </p:sp>
      <p:sp>
        <p:nvSpPr>
          <p:cNvPr id="29" name="Rechteck 28"/>
          <p:cNvSpPr/>
          <p:nvPr userDrawn="1"/>
        </p:nvSpPr>
        <p:spPr>
          <a:xfrm>
            <a:off x="7392263" y="4653136"/>
            <a:ext cx="636121" cy="184666"/>
          </a:xfrm>
          <a:prstGeom prst="rect">
            <a:avLst/>
          </a:prstGeom>
        </p:spPr>
        <p:txBody>
          <a:bodyPr wrap="square" lIns="0" tIns="0" rIns="0" bIns="0">
            <a:spAutoFit/>
          </a:bodyPr>
          <a:lstStyle/>
          <a:p>
            <a:pPr algn="l"/>
            <a:r>
              <a:rPr lang="de-DE" sz="600" b="1" dirty="0" err="1">
                <a:solidFill>
                  <a:schemeClr val="accent1"/>
                </a:solidFill>
                <a:latin typeface="Arial Black" pitchFamily="34" charset="0"/>
              </a:rPr>
              <a:t>Wenckebach</a:t>
            </a:r>
            <a:r>
              <a:rPr lang="de-DE" sz="600" b="1" dirty="0">
                <a:solidFill>
                  <a:schemeClr val="accent1"/>
                </a:solidFill>
                <a:latin typeface="Arial Black" pitchFamily="34" charset="0"/>
              </a:rPr>
              <a:t>-</a:t>
            </a:r>
          </a:p>
          <a:p>
            <a:pPr algn="l"/>
            <a:r>
              <a:rPr lang="de-DE" sz="600" b="1" dirty="0">
                <a:solidFill>
                  <a:schemeClr val="accent1"/>
                </a:solidFill>
                <a:latin typeface="Arial Black" pitchFamily="34" charset="0"/>
              </a:rPr>
              <a:t>Klinikum</a:t>
            </a:r>
          </a:p>
        </p:txBody>
      </p:sp>
      <p:sp>
        <p:nvSpPr>
          <p:cNvPr id="32" name="Rechteck 31"/>
          <p:cNvSpPr/>
          <p:nvPr userDrawn="1"/>
        </p:nvSpPr>
        <p:spPr>
          <a:xfrm>
            <a:off x="8328428" y="4653136"/>
            <a:ext cx="636060" cy="184666"/>
          </a:xfrm>
          <a:prstGeom prst="rect">
            <a:avLst/>
          </a:prstGeom>
        </p:spPr>
        <p:txBody>
          <a:bodyPr wrap="square" lIns="0" tIns="0" rIns="0" bIns="0">
            <a:spAutoFit/>
          </a:bodyPr>
          <a:lstStyle/>
          <a:p>
            <a:pPr algn="l"/>
            <a:r>
              <a:rPr lang="de-DE" sz="600" b="1" dirty="0">
                <a:solidFill>
                  <a:schemeClr val="accent1"/>
                </a:solidFill>
                <a:latin typeface="Arial Black" pitchFamily="34" charset="0"/>
              </a:rPr>
              <a:t>Ida Wolff</a:t>
            </a:r>
          </a:p>
          <a:p>
            <a:pPr algn="l"/>
            <a:r>
              <a:rPr lang="de-DE" sz="600" b="1" dirty="0">
                <a:solidFill>
                  <a:schemeClr val="accent1"/>
                </a:solidFill>
                <a:latin typeface="Arial Black" pitchFamily="34" charset="0"/>
              </a:rPr>
              <a:t>Krankenhaus</a:t>
            </a:r>
          </a:p>
        </p:txBody>
      </p:sp>
      <p:sp>
        <p:nvSpPr>
          <p:cNvPr id="22" name="Rechteck 21"/>
          <p:cNvSpPr/>
          <p:nvPr/>
        </p:nvSpPr>
        <p:spPr>
          <a:xfrm>
            <a:off x="327574" y="4644031"/>
            <a:ext cx="710331" cy="276999"/>
          </a:xfrm>
          <a:prstGeom prst="rect">
            <a:avLst/>
          </a:prstGeom>
        </p:spPr>
        <p:txBody>
          <a:bodyPr wrap="square" lIns="0" tIns="0" rIns="0" bIns="0">
            <a:spAutoFit/>
          </a:bodyPr>
          <a:lstStyle/>
          <a:p>
            <a:pPr algn="l"/>
            <a:r>
              <a:rPr lang="de-DE" sz="600" b="1" dirty="0">
                <a:solidFill>
                  <a:schemeClr val="accent1"/>
                </a:solidFill>
                <a:latin typeface="Arial Black" pitchFamily="34" charset="0"/>
              </a:rPr>
              <a:t>Auguste-Viktoria-Klinikum</a:t>
            </a:r>
          </a:p>
        </p:txBody>
      </p:sp>
      <p:graphicFrame>
        <p:nvGraphicFramePr>
          <p:cNvPr id="26" name="Object 5"/>
          <p:cNvGraphicFramePr>
            <a:graphicFrameLocks noChangeAspect="1"/>
          </p:cNvGraphicFramePr>
          <p:nvPr>
            <p:extLst>
              <p:ext uri="{D42A27DB-BD31-4B8C-83A1-F6EECF244321}">
                <p14:modId xmlns:p14="http://schemas.microsoft.com/office/powerpoint/2010/main" val="1638429245"/>
              </p:ext>
            </p:extLst>
          </p:nvPr>
        </p:nvGraphicFramePr>
        <p:xfrm>
          <a:off x="0" y="0"/>
          <a:ext cx="1718086" cy="1718086"/>
        </p:xfrm>
        <a:graphic>
          <a:graphicData uri="http://schemas.openxmlformats.org/presentationml/2006/ole">
            <mc:AlternateContent xmlns:mc="http://schemas.openxmlformats.org/markup-compatibility/2006">
              <mc:Choice xmlns:v="urn:schemas-microsoft-com:vml" Requires="v">
                <p:oleObj name="Photo Editor-Foto" r:id="rId11" imgW="11247619" imgH="11247619" progId="MSPhotoEd.3">
                  <p:embed/>
                </p:oleObj>
              </mc:Choice>
              <mc:Fallback>
                <p:oleObj name="Photo Editor-Foto" r:id="rId11" imgW="11247619" imgH="11247619" progId="MSPhotoEd.3">
                  <p:embed/>
                  <p:pic>
                    <p:nvPicPr>
                      <p:cNvPr id="26" name="Object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1718086" cy="1718086"/>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18567821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10</a:t>
            </a:fld>
            <a:endParaRPr lang="de-DE"/>
          </a:p>
        </p:txBody>
      </p:sp>
      <p:sp>
        <p:nvSpPr>
          <p:cNvPr id="21" name="Titel 6"/>
          <p:cNvSpPr>
            <a:spLocks noGrp="1"/>
          </p:cNvSpPr>
          <p:nvPr>
            <p:ph type="title"/>
          </p:nvPr>
        </p:nvSpPr>
        <p:spPr/>
        <p:txBody>
          <a:bodyPr/>
          <a:lstStyle/>
          <a:p>
            <a:r>
              <a:rPr lang="de-DE" dirty="0" err="1"/>
              <a:t>Ätiopathogenese</a:t>
            </a:r>
            <a:endParaRPr lang="de-DE" dirty="0"/>
          </a:p>
        </p:txBody>
      </p:sp>
      <p:sp>
        <p:nvSpPr>
          <p:cNvPr id="2" name="Inhaltsplatzhalter 1"/>
          <p:cNvSpPr>
            <a:spLocks noGrp="1"/>
          </p:cNvSpPr>
          <p:nvPr>
            <p:ph idx="1"/>
          </p:nvPr>
        </p:nvSpPr>
        <p:spPr>
          <a:xfrm>
            <a:off x="323850" y="1125538"/>
            <a:ext cx="8496299" cy="246221"/>
          </a:xfrm>
        </p:spPr>
        <p:txBody>
          <a:bodyPr/>
          <a:lstStyle/>
          <a:p>
            <a:r>
              <a:rPr lang="de-DE" sz="1600" dirty="0"/>
              <a:t>Ursachen für einen Gefäßverschluss</a:t>
            </a:r>
          </a:p>
        </p:txBody>
      </p:sp>
      <p:sp>
        <p:nvSpPr>
          <p:cNvPr id="9" name="Inhaltsplatzhalter 4"/>
          <p:cNvSpPr txBox="1">
            <a:spLocks/>
          </p:cNvSpPr>
          <p:nvPr/>
        </p:nvSpPr>
        <p:spPr>
          <a:xfrm>
            <a:off x="323849" y="1556792"/>
            <a:ext cx="8688167" cy="2816156"/>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sz="1600" dirty="0"/>
              <a:t>Arteriosklerose der hirnversorgenden Gefäße extra- und intrakraniell</a:t>
            </a:r>
          </a:p>
          <a:p>
            <a:pPr marL="285750" indent="-285750">
              <a:buFontTx/>
              <a:buChar char="-"/>
            </a:pPr>
            <a:r>
              <a:rPr lang="de-DE" sz="1600" dirty="0" err="1"/>
              <a:t>Embolische</a:t>
            </a:r>
            <a:r>
              <a:rPr lang="de-DE" sz="1600" dirty="0"/>
              <a:t> Gefäßverschlüsse</a:t>
            </a:r>
          </a:p>
          <a:p>
            <a:pPr marL="463550" lvl="1" indent="-285750">
              <a:buFontTx/>
              <a:buChar char="-"/>
            </a:pPr>
            <a:r>
              <a:rPr lang="de-DE" sz="1600" dirty="0" err="1"/>
              <a:t>Arterio</a:t>
            </a:r>
            <a:r>
              <a:rPr lang="de-DE" sz="1600" dirty="0"/>
              <a:t>- arteriell </a:t>
            </a:r>
          </a:p>
          <a:p>
            <a:pPr marL="463550" lvl="1" indent="-285750">
              <a:buFontTx/>
              <a:buChar char="-"/>
            </a:pPr>
            <a:r>
              <a:rPr lang="de-DE" sz="1600" dirty="0" err="1"/>
              <a:t>Cardial</a:t>
            </a:r>
            <a:endParaRPr lang="de-DE" sz="1600" dirty="0"/>
          </a:p>
          <a:p>
            <a:pPr marL="463550" lvl="1" indent="-285750">
              <a:buFontTx/>
              <a:buChar char="-"/>
            </a:pPr>
            <a:r>
              <a:rPr lang="de-DE" sz="1600" dirty="0"/>
              <a:t>paradox</a:t>
            </a:r>
          </a:p>
          <a:p>
            <a:pPr marL="285750" indent="-285750">
              <a:buFontTx/>
              <a:buChar char="-"/>
            </a:pPr>
            <a:r>
              <a:rPr lang="de-DE" sz="1600" dirty="0" err="1"/>
              <a:t>Dissektion</a:t>
            </a:r>
            <a:endParaRPr lang="de-DE" sz="1600" dirty="0"/>
          </a:p>
          <a:p>
            <a:pPr marL="285750" indent="-285750">
              <a:buFontTx/>
              <a:buChar char="-"/>
            </a:pPr>
            <a:r>
              <a:rPr lang="de-DE" sz="1600" dirty="0"/>
              <a:t>Entzündliche </a:t>
            </a:r>
            <a:r>
              <a:rPr lang="de-DE" sz="1600" dirty="0" err="1"/>
              <a:t>Vaskulopathien</a:t>
            </a:r>
            <a:endParaRPr lang="de-DE" sz="1600" dirty="0"/>
          </a:p>
          <a:p>
            <a:pPr marL="285750" indent="-285750">
              <a:buFontTx/>
              <a:buChar char="-"/>
            </a:pPr>
            <a:r>
              <a:rPr lang="de-DE" sz="1600" dirty="0" err="1"/>
              <a:t>Komression</a:t>
            </a:r>
            <a:r>
              <a:rPr lang="de-DE" sz="1600" dirty="0"/>
              <a:t> von außen</a:t>
            </a:r>
          </a:p>
        </p:txBody>
      </p:sp>
      <p:graphicFrame>
        <p:nvGraphicFramePr>
          <p:cNvPr id="12" name="Object 14"/>
          <p:cNvGraphicFramePr>
            <a:graphicFrameLocks noChangeAspect="1"/>
          </p:cNvGraphicFramePr>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5" imgW="11247619" imgH="11247619" progId="MSPhotoEd.3">
                  <p:embed/>
                </p:oleObj>
              </mc:Choice>
              <mc:Fallback>
                <p:oleObj name="Photo Editor-Foto" r:id="rId5" imgW="11247619" imgH="11247619" progId="MSPhotoEd.3">
                  <p:embed/>
                  <p:pic>
                    <p:nvPicPr>
                      <p:cNvPr id="12"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3" name="Picture 15" descr="logo"/>
          <p:cNvPicPr>
            <a:picLocks noChangeAspect="1" noChangeArrowheads="1"/>
          </p:cNvPicPr>
          <p:nvPr>
            <p:custDataLst>
              <p:tags r:id="rId1"/>
            </p:custDataLst>
          </p:nvPr>
        </p:nvPicPr>
        <p:blipFill>
          <a:blip r:embed="rId7"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Tree>
    <p:extLst>
      <p:ext uri="{BB962C8B-B14F-4D97-AF65-F5344CB8AC3E}">
        <p14:creationId xmlns:p14="http://schemas.microsoft.com/office/powerpoint/2010/main" val="2040767738"/>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100</a:t>
            </a:fld>
            <a:endParaRPr lang="de-DE"/>
          </a:p>
        </p:txBody>
      </p:sp>
      <p:sp>
        <p:nvSpPr>
          <p:cNvPr id="2" name="Inhaltsplatzhalter 1"/>
          <p:cNvSpPr>
            <a:spLocks noGrp="1"/>
          </p:cNvSpPr>
          <p:nvPr>
            <p:ph idx="1"/>
          </p:nvPr>
        </p:nvSpPr>
        <p:spPr>
          <a:xfrm>
            <a:off x="323850" y="1125538"/>
            <a:ext cx="8496299" cy="246221"/>
          </a:xfrm>
        </p:spPr>
        <p:txBody>
          <a:bodyPr/>
          <a:lstStyle/>
          <a:p>
            <a:r>
              <a:rPr lang="de-DE" sz="1600" dirty="0"/>
              <a:t>STROKE</a:t>
            </a:r>
          </a:p>
        </p:txBody>
      </p:sp>
      <p:sp>
        <p:nvSpPr>
          <p:cNvPr id="9" name="Inhaltsplatzhalter 4"/>
          <p:cNvSpPr txBox="1">
            <a:spLocks/>
          </p:cNvSpPr>
          <p:nvPr/>
        </p:nvSpPr>
        <p:spPr>
          <a:xfrm>
            <a:off x="323850" y="1556792"/>
            <a:ext cx="8712646" cy="4247317"/>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en-US" sz="1600" dirty="0" err="1"/>
              <a:t>Unterschiedliche</a:t>
            </a:r>
            <a:r>
              <a:rPr lang="en-US" sz="1600" dirty="0"/>
              <a:t> </a:t>
            </a:r>
            <a:r>
              <a:rPr lang="en-US" sz="1600" dirty="0" err="1"/>
              <a:t>pathophyiologische</a:t>
            </a:r>
            <a:r>
              <a:rPr lang="en-US" sz="1600" dirty="0"/>
              <a:t> </a:t>
            </a:r>
            <a:r>
              <a:rPr lang="en-US" sz="1600" dirty="0" err="1"/>
              <a:t>Phasen</a:t>
            </a:r>
            <a:r>
              <a:rPr lang="en-US" sz="1600" dirty="0"/>
              <a:t> des </a:t>
            </a:r>
            <a:r>
              <a:rPr lang="en-US" sz="1600" dirty="0" err="1"/>
              <a:t>Schlaganfalls</a:t>
            </a:r>
            <a:endParaRPr lang="en-US" sz="1600" dirty="0"/>
          </a:p>
          <a:p>
            <a:pPr marL="285750" indent="-285750">
              <a:buFontTx/>
              <a:buChar char="-"/>
            </a:pPr>
            <a:r>
              <a:rPr lang="en-US" sz="1600" dirty="0" err="1"/>
              <a:t>Anatomie</a:t>
            </a:r>
            <a:r>
              <a:rPr lang="en-US" sz="1600" dirty="0"/>
              <a:t> refresher- DSA  </a:t>
            </a:r>
          </a:p>
          <a:p>
            <a:pPr marL="285750" indent="-285750">
              <a:buFontTx/>
              <a:buChar char="-"/>
            </a:pPr>
            <a:r>
              <a:rPr lang="de-DE" sz="1600" dirty="0"/>
              <a:t>Unterschiedliche Techniken der mechanischen </a:t>
            </a:r>
            <a:r>
              <a:rPr lang="de-DE" sz="1600" dirty="0" err="1"/>
              <a:t>Rekanalisation</a:t>
            </a:r>
            <a:r>
              <a:rPr lang="de-DE" sz="1600" dirty="0"/>
              <a:t> </a:t>
            </a:r>
          </a:p>
          <a:p>
            <a:pPr marL="285750" indent="-285750">
              <a:buFontTx/>
              <a:buChar char="-"/>
            </a:pPr>
            <a:r>
              <a:rPr lang="de-DE" sz="1600" dirty="0"/>
              <a:t>Individuelles Zeitfenster</a:t>
            </a:r>
          </a:p>
          <a:p>
            <a:pPr marL="285750" indent="-285750">
              <a:buFontTx/>
              <a:buChar char="-"/>
            </a:pPr>
            <a:r>
              <a:rPr lang="de-DE" sz="1600" dirty="0"/>
              <a:t>Gute </a:t>
            </a:r>
            <a:r>
              <a:rPr lang="de-DE" sz="1600" dirty="0" err="1"/>
              <a:t>leptomeningeale</a:t>
            </a:r>
            <a:r>
              <a:rPr lang="de-DE" sz="1600" dirty="0"/>
              <a:t> Anastomosen haben einen positiven Einfluss auf das Outcome</a:t>
            </a:r>
          </a:p>
          <a:p>
            <a:pPr marL="285750" indent="-285750">
              <a:buFontTx/>
              <a:buChar char="-"/>
            </a:pPr>
            <a:r>
              <a:rPr lang="de-DE" sz="1600" dirty="0"/>
              <a:t>Messung des </a:t>
            </a:r>
            <a:r>
              <a:rPr lang="de-DE" sz="1600" dirty="0" err="1"/>
              <a:t>aaD</a:t>
            </a:r>
            <a:r>
              <a:rPr lang="de-DE" sz="1600" dirty="0"/>
              <a:t> und des </a:t>
            </a:r>
            <a:r>
              <a:rPr lang="de-DE" sz="1600" dirty="0" err="1"/>
              <a:t>avD</a:t>
            </a:r>
            <a:r>
              <a:rPr lang="de-DE" sz="1600" dirty="0"/>
              <a:t> mit </a:t>
            </a:r>
            <a:r>
              <a:rPr lang="de-DE" sz="1600" dirty="0" err="1"/>
              <a:t>iFlow</a:t>
            </a:r>
            <a:endParaRPr lang="de-DE" sz="1600" dirty="0"/>
          </a:p>
          <a:p>
            <a:pPr marL="285750" indent="-285750">
              <a:buFontTx/>
              <a:buChar char="-"/>
            </a:pPr>
            <a:r>
              <a:rPr lang="de-DE" sz="1600" dirty="0"/>
              <a:t>Verbesserung der zerebralen Perfusion durch Anheben des systolischen Blutdruckes</a:t>
            </a:r>
          </a:p>
          <a:p>
            <a:pPr marL="285750" indent="-285750">
              <a:buFontTx/>
              <a:buChar char="-"/>
            </a:pPr>
            <a:r>
              <a:rPr lang="de-DE" sz="1600" dirty="0"/>
              <a:t>ITN besser als Sedierung</a:t>
            </a:r>
          </a:p>
          <a:p>
            <a:pPr marL="285750" indent="-285750">
              <a:buFontTx/>
              <a:buChar char="-"/>
            </a:pPr>
            <a:r>
              <a:rPr lang="de-DE" sz="1600" dirty="0"/>
              <a:t>CT- Bildgebung </a:t>
            </a:r>
            <a:r>
              <a:rPr lang="de-DE" sz="1600" dirty="0" err="1"/>
              <a:t>standard</a:t>
            </a:r>
            <a:endParaRPr lang="de-DE" sz="1600" dirty="0"/>
          </a:p>
          <a:p>
            <a:pPr marL="285750" indent="-285750">
              <a:buFontTx/>
              <a:buChar char="-"/>
            </a:pPr>
            <a:r>
              <a:rPr lang="de-DE" sz="1600" dirty="0"/>
              <a:t>MRT bei spezieller Fragestellung sinnvoll- Fast </a:t>
            </a:r>
            <a:r>
              <a:rPr lang="de-DE" sz="1600" dirty="0" err="1"/>
              <a:t>track</a:t>
            </a:r>
            <a:endParaRPr lang="de-DE" sz="1600" dirty="0"/>
          </a:p>
          <a:p>
            <a:pPr marL="285750" indent="-285750">
              <a:buFontTx/>
              <a:buChar char="-"/>
            </a:pPr>
            <a:r>
              <a:rPr lang="de-DE" sz="1600" dirty="0"/>
              <a:t>Klar definierte Strukturen und Abläufe mit klarer Aufgabenverteilung im Klinikalltag</a:t>
            </a:r>
          </a:p>
        </p:txBody>
      </p:sp>
      <p:sp>
        <p:nvSpPr>
          <p:cNvPr id="7"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2" name="Titel 6"/>
          <p:cNvSpPr>
            <a:spLocks noGrp="1"/>
          </p:cNvSpPr>
          <p:nvPr>
            <p:ph type="title"/>
          </p:nvPr>
        </p:nvSpPr>
        <p:spPr>
          <a:xfrm>
            <a:off x="323850" y="300342"/>
            <a:ext cx="6480398" cy="246221"/>
          </a:xfrm>
        </p:spPr>
        <p:txBody>
          <a:bodyPr/>
          <a:lstStyle/>
          <a:p>
            <a:r>
              <a:rPr lang="de-DE" dirty="0"/>
              <a:t>Zusammenfassung</a:t>
            </a:r>
          </a:p>
        </p:txBody>
      </p:sp>
      <p:graphicFrame>
        <p:nvGraphicFramePr>
          <p:cNvPr id="8"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5" imgW="11247619" imgH="11247619" progId="MSPhotoEd.3">
                  <p:embed/>
                </p:oleObj>
              </mc:Choice>
              <mc:Fallback>
                <p:oleObj name="Photo Editor-Foto" r:id="rId5" imgW="11247619" imgH="11247619" progId="MSPhotoEd.3">
                  <p:embed/>
                  <p:pic>
                    <p:nvPicPr>
                      <p:cNvPr id="8"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0" name="Picture 15" descr="logo"/>
          <p:cNvPicPr>
            <a:picLocks noChangeAspect="1" noChangeArrowheads="1"/>
          </p:cNvPicPr>
          <p:nvPr>
            <p:custDataLst>
              <p:tags r:id="rId1"/>
            </p:custDataLst>
          </p:nvPr>
        </p:nvPicPr>
        <p:blipFill>
          <a:blip r:embed="rId7"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9943799"/>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101</a:t>
            </a:fld>
            <a:endParaRPr lang="de-DE"/>
          </a:p>
        </p:txBody>
      </p:sp>
      <p:graphicFrame>
        <p:nvGraphicFramePr>
          <p:cNvPr id="13"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13"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5"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3" name="Grafik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3850" y="3094697"/>
            <a:ext cx="3540500" cy="3435275"/>
          </a:xfrm>
          <a:prstGeom prst="rect">
            <a:avLst/>
          </a:prstGeom>
        </p:spPr>
      </p:pic>
      <p:pic>
        <p:nvPicPr>
          <p:cNvPr id="5" name="Grafik 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32276" y="933320"/>
            <a:ext cx="3260204" cy="3888194"/>
          </a:xfrm>
          <a:prstGeom prst="rect">
            <a:avLst/>
          </a:prstGeom>
        </p:spPr>
      </p:pic>
      <p:pic>
        <p:nvPicPr>
          <p:cNvPr id="6" name="Grafik 5"/>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320610" y="2705924"/>
            <a:ext cx="3699662" cy="3606768"/>
          </a:xfrm>
          <a:prstGeom prst="rect">
            <a:avLst/>
          </a:prstGeom>
        </p:spPr>
      </p:pic>
      <p:sp>
        <p:nvSpPr>
          <p:cNvPr id="14" name="Titel 6"/>
          <p:cNvSpPr txBox="1">
            <a:spLocks/>
          </p:cNvSpPr>
          <p:nvPr/>
        </p:nvSpPr>
        <p:spPr>
          <a:xfrm>
            <a:off x="323850" y="300342"/>
            <a:ext cx="64803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Worüber wir noch nicht gesprochen haben…</a:t>
            </a:r>
          </a:p>
        </p:txBody>
      </p:sp>
      <p:sp>
        <p:nvSpPr>
          <p:cNvPr id="17" name="Inhaltsplatzhalter 4"/>
          <p:cNvSpPr txBox="1">
            <a:spLocks/>
          </p:cNvSpPr>
          <p:nvPr/>
        </p:nvSpPr>
        <p:spPr>
          <a:xfrm>
            <a:off x="323850" y="1556792"/>
            <a:ext cx="4896222" cy="1046440"/>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10"/>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10"/>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en-US" sz="1600" dirty="0" err="1"/>
              <a:t>Intracerebrale</a:t>
            </a:r>
            <a:r>
              <a:rPr lang="en-US" sz="1600" dirty="0"/>
              <a:t> </a:t>
            </a:r>
            <a:r>
              <a:rPr lang="en-US" sz="1600" dirty="0" err="1"/>
              <a:t>Blutungen</a:t>
            </a:r>
            <a:endParaRPr lang="en-US" sz="1600" dirty="0"/>
          </a:p>
          <a:p>
            <a:pPr marL="285750" indent="-285750">
              <a:buFontTx/>
              <a:buChar char="-"/>
            </a:pPr>
            <a:r>
              <a:rPr lang="en-US" sz="1600" dirty="0" err="1"/>
              <a:t>Vasale</a:t>
            </a:r>
            <a:r>
              <a:rPr lang="en-US" sz="1600" dirty="0"/>
              <a:t> </a:t>
            </a:r>
            <a:r>
              <a:rPr lang="en-US" sz="1600" dirty="0" err="1"/>
              <a:t>Malformationen</a:t>
            </a:r>
            <a:r>
              <a:rPr lang="en-US" sz="1600" dirty="0"/>
              <a:t> (AVM, </a:t>
            </a:r>
            <a:r>
              <a:rPr lang="en-US" sz="1600" dirty="0" err="1"/>
              <a:t>dAVF</a:t>
            </a:r>
            <a:r>
              <a:rPr lang="en-US" sz="1600" dirty="0"/>
              <a:t>)</a:t>
            </a:r>
          </a:p>
          <a:p>
            <a:pPr marL="285750" indent="-285750">
              <a:buFontTx/>
              <a:buChar char="-"/>
            </a:pPr>
            <a:r>
              <a:rPr lang="en-US" sz="1600" dirty="0" err="1"/>
              <a:t>Vaskulitis</a:t>
            </a:r>
            <a:r>
              <a:rPr lang="en-US" sz="1600" dirty="0"/>
              <a:t>, Moya </a:t>
            </a:r>
            <a:r>
              <a:rPr lang="en-US" sz="1600" dirty="0" err="1"/>
              <a:t>Moya</a:t>
            </a:r>
            <a:r>
              <a:rPr lang="en-US" sz="1600" dirty="0"/>
              <a:t>..</a:t>
            </a:r>
          </a:p>
        </p:txBody>
      </p:sp>
      <p:sp>
        <p:nvSpPr>
          <p:cNvPr id="18" name="Inhaltsplatzhalter 1"/>
          <p:cNvSpPr>
            <a:spLocks noGrp="1"/>
          </p:cNvSpPr>
          <p:nvPr>
            <p:ph idx="1"/>
          </p:nvPr>
        </p:nvSpPr>
        <p:spPr>
          <a:xfrm>
            <a:off x="323851" y="1125538"/>
            <a:ext cx="4608190" cy="292051"/>
          </a:xfrm>
        </p:spPr>
        <p:txBody>
          <a:bodyPr/>
          <a:lstStyle/>
          <a:p>
            <a:r>
              <a:rPr lang="de-DE" sz="1600" dirty="0"/>
              <a:t>STROKE </a:t>
            </a:r>
            <a:r>
              <a:rPr lang="de-DE" sz="1600" dirty="0" err="1"/>
              <a:t>immitierende</a:t>
            </a:r>
            <a:r>
              <a:rPr lang="de-DE" sz="1600" dirty="0"/>
              <a:t> Erkrankungen</a:t>
            </a:r>
          </a:p>
        </p:txBody>
      </p:sp>
    </p:spTree>
    <p:extLst>
      <p:ext uri="{BB962C8B-B14F-4D97-AF65-F5344CB8AC3E}">
        <p14:creationId xmlns:p14="http://schemas.microsoft.com/office/powerpoint/2010/main" val="577056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102</a:t>
            </a:fld>
            <a:endParaRPr lang="de-DE"/>
          </a:p>
        </p:txBody>
      </p:sp>
      <p:sp>
        <p:nvSpPr>
          <p:cNvPr id="11" name="Rechteck 10"/>
          <p:cNvSpPr>
            <a:spLocks noChangeArrowheads="1"/>
          </p:cNvSpPr>
          <p:nvPr/>
        </p:nvSpPr>
        <p:spPr bwMode="auto">
          <a:xfrm>
            <a:off x="-36512" y="1405225"/>
            <a:ext cx="273630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cs typeface="Arial" charset="0"/>
              </a:defRPr>
            </a:lvl1pPr>
            <a:lvl2pPr marL="742950" indent="-285750" eaLnBrk="0" hangingPunct="0">
              <a:spcBef>
                <a:spcPct val="20000"/>
              </a:spcBef>
              <a:buChar char="–"/>
              <a:defRPr sz="2800">
                <a:solidFill>
                  <a:schemeClr val="tx1"/>
                </a:solidFill>
                <a:latin typeface="Arial" charset="0"/>
                <a:cs typeface="Arial" charset="0"/>
              </a:defRPr>
            </a:lvl2pPr>
            <a:lvl3pPr marL="1143000" indent="-228600" eaLnBrk="0" hangingPunct="0">
              <a:spcBef>
                <a:spcPct val="20000"/>
              </a:spcBef>
              <a:buChar char="•"/>
              <a:defRPr sz="2400">
                <a:solidFill>
                  <a:schemeClr val="tx1"/>
                </a:solidFill>
                <a:latin typeface="Arial" charset="0"/>
                <a:cs typeface="Arial" charset="0"/>
              </a:defRPr>
            </a:lvl3pPr>
            <a:lvl4pPr marL="1600200" indent="-228600" eaLnBrk="0" hangingPunct="0">
              <a:spcBef>
                <a:spcPct val="20000"/>
              </a:spcBef>
              <a:buChar char="–"/>
              <a:defRPr sz="2000">
                <a:solidFill>
                  <a:schemeClr val="tx1"/>
                </a:solidFill>
                <a:latin typeface="Arial" charset="0"/>
                <a:cs typeface="Arial" charset="0"/>
              </a:defRPr>
            </a:lvl4pPr>
            <a:lvl5pPr marL="2057400" indent="-228600" eaLnBrk="0" hangingPunct="0">
              <a:spcBef>
                <a:spcPct val="20000"/>
              </a:spcBef>
              <a:buChar char="»"/>
              <a:defRPr sz="2000">
                <a:solidFill>
                  <a:schemeClr val="tx1"/>
                </a:solidFill>
                <a:latin typeface="Arial" charset="0"/>
                <a:cs typeface="Arial" charset="0"/>
              </a:defRPr>
            </a:lvl5pPr>
            <a:lvl6pPr marL="2514600" indent="-228600" eaLnBrk="0" fontAlgn="base" hangingPunct="0">
              <a:spcBef>
                <a:spcPct val="20000"/>
              </a:spcBef>
              <a:spcAft>
                <a:spcPct val="0"/>
              </a:spcAft>
              <a:buChar char="»"/>
              <a:defRPr sz="2000">
                <a:solidFill>
                  <a:schemeClr val="tx1"/>
                </a:solidFill>
                <a:latin typeface="Arial" charset="0"/>
                <a:cs typeface="Arial" charset="0"/>
              </a:defRPr>
            </a:lvl6pPr>
            <a:lvl7pPr marL="2971800" indent="-228600" eaLnBrk="0" fontAlgn="base" hangingPunct="0">
              <a:spcBef>
                <a:spcPct val="20000"/>
              </a:spcBef>
              <a:spcAft>
                <a:spcPct val="0"/>
              </a:spcAft>
              <a:buChar char="»"/>
              <a:defRPr sz="2000">
                <a:solidFill>
                  <a:schemeClr val="tx1"/>
                </a:solidFill>
                <a:latin typeface="Arial" charset="0"/>
                <a:cs typeface="Arial" charset="0"/>
              </a:defRPr>
            </a:lvl7pPr>
            <a:lvl8pPr marL="3429000" indent="-228600" eaLnBrk="0" fontAlgn="base" hangingPunct="0">
              <a:spcBef>
                <a:spcPct val="20000"/>
              </a:spcBef>
              <a:spcAft>
                <a:spcPct val="0"/>
              </a:spcAft>
              <a:buChar char="»"/>
              <a:defRPr sz="2000">
                <a:solidFill>
                  <a:schemeClr val="tx1"/>
                </a:solidFill>
                <a:latin typeface="Arial" charset="0"/>
                <a:cs typeface="Arial" charset="0"/>
              </a:defRPr>
            </a:lvl8pPr>
            <a:lvl9pPr marL="3886200" indent="-228600" eaLnBrk="0" fontAlgn="base" hangingPunct="0">
              <a:spcBef>
                <a:spcPct val="20000"/>
              </a:spcBef>
              <a:spcAft>
                <a:spcPct val="0"/>
              </a:spcAft>
              <a:buChar char="»"/>
              <a:defRPr sz="2000">
                <a:solidFill>
                  <a:schemeClr val="tx1"/>
                </a:solidFill>
                <a:latin typeface="Arial" charset="0"/>
                <a:cs typeface="Arial" charset="0"/>
              </a:defRPr>
            </a:lvl9pPr>
          </a:lstStyle>
          <a:p>
            <a:pPr algn="ctr" eaLnBrk="1" hangingPunct="1">
              <a:spcBef>
                <a:spcPct val="0"/>
              </a:spcBef>
              <a:buFontTx/>
              <a:buNone/>
            </a:pPr>
            <a:r>
              <a:rPr lang="de-DE" altLang="de-DE" sz="2000" b="1" dirty="0"/>
              <a:t>VIELEN DANK</a:t>
            </a:r>
          </a:p>
          <a:p>
            <a:pPr algn="ctr" eaLnBrk="1" hangingPunct="1">
              <a:spcBef>
                <a:spcPct val="0"/>
              </a:spcBef>
              <a:buFontTx/>
              <a:buNone/>
            </a:pPr>
            <a:r>
              <a:rPr lang="de-DE" altLang="de-DE" sz="2000" b="1" dirty="0"/>
              <a:t>FÜR IHRE </a:t>
            </a:r>
          </a:p>
          <a:p>
            <a:pPr algn="ctr" eaLnBrk="1" hangingPunct="1">
              <a:spcBef>
                <a:spcPct val="0"/>
              </a:spcBef>
              <a:buFontTx/>
              <a:buNone/>
            </a:pPr>
            <a:r>
              <a:rPr lang="de-DE" altLang="de-DE" sz="2000" b="1" dirty="0"/>
              <a:t>AUFMERKSAMKEIT</a:t>
            </a:r>
          </a:p>
        </p:txBody>
      </p:sp>
      <p:pic>
        <p:nvPicPr>
          <p:cNvPr id="2" name="Grafik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27784" y="1196752"/>
            <a:ext cx="6336704" cy="4752528"/>
          </a:xfrm>
          <a:prstGeom prst="rect">
            <a:avLst/>
          </a:prstGeom>
        </p:spPr>
      </p:pic>
      <p:graphicFrame>
        <p:nvGraphicFramePr>
          <p:cNvPr id="12"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5" imgW="11247619" imgH="11247619" progId="MSPhotoEd.3">
                  <p:embed/>
                </p:oleObj>
              </mc:Choice>
              <mc:Fallback>
                <p:oleObj name="Photo Editor-Foto" r:id="rId5" imgW="11247619" imgH="11247619" progId="MSPhotoEd.3">
                  <p:embed/>
                  <p:pic>
                    <p:nvPicPr>
                      <p:cNvPr id="12"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3" name="Picture 15" descr="logo"/>
          <p:cNvPicPr>
            <a:picLocks noChangeAspect="1" noChangeArrowheads="1"/>
          </p:cNvPicPr>
          <p:nvPr>
            <p:custDataLst>
              <p:tags r:id="rId1"/>
            </p:custDataLst>
          </p:nvPr>
        </p:nvPicPr>
        <p:blipFill>
          <a:blip r:embed="rId7"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062092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11</a:t>
            </a:fld>
            <a:endParaRPr lang="de-DE"/>
          </a:p>
        </p:txBody>
      </p:sp>
      <p:sp>
        <p:nvSpPr>
          <p:cNvPr id="21" name="Titel 6"/>
          <p:cNvSpPr>
            <a:spLocks noGrp="1"/>
          </p:cNvSpPr>
          <p:nvPr>
            <p:ph type="title"/>
          </p:nvPr>
        </p:nvSpPr>
        <p:spPr/>
        <p:txBody>
          <a:bodyPr/>
          <a:lstStyle/>
          <a:p>
            <a:r>
              <a:rPr lang="de-DE" dirty="0"/>
              <a:t>Anatomie</a:t>
            </a:r>
          </a:p>
        </p:txBody>
      </p:sp>
      <p:pic>
        <p:nvPicPr>
          <p:cNvPr id="19" name="Grafik 18"/>
          <p:cNvPicPr>
            <a:picLocks noChangeAspect="1"/>
          </p:cNvPicPr>
          <p:nvPr/>
        </p:nvPicPr>
        <p:blipFill rotWithShape="1">
          <a:blip r:embed="rId4" cstate="email">
            <a:extLst>
              <a:ext uri="{28A0092B-C50C-407E-A947-70E740481C1C}">
                <a14:useLocalDpi xmlns:a14="http://schemas.microsoft.com/office/drawing/2010/main"/>
              </a:ext>
            </a:extLst>
          </a:blip>
          <a:srcRect l="9839" t="3001" r="8832"/>
          <a:stretch/>
        </p:blipFill>
        <p:spPr>
          <a:xfrm>
            <a:off x="2483768" y="908720"/>
            <a:ext cx="3096344" cy="5236890"/>
          </a:xfrm>
          <a:prstGeom prst="rect">
            <a:avLst/>
          </a:prstGeom>
        </p:spPr>
      </p:pic>
      <p:cxnSp>
        <p:nvCxnSpPr>
          <p:cNvPr id="24" name="Gerader Verbinder 23"/>
          <p:cNvCxnSpPr/>
          <p:nvPr/>
        </p:nvCxnSpPr>
        <p:spPr>
          <a:xfrm>
            <a:off x="4713674" y="5548590"/>
            <a:ext cx="18025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feld 27"/>
          <p:cNvSpPr txBox="1"/>
          <p:nvPr/>
        </p:nvSpPr>
        <p:spPr>
          <a:xfrm>
            <a:off x="6444208" y="5363924"/>
            <a:ext cx="1358064" cy="338554"/>
          </a:xfrm>
          <a:prstGeom prst="rect">
            <a:avLst/>
          </a:prstGeom>
          <a:noFill/>
        </p:spPr>
        <p:txBody>
          <a:bodyPr wrap="none" rtlCol="0">
            <a:spAutoFit/>
          </a:bodyPr>
          <a:lstStyle/>
          <a:p>
            <a:r>
              <a:rPr lang="de-DE" sz="1600" dirty="0"/>
              <a:t>Aortenbogen</a:t>
            </a:r>
          </a:p>
        </p:txBody>
      </p:sp>
      <p:sp>
        <p:nvSpPr>
          <p:cNvPr id="29" name="Textfeld 28"/>
          <p:cNvSpPr txBox="1"/>
          <p:nvPr/>
        </p:nvSpPr>
        <p:spPr>
          <a:xfrm>
            <a:off x="294420" y="4941168"/>
            <a:ext cx="2055627" cy="338554"/>
          </a:xfrm>
          <a:prstGeom prst="rect">
            <a:avLst/>
          </a:prstGeom>
          <a:noFill/>
        </p:spPr>
        <p:txBody>
          <a:bodyPr wrap="none" rtlCol="0">
            <a:spAutoFit/>
          </a:bodyPr>
          <a:lstStyle/>
          <a:p>
            <a:r>
              <a:rPr lang="de-DE" sz="1600" dirty="0" err="1"/>
              <a:t>Tr.brachiocephalicus</a:t>
            </a:r>
            <a:endParaRPr lang="de-DE" sz="1600" dirty="0"/>
          </a:p>
        </p:txBody>
      </p:sp>
      <p:cxnSp>
        <p:nvCxnSpPr>
          <p:cNvPr id="30" name="Gerader Verbinder 29"/>
          <p:cNvCxnSpPr>
            <a:stCxn id="29" idx="3"/>
          </p:cNvCxnSpPr>
          <p:nvPr/>
        </p:nvCxnSpPr>
        <p:spPr>
          <a:xfrm>
            <a:off x="2350047" y="5110445"/>
            <a:ext cx="1509733" cy="153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feld 32"/>
          <p:cNvSpPr txBox="1"/>
          <p:nvPr/>
        </p:nvSpPr>
        <p:spPr>
          <a:xfrm>
            <a:off x="6189878" y="3628759"/>
            <a:ext cx="2486578" cy="338554"/>
          </a:xfrm>
          <a:prstGeom prst="rect">
            <a:avLst/>
          </a:prstGeom>
          <a:noFill/>
        </p:spPr>
        <p:txBody>
          <a:bodyPr wrap="none" rtlCol="0">
            <a:spAutoFit/>
          </a:bodyPr>
          <a:lstStyle/>
          <a:p>
            <a:r>
              <a:rPr lang="de-DE" sz="1600" dirty="0" err="1"/>
              <a:t>A.Carotis</a:t>
            </a:r>
            <a:r>
              <a:rPr lang="de-DE" sz="1600" dirty="0"/>
              <a:t> </a:t>
            </a:r>
            <a:r>
              <a:rPr lang="de-DE" sz="1600" dirty="0" err="1"/>
              <a:t>communis</a:t>
            </a:r>
            <a:r>
              <a:rPr lang="de-DE" sz="1600" dirty="0"/>
              <a:t> links</a:t>
            </a:r>
          </a:p>
        </p:txBody>
      </p:sp>
      <p:cxnSp>
        <p:nvCxnSpPr>
          <p:cNvPr id="34" name="Gerader Verbinder 33"/>
          <p:cNvCxnSpPr/>
          <p:nvPr/>
        </p:nvCxnSpPr>
        <p:spPr>
          <a:xfrm>
            <a:off x="4627191" y="3789040"/>
            <a:ext cx="1562687" cy="18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feld 36"/>
          <p:cNvSpPr txBox="1"/>
          <p:nvPr/>
        </p:nvSpPr>
        <p:spPr>
          <a:xfrm>
            <a:off x="6516216" y="4516457"/>
            <a:ext cx="1789272" cy="338554"/>
          </a:xfrm>
          <a:prstGeom prst="rect">
            <a:avLst/>
          </a:prstGeom>
          <a:noFill/>
        </p:spPr>
        <p:txBody>
          <a:bodyPr wrap="none" rtlCol="0">
            <a:spAutoFit/>
          </a:bodyPr>
          <a:lstStyle/>
          <a:p>
            <a:r>
              <a:rPr lang="de-DE" sz="1600" dirty="0"/>
              <a:t>A. </a:t>
            </a:r>
            <a:r>
              <a:rPr lang="de-DE" sz="1600" dirty="0" err="1"/>
              <a:t>Subclavia</a:t>
            </a:r>
            <a:r>
              <a:rPr lang="de-DE" sz="1600" dirty="0"/>
              <a:t> links</a:t>
            </a:r>
          </a:p>
        </p:txBody>
      </p:sp>
      <p:cxnSp>
        <p:nvCxnSpPr>
          <p:cNvPr id="38" name="Gerader Verbinder 37"/>
          <p:cNvCxnSpPr/>
          <p:nvPr/>
        </p:nvCxnSpPr>
        <p:spPr>
          <a:xfrm>
            <a:off x="5280248" y="4725144"/>
            <a:ext cx="12359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feld 38"/>
          <p:cNvSpPr txBox="1"/>
          <p:nvPr/>
        </p:nvSpPr>
        <p:spPr>
          <a:xfrm>
            <a:off x="179512" y="4571836"/>
            <a:ext cx="1939955" cy="338554"/>
          </a:xfrm>
          <a:prstGeom prst="rect">
            <a:avLst/>
          </a:prstGeom>
          <a:noFill/>
        </p:spPr>
        <p:txBody>
          <a:bodyPr wrap="none" rtlCol="0">
            <a:spAutoFit/>
          </a:bodyPr>
          <a:lstStyle/>
          <a:p>
            <a:r>
              <a:rPr lang="de-DE" sz="1600" dirty="0"/>
              <a:t>A. </a:t>
            </a:r>
            <a:r>
              <a:rPr lang="de-DE" sz="1600" dirty="0" err="1"/>
              <a:t>Subclavia</a:t>
            </a:r>
            <a:r>
              <a:rPr lang="de-DE" sz="1600" dirty="0"/>
              <a:t> rechts</a:t>
            </a:r>
          </a:p>
        </p:txBody>
      </p:sp>
      <p:cxnSp>
        <p:nvCxnSpPr>
          <p:cNvPr id="40" name="Gerader Verbinder 39"/>
          <p:cNvCxnSpPr/>
          <p:nvPr/>
        </p:nvCxnSpPr>
        <p:spPr>
          <a:xfrm>
            <a:off x="2224989" y="4756502"/>
            <a:ext cx="5332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feld 45"/>
          <p:cNvSpPr txBox="1"/>
          <p:nvPr/>
        </p:nvSpPr>
        <p:spPr>
          <a:xfrm>
            <a:off x="-50738" y="3587969"/>
            <a:ext cx="2637260" cy="338554"/>
          </a:xfrm>
          <a:prstGeom prst="rect">
            <a:avLst/>
          </a:prstGeom>
          <a:noFill/>
        </p:spPr>
        <p:txBody>
          <a:bodyPr wrap="none" rtlCol="0">
            <a:spAutoFit/>
          </a:bodyPr>
          <a:lstStyle/>
          <a:p>
            <a:r>
              <a:rPr lang="de-DE" sz="1600" dirty="0" err="1"/>
              <a:t>A.Carotis</a:t>
            </a:r>
            <a:r>
              <a:rPr lang="de-DE" sz="1600" dirty="0"/>
              <a:t> </a:t>
            </a:r>
            <a:r>
              <a:rPr lang="de-DE" sz="1600" dirty="0" err="1"/>
              <a:t>communis</a:t>
            </a:r>
            <a:r>
              <a:rPr lang="de-DE" sz="1600" dirty="0"/>
              <a:t> rechts</a:t>
            </a:r>
          </a:p>
        </p:txBody>
      </p:sp>
      <p:cxnSp>
        <p:nvCxnSpPr>
          <p:cNvPr id="48" name="Gerader Verbinder 47"/>
          <p:cNvCxnSpPr/>
          <p:nvPr/>
        </p:nvCxnSpPr>
        <p:spPr>
          <a:xfrm>
            <a:off x="2491628" y="3789040"/>
            <a:ext cx="100025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Textfeld 50"/>
          <p:cNvSpPr txBox="1"/>
          <p:nvPr/>
        </p:nvSpPr>
        <p:spPr>
          <a:xfrm>
            <a:off x="5793794" y="2987660"/>
            <a:ext cx="1813189" cy="338554"/>
          </a:xfrm>
          <a:prstGeom prst="rect">
            <a:avLst/>
          </a:prstGeom>
          <a:noFill/>
        </p:spPr>
        <p:txBody>
          <a:bodyPr wrap="none" rtlCol="0">
            <a:spAutoFit/>
          </a:bodyPr>
          <a:lstStyle/>
          <a:p>
            <a:r>
              <a:rPr lang="de-DE" sz="1600" dirty="0" err="1"/>
              <a:t>A.Vertebralis</a:t>
            </a:r>
            <a:r>
              <a:rPr lang="de-DE" sz="1600" dirty="0"/>
              <a:t> links</a:t>
            </a:r>
          </a:p>
        </p:txBody>
      </p:sp>
      <p:sp>
        <p:nvSpPr>
          <p:cNvPr id="52" name="Textfeld 51"/>
          <p:cNvSpPr txBox="1"/>
          <p:nvPr/>
        </p:nvSpPr>
        <p:spPr>
          <a:xfrm>
            <a:off x="465202" y="2996952"/>
            <a:ext cx="1963871" cy="338554"/>
          </a:xfrm>
          <a:prstGeom prst="rect">
            <a:avLst/>
          </a:prstGeom>
          <a:noFill/>
        </p:spPr>
        <p:txBody>
          <a:bodyPr wrap="none" rtlCol="0">
            <a:spAutoFit/>
          </a:bodyPr>
          <a:lstStyle/>
          <a:p>
            <a:r>
              <a:rPr lang="de-DE" sz="1600" dirty="0" err="1"/>
              <a:t>A.Vertebralis</a:t>
            </a:r>
            <a:r>
              <a:rPr lang="de-DE" sz="1600" dirty="0"/>
              <a:t> rechts</a:t>
            </a:r>
          </a:p>
        </p:txBody>
      </p:sp>
      <p:cxnSp>
        <p:nvCxnSpPr>
          <p:cNvPr id="57" name="Gerader Verbinder 56"/>
          <p:cNvCxnSpPr/>
          <p:nvPr/>
        </p:nvCxnSpPr>
        <p:spPr>
          <a:xfrm>
            <a:off x="4283968" y="3212976"/>
            <a:ext cx="15121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r Verbinder 58"/>
          <p:cNvCxnSpPr/>
          <p:nvPr/>
        </p:nvCxnSpPr>
        <p:spPr>
          <a:xfrm>
            <a:off x="2586522" y="3212976"/>
            <a:ext cx="1265398" cy="39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feld 64"/>
          <p:cNvSpPr txBox="1"/>
          <p:nvPr/>
        </p:nvSpPr>
        <p:spPr>
          <a:xfrm>
            <a:off x="5220072" y="2326840"/>
            <a:ext cx="1151277" cy="338554"/>
          </a:xfrm>
          <a:prstGeom prst="rect">
            <a:avLst/>
          </a:prstGeom>
          <a:noFill/>
        </p:spPr>
        <p:txBody>
          <a:bodyPr wrap="none" rtlCol="0">
            <a:spAutoFit/>
          </a:bodyPr>
          <a:lstStyle/>
          <a:p>
            <a:r>
              <a:rPr lang="de-DE" sz="1600" dirty="0" err="1"/>
              <a:t>A.Basilaris</a:t>
            </a:r>
            <a:endParaRPr lang="de-DE" sz="1600" dirty="0"/>
          </a:p>
        </p:txBody>
      </p:sp>
      <p:sp>
        <p:nvSpPr>
          <p:cNvPr id="66" name="Textfeld 65"/>
          <p:cNvSpPr txBox="1"/>
          <p:nvPr/>
        </p:nvSpPr>
        <p:spPr>
          <a:xfrm>
            <a:off x="6156176" y="1556792"/>
            <a:ext cx="2132315" cy="338554"/>
          </a:xfrm>
          <a:prstGeom prst="rect">
            <a:avLst/>
          </a:prstGeom>
          <a:noFill/>
        </p:spPr>
        <p:txBody>
          <a:bodyPr wrap="none" rtlCol="0">
            <a:spAutoFit/>
          </a:bodyPr>
          <a:lstStyle/>
          <a:p>
            <a:r>
              <a:rPr lang="de-DE" sz="1600" dirty="0" err="1"/>
              <a:t>A.Cerebri</a:t>
            </a:r>
            <a:r>
              <a:rPr lang="de-DE" sz="1600" dirty="0"/>
              <a:t> </a:t>
            </a:r>
            <a:r>
              <a:rPr lang="de-DE" sz="1600" dirty="0" err="1"/>
              <a:t>media</a:t>
            </a:r>
            <a:r>
              <a:rPr lang="de-DE" sz="1600" dirty="0"/>
              <a:t> links</a:t>
            </a:r>
          </a:p>
        </p:txBody>
      </p:sp>
      <p:sp>
        <p:nvSpPr>
          <p:cNvPr id="67" name="Textfeld 66"/>
          <p:cNvSpPr txBox="1"/>
          <p:nvPr/>
        </p:nvSpPr>
        <p:spPr>
          <a:xfrm>
            <a:off x="-5708" y="1547500"/>
            <a:ext cx="2282997" cy="338554"/>
          </a:xfrm>
          <a:prstGeom prst="rect">
            <a:avLst/>
          </a:prstGeom>
          <a:noFill/>
        </p:spPr>
        <p:txBody>
          <a:bodyPr wrap="none" rtlCol="0">
            <a:spAutoFit/>
          </a:bodyPr>
          <a:lstStyle/>
          <a:p>
            <a:r>
              <a:rPr lang="de-DE" sz="1600" dirty="0" err="1"/>
              <a:t>A.Cerebri</a:t>
            </a:r>
            <a:r>
              <a:rPr lang="de-DE" sz="1600" dirty="0"/>
              <a:t> </a:t>
            </a:r>
            <a:r>
              <a:rPr lang="de-DE" sz="1600" dirty="0" err="1"/>
              <a:t>media</a:t>
            </a:r>
            <a:r>
              <a:rPr lang="de-DE" sz="1600" dirty="0"/>
              <a:t> rechts</a:t>
            </a:r>
          </a:p>
        </p:txBody>
      </p:sp>
      <p:sp>
        <p:nvSpPr>
          <p:cNvPr id="68" name="Textfeld 67"/>
          <p:cNvSpPr txBox="1"/>
          <p:nvPr/>
        </p:nvSpPr>
        <p:spPr>
          <a:xfrm>
            <a:off x="5652120" y="1196752"/>
            <a:ext cx="2270173" cy="338554"/>
          </a:xfrm>
          <a:prstGeom prst="rect">
            <a:avLst/>
          </a:prstGeom>
          <a:noFill/>
        </p:spPr>
        <p:txBody>
          <a:bodyPr wrap="none" rtlCol="0">
            <a:spAutoFit/>
          </a:bodyPr>
          <a:lstStyle/>
          <a:p>
            <a:r>
              <a:rPr lang="de-DE" sz="1600" dirty="0" err="1"/>
              <a:t>A.Cerebri</a:t>
            </a:r>
            <a:r>
              <a:rPr lang="de-DE" sz="1600" dirty="0"/>
              <a:t> </a:t>
            </a:r>
            <a:r>
              <a:rPr lang="de-DE" sz="1600" dirty="0" err="1"/>
              <a:t>anterior</a:t>
            </a:r>
            <a:r>
              <a:rPr lang="de-DE" sz="1600" dirty="0"/>
              <a:t> links</a:t>
            </a:r>
          </a:p>
        </p:txBody>
      </p:sp>
      <p:sp>
        <p:nvSpPr>
          <p:cNvPr id="69" name="Textfeld 68"/>
          <p:cNvSpPr txBox="1"/>
          <p:nvPr/>
        </p:nvSpPr>
        <p:spPr>
          <a:xfrm>
            <a:off x="23490" y="1196752"/>
            <a:ext cx="2420856" cy="338554"/>
          </a:xfrm>
          <a:prstGeom prst="rect">
            <a:avLst/>
          </a:prstGeom>
          <a:noFill/>
        </p:spPr>
        <p:txBody>
          <a:bodyPr wrap="none" rtlCol="0">
            <a:spAutoFit/>
          </a:bodyPr>
          <a:lstStyle/>
          <a:p>
            <a:r>
              <a:rPr lang="de-DE" sz="1600" dirty="0" err="1"/>
              <a:t>A.Cerebri</a:t>
            </a:r>
            <a:r>
              <a:rPr lang="de-DE" sz="1600" dirty="0"/>
              <a:t> </a:t>
            </a:r>
            <a:r>
              <a:rPr lang="de-DE" sz="1600" dirty="0" err="1"/>
              <a:t>anterior</a:t>
            </a:r>
            <a:r>
              <a:rPr lang="de-DE" sz="1600" dirty="0"/>
              <a:t> rechts</a:t>
            </a:r>
          </a:p>
        </p:txBody>
      </p:sp>
      <p:sp>
        <p:nvSpPr>
          <p:cNvPr id="70" name="Textfeld 69"/>
          <p:cNvSpPr txBox="1"/>
          <p:nvPr/>
        </p:nvSpPr>
        <p:spPr>
          <a:xfrm>
            <a:off x="6771235" y="2035587"/>
            <a:ext cx="2372765" cy="338554"/>
          </a:xfrm>
          <a:prstGeom prst="rect">
            <a:avLst/>
          </a:prstGeom>
          <a:noFill/>
        </p:spPr>
        <p:txBody>
          <a:bodyPr wrap="none" rtlCol="0">
            <a:spAutoFit/>
          </a:bodyPr>
          <a:lstStyle/>
          <a:p>
            <a:r>
              <a:rPr lang="de-DE" sz="1600" dirty="0" err="1"/>
              <a:t>A.Cerebri</a:t>
            </a:r>
            <a:r>
              <a:rPr lang="de-DE" sz="1600" dirty="0"/>
              <a:t> </a:t>
            </a:r>
            <a:r>
              <a:rPr lang="de-DE" sz="1600" dirty="0" err="1"/>
              <a:t>posterior</a:t>
            </a:r>
            <a:r>
              <a:rPr lang="de-DE" sz="1600" dirty="0"/>
              <a:t> links</a:t>
            </a:r>
          </a:p>
        </p:txBody>
      </p:sp>
      <p:sp>
        <p:nvSpPr>
          <p:cNvPr id="71" name="Textfeld 70"/>
          <p:cNvSpPr txBox="1"/>
          <p:nvPr/>
        </p:nvSpPr>
        <p:spPr>
          <a:xfrm>
            <a:off x="20394" y="2043108"/>
            <a:ext cx="2523448" cy="338554"/>
          </a:xfrm>
          <a:prstGeom prst="rect">
            <a:avLst/>
          </a:prstGeom>
          <a:noFill/>
        </p:spPr>
        <p:txBody>
          <a:bodyPr wrap="none" rtlCol="0">
            <a:spAutoFit/>
          </a:bodyPr>
          <a:lstStyle/>
          <a:p>
            <a:r>
              <a:rPr lang="de-DE" sz="1600" dirty="0" err="1"/>
              <a:t>A.Cerebri</a:t>
            </a:r>
            <a:r>
              <a:rPr lang="de-DE" sz="1600" dirty="0"/>
              <a:t> </a:t>
            </a:r>
            <a:r>
              <a:rPr lang="de-DE" sz="1600" dirty="0" err="1"/>
              <a:t>posterior</a:t>
            </a:r>
            <a:r>
              <a:rPr lang="de-DE" sz="1600" dirty="0"/>
              <a:t> rechts</a:t>
            </a:r>
          </a:p>
        </p:txBody>
      </p:sp>
      <p:cxnSp>
        <p:nvCxnSpPr>
          <p:cNvPr id="73" name="Gerader Verbinder 72"/>
          <p:cNvCxnSpPr/>
          <p:nvPr/>
        </p:nvCxnSpPr>
        <p:spPr>
          <a:xfrm>
            <a:off x="3995936" y="2492896"/>
            <a:ext cx="122413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Gerader Verbinder 75"/>
          <p:cNvCxnSpPr>
            <a:endCxn id="70" idx="1"/>
          </p:cNvCxnSpPr>
          <p:nvPr/>
        </p:nvCxnSpPr>
        <p:spPr>
          <a:xfrm>
            <a:off x="4272136" y="2204864"/>
            <a:ext cx="249909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r Verbinder 78"/>
          <p:cNvCxnSpPr/>
          <p:nvPr/>
        </p:nvCxnSpPr>
        <p:spPr>
          <a:xfrm flipV="1">
            <a:off x="2657389" y="2204865"/>
            <a:ext cx="1134355" cy="75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Gerader Verbinder 82"/>
          <p:cNvCxnSpPr/>
          <p:nvPr/>
        </p:nvCxnSpPr>
        <p:spPr>
          <a:xfrm>
            <a:off x="4992216" y="1772816"/>
            <a:ext cx="12359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Gerader Verbinder 83"/>
          <p:cNvCxnSpPr/>
          <p:nvPr/>
        </p:nvCxnSpPr>
        <p:spPr>
          <a:xfrm flipV="1">
            <a:off x="4067944" y="1397098"/>
            <a:ext cx="1656858" cy="156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Gerader Verbinder 87"/>
          <p:cNvCxnSpPr/>
          <p:nvPr/>
        </p:nvCxnSpPr>
        <p:spPr>
          <a:xfrm>
            <a:off x="2538578" y="1772816"/>
            <a:ext cx="67710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Gerader Verbinder 89"/>
          <p:cNvCxnSpPr/>
          <p:nvPr/>
        </p:nvCxnSpPr>
        <p:spPr>
          <a:xfrm>
            <a:off x="2721665" y="1397098"/>
            <a:ext cx="1274945" cy="1567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feld 95"/>
          <p:cNvSpPr txBox="1"/>
          <p:nvPr/>
        </p:nvSpPr>
        <p:spPr>
          <a:xfrm>
            <a:off x="5034974" y="1888774"/>
            <a:ext cx="1337226" cy="276999"/>
          </a:xfrm>
          <a:prstGeom prst="rect">
            <a:avLst/>
          </a:prstGeom>
          <a:noFill/>
        </p:spPr>
        <p:txBody>
          <a:bodyPr wrap="none" rtlCol="0">
            <a:spAutoFit/>
          </a:bodyPr>
          <a:lstStyle/>
          <a:p>
            <a:r>
              <a:rPr lang="de-DE" sz="1200" dirty="0" err="1"/>
              <a:t>A.Com.post.links</a:t>
            </a:r>
            <a:endParaRPr lang="de-DE" sz="1200" dirty="0"/>
          </a:p>
        </p:txBody>
      </p:sp>
      <p:sp>
        <p:nvSpPr>
          <p:cNvPr id="97" name="Textfeld 96"/>
          <p:cNvSpPr txBox="1"/>
          <p:nvPr/>
        </p:nvSpPr>
        <p:spPr>
          <a:xfrm>
            <a:off x="1917400" y="1888773"/>
            <a:ext cx="1502472" cy="276999"/>
          </a:xfrm>
          <a:prstGeom prst="rect">
            <a:avLst/>
          </a:prstGeom>
          <a:noFill/>
        </p:spPr>
        <p:txBody>
          <a:bodyPr wrap="square" rtlCol="0">
            <a:spAutoFit/>
          </a:bodyPr>
          <a:lstStyle/>
          <a:p>
            <a:r>
              <a:rPr lang="de-DE" sz="1200" dirty="0" err="1"/>
              <a:t>A.Com</a:t>
            </a:r>
            <a:r>
              <a:rPr lang="de-DE" sz="1200" dirty="0"/>
              <a:t>. </a:t>
            </a:r>
            <a:r>
              <a:rPr lang="de-DE" sz="1200" dirty="0" err="1"/>
              <a:t>post.rechts</a:t>
            </a:r>
            <a:endParaRPr lang="de-DE" sz="1200" dirty="0"/>
          </a:p>
        </p:txBody>
      </p:sp>
      <p:cxnSp>
        <p:nvCxnSpPr>
          <p:cNvPr id="101" name="Gerader Verbinder 100"/>
          <p:cNvCxnSpPr/>
          <p:nvPr/>
        </p:nvCxnSpPr>
        <p:spPr>
          <a:xfrm>
            <a:off x="3326164" y="2060851"/>
            <a:ext cx="562269" cy="769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Gerader Verbinder 103"/>
          <p:cNvCxnSpPr/>
          <p:nvPr/>
        </p:nvCxnSpPr>
        <p:spPr>
          <a:xfrm flipV="1">
            <a:off x="4190260" y="2060848"/>
            <a:ext cx="873862" cy="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Gerader Verbinder 107"/>
          <p:cNvCxnSpPr/>
          <p:nvPr/>
        </p:nvCxnSpPr>
        <p:spPr>
          <a:xfrm flipH="1">
            <a:off x="4040348" y="959242"/>
            <a:ext cx="522630" cy="7668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Textfeld 116"/>
          <p:cNvSpPr txBox="1"/>
          <p:nvPr/>
        </p:nvSpPr>
        <p:spPr>
          <a:xfrm>
            <a:off x="6516216" y="2514382"/>
            <a:ext cx="2178802" cy="338554"/>
          </a:xfrm>
          <a:prstGeom prst="rect">
            <a:avLst/>
          </a:prstGeom>
          <a:noFill/>
        </p:spPr>
        <p:txBody>
          <a:bodyPr wrap="none" rtlCol="0">
            <a:spAutoFit/>
          </a:bodyPr>
          <a:lstStyle/>
          <a:p>
            <a:r>
              <a:rPr lang="de-DE" sz="1600" dirty="0" err="1"/>
              <a:t>A.Carotis</a:t>
            </a:r>
            <a:r>
              <a:rPr lang="de-DE" sz="1600" dirty="0"/>
              <a:t> </a:t>
            </a:r>
            <a:r>
              <a:rPr lang="de-DE" sz="1600" dirty="0" err="1"/>
              <a:t>interna</a:t>
            </a:r>
            <a:r>
              <a:rPr lang="de-DE" sz="1600" dirty="0"/>
              <a:t> links</a:t>
            </a:r>
          </a:p>
        </p:txBody>
      </p:sp>
      <p:sp>
        <p:nvSpPr>
          <p:cNvPr id="118" name="Textfeld 117"/>
          <p:cNvSpPr txBox="1"/>
          <p:nvPr/>
        </p:nvSpPr>
        <p:spPr>
          <a:xfrm>
            <a:off x="304497" y="2510273"/>
            <a:ext cx="2329484" cy="338554"/>
          </a:xfrm>
          <a:prstGeom prst="rect">
            <a:avLst/>
          </a:prstGeom>
          <a:noFill/>
        </p:spPr>
        <p:txBody>
          <a:bodyPr wrap="none" rtlCol="0">
            <a:spAutoFit/>
          </a:bodyPr>
          <a:lstStyle/>
          <a:p>
            <a:r>
              <a:rPr lang="de-DE" sz="1600" dirty="0" err="1"/>
              <a:t>A.Carotis</a:t>
            </a:r>
            <a:r>
              <a:rPr lang="de-DE" sz="1600" dirty="0"/>
              <a:t> </a:t>
            </a:r>
            <a:r>
              <a:rPr lang="de-DE" sz="1600" dirty="0" err="1"/>
              <a:t>interna</a:t>
            </a:r>
            <a:r>
              <a:rPr lang="de-DE" sz="1600" dirty="0"/>
              <a:t> rechts</a:t>
            </a:r>
          </a:p>
        </p:txBody>
      </p:sp>
      <p:cxnSp>
        <p:nvCxnSpPr>
          <p:cNvPr id="119" name="Gerader Verbinder 118"/>
          <p:cNvCxnSpPr/>
          <p:nvPr/>
        </p:nvCxnSpPr>
        <p:spPr>
          <a:xfrm>
            <a:off x="4572000" y="2708920"/>
            <a:ext cx="19442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Gerader Verbinder 120"/>
          <p:cNvCxnSpPr/>
          <p:nvPr/>
        </p:nvCxnSpPr>
        <p:spPr>
          <a:xfrm>
            <a:off x="2555776" y="2708920"/>
            <a:ext cx="9361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3" name="Textfeld 122"/>
          <p:cNvSpPr txBox="1"/>
          <p:nvPr/>
        </p:nvSpPr>
        <p:spPr>
          <a:xfrm>
            <a:off x="4211960" y="692696"/>
            <a:ext cx="954107" cy="276999"/>
          </a:xfrm>
          <a:prstGeom prst="rect">
            <a:avLst/>
          </a:prstGeom>
          <a:noFill/>
        </p:spPr>
        <p:txBody>
          <a:bodyPr wrap="none" rtlCol="0">
            <a:spAutoFit/>
          </a:bodyPr>
          <a:lstStyle/>
          <a:p>
            <a:r>
              <a:rPr lang="de-DE" sz="1200" dirty="0" err="1"/>
              <a:t>A.Com.ant</a:t>
            </a:r>
            <a:r>
              <a:rPr lang="de-DE" sz="1200" dirty="0"/>
              <a:t>.</a:t>
            </a:r>
          </a:p>
        </p:txBody>
      </p:sp>
      <p:sp>
        <p:nvSpPr>
          <p:cNvPr id="49"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graphicFrame>
        <p:nvGraphicFramePr>
          <p:cNvPr id="50"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5" imgW="11247619" imgH="11247619" progId="MSPhotoEd.3">
                  <p:embed/>
                </p:oleObj>
              </mc:Choice>
              <mc:Fallback>
                <p:oleObj name="Photo Editor-Foto" r:id="rId5" imgW="11247619" imgH="11247619" progId="MSPhotoEd.3">
                  <p:embed/>
                  <p:pic>
                    <p:nvPicPr>
                      <p:cNvPr id="5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53" name="Picture 15" descr="logo"/>
          <p:cNvPicPr>
            <a:picLocks noChangeAspect="1" noChangeArrowheads="1"/>
          </p:cNvPicPr>
          <p:nvPr>
            <p:custDataLst>
              <p:tags r:id="rId1"/>
            </p:custDataLst>
          </p:nvPr>
        </p:nvPicPr>
        <p:blipFill>
          <a:blip r:embed="rId7"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95458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12</a:t>
            </a:fld>
            <a:endParaRPr lang="de-DE"/>
          </a:p>
        </p:txBody>
      </p:sp>
      <p:sp>
        <p:nvSpPr>
          <p:cNvPr id="21" name="Titel 6"/>
          <p:cNvSpPr>
            <a:spLocks noGrp="1"/>
          </p:cNvSpPr>
          <p:nvPr>
            <p:ph type="title"/>
          </p:nvPr>
        </p:nvSpPr>
        <p:spPr/>
        <p:txBody>
          <a:bodyPr/>
          <a:lstStyle/>
          <a:p>
            <a:r>
              <a:rPr lang="de-DE" dirty="0"/>
              <a:t>Anatomie</a:t>
            </a:r>
          </a:p>
        </p:txBody>
      </p:sp>
      <p:sp>
        <p:nvSpPr>
          <p:cNvPr id="18" name="Textfeld 17"/>
          <p:cNvSpPr txBox="1"/>
          <p:nvPr/>
        </p:nvSpPr>
        <p:spPr>
          <a:xfrm>
            <a:off x="301452" y="799013"/>
            <a:ext cx="1851789" cy="369332"/>
          </a:xfrm>
          <a:prstGeom prst="rect">
            <a:avLst/>
          </a:prstGeom>
          <a:noFill/>
        </p:spPr>
        <p:txBody>
          <a:bodyPr wrap="none" rtlCol="0">
            <a:spAutoFit/>
          </a:bodyPr>
          <a:lstStyle/>
          <a:p>
            <a:r>
              <a:rPr lang="de-DE" dirty="0" err="1"/>
              <a:t>A.Cerebri</a:t>
            </a:r>
            <a:r>
              <a:rPr lang="de-DE" dirty="0"/>
              <a:t> </a:t>
            </a:r>
            <a:r>
              <a:rPr lang="de-DE" dirty="0" err="1"/>
              <a:t>media</a:t>
            </a:r>
            <a:endParaRPr lang="de-DE" dirty="0"/>
          </a:p>
        </p:txBody>
      </p:sp>
      <p:pic>
        <p:nvPicPr>
          <p:cNvPr id="24" name="Grafik 23"/>
          <p:cNvPicPr>
            <a:picLocks noChangeAspect="1"/>
          </p:cNvPicPr>
          <p:nvPr/>
        </p:nvPicPr>
        <p:blipFill rotWithShape="1">
          <a:blip r:embed="rId4" cstate="email">
            <a:extLst>
              <a:ext uri="{28A0092B-C50C-407E-A947-70E740481C1C}">
                <a14:useLocalDpi xmlns:a14="http://schemas.microsoft.com/office/drawing/2010/main"/>
              </a:ext>
            </a:extLst>
          </a:blip>
          <a:srcRect b="1557"/>
          <a:stretch/>
        </p:blipFill>
        <p:spPr>
          <a:xfrm>
            <a:off x="301402" y="1451075"/>
            <a:ext cx="3819525" cy="3819524"/>
          </a:xfrm>
          <a:prstGeom prst="rect">
            <a:avLst/>
          </a:prstGeom>
        </p:spPr>
      </p:pic>
      <p:sp>
        <p:nvSpPr>
          <p:cNvPr id="11"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14" name="Grafik 13"/>
          <p:cNvPicPr>
            <a:picLocks noChangeAspect="1"/>
          </p:cNvPicPr>
          <p:nvPr/>
        </p:nvPicPr>
        <p:blipFill>
          <a:blip r:embed="rId5"/>
          <a:stretch>
            <a:fillRect/>
          </a:stretch>
        </p:blipFill>
        <p:spPr>
          <a:xfrm>
            <a:off x="4248472" y="836712"/>
            <a:ext cx="4572000" cy="5048250"/>
          </a:xfrm>
          <a:prstGeom prst="rect">
            <a:avLst/>
          </a:prstGeom>
        </p:spPr>
      </p:pic>
      <p:graphicFrame>
        <p:nvGraphicFramePr>
          <p:cNvPr id="10"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6" imgW="11247619" imgH="11247619" progId="MSPhotoEd.3">
                  <p:embed/>
                </p:oleObj>
              </mc:Choice>
              <mc:Fallback>
                <p:oleObj name="Photo Editor-Foto" r:id="rId6" imgW="11247619" imgH="11247619" progId="MSPhotoEd.3">
                  <p:embed/>
                  <p:pic>
                    <p:nvPicPr>
                      <p:cNvPr id="10"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5" name="Picture 15" descr="logo"/>
          <p:cNvPicPr>
            <a:picLocks noChangeAspect="1" noChangeArrowheads="1"/>
          </p:cNvPicPr>
          <p:nvPr>
            <p:custDataLst>
              <p:tags r:id="rId1"/>
            </p:custDataLst>
          </p:nvPr>
        </p:nvPicPr>
        <p:blipFill>
          <a:blip r:embed="rId8"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021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13</a:t>
            </a:fld>
            <a:endParaRPr lang="de-DE"/>
          </a:p>
        </p:txBody>
      </p:sp>
      <p:sp>
        <p:nvSpPr>
          <p:cNvPr id="21" name="Titel 6"/>
          <p:cNvSpPr>
            <a:spLocks noGrp="1"/>
          </p:cNvSpPr>
          <p:nvPr>
            <p:ph type="title"/>
          </p:nvPr>
        </p:nvSpPr>
        <p:spPr/>
        <p:txBody>
          <a:bodyPr/>
          <a:lstStyle/>
          <a:p>
            <a:r>
              <a:rPr lang="de-DE" dirty="0"/>
              <a:t>Anatomie</a:t>
            </a:r>
          </a:p>
        </p:txBody>
      </p:sp>
      <p:sp>
        <p:nvSpPr>
          <p:cNvPr id="18" name="Textfeld 17"/>
          <p:cNvSpPr txBox="1"/>
          <p:nvPr/>
        </p:nvSpPr>
        <p:spPr>
          <a:xfrm>
            <a:off x="301452" y="799013"/>
            <a:ext cx="1877437" cy="369332"/>
          </a:xfrm>
          <a:prstGeom prst="rect">
            <a:avLst/>
          </a:prstGeom>
          <a:noFill/>
        </p:spPr>
        <p:txBody>
          <a:bodyPr wrap="none" rtlCol="0">
            <a:spAutoFit/>
          </a:bodyPr>
          <a:lstStyle/>
          <a:p>
            <a:r>
              <a:rPr lang="de-DE" dirty="0" err="1"/>
              <a:t>A.Cerebri</a:t>
            </a:r>
            <a:r>
              <a:rPr lang="de-DE" dirty="0"/>
              <a:t> </a:t>
            </a:r>
            <a:r>
              <a:rPr lang="de-DE" dirty="0" err="1"/>
              <a:t>aterior</a:t>
            </a:r>
            <a:endParaRPr lang="de-DE" dirty="0"/>
          </a:p>
        </p:txBody>
      </p:sp>
      <p:sp>
        <p:nvSpPr>
          <p:cNvPr id="11"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14" name="Grafik 13"/>
          <p:cNvPicPr>
            <a:picLocks noChangeAspect="1"/>
          </p:cNvPicPr>
          <p:nvPr/>
        </p:nvPicPr>
        <p:blipFill rotWithShape="1">
          <a:blip r:embed="rId4" cstate="email">
            <a:extLst>
              <a:ext uri="{28A0092B-C50C-407E-A947-70E740481C1C}">
                <a14:useLocalDpi xmlns:a14="http://schemas.microsoft.com/office/drawing/2010/main"/>
              </a:ext>
            </a:extLst>
          </a:blip>
          <a:srcRect b="998"/>
          <a:stretch/>
        </p:blipFill>
        <p:spPr>
          <a:xfrm>
            <a:off x="65568" y="1451074"/>
            <a:ext cx="3786352" cy="3850133"/>
          </a:xfrm>
          <a:prstGeom prst="rect">
            <a:avLst/>
          </a:prstGeom>
        </p:spPr>
      </p:pic>
      <p:pic>
        <p:nvPicPr>
          <p:cNvPr id="16" name="Grafik 1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flipH="1">
            <a:off x="3756482" y="2636912"/>
            <a:ext cx="4595628" cy="3889958"/>
          </a:xfrm>
          <a:prstGeom prst="rect">
            <a:avLst/>
          </a:prstGeom>
        </p:spPr>
      </p:pic>
      <p:pic>
        <p:nvPicPr>
          <p:cNvPr id="9" name="Grafik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076056" y="835822"/>
            <a:ext cx="3223227" cy="1779915"/>
          </a:xfrm>
          <a:prstGeom prst="rect">
            <a:avLst/>
          </a:prstGeom>
        </p:spPr>
      </p:pic>
      <p:sp>
        <p:nvSpPr>
          <p:cNvPr id="10" name="Textfeld 9"/>
          <p:cNvSpPr txBox="1"/>
          <p:nvPr/>
        </p:nvSpPr>
        <p:spPr>
          <a:xfrm>
            <a:off x="6804248" y="5373216"/>
            <a:ext cx="445956" cy="338554"/>
          </a:xfrm>
          <a:prstGeom prst="rect">
            <a:avLst/>
          </a:prstGeom>
          <a:noFill/>
        </p:spPr>
        <p:txBody>
          <a:bodyPr wrap="none" rtlCol="0">
            <a:spAutoFit/>
          </a:bodyPr>
          <a:lstStyle/>
          <a:p>
            <a:r>
              <a:rPr lang="de-DE" sz="1600" b="1" dirty="0"/>
              <a:t>A1</a:t>
            </a:r>
          </a:p>
        </p:txBody>
      </p:sp>
      <p:sp>
        <p:nvSpPr>
          <p:cNvPr id="27" name="Textfeld 26"/>
          <p:cNvSpPr txBox="1"/>
          <p:nvPr/>
        </p:nvSpPr>
        <p:spPr>
          <a:xfrm>
            <a:off x="7020272" y="5013176"/>
            <a:ext cx="445956" cy="338554"/>
          </a:xfrm>
          <a:prstGeom prst="rect">
            <a:avLst/>
          </a:prstGeom>
          <a:noFill/>
        </p:spPr>
        <p:txBody>
          <a:bodyPr wrap="none" rtlCol="0">
            <a:spAutoFit/>
          </a:bodyPr>
          <a:lstStyle/>
          <a:p>
            <a:r>
              <a:rPr lang="de-DE" sz="1600" b="1" dirty="0"/>
              <a:t>A2</a:t>
            </a:r>
          </a:p>
        </p:txBody>
      </p:sp>
      <p:sp>
        <p:nvSpPr>
          <p:cNvPr id="28" name="Textfeld 27"/>
          <p:cNvSpPr txBox="1"/>
          <p:nvPr/>
        </p:nvSpPr>
        <p:spPr>
          <a:xfrm>
            <a:off x="7278856" y="4219562"/>
            <a:ext cx="445956" cy="338554"/>
          </a:xfrm>
          <a:prstGeom prst="rect">
            <a:avLst/>
          </a:prstGeom>
          <a:noFill/>
        </p:spPr>
        <p:txBody>
          <a:bodyPr wrap="none" rtlCol="0">
            <a:spAutoFit/>
          </a:bodyPr>
          <a:lstStyle/>
          <a:p>
            <a:r>
              <a:rPr lang="de-DE" sz="1600" b="1" dirty="0"/>
              <a:t>A3</a:t>
            </a:r>
          </a:p>
        </p:txBody>
      </p:sp>
      <p:sp>
        <p:nvSpPr>
          <p:cNvPr id="29" name="Textfeld 28"/>
          <p:cNvSpPr txBox="1"/>
          <p:nvPr/>
        </p:nvSpPr>
        <p:spPr>
          <a:xfrm>
            <a:off x="6084168" y="3645024"/>
            <a:ext cx="445956" cy="338554"/>
          </a:xfrm>
          <a:prstGeom prst="rect">
            <a:avLst/>
          </a:prstGeom>
          <a:noFill/>
        </p:spPr>
        <p:txBody>
          <a:bodyPr wrap="none" rtlCol="0">
            <a:spAutoFit/>
          </a:bodyPr>
          <a:lstStyle/>
          <a:p>
            <a:r>
              <a:rPr lang="de-DE" sz="1600" b="1" dirty="0"/>
              <a:t>A4</a:t>
            </a:r>
          </a:p>
        </p:txBody>
      </p:sp>
      <p:graphicFrame>
        <p:nvGraphicFramePr>
          <p:cNvPr id="15"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7" imgW="11247619" imgH="11247619" progId="MSPhotoEd.3">
                  <p:embed/>
                </p:oleObj>
              </mc:Choice>
              <mc:Fallback>
                <p:oleObj name="Photo Editor-Foto" r:id="rId7" imgW="11247619" imgH="11247619" progId="MSPhotoEd.3">
                  <p:embed/>
                  <p:pic>
                    <p:nvPicPr>
                      <p:cNvPr id="15"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7" name="Picture 15" descr="logo"/>
          <p:cNvPicPr>
            <a:picLocks noChangeAspect="1" noChangeArrowheads="1"/>
          </p:cNvPicPr>
          <p:nvPr>
            <p:custDataLst>
              <p:tags r:id="rId1"/>
            </p:custDataLst>
          </p:nvPr>
        </p:nvPicPr>
        <p:blipFill>
          <a:blip r:embed="rId9"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93386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7" grpId="0"/>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14</a:t>
            </a:fld>
            <a:endParaRPr lang="de-DE"/>
          </a:p>
        </p:txBody>
      </p:sp>
      <p:sp>
        <p:nvSpPr>
          <p:cNvPr id="21" name="Titel 6"/>
          <p:cNvSpPr>
            <a:spLocks noGrp="1"/>
          </p:cNvSpPr>
          <p:nvPr>
            <p:ph type="title"/>
          </p:nvPr>
        </p:nvSpPr>
        <p:spPr/>
        <p:txBody>
          <a:bodyPr/>
          <a:lstStyle/>
          <a:p>
            <a:r>
              <a:rPr lang="de-DE" dirty="0"/>
              <a:t>Anatomie</a:t>
            </a:r>
          </a:p>
        </p:txBody>
      </p:sp>
      <p:sp>
        <p:nvSpPr>
          <p:cNvPr id="18" name="Textfeld 17"/>
          <p:cNvSpPr txBox="1"/>
          <p:nvPr/>
        </p:nvSpPr>
        <p:spPr>
          <a:xfrm>
            <a:off x="301452" y="799013"/>
            <a:ext cx="2121093" cy="369332"/>
          </a:xfrm>
          <a:prstGeom prst="rect">
            <a:avLst/>
          </a:prstGeom>
          <a:noFill/>
        </p:spPr>
        <p:txBody>
          <a:bodyPr wrap="none" rtlCol="0">
            <a:spAutoFit/>
          </a:bodyPr>
          <a:lstStyle/>
          <a:p>
            <a:r>
              <a:rPr lang="de-DE" dirty="0" err="1"/>
              <a:t>A.Cerebri</a:t>
            </a:r>
            <a:r>
              <a:rPr lang="de-DE" dirty="0"/>
              <a:t> </a:t>
            </a:r>
            <a:r>
              <a:rPr lang="de-DE" dirty="0" err="1"/>
              <a:t>posterior</a:t>
            </a:r>
            <a:endParaRPr lang="de-DE" dirty="0"/>
          </a:p>
        </p:txBody>
      </p:sp>
      <p:sp>
        <p:nvSpPr>
          <p:cNvPr id="11"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14" name="Grafik 1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1401" y="1445343"/>
            <a:ext cx="4118835" cy="4125014"/>
          </a:xfrm>
          <a:prstGeom prst="rect">
            <a:avLst/>
          </a:prstGeom>
        </p:spPr>
      </p:pic>
      <p:pic>
        <p:nvPicPr>
          <p:cNvPr id="5" name="Grafik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88024" y="1007292"/>
            <a:ext cx="3960440" cy="5130190"/>
          </a:xfrm>
          <a:prstGeom prst="rect">
            <a:avLst/>
          </a:prstGeom>
        </p:spPr>
      </p:pic>
      <p:sp>
        <p:nvSpPr>
          <p:cNvPr id="15" name="Textfeld 14"/>
          <p:cNvSpPr txBox="1"/>
          <p:nvPr/>
        </p:nvSpPr>
        <p:spPr>
          <a:xfrm>
            <a:off x="6586881" y="3140968"/>
            <a:ext cx="434734" cy="338554"/>
          </a:xfrm>
          <a:prstGeom prst="rect">
            <a:avLst/>
          </a:prstGeom>
          <a:noFill/>
        </p:spPr>
        <p:txBody>
          <a:bodyPr wrap="none" rtlCol="0">
            <a:spAutoFit/>
          </a:bodyPr>
          <a:lstStyle/>
          <a:p>
            <a:r>
              <a:rPr lang="de-DE" sz="1600" b="1" dirty="0"/>
              <a:t>P1</a:t>
            </a:r>
          </a:p>
        </p:txBody>
      </p:sp>
      <p:sp>
        <p:nvSpPr>
          <p:cNvPr id="16" name="Textfeld 15"/>
          <p:cNvSpPr txBox="1"/>
          <p:nvPr/>
        </p:nvSpPr>
        <p:spPr>
          <a:xfrm>
            <a:off x="7051880" y="3933056"/>
            <a:ext cx="1223412" cy="338554"/>
          </a:xfrm>
          <a:prstGeom prst="rect">
            <a:avLst/>
          </a:prstGeom>
          <a:noFill/>
        </p:spPr>
        <p:txBody>
          <a:bodyPr wrap="none" rtlCol="0">
            <a:spAutoFit/>
          </a:bodyPr>
          <a:lstStyle/>
          <a:p>
            <a:r>
              <a:rPr lang="de-DE" sz="1600" b="1" dirty="0" err="1"/>
              <a:t>A.basilaris</a:t>
            </a:r>
            <a:endParaRPr lang="de-DE" sz="1600" b="1" dirty="0"/>
          </a:p>
        </p:txBody>
      </p:sp>
      <p:sp>
        <p:nvSpPr>
          <p:cNvPr id="17" name="Textfeld 16"/>
          <p:cNvSpPr txBox="1"/>
          <p:nvPr/>
        </p:nvSpPr>
        <p:spPr>
          <a:xfrm>
            <a:off x="5965722" y="2852936"/>
            <a:ext cx="506742" cy="338554"/>
          </a:xfrm>
          <a:prstGeom prst="rect">
            <a:avLst/>
          </a:prstGeom>
          <a:noFill/>
        </p:spPr>
        <p:txBody>
          <a:bodyPr wrap="square" rtlCol="0">
            <a:spAutoFit/>
          </a:bodyPr>
          <a:lstStyle/>
          <a:p>
            <a:r>
              <a:rPr lang="de-DE" sz="1600" b="1" dirty="0"/>
              <a:t>P2</a:t>
            </a:r>
          </a:p>
        </p:txBody>
      </p:sp>
      <p:sp>
        <p:nvSpPr>
          <p:cNvPr id="19" name="Textfeld 18"/>
          <p:cNvSpPr txBox="1"/>
          <p:nvPr/>
        </p:nvSpPr>
        <p:spPr>
          <a:xfrm>
            <a:off x="5868144" y="1988840"/>
            <a:ext cx="434734" cy="338554"/>
          </a:xfrm>
          <a:prstGeom prst="rect">
            <a:avLst/>
          </a:prstGeom>
          <a:noFill/>
        </p:spPr>
        <p:txBody>
          <a:bodyPr wrap="none" rtlCol="0">
            <a:spAutoFit/>
          </a:bodyPr>
          <a:lstStyle/>
          <a:p>
            <a:r>
              <a:rPr lang="de-DE" sz="1600" b="1" dirty="0"/>
              <a:t>P3</a:t>
            </a:r>
          </a:p>
        </p:txBody>
      </p:sp>
      <p:graphicFrame>
        <p:nvGraphicFramePr>
          <p:cNvPr id="20"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6" imgW="11247619" imgH="11247619" progId="MSPhotoEd.3">
                  <p:embed/>
                </p:oleObj>
              </mc:Choice>
              <mc:Fallback>
                <p:oleObj name="Photo Editor-Foto" r:id="rId6" imgW="11247619" imgH="11247619" progId="MSPhotoEd.3">
                  <p:embed/>
                  <p:pic>
                    <p:nvPicPr>
                      <p:cNvPr id="20"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22" name="Picture 15" descr="logo"/>
          <p:cNvPicPr>
            <a:picLocks noChangeAspect="1" noChangeArrowheads="1"/>
          </p:cNvPicPr>
          <p:nvPr>
            <p:custDataLst>
              <p:tags r:id="rId1"/>
            </p:custDataLst>
          </p:nvPr>
        </p:nvPicPr>
        <p:blipFill>
          <a:blip r:embed="rId8"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32510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96" name="Oval 12"/>
          <p:cNvSpPr>
            <a:spLocks noChangeArrowheads="1"/>
          </p:cNvSpPr>
          <p:nvPr/>
        </p:nvSpPr>
        <p:spPr bwMode="auto">
          <a:xfrm>
            <a:off x="5812367" y="3149600"/>
            <a:ext cx="1840089" cy="920044"/>
          </a:xfrm>
          <a:prstGeom prst="ellipse">
            <a:avLst/>
          </a:prstGeom>
          <a:noFill/>
          <a:ln w="25400">
            <a:solidFill>
              <a:schemeClr val="bg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endParaRPr lang="de-DE" altLang="de-DE" sz="1778"/>
          </a:p>
        </p:txBody>
      </p:sp>
      <p:pic>
        <p:nvPicPr>
          <p:cNvPr id="3" name="Grafik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7504" y="1202266"/>
            <a:ext cx="2079656" cy="2217978"/>
          </a:xfrm>
          <a:prstGeom prst="rect">
            <a:avLst/>
          </a:prstGeom>
        </p:spPr>
      </p:pic>
      <p:pic>
        <p:nvPicPr>
          <p:cNvPr id="4" name="Grafik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763688" y="1202266"/>
            <a:ext cx="2066982" cy="2217977"/>
          </a:xfrm>
          <a:prstGeom prst="rect">
            <a:avLst/>
          </a:prstGeom>
        </p:spPr>
      </p:pic>
      <p:pic>
        <p:nvPicPr>
          <p:cNvPr id="5" name="Grafik 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491880" y="1202266"/>
            <a:ext cx="2061018" cy="2217978"/>
          </a:xfrm>
          <a:prstGeom prst="rect">
            <a:avLst/>
          </a:prstGeom>
        </p:spPr>
      </p:pic>
      <p:pic>
        <p:nvPicPr>
          <p:cNvPr id="6" name="Grafik 5"/>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148064" y="1196752"/>
            <a:ext cx="2117148" cy="2223855"/>
          </a:xfrm>
          <a:prstGeom prst="rect">
            <a:avLst/>
          </a:prstGeom>
        </p:spPr>
      </p:pic>
      <p:pic>
        <p:nvPicPr>
          <p:cNvPr id="7" name="Grafik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48264" y="1196752"/>
            <a:ext cx="2119842" cy="2223492"/>
          </a:xfrm>
          <a:prstGeom prst="rect">
            <a:avLst/>
          </a:prstGeom>
        </p:spPr>
      </p:pic>
      <p:pic>
        <p:nvPicPr>
          <p:cNvPr id="8" name="Grafik 7"/>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a:off x="107504" y="3867071"/>
            <a:ext cx="1800200" cy="2226224"/>
          </a:xfrm>
          <a:prstGeom prst="rect">
            <a:avLst/>
          </a:prstGeom>
        </p:spPr>
      </p:pic>
      <p:pic>
        <p:nvPicPr>
          <p:cNvPr id="9" name="Grafik 8"/>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flipH="1">
            <a:off x="1562802" y="3867072"/>
            <a:ext cx="2068934" cy="2226223"/>
          </a:xfrm>
          <a:prstGeom prst="rect">
            <a:avLst/>
          </a:prstGeom>
        </p:spPr>
      </p:pic>
      <p:pic>
        <p:nvPicPr>
          <p:cNvPr id="10" name="Grafik 9"/>
          <p:cNvPicPr>
            <a:picLocks noChangeAspect="1"/>
          </p:cNvPicPr>
          <p:nvPr/>
        </p:nvPicPr>
        <p:blipFill rotWithShape="1">
          <a:blip r:embed="rId11" cstate="email">
            <a:extLst>
              <a:ext uri="{28A0092B-C50C-407E-A947-70E740481C1C}">
                <a14:useLocalDpi xmlns:a14="http://schemas.microsoft.com/office/drawing/2010/main"/>
              </a:ext>
            </a:extLst>
          </a:blip>
          <a:srcRect b="-1"/>
          <a:stretch/>
        </p:blipFill>
        <p:spPr>
          <a:xfrm flipH="1">
            <a:off x="3410150" y="3871502"/>
            <a:ext cx="2169962" cy="2221794"/>
          </a:xfrm>
          <a:prstGeom prst="rect">
            <a:avLst/>
          </a:prstGeom>
        </p:spPr>
      </p:pic>
      <p:pic>
        <p:nvPicPr>
          <p:cNvPr id="11" name="Grafik 10"/>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flipH="1">
            <a:off x="5444645" y="3867072"/>
            <a:ext cx="2259240" cy="2226223"/>
          </a:xfrm>
          <a:prstGeom prst="rect">
            <a:avLst/>
          </a:prstGeom>
        </p:spPr>
      </p:pic>
      <p:pic>
        <p:nvPicPr>
          <p:cNvPr id="12" name="Grafik 11"/>
          <p:cNvPicPr>
            <a:picLocks noChangeAspect="1"/>
          </p:cNvPicPr>
          <p:nvPr/>
        </p:nvPicPr>
        <p:blipFill rotWithShape="1">
          <a:blip r:embed="rId13" cstate="email">
            <a:extLst>
              <a:ext uri="{28A0092B-C50C-407E-A947-70E740481C1C}">
                <a14:useLocalDpi xmlns:a14="http://schemas.microsoft.com/office/drawing/2010/main"/>
              </a:ext>
            </a:extLst>
          </a:blip>
          <a:srcRect b="-1"/>
          <a:stretch/>
        </p:blipFill>
        <p:spPr>
          <a:xfrm flipH="1">
            <a:off x="7092279" y="3871502"/>
            <a:ext cx="1975823" cy="2221793"/>
          </a:xfrm>
          <a:prstGeom prst="rect">
            <a:avLst/>
          </a:prstGeom>
        </p:spPr>
      </p:pic>
      <p:sp>
        <p:nvSpPr>
          <p:cNvPr id="14" name="Titel 6"/>
          <p:cNvSpPr txBox="1">
            <a:spLocks/>
          </p:cNvSpPr>
          <p:nvPr/>
        </p:nvSpPr>
        <p:spPr>
          <a:xfrm>
            <a:off x="323850" y="300342"/>
            <a:ext cx="64803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D</a:t>
            </a:r>
            <a:r>
              <a:rPr lang="de-DE" altLang="de-DE" dirty="0">
                <a:effectLst>
                  <a:outerShdw blurRad="38100" dist="38100" dir="2700000" algn="tl">
                    <a:srgbClr val="FFFFFF"/>
                  </a:outerShdw>
                </a:effectLst>
              </a:rPr>
              <a:t>igitale Subtraktionsangiografie DSA- vorderes Stromgebiet</a:t>
            </a:r>
            <a:endParaRPr lang="de-DE" dirty="0"/>
          </a:p>
        </p:txBody>
      </p:sp>
      <p:graphicFrame>
        <p:nvGraphicFramePr>
          <p:cNvPr id="15" name="Object 14"/>
          <p:cNvGraphicFramePr>
            <a:graphicFrameLocks noChangeAspect="1"/>
          </p:cNvGraphicFramePr>
          <p:nvPr>
            <p:extLst>
              <p:ext uri="{D42A27DB-BD31-4B8C-83A1-F6EECF244321}">
                <p14:modId xmlns:p14="http://schemas.microsoft.com/office/powerpoint/2010/main" val="397938348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14" imgW="11247619" imgH="11247619" progId="MSPhotoEd.3">
                  <p:embed/>
                </p:oleObj>
              </mc:Choice>
              <mc:Fallback>
                <p:oleObj name="Photo Editor-Foto" r:id="rId14" imgW="11247619" imgH="11247619" progId="MSPhotoEd.3">
                  <p:embed/>
                  <p:pic>
                    <p:nvPicPr>
                      <p:cNvPr id="15" name="Object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6" name="Picture 15" descr="logo"/>
          <p:cNvPicPr>
            <a:picLocks noChangeAspect="1" noChangeArrowheads="1"/>
          </p:cNvPicPr>
          <p:nvPr>
            <p:custDataLst>
              <p:tags r:id="rId1"/>
            </p:custDataLst>
          </p:nvPr>
        </p:nvPicPr>
        <p:blipFill>
          <a:blip r:embed="rId1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2" name="Textfeld 1"/>
          <p:cNvSpPr txBox="1"/>
          <p:nvPr/>
        </p:nvSpPr>
        <p:spPr>
          <a:xfrm>
            <a:off x="107504" y="836712"/>
            <a:ext cx="569387" cy="369332"/>
          </a:xfrm>
          <a:prstGeom prst="rect">
            <a:avLst/>
          </a:prstGeom>
          <a:noFill/>
        </p:spPr>
        <p:txBody>
          <a:bodyPr wrap="none" rtlCol="0">
            <a:spAutoFit/>
          </a:bodyPr>
          <a:lstStyle/>
          <a:p>
            <a:r>
              <a:rPr lang="de-DE" dirty="0" err="1"/>
              <a:t>a.p.</a:t>
            </a:r>
            <a:endParaRPr lang="de-DE" dirty="0"/>
          </a:p>
        </p:txBody>
      </p:sp>
      <p:sp>
        <p:nvSpPr>
          <p:cNvPr id="18" name="Textfeld 17"/>
          <p:cNvSpPr txBox="1"/>
          <p:nvPr/>
        </p:nvSpPr>
        <p:spPr>
          <a:xfrm>
            <a:off x="107504" y="3491716"/>
            <a:ext cx="889987" cy="369332"/>
          </a:xfrm>
          <a:prstGeom prst="rect">
            <a:avLst/>
          </a:prstGeom>
          <a:noFill/>
        </p:spPr>
        <p:txBody>
          <a:bodyPr wrap="none" rtlCol="0">
            <a:spAutoFit/>
          </a:bodyPr>
          <a:lstStyle/>
          <a:p>
            <a:r>
              <a:rPr lang="de-DE" dirty="0"/>
              <a:t>seitlich</a:t>
            </a:r>
          </a:p>
        </p:txBody>
      </p:sp>
    </p:spTree>
    <p:extLst>
      <p:ext uri="{BB962C8B-B14F-4D97-AF65-F5344CB8AC3E}">
        <p14:creationId xmlns:p14="http://schemas.microsoft.com/office/powerpoint/2010/main" val="40903459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6"/>
          <p:cNvSpPr txBox="1">
            <a:spLocks/>
          </p:cNvSpPr>
          <p:nvPr/>
        </p:nvSpPr>
        <p:spPr>
          <a:xfrm>
            <a:off x="323850" y="300342"/>
            <a:ext cx="64803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D</a:t>
            </a:r>
            <a:r>
              <a:rPr lang="de-DE" altLang="de-DE" dirty="0">
                <a:effectLst>
                  <a:outerShdw blurRad="38100" dist="38100" dir="2700000" algn="tl">
                    <a:srgbClr val="FFFFFF"/>
                  </a:outerShdw>
                </a:effectLst>
              </a:rPr>
              <a:t>igitale Subtraktionsangiografie DSA- hinteres Stromgebiet</a:t>
            </a:r>
            <a:endParaRPr lang="de-DE" dirty="0"/>
          </a:p>
        </p:txBody>
      </p:sp>
      <p:graphicFrame>
        <p:nvGraphicFramePr>
          <p:cNvPr id="15" name="Object 14"/>
          <p:cNvGraphicFramePr>
            <a:graphicFrameLocks noChangeAspect="1"/>
          </p:cNvGraphicFramePr>
          <p:nvPr>
            <p:extLst>
              <p:ext uri="{D42A27DB-BD31-4B8C-83A1-F6EECF244321}">
                <p14:modId xmlns:p14="http://schemas.microsoft.com/office/powerpoint/2010/main" val="397938348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15"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6"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2" name="Textfeld 1"/>
          <p:cNvSpPr txBox="1"/>
          <p:nvPr/>
        </p:nvSpPr>
        <p:spPr>
          <a:xfrm>
            <a:off x="107504" y="764704"/>
            <a:ext cx="569387" cy="369332"/>
          </a:xfrm>
          <a:prstGeom prst="rect">
            <a:avLst/>
          </a:prstGeom>
          <a:noFill/>
        </p:spPr>
        <p:txBody>
          <a:bodyPr wrap="none" rtlCol="0">
            <a:spAutoFit/>
          </a:bodyPr>
          <a:lstStyle/>
          <a:p>
            <a:r>
              <a:rPr lang="de-DE" dirty="0" err="1"/>
              <a:t>a.p.</a:t>
            </a:r>
            <a:endParaRPr lang="de-DE" dirty="0"/>
          </a:p>
        </p:txBody>
      </p:sp>
      <p:sp>
        <p:nvSpPr>
          <p:cNvPr id="18" name="Textfeld 17"/>
          <p:cNvSpPr txBox="1"/>
          <p:nvPr/>
        </p:nvSpPr>
        <p:spPr>
          <a:xfrm>
            <a:off x="107504" y="3779748"/>
            <a:ext cx="889987" cy="369332"/>
          </a:xfrm>
          <a:prstGeom prst="rect">
            <a:avLst/>
          </a:prstGeom>
          <a:noFill/>
        </p:spPr>
        <p:txBody>
          <a:bodyPr wrap="none" rtlCol="0">
            <a:spAutoFit/>
          </a:bodyPr>
          <a:lstStyle/>
          <a:p>
            <a:r>
              <a:rPr lang="de-DE" dirty="0"/>
              <a:t>seitlich</a:t>
            </a:r>
          </a:p>
        </p:txBody>
      </p:sp>
      <p:pic>
        <p:nvPicPr>
          <p:cNvPr id="20" name="Grafik 1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5070" y="1120878"/>
            <a:ext cx="2364965" cy="2627676"/>
          </a:xfrm>
          <a:prstGeom prst="rect">
            <a:avLst/>
          </a:prstGeom>
        </p:spPr>
      </p:pic>
      <p:pic>
        <p:nvPicPr>
          <p:cNvPr id="22" name="Grafik 2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39501" y="1120878"/>
            <a:ext cx="2224135" cy="2626088"/>
          </a:xfrm>
          <a:prstGeom prst="rect">
            <a:avLst/>
          </a:prstGeom>
        </p:spPr>
      </p:pic>
      <p:pic>
        <p:nvPicPr>
          <p:cNvPr id="21" name="Grafik 2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63742" y="1117420"/>
            <a:ext cx="2350827" cy="2627742"/>
          </a:xfrm>
          <a:prstGeom prst="rect">
            <a:avLst/>
          </a:prstGeom>
        </p:spPr>
      </p:pic>
      <p:pic>
        <p:nvPicPr>
          <p:cNvPr id="23" name="Grafik 2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892732" y="1117421"/>
            <a:ext cx="2572143" cy="2627742"/>
          </a:xfrm>
          <a:prstGeom prst="rect">
            <a:avLst/>
          </a:prstGeom>
        </p:spPr>
      </p:pic>
      <p:pic>
        <p:nvPicPr>
          <p:cNvPr id="24" name="Grafik 2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2663" y="4149080"/>
            <a:ext cx="2100390" cy="2320303"/>
          </a:xfrm>
          <a:prstGeom prst="rect">
            <a:avLst/>
          </a:prstGeom>
        </p:spPr>
      </p:pic>
      <p:pic>
        <p:nvPicPr>
          <p:cNvPr id="27" name="Grafik 2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353331" y="4153299"/>
            <a:ext cx="1930637" cy="2316083"/>
          </a:xfrm>
          <a:prstGeom prst="rect">
            <a:avLst/>
          </a:prstGeom>
        </p:spPr>
      </p:pic>
      <p:pic>
        <p:nvPicPr>
          <p:cNvPr id="26" name="Grafik 2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255664" y="4149080"/>
            <a:ext cx="2116536" cy="2320302"/>
          </a:xfrm>
          <a:prstGeom prst="rect">
            <a:avLst/>
          </a:prstGeom>
        </p:spPr>
      </p:pic>
      <p:pic>
        <p:nvPicPr>
          <p:cNvPr id="28" name="Grafik 2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314337" y="4149080"/>
            <a:ext cx="2150538" cy="2320302"/>
          </a:xfrm>
          <a:prstGeom prst="rect">
            <a:avLst/>
          </a:prstGeom>
        </p:spPr>
      </p:pic>
    </p:spTree>
    <p:extLst>
      <p:ext uri="{BB962C8B-B14F-4D97-AF65-F5344CB8AC3E}">
        <p14:creationId xmlns:p14="http://schemas.microsoft.com/office/powerpoint/2010/main" val="5359033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17</a:t>
            </a:fld>
            <a:endParaRPr lang="de-DE"/>
          </a:p>
        </p:txBody>
      </p:sp>
      <p:pic>
        <p:nvPicPr>
          <p:cNvPr id="5" name="Grafik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81809" y="1690689"/>
            <a:ext cx="4082679" cy="3109324"/>
          </a:xfrm>
          <a:prstGeom prst="rect">
            <a:avLst/>
          </a:prstGeom>
        </p:spPr>
      </p:pic>
      <p:pic>
        <p:nvPicPr>
          <p:cNvPr id="13" name="Grafik 12"/>
          <p:cNvPicPr>
            <a:picLocks noChangeAspect="1"/>
          </p:cNvPicPr>
          <p:nvPr/>
        </p:nvPicPr>
        <p:blipFill rotWithShape="1">
          <a:blip r:embed="rId5" cstate="email">
            <a:extLst>
              <a:ext uri="{28A0092B-C50C-407E-A947-70E740481C1C}">
                <a14:useLocalDpi xmlns:a14="http://schemas.microsoft.com/office/drawing/2010/main"/>
              </a:ext>
            </a:extLst>
          </a:blip>
          <a:srcRect l="1614" t="2237" r="1834" b="674"/>
          <a:stretch/>
        </p:blipFill>
        <p:spPr>
          <a:xfrm flipH="1">
            <a:off x="117436" y="1471925"/>
            <a:ext cx="4670588" cy="4837395"/>
          </a:xfrm>
          <a:prstGeom prst="rect">
            <a:avLst/>
          </a:prstGeom>
        </p:spPr>
      </p:pic>
      <p:sp>
        <p:nvSpPr>
          <p:cNvPr id="8" name="Rechteck 7"/>
          <p:cNvSpPr/>
          <p:nvPr/>
        </p:nvSpPr>
        <p:spPr>
          <a:xfrm>
            <a:off x="6372200" y="1628800"/>
            <a:ext cx="1728192" cy="78692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p:cNvSpPr/>
          <p:nvPr/>
        </p:nvSpPr>
        <p:spPr>
          <a:xfrm>
            <a:off x="1403647" y="4813412"/>
            <a:ext cx="1482427" cy="9198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echteck 18"/>
          <p:cNvSpPr/>
          <p:nvPr/>
        </p:nvSpPr>
        <p:spPr>
          <a:xfrm rot="10800000" flipH="1" flipV="1">
            <a:off x="1043609" y="-127268"/>
            <a:ext cx="792088" cy="1107996"/>
          </a:xfrm>
          <a:prstGeom prst="rect">
            <a:avLst/>
          </a:prstGeom>
        </p:spPr>
        <p:txBody>
          <a:bodyPr wrap="square">
            <a:spAutoFit/>
          </a:bodyPr>
          <a:lstStyle/>
          <a:p>
            <a:r>
              <a:rPr lang="de-DE" sz="6600" b="1" dirty="0">
                <a:latin typeface="Bradley Hand ITC" panose="03070402050302030203" pitchFamily="66" charset="0"/>
                <a:cs typeface="Arial" panose="020B0604020202020204" pitchFamily="34" charset="0"/>
              </a:rPr>
              <a:t>T</a:t>
            </a:r>
            <a:endParaRPr lang="de-DE" sz="6600" b="1" dirty="0"/>
          </a:p>
        </p:txBody>
      </p:sp>
      <p:sp>
        <p:nvSpPr>
          <p:cNvPr id="12"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4"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err="1"/>
              <a:t>Carotis</a:t>
            </a:r>
            <a:r>
              <a:rPr lang="de-DE" dirty="0"/>
              <a:t>-</a:t>
            </a:r>
          </a:p>
        </p:txBody>
      </p:sp>
      <p:sp>
        <p:nvSpPr>
          <p:cNvPr id="16" name="Inhaltsplatzhalter 4"/>
          <p:cNvSpPr txBox="1">
            <a:spLocks/>
          </p:cNvSpPr>
          <p:nvPr/>
        </p:nvSpPr>
        <p:spPr>
          <a:xfrm>
            <a:off x="323527" y="836712"/>
            <a:ext cx="5524118" cy="215444"/>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6"/>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6"/>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altLang="de-DE" dirty="0"/>
              <a:t>C1 (ACI), M1(ACM), A1 (ACA)</a:t>
            </a:r>
          </a:p>
        </p:txBody>
      </p:sp>
      <p:graphicFrame>
        <p:nvGraphicFramePr>
          <p:cNvPr id="15"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7" imgW="11247619" imgH="11247619" progId="MSPhotoEd.3">
                  <p:embed/>
                </p:oleObj>
              </mc:Choice>
              <mc:Fallback>
                <p:oleObj name="Photo Editor-Foto" r:id="rId7" imgW="11247619" imgH="11247619" progId="MSPhotoEd.3">
                  <p:embed/>
                  <p:pic>
                    <p:nvPicPr>
                      <p:cNvPr id="15"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7" name="Picture 15" descr="logo"/>
          <p:cNvPicPr>
            <a:picLocks noChangeAspect="1" noChangeArrowheads="1"/>
          </p:cNvPicPr>
          <p:nvPr>
            <p:custDataLst>
              <p:tags r:id="rId1"/>
            </p:custDataLst>
          </p:nvPr>
        </p:nvPicPr>
        <p:blipFill>
          <a:blip r:embed="rId9"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81371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75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175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a:t>MCA</a:t>
            </a:r>
          </a:p>
        </p:txBody>
      </p:sp>
      <p:sp>
        <p:nvSpPr>
          <p:cNvPr id="6149" name="TextBox 7"/>
          <p:cNvSpPr txBox="1">
            <a:spLocks noChangeArrowheads="1"/>
          </p:cNvSpPr>
          <p:nvPr/>
        </p:nvSpPr>
        <p:spPr bwMode="auto">
          <a:xfrm>
            <a:off x="179512" y="718577"/>
            <a:ext cx="8064896" cy="152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a:t>M1- </a:t>
            </a:r>
            <a:r>
              <a:rPr lang="en-US" altLang="en-US" sz="1600" b="1" dirty="0" err="1"/>
              <a:t>Verchluss</a:t>
            </a:r>
            <a:r>
              <a:rPr lang="en-US" altLang="en-US" sz="1600" b="1" dirty="0"/>
              <a:t> </a:t>
            </a:r>
            <a:r>
              <a:rPr lang="en-US" altLang="en-US" sz="1600" b="1" dirty="0" err="1"/>
              <a:t>rechts</a:t>
            </a:r>
            <a:endParaRPr lang="de-DE" sz="1600" dirty="0"/>
          </a:p>
          <a:p>
            <a:pPr marL="285750" indent="-285750">
              <a:buFont typeface="Symbol" panose="05050102010706020507" pitchFamily="18" charset="2"/>
              <a:buChar char="-"/>
            </a:pPr>
            <a:r>
              <a:rPr lang="de-DE" sz="1600" dirty="0"/>
              <a:t>81J, weiblich</a:t>
            </a:r>
          </a:p>
          <a:p>
            <a:pPr marL="285750" indent="-285750">
              <a:buFont typeface="Symbol" panose="05050102010706020507" pitchFamily="18" charset="2"/>
              <a:buChar char="-"/>
            </a:pPr>
            <a:r>
              <a:rPr lang="de-DE" sz="1600" dirty="0"/>
              <a:t>Akutes Mediasyndrom rechts </a:t>
            </a:r>
          </a:p>
          <a:p>
            <a:pPr marL="285750" indent="-285750">
              <a:buFont typeface="Symbol" panose="05050102010706020507" pitchFamily="18" charset="2"/>
              <a:buChar char="-"/>
            </a:pPr>
            <a:r>
              <a:rPr lang="de-DE" sz="1600" dirty="0"/>
              <a:t>Zeitfenster ca. 4h </a:t>
            </a:r>
          </a:p>
          <a:p>
            <a:pPr marL="285750" indent="-285750">
              <a:buFont typeface="Symbol" panose="05050102010706020507" pitchFamily="18" charset="2"/>
              <a:buChar char="-"/>
            </a:pPr>
            <a:r>
              <a:rPr lang="de-DE" sz="1600" dirty="0"/>
              <a:t>NIHSS 3</a:t>
            </a:r>
            <a:endParaRPr lang="en-US" altLang="en-US" sz="1600" b="1" dirty="0"/>
          </a:p>
        </p:txBody>
      </p:sp>
      <p:sp>
        <p:nvSpPr>
          <p:cNvPr id="12"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14" name="Grafik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5823" y="2179894"/>
            <a:ext cx="3722121" cy="3913402"/>
          </a:xfrm>
          <a:prstGeom prst="rect">
            <a:avLst/>
          </a:prstGeom>
        </p:spPr>
      </p:pic>
      <p:pic>
        <p:nvPicPr>
          <p:cNvPr id="6" name="Grafik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50279" y="2230960"/>
            <a:ext cx="3722121" cy="3852862"/>
          </a:xfrm>
          <a:prstGeom prst="rect">
            <a:avLst/>
          </a:prstGeom>
        </p:spPr>
      </p:pic>
      <p:graphicFrame>
        <p:nvGraphicFramePr>
          <p:cNvPr id="7"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6" imgW="11247619" imgH="11247619" progId="MSPhotoEd.3">
                  <p:embed/>
                </p:oleObj>
              </mc:Choice>
              <mc:Fallback>
                <p:oleObj name="Photo Editor-Foto" r:id="rId6" imgW="11247619" imgH="11247619" progId="MSPhotoEd.3">
                  <p:embed/>
                  <p:pic>
                    <p:nvPicPr>
                      <p:cNvPr id="7"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8" name="Picture 15" descr="logo"/>
          <p:cNvPicPr>
            <a:picLocks noChangeAspect="1" noChangeArrowheads="1"/>
          </p:cNvPicPr>
          <p:nvPr>
            <p:custDataLst>
              <p:tags r:id="rId1"/>
            </p:custDataLst>
          </p:nvPr>
        </p:nvPicPr>
        <p:blipFill>
          <a:blip r:embed="rId8"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442983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a:t>MCA</a:t>
            </a:r>
          </a:p>
        </p:txBody>
      </p:sp>
      <p:sp>
        <p:nvSpPr>
          <p:cNvPr id="6149" name="TextBox 7"/>
          <p:cNvSpPr txBox="1">
            <a:spLocks noChangeArrowheads="1"/>
          </p:cNvSpPr>
          <p:nvPr/>
        </p:nvSpPr>
        <p:spPr bwMode="auto">
          <a:xfrm>
            <a:off x="179512" y="718577"/>
            <a:ext cx="8064896"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a:t>M1- </a:t>
            </a:r>
            <a:r>
              <a:rPr lang="en-US" altLang="en-US" sz="1600" b="1" dirty="0" err="1"/>
              <a:t>Verchluss</a:t>
            </a:r>
            <a:endParaRPr lang="de-DE" sz="1600" dirty="0"/>
          </a:p>
          <a:p>
            <a:pPr marL="285750" indent="-285750">
              <a:buFont typeface="Symbol" panose="05050102010706020507" pitchFamily="18" charset="2"/>
              <a:buChar char="-"/>
            </a:pPr>
            <a:r>
              <a:rPr lang="de-DE" sz="1600" dirty="0"/>
              <a:t>Sondierung mit dem Draht</a:t>
            </a:r>
            <a:endParaRPr lang="en-US" altLang="en-US" sz="1600" b="1" dirty="0"/>
          </a:p>
        </p:txBody>
      </p:sp>
      <p:sp>
        <p:nvSpPr>
          <p:cNvPr id="12"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2" name="Grafik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496" y="1916832"/>
            <a:ext cx="2551673" cy="4353722"/>
          </a:xfrm>
          <a:prstGeom prst="rect">
            <a:avLst/>
          </a:prstGeom>
        </p:spPr>
      </p:pic>
      <p:pic>
        <p:nvPicPr>
          <p:cNvPr id="3" name="Grafik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267905" y="1916832"/>
            <a:ext cx="2372327" cy="4353722"/>
          </a:xfrm>
          <a:prstGeom prst="rect">
            <a:avLst/>
          </a:prstGeom>
        </p:spPr>
      </p:pic>
      <p:pic>
        <p:nvPicPr>
          <p:cNvPr id="4" name="Grafik 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499992" y="1916832"/>
            <a:ext cx="2302553" cy="4353722"/>
          </a:xfrm>
          <a:prstGeom prst="rect">
            <a:avLst/>
          </a:prstGeom>
        </p:spPr>
      </p:pic>
      <p:pic>
        <p:nvPicPr>
          <p:cNvPr id="5" name="Grafik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60232" y="1916832"/>
            <a:ext cx="2442101" cy="4353722"/>
          </a:xfrm>
          <a:prstGeom prst="rect">
            <a:avLst/>
          </a:prstGeom>
        </p:spPr>
      </p:pic>
      <p:pic>
        <p:nvPicPr>
          <p:cNvPr id="13" name="Grafik 1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7690" y="1916832"/>
            <a:ext cx="2467145" cy="4353722"/>
          </a:xfrm>
          <a:prstGeom prst="rect">
            <a:avLst/>
          </a:prstGeom>
        </p:spPr>
      </p:pic>
      <p:pic>
        <p:nvPicPr>
          <p:cNvPr id="9" name="Grafik 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411759" y="1916832"/>
            <a:ext cx="2304075" cy="4353721"/>
          </a:xfrm>
          <a:prstGeom prst="rect">
            <a:avLst/>
          </a:prstGeom>
        </p:spPr>
      </p:pic>
      <p:pic>
        <p:nvPicPr>
          <p:cNvPr id="10" name="Grafik 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715835" y="1916832"/>
            <a:ext cx="2392965" cy="4353721"/>
          </a:xfrm>
          <a:prstGeom prst="rect">
            <a:avLst/>
          </a:prstGeom>
        </p:spPr>
      </p:pic>
      <p:pic>
        <p:nvPicPr>
          <p:cNvPr id="11" name="Grafik 1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835314" y="1916832"/>
            <a:ext cx="2247082" cy="4353721"/>
          </a:xfrm>
          <a:prstGeom prst="rect">
            <a:avLst/>
          </a:prstGeom>
        </p:spPr>
      </p:pic>
      <p:graphicFrame>
        <p:nvGraphicFramePr>
          <p:cNvPr id="14"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12" imgW="11247619" imgH="11247619" progId="MSPhotoEd.3">
                  <p:embed/>
                </p:oleObj>
              </mc:Choice>
              <mc:Fallback>
                <p:oleObj name="Photo Editor-Foto" r:id="rId12" imgW="11247619" imgH="11247619" progId="MSPhotoEd.3">
                  <p:embed/>
                  <p:pic>
                    <p:nvPicPr>
                      <p:cNvPr id="14" name="Object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5" name="Picture 15" descr="logo"/>
          <p:cNvPicPr>
            <a:picLocks noChangeAspect="1" noChangeArrowheads="1"/>
          </p:cNvPicPr>
          <p:nvPr>
            <p:custDataLst>
              <p:tags r:id="rId1"/>
            </p:custDataLst>
          </p:nvPr>
        </p:nvPicPr>
        <p:blipFill>
          <a:blip r:embed="rId14"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9216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2</a:t>
            </a:fld>
            <a:endParaRPr lang="de-DE"/>
          </a:p>
        </p:txBody>
      </p:sp>
      <p:sp>
        <p:nvSpPr>
          <p:cNvPr id="7"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graphicFrame>
        <p:nvGraphicFramePr>
          <p:cNvPr id="8" name="Object 14"/>
          <p:cNvGraphicFramePr>
            <a:graphicFrameLocks noChangeAspect="1"/>
          </p:cNvGraphicFramePr>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0" name="Picture 15" descr="logo"/>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Inhaltsplatzhalter 2"/>
          <p:cNvSpPr>
            <a:spLocks noGrp="1"/>
          </p:cNvSpPr>
          <p:nvPr>
            <p:ph idx="1"/>
          </p:nvPr>
        </p:nvSpPr>
        <p:spPr>
          <a:xfrm>
            <a:off x="323850" y="1125538"/>
            <a:ext cx="8496299" cy="215444"/>
          </a:xfrm>
        </p:spPr>
        <p:txBody>
          <a:bodyPr/>
          <a:lstStyle/>
          <a:p>
            <a:r>
              <a:rPr lang="de-DE" dirty="0"/>
              <a:t>Interessenskonflikte</a:t>
            </a:r>
          </a:p>
        </p:txBody>
      </p:sp>
      <p:graphicFrame>
        <p:nvGraphicFramePr>
          <p:cNvPr id="6" name="Tabelle 5"/>
          <p:cNvGraphicFramePr>
            <a:graphicFrameLocks noGrp="1"/>
          </p:cNvGraphicFramePr>
          <p:nvPr/>
        </p:nvGraphicFramePr>
        <p:xfrm>
          <a:off x="323850" y="1628800"/>
          <a:ext cx="7776864" cy="1118736"/>
        </p:xfrm>
        <a:graphic>
          <a:graphicData uri="http://schemas.openxmlformats.org/drawingml/2006/table">
            <a:tbl>
              <a:tblPr/>
              <a:tblGrid>
                <a:gridCol w="3888432">
                  <a:extLst>
                    <a:ext uri="{9D8B030D-6E8A-4147-A177-3AD203B41FA5}">
                      <a16:colId xmlns:a16="http://schemas.microsoft.com/office/drawing/2014/main" val="1462485769"/>
                    </a:ext>
                  </a:extLst>
                </a:gridCol>
                <a:gridCol w="3888432">
                  <a:extLst>
                    <a:ext uri="{9D8B030D-6E8A-4147-A177-3AD203B41FA5}">
                      <a16:colId xmlns:a16="http://schemas.microsoft.com/office/drawing/2014/main" val="217754313"/>
                    </a:ext>
                  </a:extLst>
                </a:gridCol>
              </a:tblGrid>
              <a:tr h="369462">
                <a:tc>
                  <a:txBody>
                    <a:bodyPr/>
                    <a:lstStyle/>
                    <a:p>
                      <a:r>
                        <a:rPr lang="de-DE" sz="1200" dirty="0"/>
                        <a:t>Beruf</a:t>
                      </a: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r>
                        <a:rPr lang="de-DE" sz="1200" dirty="0"/>
                        <a:t>Leitende Oberärztin, Institut für klinische und </a:t>
                      </a:r>
                      <a:r>
                        <a:rPr lang="de-DE" sz="1200" dirty="0" err="1"/>
                        <a:t>interventionelle</a:t>
                      </a:r>
                      <a:r>
                        <a:rPr lang="de-DE" sz="1200" dirty="0"/>
                        <a:t> Neuroradiologie Klinikum Neukölln</a:t>
                      </a: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838051255"/>
                  </a:ext>
                </a:extLst>
              </a:tr>
              <a:tr h="334887">
                <a:tc>
                  <a:txBody>
                    <a:bodyPr/>
                    <a:lstStyle/>
                    <a:p>
                      <a:r>
                        <a:rPr lang="de-DE" sz="1200" dirty="0"/>
                        <a:t>Gremientätigkeit</a:t>
                      </a:r>
                    </a:p>
                  </a:txBody>
                  <a:tcPr>
                    <a:lnL w="12700" cmpd="sng">
                      <a:solidFill>
                        <a:schemeClr val="tx1"/>
                      </a:solid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r>
                        <a:rPr lang="de-DE" sz="1200" dirty="0"/>
                        <a:t>keine</a:t>
                      </a: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mpd="sng">
                      <a:solidFill>
                        <a:schemeClr val="tx1"/>
                      </a:solidFill>
                      <a:prstDash val="solid"/>
                    </a:lnB>
                  </a:tcPr>
                </a:tc>
                <a:extLst>
                  <a:ext uri="{0D108BD9-81ED-4DB2-BD59-A6C34878D82A}">
                    <a16:rowId xmlns:a16="http://schemas.microsoft.com/office/drawing/2014/main" val="3455928334"/>
                  </a:ext>
                </a:extLst>
              </a:tr>
              <a:tr h="326649">
                <a:tc>
                  <a:txBody>
                    <a:bodyPr/>
                    <a:lstStyle/>
                    <a:p>
                      <a:r>
                        <a:rPr lang="de-DE" sz="1200" dirty="0"/>
                        <a:t>Referenztätigkeit</a:t>
                      </a:r>
                    </a:p>
                  </a:txBody>
                  <a:tcPr>
                    <a:lnL w="12700" cmpd="sng">
                      <a:solidFill>
                        <a:schemeClr val="tx1"/>
                      </a:solidFill>
                      <a:prstDash val="solid"/>
                    </a:lnL>
                    <a:lnR w="12700" cmpd="sng">
                      <a:solidFill>
                        <a:schemeClr val="tx1"/>
                      </a:solidFill>
                      <a:prstDash val="solid"/>
                    </a:lnR>
                    <a:lnT w="12700" cap="flat" cmpd="sng" algn="ctr">
                      <a:solidFill>
                        <a:schemeClr val="tx1"/>
                      </a:solidFill>
                      <a:prstDash val="solid"/>
                      <a:round/>
                      <a:headEnd type="none" w="med" len="med"/>
                      <a:tailEnd type="none" w="med" len="med"/>
                    </a:lnT>
                    <a:lnB w="12700" cmpd="sng">
                      <a:solidFill>
                        <a:schemeClr val="tx1"/>
                      </a:solidFill>
                      <a:prstDash val="solid"/>
                    </a:lnB>
                  </a:tcPr>
                </a:tc>
                <a:tc>
                  <a:txBody>
                    <a:bodyPr/>
                    <a:lstStyle/>
                    <a:p>
                      <a:r>
                        <a:rPr lang="de-DE" sz="1200" dirty="0"/>
                        <a:t>Pfizer</a:t>
                      </a:r>
                    </a:p>
                  </a:txBody>
                  <a:tcPr>
                    <a:lnL w="12700" cap="flat" cmpd="sng" algn="ctr">
                      <a:solidFill>
                        <a:schemeClr val="tx1"/>
                      </a:solidFill>
                      <a:prstDash val="solid"/>
                      <a:round/>
                      <a:headEnd type="none" w="med" len="med"/>
                      <a:tailEnd type="none" w="med" len="med"/>
                    </a:lnL>
                    <a:lnR w="12700" cmpd="sng">
                      <a:solidFill>
                        <a:schemeClr val="tx1"/>
                      </a:solidFill>
                      <a:prstDash val="solid"/>
                    </a:lnR>
                    <a:lnT w="12700" cap="flat" cmpd="sng" algn="ctr">
                      <a:solidFill>
                        <a:schemeClr val="tx1"/>
                      </a:solidFill>
                      <a:prstDash val="solid"/>
                      <a:round/>
                      <a:headEnd type="none" w="med" len="med"/>
                      <a:tailEnd type="none" w="med" len="med"/>
                    </a:lnT>
                    <a:lnB w="12700" cmpd="sng">
                      <a:solidFill>
                        <a:schemeClr val="tx1"/>
                      </a:solidFill>
                      <a:prstDash val="solid"/>
                    </a:lnB>
                  </a:tcPr>
                </a:tc>
                <a:extLst>
                  <a:ext uri="{0D108BD9-81ED-4DB2-BD59-A6C34878D82A}">
                    <a16:rowId xmlns:a16="http://schemas.microsoft.com/office/drawing/2014/main" val="1262854788"/>
                  </a:ext>
                </a:extLst>
              </a:tr>
            </a:tbl>
          </a:graphicData>
        </a:graphic>
      </p:graphicFrame>
    </p:spTree>
    <p:extLst>
      <p:ext uri="{BB962C8B-B14F-4D97-AF65-F5344CB8AC3E}">
        <p14:creationId xmlns:p14="http://schemas.microsoft.com/office/powerpoint/2010/main" val="279270340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a:t>MCA</a:t>
            </a:r>
          </a:p>
        </p:txBody>
      </p:sp>
      <p:sp>
        <p:nvSpPr>
          <p:cNvPr id="6149" name="TextBox 7"/>
          <p:cNvSpPr txBox="1">
            <a:spLocks noChangeArrowheads="1"/>
          </p:cNvSpPr>
          <p:nvPr/>
        </p:nvSpPr>
        <p:spPr bwMode="auto">
          <a:xfrm>
            <a:off x="179512" y="718577"/>
            <a:ext cx="3528392"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a:t>M1- </a:t>
            </a:r>
            <a:r>
              <a:rPr lang="en-US" altLang="en-US" sz="1600" b="1" dirty="0" err="1"/>
              <a:t>Verchluss</a:t>
            </a:r>
            <a:endParaRPr lang="de-DE" sz="1600" dirty="0"/>
          </a:p>
          <a:p>
            <a:pPr marL="285750" indent="-285750">
              <a:buFont typeface="Symbol" panose="05050102010706020507" pitchFamily="18" charset="2"/>
              <a:buChar char="-"/>
            </a:pPr>
            <a:r>
              <a:rPr lang="de-DE" sz="1600" dirty="0"/>
              <a:t>Nachführen des MK</a:t>
            </a:r>
            <a:r>
              <a:rPr lang="en-US" sz="1600" dirty="0"/>
              <a:t> und des </a:t>
            </a:r>
            <a:r>
              <a:rPr lang="en-US" sz="1600" dirty="0" err="1"/>
              <a:t>Aspirationskatheters</a:t>
            </a:r>
            <a:endParaRPr lang="de-DE" sz="1600" dirty="0"/>
          </a:p>
        </p:txBody>
      </p:sp>
      <p:sp>
        <p:nvSpPr>
          <p:cNvPr id="12"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6" name="Grafik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5" y="1916831"/>
            <a:ext cx="2160241" cy="4353723"/>
          </a:xfrm>
          <a:prstGeom prst="rect">
            <a:avLst/>
          </a:prstGeom>
        </p:spPr>
      </p:pic>
      <p:pic>
        <p:nvPicPr>
          <p:cNvPr id="7" name="Grafik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23728" y="1916831"/>
            <a:ext cx="2154252" cy="4353723"/>
          </a:xfrm>
          <a:prstGeom prst="rect">
            <a:avLst/>
          </a:prstGeom>
        </p:spPr>
      </p:pic>
      <p:pic>
        <p:nvPicPr>
          <p:cNvPr id="8" name="Grafik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707904" y="1914109"/>
            <a:ext cx="2598276" cy="4356445"/>
          </a:xfrm>
          <a:prstGeom prst="rect">
            <a:avLst/>
          </a:prstGeom>
        </p:spPr>
      </p:pic>
      <p:pic>
        <p:nvPicPr>
          <p:cNvPr id="15" name="Grafik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95995" y="1914109"/>
            <a:ext cx="2812509" cy="4356445"/>
          </a:xfrm>
          <a:prstGeom prst="rect">
            <a:avLst/>
          </a:prstGeom>
        </p:spPr>
      </p:pic>
      <p:sp>
        <p:nvSpPr>
          <p:cNvPr id="18" name="TextBox 7"/>
          <p:cNvSpPr txBox="1">
            <a:spLocks noChangeArrowheads="1"/>
          </p:cNvSpPr>
          <p:nvPr/>
        </p:nvSpPr>
        <p:spPr bwMode="auto">
          <a:xfrm>
            <a:off x="4788024" y="748559"/>
            <a:ext cx="3528392"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a:t>M1- </a:t>
            </a:r>
            <a:r>
              <a:rPr lang="en-US" altLang="en-US" sz="1600" b="1" dirty="0" err="1"/>
              <a:t>Verchluss</a:t>
            </a:r>
            <a:endParaRPr lang="de-DE" sz="1600" dirty="0"/>
          </a:p>
          <a:p>
            <a:pPr marL="285750" indent="-285750">
              <a:buFont typeface="Symbol" panose="05050102010706020507" pitchFamily="18" charset="2"/>
              <a:buChar char="-"/>
            </a:pPr>
            <a:r>
              <a:rPr lang="de-DE" sz="1600" dirty="0"/>
              <a:t>Verifizierung der </a:t>
            </a:r>
            <a:r>
              <a:rPr lang="de-DE" sz="1600" dirty="0" err="1"/>
              <a:t>intraluminalen</a:t>
            </a:r>
            <a:r>
              <a:rPr lang="de-DE" sz="1600" dirty="0"/>
              <a:t> </a:t>
            </a:r>
            <a:r>
              <a:rPr lang="de-DE" sz="1600" dirty="0" err="1"/>
              <a:t>Katheterlage</a:t>
            </a:r>
            <a:r>
              <a:rPr lang="de-DE" sz="1600" dirty="0"/>
              <a:t> mit KM</a:t>
            </a:r>
          </a:p>
        </p:txBody>
      </p:sp>
    </p:spTree>
    <p:extLst>
      <p:ext uri="{BB962C8B-B14F-4D97-AF65-F5344CB8AC3E}">
        <p14:creationId xmlns:p14="http://schemas.microsoft.com/office/powerpoint/2010/main" val="1471433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a:t>MCA</a:t>
            </a:r>
          </a:p>
        </p:txBody>
      </p:sp>
      <p:sp>
        <p:nvSpPr>
          <p:cNvPr id="6149" name="TextBox 7"/>
          <p:cNvSpPr txBox="1">
            <a:spLocks noChangeArrowheads="1"/>
          </p:cNvSpPr>
          <p:nvPr/>
        </p:nvSpPr>
        <p:spPr bwMode="auto">
          <a:xfrm>
            <a:off x="179512" y="718577"/>
            <a:ext cx="8424936"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a:t>M1- </a:t>
            </a:r>
            <a:r>
              <a:rPr lang="en-US" altLang="en-US" sz="1600" b="1" dirty="0" err="1"/>
              <a:t>Verchluss</a:t>
            </a:r>
            <a:endParaRPr lang="de-DE" sz="1600" dirty="0"/>
          </a:p>
          <a:p>
            <a:pPr marL="285750" indent="-285750">
              <a:buFont typeface="Symbol" panose="05050102010706020507" pitchFamily="18" charset="2"/>
              <a:buChar char="-"/>
            </a:pPr>
            <a:r>
              <a:rPr lang="de-DE" sz="1600" dirty="0"/>
              <a:t>Einbringen des </a:t>
            </a:r>
            <a:r>
              <a:rPr lang="de-DE" sz="1600" dirty="0" err="1"/>
              <a:t>Stentretrievers</a:t>
            </a:r>
            <a:r>
              <a:rPr lang="de-DE" sz="1600" dirty="0"/>
              <a:t> und Freisetzen durch Rückzug des Mikrokatheters</a:t>
            </a:r>
          </a:p>
        </p:txBody>
      </p:sp>
      <p:sp>
        <p:nvSpPr>
          <p:cNvPr id="12"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2" name="Grafik 1"/>
          <p:cNvPicPr>
            <a:picLocks noChangeAspect="1"/>
          </p:cNvPicPr>
          <p:nvPr/>
        </p:nvPicPr>
        <p:blipFill>
          <a:blip r:embed="rId4"/>
          <a:stretch>
            <a:fillRect/>
          </a:stretch>
        </p:blipFill>
        <p:spPr>
          <a:xfrm>
            <a:off x="35495" y="1916831"/>
            <a:ext cx="4529885" cy="4086002"/>
          </a:xfrm>
          <a:prstGeom prst="rect">
            <a:avLst/>
          </a:prstGeom>
        </p:spPr>
      </p:pic>
      <p:sp>
        <p:nvSpPr>
          <p:cNvPr id="9" name="Textfeld 8"/>
          <p:cNvSpPr txBox="1"/>
          <p:nvPr/>
        </p:nvSpPr>
        <p:spPr>
          <a:xfrm>
            <a:off x="-18743" y="2018939"/>
            <a:ext cx="2792752" cy="276999"/>
          </a:xfrm>
          <a:prstGeom prst="rect">
            <a:avLst/>
          </a:prstGeom>
          <a:noFill/>
        </p:spPr>
        <p:txBody>
          <a:bodyPr wrap="none" rtlCol="0">
            <a:spAutoFit/>
          </a:bodyPr>
          <a:lstStyle/>
          <a:p>
            <a:r>
              <a:rPr lang="de-DE" sz="1200" dirty="0" err="1">
                <a:solidFill>
                  <a:schemeClr val="bg1"/>
                </a:solidFill>
              </a:rPr>
              <a:t>Radiopaque</a:t>
            </a:r>
            <a:r>
              <a:rPr lang="de-DE" sz="1200" dirty="0">
                <a:solidFill>
                  <a:schemeClr val="bg1"/>
                </a:solidFill>
              </a:rPr>
              <a:t> Marker auf dem </a:t>
            </a:r>
            <a:r>
              <a:rPr lang="de-DE" sz="1200" dirty="0" err="1">
                <a:solidFill>
                  <a:schemeClr val="bg1"/>
                </a:solidFill>
              </a:rPr>
              <a:t>Retriever</a:t>
            </a:r>
            <a:endParaRPr lang="de-DE" sz="1200" dirty="0">
              <a:solidFill>
                <a:schemeClr val="bg1"/>
              </a:solidFill>
            </a:endParaRPr>
          </a:p>
        </p:txBody>
      </p:sp>
      <p:cxnSp>
        <p:nvCxnSpPr>
          <p:cNvPr id="11" name="Gerade Verbindung mit Pfeil 10"/>
          <p:cNvCxnSpPr/>
          <p:nvPr/>
        </p:nvCxnSpPr>
        <p:spPr>
          <a:xfrm flipH="1">
            <a:off x="714810" y="2371301"/>
            <a:ext cx="184782" cy="3397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Gerade Verbindung mit Pfeil 18"/>
          <p:cNvCxnSpPr/>
          <p:nvPr/>
        </p:nvCxnSpPr>
        <p:spPr>
          <a:xfrm flipH="1">
            <a:off x="980764" y="2371300"/>
            <a:ext cx="157848" cy="6256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a:off x="1377633" y="2389701"/>
            <a:ext cx="0" cy="8886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22"/>
          <p:cNvCxnSpPr/>
          <p:nvPr/>
        </p:nvCxnSpPr>
        <p:spPr>
          <a:xfrm>
            <a:off x="1661806" y="2371301"/>
            <a:ext cx="156121" cy="9070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a:off x="1923824" y="2398046"/>
            <a:ext cx="703960" cy="8802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 name="Grafik 29"/>
          <p:cNvPicPr>
            <a:picLocks noChangeAspect="1"/>
          </p:cNvPicPr>
          <p:nvPr/>
        </p:nvPicPr>
        <p:blipFill>
          <a:blip r:embed="rId5"/>
          <a:stretch>
            <a:fillRect/>
          </a:stretch>
        </p:blipFill>
        <p:spPr>
          <a:xfrm>
            <a:off x="2555776" y="1916831"/>
            <a:ext cx="4210163" cy="4086002"/>
          </a:xfrm>
          <a:prstGeom prst="rect">
            <a:avLst/>
          </a:prstGeom>
        </p:spPr>
      </p:pic>
      <p:pic>
        <p:nvPicPr>
          <p:cNvPr id="31" name="Grafik 30"/>
          <p:cNvPicPr>
            <a:picLocks noChangeAspect="1"/>
          </p:cNvPicPr>
          <p:nvPr/>
        </p:nvPicPr>
        <p:blipFill>
          <a:blip r:embed="rId6"/>
          <a:stretch>
            <a:fillRect/>
          </a:stretch>
        </p:blipFill>
        <p:spPr>
          <a:xfrm>
            <a:off x="4897646" y="1916831"/>
            <a:ext cx="4210858" cy="4086002"/>
          </a:xfrm>
          <a:prstGeom prst="rect">
            <a:avLst/>
          </a:prstGeom>
        </p:spPr>
      </p:pic>
      <p:pic>
        <p:nvPicPr>
          <p:cNvPr id="32" name="Grafik 31"/>
          <p:cNvPicPr>
            <a:picLocks noChangeAspect="1"/>
          </p:cNvPicPr>
          <p:nvPr/>
        </p:nvPicPr>
        <p:blipFill>
          <a:blip r:embed="rId7"/>
          <a:stretch>
            <a:fillRect/>
          </a:stretch>
        </p:blipFill>
        <p:spPr>
          <a:xfrm flipH="1">
            <a:off x="683568" y="2276872"/>
            <a:ext cx="4371975" cy="3314700"/>
          </a:xfrm>
          <a:prstGeom prst="rect">
            <a:avLst/>
          </a:prstGeom>
        </p:spPr>
      </p:pic>
      <p:pic>
        <p:nvPicPr>
          <p:cNvPr id="27" name="Grafik 2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867797" y="1414704"/>
            <a:ext cx="5291449" cy="5039035"/>
          </a:xfrm>
          <a:prstGeom prst="rect">
            <a:avLst/>
          </a:prstGeom>
        </p:spPr>
      </p:pic>
      <p:graphicFrame>
        <p:nvGraphicFramePr>
          <p:cNvPr id="16"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9" imgW="11247619" imgH="11247619" progId="MSPhotoEd.3">
                  <p:embed/>
                </p:oleObj>
              </mc:Choice>
              <mc:Fallback>
                <p:oleObj name="Photo Editor-Foto" r:id="rId9" imgW="11247619" imgH="11247619" progId="MSPhotoEd.3">
                  <p:embed/>
                  <p:pic>
                    <p:nvPicPr>
                      <p:cNvPr id="16"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7" name="Picture 15" descr="logo"/>
          <p:cNvPicPr>
            <a:picLocks noChangeAspect="1" noChangeArrowheads="1"/>
          </p:cNvPicPr>
          <p:nvPr>
            <p:custDataLst>
              <p:tags r:id="rId1"/>
            </p:custDataLst>
          </p:nvPr>
        </p:nvPicPr>
        <p:blipFill>
          <a:blip r:embed="rId11"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0028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a:t>MCA</a:t>
            </a:r>
          </a:p>
        </p:txBody>
      </p:sp>
      <p:sp>
        <p:nvSpPr>
          <p:cNvPr id="6149" name="TextBox 7"/>
          <p:cNvSpPr txBox="1">
            <a:spLocks noChangeArrowheads="1"/>
          </p:cNvSpPr>
          <p:nvPr/>
        </p:nvSpPr>
        <p:spPr bwMode="auto">
          <a:xfrm>
            <a:off x="179512" y="718577"/>
            <a:ext cx="8064896"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a:t>M1- </a:t>
            </a:r>
            <a:r>
              <a:rPr lang="en-US" altLang="en-US" sz="1600" b="1" dirty="0" err="1"/>
              <a:t>Verchluss</a:t>
            </a:r>
            <a:endParaRPr lang="de-DE" sz="1600" dirty="0"/>
          </a:p>
          <a:p>
            <a:pPr marL="285750" indent="-285750">
              <a:buFont typeface="Symbol" panose="05050102010706020507" pitchFamily="18" charset="2"/>
              <a:buChar char="-"/>
            </a:pPr>
            <a:r>
              <a:rPr lang="de-DE" sz="1600" dirty="0"/>
              <a:t>Nach 1 Passage mit </a:t>
            </a:r>
            <a:r>
              <a:rPr lang="de-DE" sz="1600" dirty="0" err="1"/>
              <a:t>Stentretriever</a:t>
            </a:r>
            <a:endParaRPr lang="en-US" altLang="en-US" sz="1600" b="1" dirty="0"/>
          </a:p>
        </p:txBody>
      </p:sp>
      <p:sp>
        <p:nvSpPr>
          <p:cNvPr id="12"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9" name="Grafik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8364" y="2179894"/>
            <a:ext cx="3503556" cy="3913402"/>
          </a:xfrm>
          <a:prstGeom prst="rect">
            <a:avLst/>
          </a:prstGeom>
        </p:spPr>
      </p:pic>
      <p:pic>
        <p:nvPicPr>
          <p:cNvPr id="3" name="Grafik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27983" y="2179895"/>
            <a:ext cx="3837711" cy="3913402"/>
          </a:xfrm>
          <a:prstGeom prst="rect">
            <a:avLst/>
          </a:prstGeom>
        </p:spPr>
      </p:pic>
      <p:graphicFrame>
        <p:nvGraphicFramePr>
          <p:cNvPr id="7"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6" imgW="11247619" imgH="11247619" progId="MSPhotoEd.3">
                  <p:embed/>
                </p:oleObj>
              </mc:Choice>
              <mc:Fallback>
                <p:oleObj name="Photo Editor-Foto" r:id="rId6" imgW="11247619" imgH="11247619" progId="MSPhotoEd.3">
                  <p:embed/>
                  <p:pic>
                    <p:nvPicPr>
                      <p:cNvPr id="7"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8" name="Picture 15" descr="logo"/>
          <p:cNvPicPr>
            <a:picLocks noChangeAspect="1" noChangeArrowheads="1"/>
          </p:cNvPicPr>
          <p:nvPr>
            <p:custDataLst>
              <p:tags r:id="rId1"/>
            </p:custDataLst>
          </p:nvPr>
        </p:nvPicPr>
        <p:blipFill>
          <a:blip r:embed="rId8"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29679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23</a:t>
            </a:fld>
            <a:endParaRPr lang="de-DE"/>
          </a:p>
        </p:txBody>
      </p:sp>
      <p:sp>
        <p:nvSpPr>
          <p:cNvPr id="21" name="Titel 6"/>
          <p:cNvSpPr>
            <a:spLocks noGrp="1"/>
          </p:cNvSpPr>
          <p:nvPr>
            <p:ph type="title"/>
          </p:nvPr>
        </p:nvSpPr>
        <p:spPr/>
        <p:txBody>
          <a:bodyPr/>
          <a:lstStyle/>
          <a:p>
            <a:r>
              <a:rPr lang="de-DE" dirty="0" err="1"/>
              <a:t>Stentretriever</a:t>
            </a:r>
            <a:endParaRPr lang="de-DE" dirty="0"/>
          </a:p>
        </p:txBody>
      </p:sp>
      <p:pic>
        <p:nvPicPr>
          <p:cNvPr id="3" name="Grafik 2"/>
          <p:cNvPicPr>
            <a:picLocks noChangeAspect="1"/>
          </p:cNvPicPr>
          <p:nvPr/>
        </p:nvPicPr>
        <p:blipFill rotWithShape="1">
          <a:blip r:embed="rId4" cstate="email">
            <a:extLst>
              <a:ext uri="{28A0092B-C50C-407E-A947-70E740481C1C}">
                <a14:useLocalDpi xmlns:a14="http://schemas.microsoft.com/office/drawing/2010/main"/>
              </a:ext>
            </a:extLst>
          </a:blip>
          <a:srcRect l="2176"/>
          <a:stretch/>
        </p:blipFill>
        <p:spPr>
          <a:xfrm flipH="1">
            <a:off x="293829" y="939003"/>
            <a:ext cx="3990173" cy="2312383"/>
          </a:xfrm>
          <a:prstGeom prst="rect">
            <a:avLst/>
          </a:prstGeom>
        </p:spPr>
      </p:pic>
      <p:pic>
        <p:nvPicPr>
          <p:cNvPr id="6" name="Grafik 5"/>
          <p:cNvPicPr>
            <a:picLocks noChangeAspect="1"/>
          </p:cNvPicPr>
          <p:nvPr/>
        </p:nvPicPr>
        <p:blipFill>
          <a:blip r:embed="rId5"/>
          <a:stretch>
            <a:fillRect/>
          </a:stretch>
        </p:blipFill>
        <p:spPr>
          <a:xfrm>
            <a:off x="293829" y="3645024"/>
            <a:ext cx="3990174" cy="2282610"/>
          </a:xfrm>
          <a:prstGeom prst="rect">
            <a:avLst/>
          </a:prstGeom>
        </p:spPr>
      </p:pic>
      <p:sp>
        <p:nvSpPr>
          <p:cNvPr id="7" name="Textfeld 6"/>
          <p:cNvSpPr txBox="1"/>
          <p:nvPr/>
        </p:nvSpPr>
        <p:spPr>
          <a:xfrm>
            <a:off x="251520" y="3284984"/>
            <a:ext cx="4041491" cy="276999"/>
          </a:xfrm>
          <a:prstGeom prst="rect">
            <a:avLst/>
          </a:prstGeom>
          <a:noFill/>
        </p:spPr>
        <p:txBody>
          <a:bodyPr wrap="none" rtlCol="0">
            <a:spAutoFit/>
          </a:bodyPr>
          <a:lstStyle/>
          <a:p>
            <a:r>
              <a:rPr lang="de-DE" sz="1200" b="1" dirty="0" err="1"/>
              <a:t>Thrombuspassage</a:t>
            </a:r>
            <a:r>
              <a:rPr lang="de-DE" sz="1200" b="1" dirty="0"/>
              <a:t> mit Mikrodraht und Mikrokatheter</a:t>
            </a:r>
          </a:p>
        </p:txBody>
      </p:sp>
      <p:sp>
        <p:nvSpPr>
          <p:cNvPr id="13" name="Textfeld 12"/>
          <p:cNvSpPr txBox="1"/>
          <p:nvPr/>
        </p:nvSpPr>
        <p:spPr>
          <a:xfrm>
            <a:off x="4562957" y="3284984"/>
            <a:ext cx="2420856" cy="276999"/>
          </a:xfrm>
          <a:prstGeom prst="rect">
            <a:avLst/>
          </a:prstGeom>
          <a:noFill/>
        </p:spPr>
        <p:txBody>
          <a:bodyPr wrap="none" rtlCol="0">
            <a:spAutoFit/>
          </a:bodyPr>
          <a:lstStyle/>
          <a:p>
            <a:r>
              <a:rPr lang="de-DE" sz="1200" b="1" dirty="0"/>
              <a:t>Freisetzen des </a:t>
            </a:r>
            <a:r>
              <a:rPr lang="de-DE" sz="1200" b="1" dirty="0" err="1"/>
              <a:t>Stentretrievers</a:t>
            </a:r>
            <a:r>
              <a:rPr lang="de-DE" sz="1200" b="1" dirty="0"/>
              <a:t> </a:t>
            </a:r>
          </a:p>
        </p:txBody>
      </p:sp>
      <p:sp>
        <p:nvSpPr>
          <p:cNvPr id="15" name="Textfeld 14"/>
          <p:cNvSpPr txBox="1"/>
          <p:nvPr/>
        </p:nvSpPr>
        <p:spPr>
          <a:xfrm>
            <a:off x="289934" y="5960313"/>
            <a:ext cx="3633993" cy="276999"/>
          </a:xfrm>
          <a:prstGeom prst="rect">
            <a:avLst/>
          </a:prstGeom>
          <a:noFill/>
        </p:spPr>
        <p:txBody>
          <a:bodyPr wrap="square" rtlCol="0">
            <a:spAutoFit/>
          </a:bodyPr>
          <a:lstStyle/>
          <a:p>
            <a:r>
              <a:rPr lang="de-DE" sz="1200" b="1" dirty="0"/>
              <a:t>Entfernung des </a:t>
            </a:r>
            <a:r>
              <a:rPr lang="de-DE" sz="1200" b="1" dirty="0" err="1"/>
              <a:t>Stentretrievers</a:t>
            </a:r>
            <a:r>
              <a:rPr lang="de-DE" sz="1200" b="1" dirty="0"/>
              <a:t> mit Thrombus</a:t>
            </a:r>
          </a:p>
        </p:txBody>
      </p:sp>
      <p:graphicFrame>
        <p:nvGraphicFramePr>
          <p:cNvPr id="16" name="Object 14"/>
          <p:cNvGraphicFramePr>
            <a:graphicFrameLocks noChangeAspect="1"/>
          </p:cNvGraphicFramePr>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6" imgW="11247619" imgH="11247619" progId="MSPhotoEd.3">
                  <p:embed/>
                </p:oleObj>
              </mc:Choice>
              <mc:Fallback>
                <p:oleObj name="Photo Editor-Foto" r:id="rId6" imgW="11247619" imgH="11247619" progId="MSPhotoEd.3">
                  <p:embed/>
                  <p:pic>
                    <p:nvPicPr>
                      <p:cNvPr id="16"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7" name="Picture 15" descr="logo"/>
          <p:cNvPicPr>
            <a:picLocks noChangeAspect="1" noChangeArrowheads="1"/>
          </p:cNvPicPr>
          <p:nvPr>
            <p:custDataLst>
              <p:tags r:id="rId1"/>
            </p:custDataLst>
          </p:nvPr>
        </p:nvPicPr>
        <p:blipFill>
          <a:blip r:embed="rId8"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22" name="Grafik 21"/>
          <p:cNvPicPr>
            <a:picLocks noChangeAspect="1"/>
          </p:cNvPicPr>
          <p:nvPr/>
        </p:nvPicPr>
        <p:blipFill>
          <a:blip r:embed="rId9"/>
          <a:stretch>
            <a:fillRect/>
          </a:stretch>
        </p:blipFill>
        <p:spPr>
          <a:xfrm flipH="1">
            <a:off x="4554624" y="939003"/>
            <a:ext cx="4166364" cy="2312383"/>
          </a:xfrm>
          <a:prstGeom prst="rect">
            <a:avLst/>
          </a:prstGeom>
        </p:spPr>
      </p:pic>
    </p:spTree>
    <p:extLst>
      <p:ext uri="{BB962C8B-B14F-4D97-AF65-F5344CB8AC3E}">
        <p14:creationId xmlns:p14="http://schemas.microsoft.com/office/powerpoint/2010/main" val="395811871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a:t>TICI </a:t>
            </a:r>
            <a:r>
              <a:rPr lang="en-US" altLang="en-US" dirty="0" err="1"/>
              <a:t>Einteilung</a:t>
            </a:r>
            <a:endParaRPr lang="en-US" altLang="en-US" dirty="0"/>
          </a:p>
        </p:txBody>
      </p:sp>
      <p:sp>
        <p:nvSpPr>
          <p:cNvPr id="12"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graphicFrame>
        <p:nvGraphicFramePr>
          <p:cNvPr id="3" name="Tabelle 2"/>
          <p:cNvGraphicFramePr>
            <a:graphicFrameLocks noGrp="1"/>
          </p:cNvGraphicFramePr>
          <p:nvPr>
            <p:extLst>
              <p:ext uri="{D42A27DB-BD31-4B8C-83A1-F6EECF244321}">
                <p14:modId xmlns:p14="http://schemas.microsoft.com/office/powerpoint/2010/main" val="4110060139"/>
              </p:ext>
            </p:extLst>
          </p:nvPr>
        </p:nvGraphicFramePr>
        <p:xfrm>
          <a:off x="467544" y="1700808"/>
          <a:ext cx="8424936" cy="3312657"/>
        </p:xfrm>
        <a:graphic>
          <a:graphicData uri="http://schemas.openxmlformats.org/drawingml/2006/table">
            <a:tbl>
              <a:tblPr firstRow="1" bandRow="1">
                <a:tableStyleId>{5C22544A-7EE6-4342-B048-85BDC9FD1C3A}</a:tableStyleId>
              </a:tblPr>
              <a:tblGrid>
                <a:gridCol w="1944216">
                  <a:extLst>
                    <a:ext uri="{9D8B030D-6E8A-4147-A177-3AD203B41FA5}">
                      <a16:colId xmlns:a16="http://schemas.microsoft.com/office/drawing/2014/main" val="3489647578"/>
                    </a:ext>
                  </a:extLst>
                </a:gridCol>
                <a:gridCol w="6480720">
                  <a:extLst>
                    <a:ext uri="{9D8B030D-6E8A-4147-A177-3AD203B41FA5}">
                      <a16:colId xmlns:a16="http://schemas.microsoft.com/office/drawing/2014/main" val="2852146399"/>
                    </a:ext>
                  </a:extLst>
                </a:gridCol>
              </a:tblGrid>
              <a:tr h="168329">
                <a:tc>
                  <a:txBody>
                    <a:bodyPr/>
                    <a:lstStyle/>
                    <a:p>
                      <a:r>
                        <a:rPr lang="de-DE" dirty="0" err="1"/>
                        <a:t>mTICI</a:t>
                      </a:r>
                      <a:r>
                        <a:rPr lang="de-DE" dirty="0"/>
                        <a:t> Grad</a:t>
                      </a:r>
                    </a:p>
                  </a:txBody>
                  <a:tcPr/>
                </a:tc>
                <a:tc>
                  <a:txBody>
                    <a:bodyPr/>
                    <a:lstStyle/>
                    <a:p>
                      <a:r>
                        <a:rPr lang="de-DE" dirty="0"/>
                        <a:t>Definition</a:t>
                      </a:r>
                    </a:p>
                  </a:txBody>
                  <a:tcPr/>
                </a:tc>
                <a:extLst>
                  <a:ext uri="{0D108BD9-81ED-4DB2-BD59-A6C34878D82A}">
                    <a16:rowId xmlns:a16="http://schemas.microsoft.com/office/drawing/2014/main" val="1880280212"/>
                  </a:ext>
                </a:extLst>
              </a:tr>
              <a:tr h="660897">
                <a:tc>
                  <a:txBody>
                    <a:bodyPr/>
                    <a:lstStyle/>
                    <a:p>
                      <a:r>
                        <a:rPr lang="de-DE" dirty="0"/>
                        <a:t>Grad 3</a:t>
                      </a:r>
                    </a:p>
                  </a:txBody>
                  <a:tcPr/>
                </a:tc>
                <a:tc>
                  <a:txBody>
                    <a:bodyPr/>
                    <a:lstStyle/>
                    <a:p>
                      <a:r>
                        <a:rPr lang="de-DE" dirty="0"/>
                        <a:t>Vollständige</a:t>
                      </a:r>
                      <a:r>
                        <a:rPr lang="de-DE" baseline="0" dirty="0"/>
                        <a:t> antegrade Perfusion des abhängigen Stromgebietes, kein Gefäßverschluss mehr sichtbar</a:t>
                      </a:r>
                      <a:endParaRPr lang="de-DE" dirty="0"/>
                    </a:p>
                  </a:txBody>
                  <a:tcPr/>
                </a:tc>
                <a:extLst>
                  <a:ext uri="{0D108BD9-81ED-4DB2-BD59-A6C34878D82A}">
                    <a16:rowId xmlns:a16="http://schemas.microsoft.com/office/drawing/2014/main" val="1125696990"/>
                  </a:ext>
                </a:extLst>
              </a:tr>
              <a:tr h="168329">
                <a:tc>
                  <a:txBody>
                    <a:bodyPr/>
                    <a:lstStyle/>
                    <a:p>
                      <a:r>
                        <a:rPr lang="de-DE" dirty="0"/>
                        <a:t>Grad 2b</a:t>
                      </a:r>
                    </a:p>
                  </a:txBody>
                  <a:tcPr/>
                </a:tc>
                <a:tc>
                  <a:txBody>
                    <a:bodyPr/>
                    <a:lstStyle/>
                    <a:p>
                      <a:r>
                        <a:rPr lang="de-DE" baseline="0" dirty="0"/>
                        <a:t>antegrade Perfusion von &gt; 50% des abhängigen Stromgebietes</a:t>
                      </a:r>
                      <a:endParaRPr lang="de-DE" dirty="0"/>
                    </a:p>
                  </a:txBody>
                  <a:tcPr/>
                </a:tc>
                <a:extLst>
                  <a:ext uri="{0D108BD9-81ED-4DB2-BD59-A6C34878D82A}">
                    <a16:rowId xmlns:a16="http://schemas.microsoft.com/office/drawing/2014/main" val="18378838"/>
                  </a:ext>
                </a:extLst>
              </a:tr>
              <a:tr h="1683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Grad 2a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antegrade Perfusion von &lt; 50% des abhängigen Stromgebietes</a:t>
                      </a:r>
                      <a:endParaRPr lang="de-DE" dirty="0"/>
                    </a:p>
                  </a:txBody>
                  <a:tcPr/>
                </a:tc>
                <a:extLst>
                  <a:ext uri="{0D108BD9-81ED-4DB2-BD59-A6C34878D82A}">
                    <a16:rowId xmlns:a16="http://schemas.microsoft.com/office/drawing/2014/main" val="626269338"/>
                  </a:ext>
                </a:extLst>
              </a:tr>
              <a:tr h="1683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Grad 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Geringe/ langsame antegrade Perfusion distal des ehem. Verschlusses </a:t>
                      </a:r>
                      <a:endParaRPr lang="de-DE" dirty="0"/>
                    </a:p>
                  </a:txBody>
                  <a:tcPr/>
                </a:tc>
                <a:extLst>
                  <a:ext uri="{0D108BD9-81ED-4DB2-BD59-A6C34878D82A}">
                    <a16:rowId xmlns:a16="http://schemas.microsoft.com/office/drawing/2014/main" val="3390195393"/>
                  </a:ext>
                </a:extLst>
              </a:tr>
              <a:tr h="1683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Grad 0</a:t>
                      </a:r>
                    </a:p>
                  </a:txBody>
                  <a:tcPr/>
                </a:tc>
                <a:tc>
                  <a:txBody>
                    <a:bodyPr/>
                    <a:lstStyle/>
                    <a:p>
                      <a:r>
                        <a:rPr lang="de-DE" dirty="0"/>
                        <a:t>Keine Perfusion</a:t>
                      </a:r>
                    </a:p>
                  </a:txBody>
                  <a:tcPr/>
                </a:tc>
                <a:extLst>
                  <a:ext uri="{0D108BD9-81ED-4DB2-BD59-A6C34878D82A}">
                    <a16:rowId xmlns:a16="http://schemas.microsoft.com/office/drawing/2014/main" val="2227394990"/>
                  </a:ext>
                </a:extLst>
              </a:tr>
            </a:tbl>
          </a:graphicData>
        </a:graphic>
      </p:graphicFrame>
      <p:sp>
        <p:nvSpPr>
          <p:cNvPr id="7" name="TextBox 7"/>
          <p:cNvSpPr txBox="1">
            <a:spLocks noChangeArrowheads="1"/>
          </p:cNvSpPr>
          <p:nvPr/>
        </p:nvSpPr>
        <p:spPr bwMode="auto">
          <a:xfrm>
            <a:off x="179512" y="718577"/>
            <a:ext cx="80648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a:t>Grad der </a:t>
            </a:r>
            <a:r>
              <a:rPr lang="en-US" altLang="en-US" sz="1600" b="1" dirty="0" err="1"/>
              <a:t>Rekanalisation</a:t>
            </a:r>
            <a:endParaRPr lang="de-DE" sz="1600" dirty="0"/>
          </a:p>
        </p:txBody>
      </p:sp>
      <p:graphicFrame>
        <p:nvGraphicFramePr>
          <p:cNvPr id="6"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6"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8"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883493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a:t>Time is brain</a:t>
            </a:r>
          </a:p>
        </p:txBody>
      </p:sp>
      <p:sp>
        <p:nvSpPr>
          <p:cNvPr id="12"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5" name="Picture 16" descr="Bild0000"/>
          <p:cNvPicPr>
            <a:picLocks noChangeAspect="1" noChangeArrowheads="1"/>
          </p:cNvPicPr>
          <p:nvPr/>
        </p:nvPicPr>
        <p:blipFill>
          <a:blip r:embed="rId4" cstate="email">
            <a:lum bright="-12000" contrast="18000"/>
            <a:extLst>
              <a:ext uri="{28A0092B-C50C-407E-A947-70E740481C1C}">
                <a14:useLocalDpi xmlns:a14="http://schemas.microsoft.com/office/drawing/2010/main"/>
              </a:ext>
            </a:extLst>
          </a:blip>
          <a:srcRect/>
          <a:stretch>
            <a:fillRect/>
          </a:stretch>
        </p:blipFill>
        <p:spPr bwMode="auto">
          <a:xfrm>
            <a:off x="107504" y="1708840"/>
            <a:ext cx="2056070" cy="2440240"/>
          </a:xfrm>
          <a:prstGeom prst="rect">
            <a:avLst/>
          </a:prstGeom>
          <a:solidFill>
            <a:srgbClr val="C0C0C0"/>
          </a:solidFill>
          <a:ln>
            <a:noFill/>
          </a:ln>
          <a:extLst>
            <a:ext uri="{91240B29-F687-4F45-9708-019B960494DF}">
              <a14:hiddenLine xmlns:a14="http://schemas.microsoft.com/office/drawing/2010/main" w="9525">
                <a:solidFill>
                  <a:srgbClr val="C0C0C0"/>
                </a:solidFill>
                <a:miter lim="800000"/>
                <a:headEnd/>
                <a:tailEnd/>
              </a14:hiddenLine>
            </a:ext>
          </a:extLst>
        </p:spPr>
      </p:pic>
      <p:pic>
        <p:nvPicPr>
          <p:cNvPr id="6" name="Picture 23" descr="Bild000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8915" y="4097182"/>
            <a:ext cx="2045314" cy="2388343"/>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7"/>
          <p:cNvSpPr txBox="1">
            <a:spLocks noChangeArrowheads="1"/>
          </p:cNvSpPr>
          <p:nvPr/>
        </p:nvSpPr>
        <p:spPr bwMode="auto">
          <a:xfrm>
            <a:off x="179512" y="718577"/>
            <a:ext cx="80648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de-DE" altLang="en-US" sz="1600" b="1" dirty="0"/>
              <a:t>Unterschiedliches Outcome bei gleichem Zeitfenster- </a:t>
            </a:r>
            <a:r>
              <a:rPr lang="de-DE" sz="1600" dirty="0"/>
              <a:t>Warum?</a:t>
            </a:r>
            <a:endParaRPr lang="en-US" altLang="en-US" sz="1600" b="1" dirty="0"/>
          </a:p>
        </p:txBody>
      </p:sp>
      <p:sp>
        <p:nvSpPr>
          <p:cNvPr id="2" name="Ellipse 1"/>
          <p:cNvSpPr/>
          <p:nvPr/>
        </p:nvSpPr>
        <p:spPr>
          <a:xfrm>
            <a:off x="1227470" y="1896958"/>
            <a:ext cx="936104" cy="1440160"/>
          </a:xfrm>
          <a:prstGeom prst="ellipse">
            <a:avLst/>
          </a:prstGeom>
          <a:noFill/>
          <a:ln>
            <a:solidFill>
              <a:srgbClr val="E10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p:cNvSpPr/>
          <p:nvPr/>
        </p:nvSpPr>
        <p:spPr>
          <a:xfrm>
            <a:off x="579398" y="4581128"/>
            <a:ext cx="648072" cy="720080"/>
          </a:xfrm>
          <a:prstGeom prst="ellipse">
            <a:avLst/>
          </a:prstGeom>
          <a:noFill/>
          <a:ln>
            <a:solidFill>
              <a:srgbClr val="E10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 Box 4"/>
          <p:cNvSpPr txBox="1">
            <a:spLocks noChangeArrowheads="1"/>
          </p:cNvSpPr>
          <p:nvPr/>
        </p:nvSpPr>
        <p:spPr bwMode="auto">
          <a:xfrm>
            <a:off x="2267744" y="1708840"/>
            <a:ext cx="2281767" cy="1107996"/>
          </a:xfrm>
          <a:prstGeom prst="rect">
            <a:avLst/>
          </a:prstGeom>
          <a:noFill/>
          <a:ln>
            <a:noFill/>
          </a:ln>
          <a:effectLst/>
        </p:spPr>
        <p:txBody>
          <a:bodyPr>
            <a:spAutoFit/>
          </a:bodyPr>
          <a:lstStyle/>
          <a:p>
            <a:pPr marL="171450" indent="-171450">
              <a:spcBef>
                <a:spcPct val="50000"/>
              </a:spcBef>
              <a:buFont typeface="Symbol" panose="05050102010706020507" pitchFamily="18" charset="2"/>
              <a:buChar char="-"/>
              <a:defRPr/>
            </a:pPr>
            <a:r>
              <a:rPr lang="de-DE" altLang="de-DE" sz="1200" dirty="0">
                <a:effectLst>
                  <a:outerShdw blurRad="38100" dist="38100" dir="2700000" algn="tl">
                    <a:srgbClr val="FFFFFF"/>
                  </a:outerShdw>
                </a:effectLst>
              </a:rPr>
              <a:t>71 J., weiblich</a:t>
            </a:r>
          </a:p>
          <a:p>
            <a:pPr marL="171450" indent="-171450">
              <a:spcBef>
                <a:spcPct val="50000"/>
              </a:spcBef>
              <a:buFont typeface="Symbol" panose="05050102010706020507" pitchFamily="18" charset="2"/>
              <a:buChar char="-"/>
              <a:defRPr/>
            </a:pPr>
            <a:r>
              <a:rPr lang="de-DE" altLang="de-DE" sz="1200" dirty="0">
                <a:effectLst>
                  <a:outerShdw blurRad="38100" dist="38100" dir="2700000" algn="tl">
                    <a:srgbClr val="FFFFFF"/>
                  </a:outerShdw>
                </a:effectLst>
              </a:rPr>
              <a:t>M1-Verschluss links</a:t>
            </a:r>
          </a:p>
          <a:p>
            <a:pPr marL="171450" indent="-171450">
              <a:spcBef>
                <a:spcPct val="50000"/>
              </a:spcBef>
              <a:buFont typeface="Symbol" panose="05050102010706020507" pitchFamily="18" charset="2"/>
              <a:buChar char="-"/>
              <a:defRPr/>
            </a:pPr>
            <a:r>
              <a:rPr lang="de-DE" altLang="de-DE" sz="1200" dirty="0">
                <a:effectLst>
                  <a:outerShdw blurRad="38100" dist="38100" dir="2700000" algn="tl">
                    <a:srgbClr val="FFFFFF"/>
                  </a:outerShdw>
                </a:effectLst>
              </a:rPr>
              <a:t>Initiales </a:t>
            </a:r>
            <a:r>
              <a:rPr lang="de-DE" altLang="de-DE" sz="1200" dirty="0" err="1">
                <a:effectLst>
                  <a:outerShdw blurRad="38100" dist="38100" dir="2700000" algn="tl">
                    <a:srgbClr val="FFFFFF"/>
                  </a:outerShdw>
                </a:effectLst>
              </a:rPr>
              <a:t>mRS</a:t>
            </a:r>
            <a:r>
              <a:rPr lang="de-DE" altLang="de-DE" sz="1200" dirty="0">
                <a:effectLst>
                  <a:outerShdw blurRad="38100" dist="38100" dir="2700000" algn="tl">
                    <a:srgbClr val="FFFFFF"/>
                  </a:outerShdw>
                </a:effectLst>
              </a:rPr>
              <a:t> 5</a:t>
            </a:r>
          </a:p>
          <a:p>
            <a:pPr marL="171450" indent="-171450">
              <a:spcBef>
                <a:spcPct val="50000"/>
              </a:spcBef>
              <a:buFont typeface="Symbol" panose="05050102010706020507" pitchFamily="18" charset="2"/>
              <a:buChar char="-"/>
              <a:defRPr/>
            </a:pPr>
            <a:r>
              <a:rPr lang="de-DE" altLang="de-DE" sz="1200" dirty="0"/>
              <a:t>Zeitfenster: 2:47h</a:t>
            </a:r>
            <a:endParaRPr lang="de-DE" altLang="de-DE" sz="1200" u="sng" dirty="0">
              <a:effectLst>
                <a:outerShdw blurRad="38100" dist="38100" dir="2700000" algn="tl">
                  <a:srgbClr val="FFFFFF"/>
                </a:outerShdw>
              </a:effectLst>
            </a:endParaRPr>
          </a:p>
        </p:txBody>
      </p:sp>
      <p:sp>
        <p:nvSpPr>
          <p:cNvPr id="11" name="Text Box 4"/>
          <p:cNvSpPr txBox="1">
            <a:spLocks noChangeArrowheads="1"/>
          </p:cNvSpPr>
          <p:nvPr/>
        </p:nvSpPr>
        <p:spPr bwMode="auto">
          <a:xfrm>
            <a:off x="2267744" y="4097182"/>
            <a:ext cx="2281767" cy="1107996"/>
          </a:xfrm>
          <a:prstGeom prst="rect">
            <a:avLst/>
          </a:prstGeom>
          <a:noFill/>
          <a:ln>
            <a:noFill/>
          </a:ln>
          <a:effectLst/>
        </p:spPr>
        <p:txBody>
          <a:bodyPr>
            <a:spAutoFit/>
          </a:bodyPr>
          <a:lstStyle/>
          <a:p>
            <a:pPr marL="171450" indent="-171450">
              <a:spcBef>
                <a:spcPct val="50000"/>
              </a:spcBef>
              <a:buFont typeface="Symbol" panose="05050102010706020507" pitchFamily="18" charset="2"/>
              <a:buChar char="-"/>
              <a:defRPr/>
            </a:pPr>
            <a:r>
              <a:rPr lang="de-DE" altLang="de-DE" sz="1200" dirty="0">
                <a:effectLst>
                  <a:outerShdw blurRad="38100" dist="38100" dir="2700000" algn="tl">
                    <a:srgbClr val="FFFFFF"/>
                  </a:outerShdw>
                </a:effectLst>
              </a:rPr>
              <a:t>73 J., weiblich</a:t>
            </a:r>
          </a:p>
          <a:p>
            <a:pPr marL="171450" indent="-171450">
              <a:spcBef>
                <a:spcPct val="50000"/>
              </a:spcBef>
              <a:buFont typeface="Symbol" panose="05050102010706020507" pitchFamily="18" charset="2"/>
              <a:buChar char="-"/>
              <a:defRPr/>
            </a:pPr>
            <a:r>
              <a:rPr lang="de-DE" altLang="de-DE" sz="1200" dirty="0">
                <a:effectLst>
                  <a:outerShdw blurRad="38100" dist="38100" dir="2700000" algn="tl">
                    <a:srgbClr val="FFFFFF"/>
                  </a:outerShdw>
                </a:effectLst>
              </a:rPr>
              <a:t>M1-Verschluss rechts</a:t>
            </a:r>
          </a:p>
          <a:p>
            <a:pPr marL="171450" indent="-171450">
              <a:spcBef>
                <a:spcPct val="50000"/>
              </a:spcBef>
              <a:buFont typeface="Symbol" panose="05050102010706020507" pitchFamily="18" charset="2"/>
              <a:buChar char="-"/>
              <a:defRPr/>
            </a:pPr>
            <a:r>
              <a:rPr lang="de-DE" altLang="de-DE" sz="1200" dirty="0">
                <a:effectLst>
                  <a:outerShdw blurRad="38100" dist="38100" dir="2700000" algn="tl">
                    <a:srgbClr val="FFFFFF"/>
                  </a:outerShdw>
                </a:effectLst>
              </a:rPr>
              <a:t>Initiales </a:t>
            </a:r>
            <a:r>
              <a:rPr lang="de-DE" altLang="de-DE" sz="1200" dirty="0" err="1">
                <a:effectLst>
                  <a:outerShdw blurRad="38100" dist="38100" dir="2700000" algn="tl">
                    <a:srgbClr val="FFFFFF"/>
                  </a:outerShdw>
                </a:effectLst>
              </a:rPr>
              <a:t>mRS</a:t>
            </a:r>
            <a:r>
              <a:rPr lang="de-DE" altLang="de-DE" sz="1200" dirty="0">
                <a:effectLst>
                  <a:outerShdw blurRad="38100" dist="38100" dir="2700000" algn="tl">
                    <a:srgbClr val="FFFFFF"/>
                  </a:outerShdw>
                </a:effectLst>
              </a:rPr>
              <a:t> 5</a:t>
            </a:r>
          </a:p>
          <a:p>
            <a:pPr marL="171450" indent="-171450">
              <a:spcBef>
                <a:spcPct val="50000"/>
              </a:spcBef>
              <a:buFont typeface="Symbol" panose="05050102010706020507" pitchFamily="18" charset="2"/>
              <a:buChar char="-"/>
              <a:defRPr/>
            </a:pPr>
            <a:r>
              <a:rPr lang="de-DE" altLang="de-DE" sz="1200" dirty="0"/>
              <a:t>Zeitfenster: 2:33h</a:t>
            </a:r>
            <a:endParaRPr lang="de-DE" altLang="de-DE" sz="1200" u="sng" dirty="0">
              <a:effectLst>
                <a:outerShdw blurRad="38100" dist="38100" dir="2700000" algn="tl">
                  <a:srgbClr val="FFFFFF"/>
                </a:outerShdw>
              </a:effectLst>
            </a:endParaRPr>
          </a:p>
        </p:txBody>
      </p:sp>
      <p:sp>
        <p:nvSpPr>
          <p:cNvPr id="13" name="TextBox 7"/>
          <p:cNvSpPr txBox="1">
            <a:spLocks noChangeArrowheads="1"/>
          </p:cNvSpPr>
          <p:nvPr/>
        </p:nvSpPr>
        <p:spPr bwMode="auto">
          <a:xfrm>
            <a:off x="107504" y="1380283"/>
            <a:ext cx="23042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de-DE" altLang="en-US" sz="1400" b="1" dirty="0">
                <a:latin typeface="+mj-lt"/>
              </a:rPr>
              <a:t>CT nativ 24h nach MTE</a:t>
            </a:r>
            <a:endParaRPr lang="en-US" altLang="en-US" sz="1400" b="1" dirty="0">
              <a:latin typeface="+mj-lt"/>
            </a:endParaRPr>
          </a:p>
        </p:txBody>
      </p:sp>
      <p:pic>
        <p:nvPicPr>
          <p:cNvPr id="14" name="Picture 3" descr="Bild000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39952" y="1718836"/>
            <a:ext cx="2360788" cy="2378346"/>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7" descr="Bild000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39952" y="4107179"/>
            <a:ext cx="2360788" cy="2378346"/>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7"/>
          <p:cNvSpPr txBox="1">
            <a:spLocks noChangeArrowheads="1"/>
          </p:cNvSpPr>
          <p:nvPr/>
        </p:nvSpPr>
        <p:spPr bwMode="auto">
          <a:xfrm>
            <a:off x="4139952" y="1385688"/>
            <a:ext cx="25202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de-DE" altLang="en-US" sz="1400" b="1" dirty="0">
                <a:latin typeface="+mj-lt"/>
              </a:rPr>
              <a:t>Darstellung M1- Verschluss</a:t>
            </a:r>
            <a:endParaRPr lang="en-US" altLang="en-US" sz="1400" b="1" dirty="0">
              <a:latin typeface="+mj-lt"/>
            </a:endParaRPr>
          </a:p>
        </p:txBody>
      </p:sp>
      <p:pic>
        <p:nvPicPr>
          <p:cNvPr id="18" name="Picture 12" descr="Bild0025"/>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660232" y="4097182"/>
            <a:ext cx="2360788" cy="2381995"/>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3" descr="Bild002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660232" y="1720189"/>
            <a:ext cx="2360788" cy="2386989"/>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21" name="TextBox 7"/>
          <p:cNvSpPr txBox="1">
            <a:spLocks noChangeArrowheads="1"/>
          </p:cNvSpPr>
          <p:nvPr/>
        </p:nvSpPr>
        <p:spPr bwMode="auto">
          <a:xfrm>
            <a:off x="6588224" y="1362254"/>
            <a:ext cx="25202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de-DE" altLang="en-US" sz="1400" b="1" dirty="0" err="1">
                <a:latin typeface="+mj-lt"/>
              </a:rPr>
              <a:t>Reka</a:t>
            </a:r>
            <a:r>
              <a:rPr lang="de-DE" altLang="en-US" sz="1400" b="1" dirty="0">
                <a:latin typeface="+mj-lt"/>
              </a:rPr>
              <a:t>- Zeit &lt; 20 Minuten</a:t>
            </a:r>
            <a:endParaRPr lang="en-US" altLang="en-US" sz="1400" b="1" dirty="0">
              <a:latin typeface="+mj-lt"/>
            </a:endParaRPr>
          </a:p>
        </p:txBody>
      </p:sp>
      <p:sp>
        <p:nvSpPr>
          <p:cNvPr id="23" name="Rechteck 22"/>
          <p:cNvSpPr/>
          <p:nvPr/>
        </p:nvSpPr>
        <p:spPr>
          <a:xfrm>
            <a:off x="2267744" y="2928960"/>
            <a:ext cx="1430200" cy="307777"/>
          </a:xfrm>
          <a:prstGeom prst="rect">
            <a:avLst/>
          </a:prstGeom>
        </p:spPr>
        <p:txBody>
          <a:bodyPr wrap="none">
            <a:spAutoFit/>
          </a:bodyPr>
          <a:lstStyle/>
          <a:p>
            <a:r>
              <a:rPr lang="de-DE" sz="1400" dirty="0"/>
              <a:t>Entlass- </a:t>
            </a:r>
            <a:r>
              <a:rPr lang="de-DE" sz="1400" dirty="0" err="1"/>
              <a:t>mRS</a:t>
            </a:r>
            <a:r>
              <a:rPr lang="de-DE" sz="1400" dirty="0"/>
              <a:t> 5</a:t>
            </a:r>
          </a:p>
        </p:txBody>
      </p:sp>
      <p:sp>
        <p:nvSpPr>
          <p:cNvPr id="26" name="Rechteck 25"/>
          <p:cNvSpPr/>
          <p:nvPr/>
        </p:nvSpPr>
        <p:spPr>
          <a:xfrm>
            <a:off x="2267744" y="5373216"/>
            <a:ext cx="1430200" cy="307777"/>
          </a:xfrm>
          <a:prstGeom prst="rect">
            <a:avLst/>
          </a:prstGeom>
        </p:spPr>
        <p:txBody>
          <a:bodyPr wrap="none">
            <a:spAutoFit/>
          </a:bodyPr>
          <a:lstStyle/>
          <a:p>
            <a:r>
              <a:rPr lang="de-DE" sz="1400" dirty="0"/>
              <a:t>Entlass- </a:t>
            </a:r>
            <a:r>
              <a:rPr lang="de-DE" sz="1400" dirty="0" err="1"/>
              <a:t>mRS</a:t>
            </a:r>
            <a:r>
              <a:rPr lang="de-DE" sz="1400" dirty="0"/>
              <a:t> 2</a:t>
            </a:r>
          </a:p>
        </p:txBody>
      </p:sp>
      <p:graphicFrame>
        <p:nvGraphicFramePr>
          <p:cNvPr id="22"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10" imgW="11247619" imgH="11247619" progId="MSPhotoEd.3">
                  <p:embed/>
                </p:oleObj>
              </mc:Choice>
              <mc:Fallback>
                <p:oleObj name="Photo Editor-Foto" r:id="rId10" imgW="11247619" imgH="11247619" progId="MSPhotoEd.3">
                  <p:embed/>
                  <p:pic>
                    <p:nvPicPr>
                      <p:cNvPr id="22"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24" name="Picture 15" descr="logo"/>
          <p:cNvPicPr>
            <a:picLocks noChangeAspect="1" noChangeArrowheads="1"/>
          </p:cNvPicPr>
          <p:nvPr>
            <p:custDataLst>
              <p:tags r:id="rId1"/>
            </p:custDataLst>
          </p:nvPr>
        </p:nvPicPr>
        <p:blipFill>
          <a:blip r:embed="rId12"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7287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6" grpId="0"/>
      <p:bldP spid="21" grpId="0"/>
      <p:bldP spid="23"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4148" name="Picture 36" descr="Serie003_Bild03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1612" y="2369257"/>
            <a:ext cx="3280833" cy="3180644"/>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114149" name="Picture 37" descr="Serie003_Bild031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4089" y="2361286"/>
            <a:ext cx="3280833" cy="3180644"/>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114150" name="Picture 38" descr="Serie003_Bild03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7771" y="2361286"/>
            <a:ext cx="3280833" cy="3180644"/>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114151" name="Picture 39" descr="Serie003_Bild031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23749" y="2361286"/>
            <a:ext cx="3280833" cy="3180644"/>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114152" name="Picture 40" descr="Serie003_Bild0315"/>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29616" y="2353315"/>
            <a:ext cx="3280833" cy="3180644"/>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31754" name="Rectangle 27"/>
          <p:cNvSpPr>
            <a:spLocks noChangeArrowheads="1"/>
          </p:cNvSpPr>
          <p:nvPr/>
        </p:nvSpPr>
        <p:spPr bwMode="auto">
          <a:xfrm>
            <a:off x="1" y="3123267"/>
            <a:ext cx="184731" cy="36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endParaRPr lang="de-DE" altLang="de-DE" sz="1778"/>
          </a:p>
        </p:txBody>
      </p:sp>
      <p:sp>
        <p:nvSpPr>
          <p:cNvPr id="1114140" name="Text Box 28"/>
          <p:cNvSpPr txBox="1">
            <a:spLocks noChangeArrowheads="1"/>
          </p:cNvSpPr>
          <p:nvPr/>
        </p:nvSpPr>
        <p:spPr bwMode="auto">
          <a:xfrm>
            <a:off x="172156" y="5589412"/>
            <a:ext cx="3959578" cy="85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marL="285750" indent="-285750">
              <a:spcBef>
                <a:spcPct val="50000"/>
              </a:spcBef>
              <a:buFont typeface="Symbol" panose="05050102010706020507" pitchFamily="18" charset="2"/>
              <a:buChar char="-"/>
            </a:pPr>
            <a:r>
              <a:rPr lang="de-DE" altLang="de-DE" sz="1400" dirty="0">
                <a:latin typeface="+mj-lt"/>
              </a:rPr>
              <a:t>standardisierte Messebene (A3 - V. </a:t>
            </a:r>
            <a:r>
              <a:rPr lang="de-DE" altLang="de-DE" sz="1400" dirty="0" err="1">
                <a:latin typeface="+mj-lt"/>
              </a:rPr>
              <a:t>Galeni</a:t>
            </a:r>
            <a:r>
              <a:rPr lang="de-DE" altLang="de-DE" sz="1400" dirty="0">
                <a:latin typeface="+mj-lt"/>
              </a:rPr>
              <a:t>)</a:t>
            </a:r>
          </a:p>
          <a:p>
            <a:pPr marL="285750" indent="-285750">
              <a:spcBef>
                <a:spcPct val="50000"/>
              </a:spcBef>
              <a:buFont typeface="Symbol" panose="05050102010706020507" pitchFamily="18" charset="2"/>
              <a:buChar char="-"/>
            </a:pPr>
            <a:r>
              <a:rPr lang="de-DE" altLang="de-DE" sz="1400" dirty="0">
                <a:latin typeface="+mj-lt"/>
              </a:rPr>
              <a:t>Identifikation der Messpunkte retrograd gefüllter M3-Äste </a:t>
            </a:r>
          </a:p>
        </p:txBody>
      </p:sp>
      <p:sp>
        <p:nvSpPr>
          <p:cNvPr id="1114146" name="Text Box 34"/>
          <p:cNvSpPr txBox="1">
            <a:spLocks noChangeArrowheads="1"/>
          </p:cNvSpPr>
          <p:nvPr/>
        </p:nvSpPr>
        <p:spPr bwMode="auto">
          <a:xfrm>
            <a:off x="4892323" y="5669845"/>
            <a:ext cx="3959578" cy="53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000">
                <a:solidFill>
                  <a:schemeClr val="tx1"/>
                </a:solidFill>
                <a:latin typeface="Tahoma" panose="020B0604030504040204" pitchFamily="34" charset="0"/>
              </a:defRPr>
            </a:lvl1pPr>
            <a:lvl2pPr marL="742950" indent="-285750">
              <a:defRPr sz="2000">
                <a:solidFill>
                  <a:schemeClr val="tx1"/>
                </a:solidFill>
                <a:latin typeface="Tahoma" panose="020B0604030504040204" pitchFamily="34" charset="0"/>
              </a:defRPr>
            </a:lvl2pPr>
            <a:lvl3pPr marL="1143000" indent="-228600">
              <a:defRPr sz="2000">
                <a:solidFill>
                  <a:schemeClr val="tx1"/>
                </a:solidFill>
                <a:latin typeface="Tahoma" panose="020B0604030504040204" pitchFamily="34" charset="0"/>
              </a:defRPr>
            </a:lvl3pPr>
            <a:lvl4pPr marL="1600200" indent="-228600">
              <a:defRPr sz="2000">
                <a:solidFill>
                  <a:schemeClr val="tx1"/>
                </a:solidFill>
                <a:latin typeface="Tahoma" panose="020B0604030504040204" pitchFamily="34" charset="0"/>
              </a:defRPr>
            </a:lvl4pPr>
            <a:lvl5pPr marL="2057400" indent="-228600">
              <a:defRPr sz="2000">
                <a:solidFill>
                  <a:schemeClr val="tx1"/>
                </a:solidFill>
                <a:latin typeface="Tahoma" panose="020B0604030504040204" pitchFamily="34" charset="0"/>
              </a:defRPr>
            </a:lvl5pPr>
            <a:lvl6pPr marL="2514600" indent="-228600" eaLnBrk="0" fontAlgn="base" hangingPunct="0">
              <a:spcBef>
                <a:spcPct val="0"/>
              </a:spcBef>
              <a:spcAft>
                <a:spcPct val="0"/>
              </a:spcAft>
              <a:defRPr sz="2000">
                <a:solidFill>
                  <a:schemeClr val="tx1"/>
                </a:solidFill>
                <a:latin typeface="Tahoma" panose="020B0604030504040204" pitchFamily="34" charset="0"/>
              </a:defRPr>
            </a:lvl6pPr>
            <a:lvl7pPr marL="2971800" indent="-228600" eaLnBrk="0" fontAlgn="base" hangingPunct="0">
              <a:spcBef>
                <a:spcPct val="0"/>
              </a:spcBef>
              <a:spcAft>
                <a:spcPct val="0"/>
              </a:spcAft>
              <a:defRPr sz="2000">
                <a:solidFill>
                  <a:schemeClr val="tx1"/>
                </a:solidFill>
                <a:latin typeface="Tahoma" panose="020B0604030504040204" pitchFamily="34" charset="0"/>
              </a:defRPr>
            </a:lvl7pPr>
            <a:lvl8pPr marL="3429000" indent="-228600" eaLnBrk="0" fontAlgn="base" hangingPunct="0">
              <a:spcBef>
                <a:spcPct val="0"/>
              </a:spcBef>
              <a:spcAft>
                <a:spcPct val="0"/>
              </a:spcAft>
              <a:defRPr sz="2000">
                <a:solidFill>
                  <a:schemeClr val="tx1"/>
                </a:solidFill>
                <a:latin typeface="Tahoma" panose="020B0604030504040204" pitchFamily="34" charset="0"/>
              </a:defRPr>
            </a:lvl8pPr>
            <a:lvl9pPr marL="3886200" indent="-228600" eaLnBrk="0" fontAlgn="base" hangingPunct="0">
              <a:spcBef>
                <a:spcPct val="0"/>
              </a:spcBef>
              <a:spcAft>
                <a:spcPct val="0"/>
              </a:spcAft>
              <a:defRPr sz="2000">
                <a:solidFill>
                  <a:schemeClr val="tx1"/>
                </a:solidFill>
                <a:latin typeface="Tahoma" panose="020B0604030504040204" pitchFamily="34" charset="0"/>
              </a:defRPr>
            </a:lvl9pPr>
          </a:lstStyle>
          <a:p>
            <a:pPr marL="285750" indent="-285750">
              <a:spcBef>
                <a:spcPct val="50000"/>
              </a:spcBef>
              <a:buFont typeface="Symbol" panose="05050102010706020507" pitchFamily="18" charset="2"/>
              <a:buChar char="-"/>
            </a:pPr>
            <a:r>
              <a:rPr lang="de-DE" altLang="de-DE" sz="1400" dirty="0">
                <a:latin typeface="+mj-lt"/>
              </a:rPr>
              <a:t>Übertragung der Messpunkte im </a:t>
            </a:r>
            <a:r>
              <a:rPr lang="de-DE" altLang="de-DE" sz="1400" dirty="0" err="1">
                <a:latin typeface="+mj-lt"/>
              </a:rPr>
              <a:t>iFlow</a:t>
            </a:r>
            <a:r>
              <a:rPr lang="de-DE" altLang="de-DE" sz="1400" dirty="0">
                <a:latin typeface="+mj-lt"/>
              </a:rPr>
              <a:t>-Bild und Bestimmung des AAD</a:t>
            </a:r>
          </a:p>
        </p:txBody>
      </p:sp>
      <p:pic>
        <p:nvPicPr>
          <p:cNvPr id="1114153" name="Picture 41" descr="Serie003_Bild0316"/>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31852" y="2361286"/>
            <a:ext cx="3280833" cy="3180644"/>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36"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37" name="Title 1"/>
          <p:cNvSpPr>
            <a:spLocks noGrp="1"/>
          </p:cNvSpPr>
          <p:nvPr>
            <p:ph type="title"/>
          </p:nvPr>
        </p:nvSpPr>
        <p:spPr>
          <a:xfrm>
            <a:off x="323850" y="300342"/>
            <a:ext cx="6480398" cy="246221"/>
          </a:xfrm>
        </p:spPr>
        <p:txBody>
          <a:bodyPr/>
          <a:lstStyle/>
          <a:p>
            <a:r>
              <a:rPr lang="en-US" altLang="en-US" dirty="0"/>
              <a:t>Time is brain</a:t>
            </a:r>
          </a:p>
        </p:txBody>
      </p:sp>
      <p:sp>
        <p:nvSpPr>
          <p:cNvPr id="38" name="TextBox 7"/>
          <p:cNvSpPr txBox="1">
            <a:spLocks noChangeArrowheads="1"/>
          </p:cNvSpPr>
          <p:nvPr/>
        </p:nvSpPr>
        <p:spPr bwMode="auto">
          <a:xfrm>
            <a:off x="179512" y="718577"/>
            <a:ext cx="80648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err="1"/>
              <a:t>iFlow</a:t>
            </a:r>
            <a:endParaRPr lang="en-US" altLang="en-US" sz="1600" b="1" dirty="0"/>
          </a:p>
        </p:txBody>
      </p:sp>
      <p:sp>
        <p:nvSpPr>
          <p:cNvPr id="39" name="TextBox 7"/>
          <p:cNvSpPr txBox="1">
            <a:spLocks noChangeArrowheads="1"/>
          </p:cNvSpPr>
          <p:nvPr/>
        </p:nvSpPr>
        <p:spPr bwMode="auto">
          <a:xfrm>
            <a:off x="179512" y="1052115"/>
            <a:ext cx="8064896"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buFont typeface="Symbol" panose="05050102010706020507" pitchFamily="18" charset="2"/>
              <a:buChar char="-"/>
            </a:pPr>
            <a:r>
              <a:rPr lang="de-DE" altLang="de-DE" sz="1600" dirty="0" err="1"/>
              <a:t>Leptomeningeale</a:t>
            </a:r>
            <a:r>
              <a:rPr lang="de-DE" altLang="de-DE" sz="1600" dirty="0"/>
              <a:t> Anastomosen</a:t>
            </a:r>
          </a:p>
          <a:p>
            <a:pPr marL="285750" indent="-285750">
              <a:buFont typeface="Symbol" panose="05050102010706020507" pitchFamily="18" charset="2"/>
              <a:buChar char="-"/>
            </a:pPr>
            <a:r>
              <a:rPr lang="de-DE" sz="1600" dirty="0"/>
              <a:t>Messung </a:t>
            </a:r>
            <a:r>
              <a:rPr lang="de-DE" altLang="de-DE" sz="1600" dirty="0"/>
              <a:t>des </a:t>
            </a:r>
            <a:r>
              <a:rPr lang="de-DE" altLang="de-DE" sz="1600" dirty="0" err="1"/>
              <a:t>arterio</a:t>
            </a:r>
            <a:r>
              <a:rPr lang="de-DE" altLang="de-DE" sz="1600" dirty="0"/>
              <a:t>-arteriellen Delay A3/M3 (AAD)</a:t>
            </a:r>
          </a:p>
        </p:txBody>
      </p:sp>
      <p:sp>
        <p:nvSpPr>
          <p:cNvPr id="3" name="Textfeld 2"/>
          <p:cNvSpPr txBox="1"/>
          <p:nvPr/>
        </p:nvSpPr>
        <p:spPr>
          <a:xfrm>
            <a:off x="179512" y="1835532"/>
            <a:ext cx="3240360" cy="369332"/>
          </a:xfrm>
          <a:prstGeom prst="rect">
            <a:avLst/>
          </a:prstGeom>
          <a:noFill/>
        </p:spPr>
        <p:txBody>
          <a:bodyPr wrap="square" rtlCol="0">
            <a:spAutoFit/>
          </a:bodyPr>
          <a:lstStyle/>
          <a:p>
            <a:r>
              <a:rPr lang="de-DE" dirty="0"/>
              <a:t>AAD= t</a:t>
            </a:r>
            <a:r>
              <a:rPr lang="de-DE" baseline="-25000" dirty="0"/>
              <a:t>M3max(1,2,…n) </a:t>
            </a:r>
            <a:r>
              <a:rPr lang="de-DE" dirty="0"/>
              <a:t>- t</a:t>
            </a:r>
            <a:r>
              <a:rPr lang="de-DE" baseline="-25000" dirty="0"/>
              <a:t>A3max</a:t>
            </a:r>
          </a:p>
        </p:txBody>
      </p:sp>
      <p:pic>
        <p:nvPicPr>
          <p:cNvPr id="42" name="Picture 42" descr="Serie007_Bild0001"/>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851400" y="2360789"/>
            <a:ext cx="4093634" cy="3189111"/>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43" name="Line 57"/>
          <p:cNvSpPr>
            <a:spLocks noChangeShapeType="1"/>
          </p:cNvSpPr>
          <p:nvPr/>
        </p:nvSpPr>
        <p:spPr bwMode="auto">
          <a:xfrm flipH="1">
            <a:off x="5372101" y="3368280"/>
            <a:ext cx="3290711" cy="606778"/>
          </a:xfrm>
          <a:prstGeom prst="line">
            <a:avLst/>
          </a:prstGeom>
          <a:noFill/>
          <a:ln w="25400">
            <a:solidFill>
              <a:srgbClr val="BE103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grpSp>
        <p:nvGrpSpPr>
          <p:cNvPr id="44" name="Group 64"/>
          <p:cNvGrpSpPr>
            <a:grpSpLocks/>
          </p:cNvGrpSpPr>
          <p:nvPr/>
        </p:nvGrpSpPr>
        <p:grpSpPr bwMode="auto">
          <a:xfrm>
            <a:off x="6651978" y="3356992"/>
            <a:ext cx="1480256" cy="488244"/>
            <a:chOff x="4714" y="2103"/>
            <a:chExt cx="1049" cy="346"/>
          </a:xfrm>
        </p:grpSpPr>
        <p:sp>
          <p:nvSpPr>
            <p:cNvPr id="45" name="Line 59"/>
            <p:cNvSpPr>
              <a:spLocks noChangeShapeType="1"/>
            </p:cNvSpPr>
            <p:nvPr/>
          </p:nvSpPr>
          <p:spPr bwMode="auto">
            <a:xfrm>
              <a:off x="5739" y="2103"/>
              <a:ext cx="24" cy="160"/>
            </a:xfrm>
            <a:prstGeom prst="line">
              <a:avLst/>
            </a:prstGeom>
            <a:noFill/>
            <a:ln w="19050">
              <a:solidFill>
                <a:srgbClr val="BE103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46" name="Line 60"/>
            <p:cNvSpPr>
              <a:spLocks noChangeShapeType="1"/>
            </p:cNvSpPr>
            <p:nvPr/>
          </p:nvSpPr>
          <p:spPr bwMode="auto">
            <a:xfrm>
              <a:off x="5273" y="2193"/>
              <a:ext cx="24" cy="160"/>
            </a:xfrm>
            <a:prstGeom prst="line">
              <a:avLst/>
            </a:prstGeom>
            <a:noFill/>
            <a:ln w="19050">
              <a:solidFill>
                <a:srgbClr val="BE103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47" name="Line 61"/>
            <p:cNvSpPr>
              <a:spLocks noChangeShapeType="1"/>
            </p:cNvSpPr>
            <p:nvPr/>
          </p:nvSpPr>
          <p:spPr bwMode="auto">
            <a:xfrm>
              <a:off x="4996" y="2223"/>
              <a:ext cx="24" cy="160"/>
            </a:xfrm>
            <a:prstGeom prst="line">
              <a:avLst/>
            </a:prstGeom>
            <a:noFill/>
            <a:ln w="19050">
              <a:solidFill>
                <a:srgbClr val="BE103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48" name="Line 62"/>
            <p:cNvSpPr>
              <a:spLocks noChangeShapeType="1"/>
            </p:cNvSpPr>
            <p:nvPr/>
          </p:nvSpPr>
          <p:spPr bwMode="auto">
            <a:xfrm>
              <a:off x="4931" y="2233"/>
              <a:ext cx="24" cy="160"/>
            </a:xfrm>
            <a:prstGeom prst="line">
              <a:avLst/>
            </a:prstGeom>
            <a:noFill/>
            <a:ln w="19050">
              <a:solidFill>
                <a:srgbClr val="BE103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49" name="Line 63"/>
            <p:cNvSpPr>
              <a:spLocks noChangeShapeType="1"/>
            </p:cNvSpPr>
            <p:nvPr/>
          </p:nvSpPr>
          <p:spPr bwMode="auto">
            <a:xfrm>
              <a:off x="4714" y="2289"/>
              <a:ext cx="24" cy="160"/>
            </a:xfrm>
            <a:prstGeom prst="line">
              <a:avLst/>
            </a:prstGeom>
            <a:noFill/>
            <a:ln w="19050">
              <a:solidFill>
                <a:srgbClr val="BE103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grpSp>
      <p:sp>
        <p:nvSpPr>
          <p:cNvPr id="51" name="Line 50"/>
          <p:cNvSpPr>
            <a:spLocks noChangeShapeType="1"/>
          </p:cNvSpPr>
          <p:nvPr/>
        </p:nvSpPr>
        <p:spPr bwMode="auto">
          <a:xfrm flipH="1">
            <a:off x="1102524" y="3837265"/>
            <a:ext cx="2389595" cy="447860"/>
          </a:xfrm>
          <a:prstGeom prst="line">
            <a:avLst/>
          </a:prstGeom>
          <a:noFill/>
          <a:ln w="25400">
            <a:solidFill>
              <a:srgbClr val="BE103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grpSp>
        <p:nvGrpSpPr>
          <p:cNvPr id="52" name="Group 65"/>
          <p:cNvGrpSpPr>
            <a:grpSpLocks/>
          </p:cNvGrpSpPr>
          <p:nvPr/>
        </p:nvGrpSpPr>
        <p:grpSpPr bwMode="auto">
          <a:xfrm>
            <a:off x="1907944" y="3743259"/>
            <a:ext cx="1480256" cy="488244"/>
            <a:chOff x="1426" y="2103"/>
            <a:chExt cx="1049" cy="346"/>
          </a:xfrm>
        </p:grpSpPr>
        <p:sp>
          <p:nvSpPr>
            <p:cNvPr id="53" name="Line 51"/>
            <p:cNvSpPr>
              <a:spLocks noChangeShapeType="1"/>
            </p:cNvSpPr>
            <p:nvPr/>
          </p:nvSpPr>
          <p:spPr bwMode="auto">
            <a:xfrm>
              <a:off x="2451" y="2103"/>
              <a:ext cx="24" cy="160"/>
            </a:xfrm>
            <a:prstGeom prst="line">
              <a:avLst/>
            </a:prstGeom>
            <a:noFill/>
            <a:ln w="19050">
              <a:solidFill>
                <a:srgbClr val="BE103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54" name="Line 52"/>
            <p:cNvSpPr>
              <a:spLocks noChangeShapeType="1"/>
            </p:cNvSpPr>
            <p:nvPr/>
          </p:nvSpPr>
          <p:spPr bwMode="auto">
            <a:xfrm>
              <a:off x="1985" y="2193"/>
              <a:ext cx="24" cy="160"/>
            </a:xfrm>
            <a:prstGeom prst="line">
              <a:avLst/>
            </a:prstGeom>
            <a:noFill/>
            <a:ln w="19050">
              <a:solidFill>
                <a:srgbClr val="BE103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55" name="Line 53"/>
            <p:cNvSpPr>
              <a:spLocks noChangeShapeType="1"/>
            </p:cNvSpPr>
            <p:nvPr/>
          </p:nvSpPr>
          <p:spPr bwMode="auto">
            <a:xfrm>
              <a:off x="1694" y="2227"/>
              <a:ext cx="24" cy="160"/>
            </a:xfrm>
            <a:prstGeom prst="line">
              <a:avLst/>
            </a:prstGeom>
            <a:noFill/>
            <a:ln w="19050">
              <a:solidFill>
                <a:srgbClr val="BE103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56" name="Line 54"/>
            <p:cNvSpPr>
              <a:spLocks noChangeShapeType="1"/>
            </p:cNvSpPr>
            <p:nvPr/>
          </p:nvSpPr>
          <p:spPr bwMode="auto">
            <a:xfrm>
              <a:off x="1636" y="2245"/>
              <a:ext cx="24" cy="160"/>
            </a:xfrm>
            <a:prstGeom prst="line">
              <a:avLst/>
            </a:prstGeom>
            <a:noFill/>
            <a:ln w="19050">
              <a:solidFill>
                <a:srgbClr val="BE103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57" name="Line 55"/>
            <p:cNvSpPr>
              <a:spLocks noChangeShapeType="1"/>
            </p:cNvSpPr>
            <p:nvPr/>
          </p:nvSpPr>
          <p:spPr bwMode="auto">
            <a:xfrm>
              <a:off x="1426" y="2289"/>
              <a:ext cx="24" cy="160"/>
            </a:xfrm>
            <a:prstGeom prst="line">
              <a:avLst/>
            </a:prstGeom>
            <a:noFill/>
            <a:ln w="19050">
              <a:solidFill>
                <a:srgbClr val="BE103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grpSp>
      <p:sp>
        <p:nvSpPr>
          <p:cNvPr id="4" name="Rechteck 3"/>
          <p:cNvSpPr/>
          <p:nvPr/>
        </p:nvSpPr>
        <p:spPr>
          <a:xfrm>
            <a:off x="4892323" y="6153167"/>
            <a:ext cx="1435008" cy="307777"/>
          </a:xfrm>
          <a:prstGeom prst="rect">
            <a:avLst/>
          </a:prstGeom>
        </p:spPr>
        <p:txBody>
          <a:bodyPr wrap="none">
            <a:spAutoFit/>
          </a:bodyPr>
          <a:lstStyle/>
          <a:p>
            <a:pPr marL="285750" indent="-285750">
              <a:spcBef>
                <a:spcPct val="50000"/>
              </a:spcBef>
              <a:buFont typeface="Symbol" panose="05050102010706020507" pitchFamily="18" charset="2"/>
              <a:buChar char="-"/>
            </a:pPr>
            <a:r>
              <a:rPr lang="de-DE" altLang="de-DE" sz="1400" dirty="0"/>
              <a:t>AAD= 2,34s</a:t>
            </a:r>
          </a:p>
        </p:txBody>
      </p:sp>
      <p:graphicFrame>
        <p:nvGraphicFramePr>
          <p:cNvPr id="32"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11" imgW="11247619" imgH="11247619" progId="MSPhotoEd.3">
                  <p:embed/>
                </p:oleObj>
              </mc:Choice>
              <mc:Fallback>
                <p:oleObj name="Photo Editor-Foto" r:id="rId11" imgW="11247619" imgH="11247619" progId="MSPhotoEd.3">
                  <p:embed/>
                  <p:pic>
                    <p:nvPicPr>
                      <p:cNvPr id="32"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33" name="Picture 15" descr="logo"/>
          <p:cNvPicPr>
            <a:picLocks noChangeAspect="1" noChangeArrowheads="1"/>
          </p:cNvPicPr>
          <p:nvPr>
            <p:custDataLst>
              <p:tags r:id="rId1"/>
            </p:custDataLst>
          </p:nvPr>
        </p:nvPicPr>
        <p:blipFill>
          <a:blip r:embed="rId13"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850400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1414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1500"/>
                                  </p:stCondLst>
                                  <p:childTnLst>
                                    <p:set>
                                      <p:cBhvr>
                                        <p:cTn id="9" dur="1" fill="hold">
                                          <p:stCondLst>
                                            <p:cond delay="0"/>
                                          </p:stCondLst>
                                        </p:cTn>
                                        <p:tgtEl>
                                          <p:spTgt spid="1114149"/>
                                        </p:tgtEl>
                                        <p:attrNameLst>
                                          <p:attrName>style.visibility</p:attrName>
                                        </p:attrNameLst>
                                      </p:cBhvr>
                                      <p:to>
                                        <p:strVal val="visible"/>
                                      </p:to>
                                    </p:set>
                                  </p:childTnLst>
                                </p:cTn>
                              </p:par>
                            </p:childTnLst>
                          </p:cTn>
                        </p:par>
                        <p:par>
                          <p:cTn id="10" fill="hold" nodeType="afterGroup">
                            <p:stCondLst>
                              <p:cond delay="1500"/>
                            </p:stCondLst>
                            <p:childTnLst>
                              <p:par>
                                <p:cTn id="11" presetID="1" presetClass="entr" presetSubtype="0" fill="hold" nodeType="afterEffect">
                                  <p:stCondLst>
                                    <p:cond delay="1500"/>
                                  </p:stCondLst>
                                  <p:childTnLst>
                                    <p:set>
                                      <p:cBhvr>
                                        <p:cTn id="12" dur="1" fill="hold">
                                          <p:stCondLst>
                                            <p:cond delay="0"/>
                                          </p:stCondLst>
                                        </p:cTn>
                                        <p:tgtEl>
                                          <p:spTgt spid="1114150"/>
                                        </p:tgtEl>
                                        <p:attrNameLst>
                                          <p:attrName>style.visibility</p:attrName>
                                        </p:attrNameLst>
                                      </p:cBhvr>
                                      <p:to>
                                        <p:strVal val="visible"/>
                                      </p:to>
                                    </p:set>
                                  </p:childTnLst>
                                </p:cTn>
                              </p:par>
                            </p:childTnLst>
                          </p:cTn>
                        </p:par>
                        <p:par>
                          <p:cTn id="13" fill="hold" nodeType="afterGroup">
                            <p:stCondLst>
                              <p:cond delay="3000"/>
                            </p:stCondLst>
                            <p:childTnLst>
                              <p:par>
                                <p:cTn id="14" presetID="1" presetClass="entr" presetSubtype="0" fill="hold" nodeType="afterEffect">
                                  <p:stCondLst>
                                    <p:cond delay="1500"/>
                                  </p:stCondLst>
                                  <p:childTnLst>
                                    <p:set>
                                      <p:cBhvr>
                                        <p:cTn id="15" dur="1" fill="hold">
                                          <p:stCondLst>
                                            <p:cond delay="0"/>
                                          </p:stCondLst>
                                        </p:cTn>
                                        <p:tgtEl>
                                          <p:spTgt spid="1114151"/>
                                        </p:tgtEl>
                                        <p:attrNameLst>
                                          <p:attrName>style.visibility</p:attrName>
                                        </p:attrNameLst>
                                      </p:cBhvr>
                                      <p:to>
                                        <p:strVal val="visible"/>
                                      </p:to>
                                    </p:set>
                                  </p:childTnLst>
                                </p:cTn>
                              </p:par>
                            </p:childTnLst>
                          </p:cTn>
                        </p:par>
                        <p:par>
                          <p:cTn id="16" fill="hold" nodeType="afterGroup">
                            <p:stCondLst>
                              <p:cond delay="4500"/>
                            </p:stCondLst>
                            <p:childTnLst>
                              <p:par>
                                <p:cTn id="17" presetID="1" presetClass="entr" presetSubtype="0" fill="hold" nodeType="afterEffect">
                                  <p:stCondLst>
                                    <p:cond delay="1000"/>
                                  </p:stCondLst>
                                  <p:childTnLst>
                                    <p:set>
                                      <p:cBhvr>
                                        <p:cTn id="18" dur="1" fill="hold">
                                          <p:stCondLst>
                                            <p:cond delay="0"/>
                                          </p:stCondLst>
                                        </p:cTn>
                                        <p:tgtEl>
                                          <p:spTgt spid="1114152"/>
                                        </p:tgtEl>
                                        <p:attrNameLst>
                                          <p:attrName>style.visibility</p:attrName>
                                        </p:attrNameLst>
                                      </p:cBhvr>
                                      <p:to>
                                        <p:strVal val="visible"/>
                                      </p:to>
                                    </p:set>
                                  </p:childTnLst>
                                </p:cTn>
                              </p:par>
                            </p:childTnLst>
                          </p:cTn>
                        </p:par>
                        <p:par>
                          <p:cTn id="19" fill="hold" nodeType="afterGroup">
                            <p:stCondLst>
                              <p:cond delay="5500"/>
                            </p:stCondLst>
                            <p:childTnLst>
                              <p:par>
                                <p:cTn id="20" presetID="1" presetClass="entr" presetSubtype="0" fill="hold" nodeType="afterEffect">
                                  <p:stCondLst>
                                    <p:cond delay="1500"/>
                                  </p:stCondLst>
                                  <p:childTnLst>
                                    <p:set>
                                      <p:cBhvr>
                                        <p:cTn id="21" dur="1" fill="hold">
                                          <p:stCondLst>
                                            <p:cond delay="0"/>
                                          </p:stCondLst>
                                        </p:cTn>
                                        <p:tgtEl>
                                          <p:spTgt spid="111415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11414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1414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40" grpId="0"/>
      <p:bldP spid="1114146" grpId="0"/>
      <p:bldP spid="3" grpId="0"/>
      <p:bldP spid="43" grpId="0" animBg="1"/>
      <p:bldP spid="51"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18" name="Picture 27" descr="Bild0001"/>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839345" y="836712"/>
            <a:ext cx="4000730" cy="2819434"/>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227806" name="Picture 30" descr="Bild0001"/>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282217" y="945212"/>
            <a:ext cx="3557858" cy="2483788"/>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1227807" name="Text Box 31"/>
          <p:cNvSpPr txBox="1">
            <a:spLocks noChangeArrowheads="1"/>
          </p:cNvSpPr>
          <p:nvPr/>
        </p:nvSpPr>
        <p:spPr bwMode="auto">
          <a:xfrm>
            <a:off x="6231833" y="836712"/>
            <a:ext cx="2228599" cy="954107"/>
          </a:xfrm>
          <a:prstGeom prst="rect">
            <a:avLst/>
          </a:prstGeom>
          <a:noFill/>
          <a:ln>
            <a:noFill/>
          </a:ln>
          <a:effectLst/>
        </p:spPr>
        <p:txBody>
          <a:bodyPr wrap="square">
            <a:spAutoFit/>
          </a:bodyPr>
          <a:lstStyle/>
          <a:p>
            <a:pPr>
              <a:spcBef>
                <a:spcPct val="50000"/>
              </a:spcBef>
              <a:defRPr/>
            </a:pPr>
            <a:r>
              <a:rPr lang="de-DE" altLang="de-DE" sz="1600" dirty="0" err="1"/>
              <a:t>Arterio</a:t>
            </a:r>
            <a:r>
              <a:rPr lang="de-DE" altLang="de-DE" sz="1600" dirty="0"/>
              <a:t>-arterielles Delay</a:t>
            </a:r>
          </a:p>
          <a:p>
            <a:pPr>
              <a:spcBef>
                <a:spcPct val="50000"/>
              </a:spcBef>
              <a:defRPr/>
            </a:pPr>
            <a:r>
              <a:rPr lang="de-DE" altLang="de-DE" sz="1600" dirty="0"/>
              <a:t>7,3 s</a:t>
            </a:r>
            <a:endParaRPr lang="de-DE" altLang="de-DE" sz="1600" u="sng" dirty="0"/>
          </a:p>
        </p:txBody>
      </p:sp>
      <p:sp>
        <p:nvSpPr>
          <p:cNvPr id="34"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36" name="Title 1"/>
          <p:cNvSpPr txBox="1">
            <a:spLocks/>
          </p:cNvSpPr>
          <p:nvPr/>
        </p:nvSpPr>
        <p:spPr>
          <a:xfrm>
            <a:off x="323850" y="300342"/>
            <a:ext cx="64803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en-US" altLang="en-US"/>
              <a:t>Time is brain</a:t>
            </a:r>
          </a:p>
        </p:txBody>
      </p:sp>
      <p:pic>
        <p:nvPicPr>
          <p:cNvPr id="38" name="Picture 29" descr="Bild0000"/>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839346" y="3645024"/>
            <a:ext cx="4000729" cy="2819433"/>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41" name="Text Box 31"/>
          <p:cNvSpPr txBox="1">
            <a:spLocks noChangeArrowheads="1"/>
          </p:cNvSpPr>
          <p:nvPr/>
        </p:nvSpPr>
        <p:spPr bwMode="auto">
          <a:xfrm>
            <a:off x="179787" y="704890"/>
            <a:ext cx="1436511" cy="707886"/>
          </a:xfrm>
          <a:prstGeom prst="rect">
            <a:avLst/>
          </a:prstGeom>
          <a:noFill/>
          <a:ln>
            <a:noFill/>
          </a:ln>
          <a:effectLst/>
        </p:spPr>
        <p:txBody>
          <a:bodyPr>
            <a:spAutoFit/>
          </a:bodyPr>
          <a:lstStyle/>
          <a:p>
            <a:pPr>
              <a:spcBef>
                <a:spcPct val="50000"/>
              </a:spcBef>
              <a:defRPr/>
            </a:pPr>
            <a:r>
              <a:rPr lang="de-DE" altLang="de-DE" sz="1600" b="1" dirty="0" err="1">
                <a:effectLst>
                  <a:outerShdw blurRad="38100" dist="38100" dir="2700000" algn="tl">
                    <a:srgbClr val="FFFFFF"/>
                  </a:outerShdw>
                </a:effectLst>
              </a:rPr>
              <a:t>iFlow</a:t>
            </a:r>
            <a:r>
              <a:rPr lang="de-DE" altLang="de-DE" sz="1600" b="1" dirty="0">
                <a:effectLst>
                  <a:outerShdw blurRad="38100" dist="38100" dir="2700000" algn="tl">
                    <a:srgbClr val="FFFFFF"/>
                  </a:outerShdw>
                </a:effectLst>
              </a:rPr>
              <a:t>- </a:t>
            </a:r>
          </a:p>
          <a:p>
            <a:pPr>
              <a:spcBef>
                <a:spcPct val="50000"/>
              </a:spcBef>
              <a:defRPr/>
            </a:pPr>
            <a:r>
              <a:rPr lang="de-DE" altLang="de-DE" sz="1600" b="1" dirty="0"/>
              <a:t>Messung</a:t>
            </a:r>
            <a:endParaRPr lang="de-DE" altLang="de-DE" sz="1600" dirty="0"/>
          </a:p>
        </p:txBody>
      </p:sp>
      <p:pic>
        <p:nvPicPr>
          <p:cNvPr id="42" name="Picture 32" descr="Bild0000"/>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82215" y="3897540"/>
            <a:ext cx="3557859" cy="2483788"/>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43" name="Text Box 31"/>
          <p:cNvSpPr txBox="1">
            <a:spLocks noChangeArrowheads="1"/>
          </p:cNvSpPr>
          <p:nvPr/>
        </p:nvSpPr>
        <p:spPr bwMode="auto">
          <a:xfrm>
            <a:off x="6231833" y="3656146"/>
            <a:ext cx="2156591" cy="954107"/>
          </a:xfrm>
          <a:prstGeom prst="rect">
            <a:avLst/>
          </a:prstGeom>
          <a:noFill/>
          <a:ln>
            <a:noFill/>
          </a:ln>
          <a:effectLst/>
        </p:spPr>
        <p:txBody>
          <a:bodyPr wrap="square">
            <a:spAutoFit/>
          </a:bodyPr>
          <a:lstStyle/>
          <a:p>
            <a:pPr>
              <a:spcBef>
                <a:spcPct val="50000"/>
              </a:spcBef>
              <a:defRPr/>
            </a:pPr>
            <a:r>
              <a:rPr lang="de-DE" altLang="de-DE" sz="1600" dirty="0" err="1"/>
              <a:t>Arterio</a:t>
            </a:r>
            <a:r>
              <a:rPr lang="de-DE" altLang="de-DE" sz="1600" dirty="0"/>
              <a:t>-arterielles Delay</a:t>
            </a:r>
          </a:p>
          <a:p>
            <a:pPr>
              <a:spcBef>
                <a:spcPct val="50000"/>
              </a:spcBef>
              <a:defRPr/>
            </a:pPr>
            <a:r>
              <a:rPr lang="de-DE" altLang="de-DE" sz="1600" dirty="0"/>
              <a:t>3,5 s</a:t>
            </a:r>
            <a:endParaRPr lang="de-DE" altLang="de-DE" sz="1600" u="sng" dirty="0"/>
          </a:p>
        </p:txBody>
      </p:sp>
      <p:sp>
        <p:nvSpPr>
          <p:cNvPr id="44" name="Text Box 4"/>
          <p:cNvSpPr txBox="1">
            <a:spLocks noChangeArrowheads="1"/>
          </p:cNvSpPr>
          <p:nvPr/>
        </p:nvSpPr>
        <p:spPr bwMode="auto">
          <a:xfrm>
            <a:off x="-36512" y="2564904"/>
            <a:ext cx="1875857" cy="830997"/>
          </a:xfrm>
          <a:prstGeom prst="rect">
            <a:avLst/>
          </a:prstGeom>
          <a:noFill/>
          <a:ln>
            <a:noFill/>
          </a:ln>
          <a:effectLst/>
        </p:spPr>
        <p:txBody>
          <a:bodyPr wrap="square">
            <a:spAutoFit/>
          </a:bodyPr>
          <a:lstStyle/>
          <a:p>
            <a:pPr marL="171450" indent="-171450">
              <a:spcBef>
                <a:spcPct val="50000"/>
              </a:spcBef>
              <a:buFont typeface="Symbol" panose="05050102010706020507" pitchFamily="18" charset="2"/>
              <a:buChar char="-"/>
              <a:defRPr/>
            </a:pPr>
            <a:r>
              <a:rPr lang="de-DE" altLang="de-DE" sz="1200" dirty="0">
                <a:effectLst>
                  <a:outerShdw blurRad="38100" dist="38100" dir="2700000" algn="tl">
                    <a:srgbClr val="FFFFFF"/>
                  </a:outerShdw>
                </a:effectLst>
              </a:rPr>
              <a:t>71 J., weiblich</a:t>
            </a:r>
          </a:p>
          <a:p>
            <a:pPr marL="171450" indent="-171450">
              <a:spcBef>
                <a:spcPct val="50000"/>
              </a:spcBef>
              <a:buFont typeface="Symbol" panose="05050102010706020507" pitchFamily="18" charset="2"/>
              <a:buChar char="-"/>
              <a:defRPr/>
            </a:pPr>
            <a:r>
              <a:rPr lang="de-DE" altLang="de-DE" sz="1200" dirty="0">
                <a:effectLst>
                  <a:outerShdw blurRad="38100" dist="38100" dir="2700000" algn="tl">
                    <a:srgbClr val="FFFFFF"/>
                  </a:outerShdw>
                </a:effectLst>
              </a:rPr>
              <a:t>M1-Verschluss links</a:t>
            </a:r>
          </a:p>
          <a:p>
            <a:pPr marL="171450" indent="-171450">
              <a:spcBef>
                <a:spcPct val="50000"/>
              </a:spcBef>
              <a:buFont typeface="Symbol" panose="05050102010706020507" pitchFamily="18" charset="2"/>
              <a:buChar char="-"/>
              <a:defRPr/>
            </a:pPr>
            <a:r>
              <a:rPr lang="de-DE" altLang="de-DE" sz="1200" dirty="0"/>
              <a:t>Zeitfenster: 2:47h</a:t>
            </a:r>
            <a:endParaRPr lang="de-DE" altLang="de-DE" sz="1200" u="sng" dirty="0">
              <a:effectLst>
                <a:outerShdw blurRad="38100" dist="38100" dir="2700000" algn="tl">
                  <a:srgbClr val="FFFFFF"/>
                </a:outerShdw>
              </a:effectLst>
            </a:endParaRPr>
          </a:p>
        </p:txBody>
      </p:sp>
      <p:sp>
        <p:nvSpPr>
          <p:cNvPr id="45" name="Text Box 4"/>
          <p:cNvSpPr txBox="1">
            <a:spLocks noChangeArrowheads="1"/>
          </p:cNvSpPr>
          <p:nvPr/>
        </p:nvSpPr>
        <p:spPr bwMode="auto">
          <a:xfrm>
            <a:off x="-36512" y="5517232"/>
            <a:ext cx="1875857" cy="830997"/>
          </a:xfrm>
          <a:prstGeom prst="rect">
            <a:avLst/>
          </a:prstGeom>
          <a:noFill/>
          <a:ln>
            <a:noFill/>
          </a:ln>
          <a:effectLst/>
        </p:spPr>
        <p:txBody>
          <a:bodyPr wrap="square">
            <a:spAutoFit/>
          </a:bodyPr>
          <a:lstStyle/>
          <a:p>
            <a:pPr marL="171450" indent="-171450">
              <a:spcBef>
                <a:spcPct val="50000"/>
              </a:spcBef>
              <a:buFont typeface="Symbol" panose="05050102010706020507" pitchFamily="18" charset="2"/>
              <a:buChar char="-"/>
              <a:defRPr/>
            </a:pPr>
            <a:r>
              <a:rPr lang="de-DE" altLang="de-DE" sz="1200" dirty="0">
                <a:effectLst>
                  <a:outerShdw blurRad="38100" dist="38100" dir="2700000" algn="tl">
                    <a:srgbClr val="FFFFFF"/>
                  </a:outerShdw>
                </a:effectLst>
              </a:rPr>
              <a:t>73 J., weiblich</a:t>
            </a:r>
          </a:p>
          <a:p>
            <a:pPr marL="171450" indent="-171450">
              <a:spcBef>
                <a:spcPct val="50000"/>
              </a:spcBef>
              <a:buFont typeface="Symbol" panose="05050102010706020507" pitchFamily="18" charset="2"/>
              <a:buChar char="-"/>
              <a:defRPr/>
            </a:pPr>
            <a:r>
              <a:rPr lang="de-DE" altLang="de-DE" sz="1200" dirty="0">
                <a:effectLst>
                  <a:outerShdw blurRad="38100" dist="38100" dir="2700000" algn="tl">
                    <a:srgbClr val="FFFFFF"/>
                  </a:outerShdw>
                </a:effectLst>
              </a:rPr>
              <a:t>M1-Verschluss rechts</a:t>
            </a:r>
          </a:p>
          <a:p>
            <a:pPr marL="171450" indent="-171450">
              <a:spcBef>
                <a:spcPct val="50000"/>
              </a:spcBef>
              <a:buFont typeface="Symbol" panose="05050102010706020507" pitchFamily="18" charset="2"/>
              <a:buChar char="-"/>
              <a:defRPr/>
            </a:pPr>
            <a:r>
              <a:rPr lang="de-DE" altLang="de-DE" sz="1200" dirty="0"/>
              <a:t>Zeitfenster: 2:33h</a:t>
            </a:r>
            <a:endParaRPr lang="de-DE" altLang="de-DE" sz="1200" u="sng" dirty="0">
              <a:effectLst>
                <a:outerShdw blurRad="38100" dist="38100" dir="2700000" algn="tl">
                  <a:srgbClr val="FFFFFF"/>
                </a:outerShdw>
              </a:effectLst>
            </a:endParaRPr>
          </a:p>
        </p:txBody>
      </p:sp>
      <p:graphicFrame>
        <p:nvGraphicFramePr>
          <p:cNvPr id="13"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8" imgW="11247619" imgH="11247619" progId="MSPhotoEd.3">
                  <p:embed/>
                </p:oleObj>
              </mc:Choice>
              <mc:Fallback>
                <p:oleObj name="Photo Editor-Foto" r:id="rId8" imgW="11247619" imgH="11247619" progId="MSPhotoEd.3">
                  <p:embed/>
                  <p:pic>
                    <p:nvPicPr>
                      <p:cNvPr id="13"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4" name="Picture 15" descr="logo"/>
          <p:cNvPicPr>
            <a:picLocks noChangeAspect="1" noChangeArrowheads="1"/>
          </p:cNvPicPr>
          <p:nvPr>
            <p:custDataLst>
              <p:tags r:id="rId1"/>
            </p:custDataLst>
          </p:nvPr>
        </p:nvPicPr>
        <p:blipFill>
          <a:blip r:embed="rId10"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3005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27806"/>
                                        </p:tgtEl>
                                        <p:attrNameLst>
                                          <p:attrName>style.visibility</p:attrName>
                                        </p:attrNameLst>
                                      </p:cBhvr>
                                      <p:to>
                                        <p:strVal val="visible"/>
                                      </p:to>
                                    </p:set>
                                    <p:anim calcmode="lin" valueType="num">
                                      <p:cBhvr>
                                        <p:cTn id="7" dur="500" fill="hold"/>
                                        <p:tgtEl>
                                          <p:spTgt spid="1227806"/>
                                        </p:tgtEl>
                                        <p:attrNameLst>
                                          <p:attrName>ppt_w</p:attrName>
                                        </p:attrNameLst>
                                      </p:cBhvr>
                                      <p:tavLst>
                                        <p:tav tm="0">
                                          <p:val>
                                            <p:fltVal val="0"/>
                                          </p:val>
                                        </p:tav>
                                        <p:tav tm="100000">
                                          <p:val>
                                            <p:strVal val="#ppt_w"/>
                                          </p:val>
                                        </p:tav>
                                      </p:tavLst>
                                    </p:anim>
                                    <p:anim calcmode="lin" valueType="num">
                                      <p:cBhvr>
                                        <p:cTn id="8" dur="500" fill="hold"/>
                                        <p:tgtEl>
                                          <p:spTgt spid="1227806"/>
                                        </p:tgtEl>
                                        <p:attrNameLst>
                                          <p:attrName>ppt_h</p:attrName>
                                        </p:attrNameLst>
                                      </p:cBhvr>
                                      <p:tavLst>
                                        <p:tav tm="0">
                                          <p:val>
                                            <p:fltVal val="0"/>
                                          </p:val>
                                        </p:tav>
                                        <p:tav tm="100000">
                                          <p:val>
                                            <p:strVal val="#ppt_h"/>
                                          </p:val>
                                        </p:tav>
                                      </p:tavLst>
                                    </p:anim>
                                    <p:animEffect transition="in" filter="fade">
                                      <p:cBhvr>
                                        <p:cTn id="9" dur="500"/>
                                        <p:tgtEl>
                                          <p:spTgt spid="122780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27807"/>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7807" grpId="0"/>
      <p:bldP spid="43" grpId="0"/>
      <p:bldP spid="4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a:t>Time is brain</a:t>
            </a:r>
          </a:p>
        </p:txBody>
      </p:sp>
      <p:sp>
        <p:nvSpPr>
          <p:cNvPr id="12"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5" name="Picture 16" descr="Bild0000"/>
          <p:cNvPicPr>
            <a:picLocks noChangeAspect="1" noChangeArrowheads="1"/>
          </p:cNvPicPr>
          <p:nvPr/>
        </p:nvPicPr>
        <p:blipFill>
          <a:blip r:embed="rId4" cstate="email">
            <a:lum bright="-12000" contrast="18000"/>
            <a:extLst>
              <a:ext uri="{28A0092B-C50C-407E-A947-70E740481C1C}">
                <a14:useLocalDpi xmlns:a14="http://schemas.microsoft.com/office/drawing/2010/main"/>
              </a:ext>
            </a:extLst>
          </a:blip>
          <a:srcRect/>
          <a:stretch>
            <a:fillRect/>
          </a:stretch>
        </p:blipFill>
        <p:spPr bwMode="auto">
          <a:xfrm>
            <a:off x="107504" y="1708840"/>
            <a:ext cx="2056070" cy="2440240"/>
          </a:xfrm>
          <a:prstGeom prst="rect">
            <a:avLst/>
          </a:prstGeom>
          <a:solidFill>
            <a:srgbClr val="C0C0C0"/>
          </a:solidFill>
          <a:ln>
            <a:noFill/>
          </a:ln>
          <a:extLst>
            <a:ext uri="{91240B29-F687-4F45-9708-019B960494DF}">
              <a14:hiddenLine xmlns:a14="http://schemas.microsoft.com/office/drawing/2010/main" w="9525">
                <a:solidFill>
                  <a:srgbClr val="C0C0C0"/>
                </a:solidFill>
                <a:miter lim="800000"/>
                <a:headEnd/>
                <a:tailEnd/>
              </a14:hiddenLine>
            </a:ext>
          </a:extLst>
        </p:spPr>
      </p:pic>
      <p:pic>
        <p:nvPicPr>
          <p:cNvPr id="6" name="Picture 23" descr="Bild000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8915" y="4097182"/>
            <a:ext cx="2045314" cy="2388343"/>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7"/>
          <p:cNvSpPr txBox="1">
            <a:spLocks noChangeArrowheads="1"/>
          </p:cNvSpPr>
          <p:nvPr/>
        </p:nvSpPr>
        <p:spPr bwMode="auto">
          <a:xfrm>
            <a:off x="179512" y="718577"/>
            <a:ext cx="80648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de-DE" altLang="en-US" sz="1600" b="1" dirty="0"/>
              <a:t>Unterschiedliches Outcome bei gleichem Zeitfenster- </a:t>
            </a:r>
            <a:r>
              <a:rPr lang="de-DE" sz="1600" dirty="0"/>
              <a:t>Warum?</a:t>
            </a:r>
            <a:endParaRPr lang="en-US" altLang="en-US" sz="1600" b="1" dirty="0"/>
          </a:p>
        </p:txBody>
      </p:sp>
      <p:sp>
        <p:nvSpPr>
          <p:cNvPr id="2" name="Ellipse 1"/>
          <p:cNvSpPr/>
          <p:nvPr/>
        </p:nvSpPr>
        <p:spPr>
          <a:xfrm>
            <a:off x="1227470" y="1896958"/>
            <a:ext cx="936104" cy="1440160"/>
          </a:xfrm>
          <a:prstGeom prst="ellipse">
            <a:avLst/>
          </a:prstGeom>
          <a:noFill/>
          <a:ln>
            <a:solidFill>
              <a:srgbClr val="E10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p:cNvSpPr/>
          <p:nvPr/>
        </p:nvSpPr>
        <p:spPr>
          <a:xfrm>
            <a:off x="579398" y="4581128"/>
            <a:ext cx="648072" cy="720080"/>
          </a:xfrm>
          <a:prstGeom prst="ellipse">
            <a:avLst/>
          </a:prstGeom>
          <a:noFill/>
          <a:ln>
            <a:solidFill>
              <a:srgbClr val="E10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 Box 4"/>
          <p:cNvSpPr txBox="1">
            <a:spLocks noChangeArrowheads="1"/>
          </p:cNvSpPr>
          <p:nvPr/>
        </p:nvSpPr>
        <p:spPr bwMode="auto">
          <a:xfrm>
            <a:off x="2267744" y="1708840"/>
            <a:ext cx="2281767" cy="1107996"/>
          </a:xfrm>
          <a:prstGeom prst="rect">
            <a:avLst/>
          </a:prstGeom>
          <a:noFill/>
          <a:ln>
            <a:noFill/>
          </a:ln>
          <a:effectLst/>
        </p:spPr>
        <p:txBody>
          <a:bodyPr>
            <a:spAutoFit/>
          </a:bodyPr>
          <a:lstStyle/>
          <a:p>
            <a:pPr marL="171450" indent="-171450">
              <a:spcBef>
                <a:spcPct val="50000"/>
              </a:spcBef>
              <a:buFont typeface="Symbol" panose="05050102010706020507" pitchFamily="18" charset="2"/>
              <a:buChar char="-"/>
              <a:defRPr/>
            </a:pPr>
            <a:r>
              <a:rPr lang="de-DE" altLang="de-DE" sz="1200" dirty="0">
                <a:effectLst>
                  <a:outerShdw blurRad="38100" dist="38100" dir="2700000" algn="tl">
                    <a:srgbClr val="FFFFFF"/>
                  </a:outerShdw>
                </a:effectLst>
              </a:rPr>
              <a:t>71 J., weiblich</a:t>
            </a:r>
          </a:p>
          <a:p>
            <a:pPr marL="171450" indent="-171450">
              <a:spcBef>
                <a:spcPct val="50000"/>
              </a:spcBef>
              <a:buFont typeface="Symbol" panose="05050102010706020507" pitchFamily="18" charset="2"/>
              <a:buChar char="-"/>
              <a:defRPr/>
            </a:pPr>
            <a:r>
              <a:rPr lang="de-DE" altLang="de-DE" sz="1200" dirty="0">
                <a:effectLst>
                  <a:outerShdw blurRad="38100" dist="38100" dir="2700000" algn="tl">
                    <a:srgbClr val="FFFFFF"/>
                  </a:outerShdw>
                </a:effectLst>
              </a:rPr>
              <a:t>M1-Verschluss links</a:t>
            </a:r>
          </a:p>
          <a:p>
            <a:pPr marL="171450" indent="-171450">
              <a:spcBef>
                <a:spcPct val="50000"/>
              </a:spcBef>
              <a:buFont typeface="Symbol" panose="05050102010706020507" pitchFamily="18" charset="2"/>
              <a:buChar char="-"/>
              <a:defRPr/>
            </a:pPr>
            <a:r>
              <a:rPr lang="de-DE" altLang="de-DE" sz="1200" dirty="0">
                <a:effectLst>
                  <a:outerShdw blurRad="38100" dist="38100" dir="2700000" algn="tl">
                    <a:srgbClr val="FFFFFF"/>
                  </a:outerShdw>
                </a:effectLst>
              </a:rPr>
              <a:t>Initiales </a:t>
            </a:r>
            <a:r>
              <a:rPr lang="de-DE" altLang="de-DE" sz="1200" dirty="0" err="1">
                <a:effectLst>
                  <a:outerShdw blurRad="38100" dist="38100" dir="2700000" algn="tl">
                    <a:srgbClr val="FFFFFF"/>
                  </a:outerShdw>
                </a:effectLst>
              </a:rPr>
              <a:t>mRS</a:t>
            </a:r>
            <a:r>
              <a:rPr lang="de-DE" altLang="de-DE" sz="1200" dirty="0">
                <a:effectLst>
                  <a:outerShdw blurRad="38100" dist="38100" dir="2700000" algn="tl">
                    <a:srgbClr val="FFFFFF"/>
                  </a:outerShdw>
                </a:effectLst>
              </a:rPr>
              <a:t> 5</a:t>
            </a:r>
          </a:p>
          <a:p>
            <a:pPr marL="171450" indent="-171450">
              <a:spcBef>
                <a:spcPct val="50000"/>
              </a:spcBef>
              <a:buFont typeface="Symbol" panose="05050102010706020507" pitchFamily="18" charset="2"/>
              <a:buChar char="-"/>
              <a:defRPr/>
            </a:pPr>
            <a:r>
              <a:rPr lang="de-DE" altLang="de-DE" sz="1200" dirty="0"/>
              <a:t>Zeitfenster: 2:47h</a:t>
            </a:r>
            <a:endParaRPr lang="de-DE" altLang="de-DE" sz="1200" u="sng" dirty="0">
              <a:effectLst>
                <a:outerShdw blurRad="38100" dist="38100" dir="2700000" algn="tl">
                  <a:srgbClr val="FFFFFF"/>
                </a:outerShdw>
              </a:effectLst>
            </a:endParaRPr>
          </a:p>
        </p:txBody>
      </p:sp>
      <p:sp>
        <p:nvSpPr>
          <p:cNvPr id="11" name="Text Box 4"/>
          <p:cNvSpPr txBox="1">
            <a:spLocks noChangeArrowheads="1"/>
          </p:cNvSpPr>
          <p:nvPr/>
        </p:nvSpPr>
        <p:spPr bwMode="auto">
          <a:xfrm>
            <a:off x="2267744" y="4097182"/>
            <a:ext cx="2281767" cy="1107996"/>
          </a:xfrm>
          <a:prstGeom prst="rect">
            <a:avLst/>
          </a:prstGeom>
          <a:noFill/>
          <a:ln>
            <a:noFill/>
          </a:ln>
          <a:effectLst/>
        </p:spPr>
        <p:txBody>
          <a:bodyPr>
            <a:spAutoFit/>
          </a:bodyPr>
          <a:lstStyle/>
          <a:p>
            <a:pPr marL="171450" indent="-171450">
              <a:spcBef>
                <a:spcPct val="50000"/>
              </a:spcBef>
              <a:buFont typeface="Symbol" panose="05050102010706020507" pitchFamily="18" charset="2"/>
              <a:buChar char="-"/>
              <a:defRPr/>
            </a:pPr>
            <a:r>
              <a:rPr lang="de-DE" altLang="de-DE" sz="1200" dirty="0">
                <a:effectLst>
                  <a:outerShdw blurRad="38100" dist="38100" dir="2700000" algn="tl">
                    <a:srgbClr val="FFFFFF"/>
                  </a:outerShdw>
                </a:effectLst>
              </a:rPr>
              <a:t>73 J., weiblich</a:t>
            </a:r>
          </a:p>
          <a:p>
            <a:pPr marL="171450" indent="-171450">
              <a:spcBef>
                <a:spcPct val="50000"/>
              </a:spcBef>
              <a:buFont typeface="Symbol" panose="05050102010706020507" pitchFamily="18" charset="2"/>
              <a:buChar char="-"/>
              <a:defRPr/>
            </a:pPr>
            <a:r>
              <a:rPr lang="de-DE" altLang="de-DE" sz="1200" dirty="0">
                <a:effectLst>
                  <a:outerShdw blurRad="38100" dist="38100" dir="2700000" algn="tl">
                    <a:srgbClr val="FFFFFF"/>
                  </a:outerShdw>
                </a:effectLst>
              </a:rPr>
              <a:t>M1-Verschluss rechts</a:t>
            </a:r>
          </a:p>
          <a:p>
            <a:pPr marL="171450" indent="-171450">
              <a:spcBef>
                <a:spcPct val="50000"/>
              </a:spcBef>
              <a:buFont typeface="Symbol" panose="05050102010706020507" pitchFamily="18" charset="2"/>
              <a:buChar char="-"/>
              <a:defRPr/>
            </a:pPr>
            <a:r>
              <a:rPr lang="de-DE" altLang="de-DE" sz="1200" dirty="0">
                <a:effectLst>
                  <a:outerShdw blurRad="38100" dist="38100" dir="2700000" algn="tl">
                    <a:srgbClr val="FFFFFF"/>
                  </a:outerShdw>
                </a:effectLst>
              </a:rPr>
              <a:t>Initiales </a:t>
            </a:r>
            <a:r>
              <a:rPr lang="de-DE" altLang="de-DE" sz="1200" dirty="0" err="1">
                <a:effectLst>
                  <a:outerShdw blurRad="38100" dist="38100" dir="2700000" algn="tl">
                    <a:srgbClr val="FFFFFF"/>
                  </a:outerShdw>
                </a:effectLst>
              </a:rPr>
              <a:t>mRS</a:t>
            </a:r>
            <a:r>
              <a:rPr lang="de-DE" altLang="de-DE" sz="1200" dirty="0">
                <a:effectLst>
                  <a:outerShdw blurRad="38100" dist="38100" dir="2700000" algn="tl">
                    <a:srgbClr val="FFFFFF"/>
                  </a:outerShdw>
                </a:effectLst>
              </a:rPr>
              <a:t> 5</a:t>
            </a:r>
          </a:p>
          <a:p>
            <a:pPr marL="171450" indent="-171450">
              <a:spcBef>
                <a:spcPct val="50000"/>
              </a:spcBef>
              <a:buFont typeface="Symbol" panose="05050102010706020507" pitchFamily="18" charset="2"/>
              <a:buChar char="-"/>
              <a:defRPr/>
            </a:pPr>
            <a:r>
              <a:rPr lang="de-DE" altLang="de-DE" sz="1200" dirty="0"/>
              <a:t>Zeitfenster: 2:33h</a:t>
            </a:r>
            <a:endParaRPr lang="de-DE" altLang="de-DE" sz="1200" u="sng" dirty="0">
              <a:effectLst>
                <a:outerShdw blurRad="38100" dist="38100" dir="2700000" algn="tl">
                  <a:srgbClr val="FFFFFF"/>
                </a:outerShdw>
              </a:effectLst>
            </a:endParaRPr>
          </a:p>
        </p:txBody>
      </p:sp>
      <p:sp>
        <p:nvSpPr>
          <p:cNvPr id="13" name="TextBox 7"/>
          <p:cNvSpPr txBox="1">
            <a:spLocks noChangeArrowheads="1"/>
          </p:cNvSpPr>
          <p:nvPr/>
        </p:nvSpPr>
        <p:spPr bwMode="auto">
          <a:xfrm>
            <a:off x="107504" y="1380283"/>
            <a:ext cx="23042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de-DE" altLang="en-US" sz="1400" b="1" dirty="0">
                <a:latin typeface="+mj-lt"/>
              </a:rPr>
              <a:t>CT nativ 24h nach MTE</a:t>
            </a:r>
            <a:endParaRPr lang="en-US" altLang="en-US" sz="1400" b="1" dirty="0">
              <a:latin typeface="+mj-lt"/>
            </a:endParaRPr>
          </a:p>
        </p:txBody>
      </p:sp>
      <p:pic>
        <p:nvPicPr>
          <p:cNvPr id="14" name="Picture 3" descr="Bild000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39952" y="1718836"/>
            <a:ext cx="2360788" cy="2378346"/>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7" descr="Bild000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39952" y="4107179"/>
            <a:ext cx="2360788" cy="2378346"/>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16" name="TextBox 7"/>
          <p:cNvSpPr txBox="1">
            <a:spLocks noChangeArrowheads="1"/>
          </p:cNvSpPr>
          <p:nvPr/>
        </p:nvSpPr>
        <p:spPr bwMode="auto">
          <a:xfrm>
            <a:off x="4139952" y="1385688"/>
            <a:ext cx="25202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de-DE" altLang="en-US" sz="1400" b="1" dirty="0">
                <a:latin typeface="+mj-lt"/>
              </a:rPr>
              <a:t>Darstellung M1- Verschluss</a:t>
            </a:r>
            <a:endParaRPr lang="en-US" altLang="en-US" sz="1400" b="1" dirty="0">
              <a:latin typeface="+mj-lt"/>
            </a:endParaRPr>
          </a:p>
        </p:txBody>
      </p:sp>
      <p:pic>
        <p:nvPicPr>
          <p:cNvPr id="18" name="Picture 12" descr="Bild0025"/>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6660232" y="4097182"/>
            <a:ext cx="2360788" cy="2381995"/>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3" descr="Bild0021"/>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660232" y="1720189"/>
            <a:ext cx="2360788" cy="2386989"/>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21" name="TextBox 7"/>
          <p:cNvSpPr txBox="1">
            <a:spLocks noChangeArrowheads="1"/>
          </p:cNvSpPr>
          <p:nvPr/>
        </p:nvSpPr>
        <p:spPr bwMode="auto">
          <a:xfrm>
            <a:off x="6588224" y="1362254"/>
            <a:ext cx="25202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de-DE" altLang="en-US" sz="1400" b="1" dirty="0" err="1">
                <a:latin typeface="+mj-lt"/>
              </a:rPr>
              <a:t>Reka</a:t>
            </a:r>
            <a:r>
              <a:rPr lang="de-DE" altLang="en-US" sz="1400" b="1" dirty="0">
                <a:latin typeface="+mj-lt"/>
              </a:rPr>
              <a:t>- Zeit &lt; 20 Minuten</a:t>
            </a:r>
            <a:endParaRPr lang="en-US" altLang="en-US" sz="1400" b="1" dirty="0">
              <a:latin typeface="+mj-lt"/>
            </a:endParaRPr>
          </a:p>
        </p:txBody>
      </p:sp>
      <p:sp>
        <p:nvSpPr>
          <p:cNvPr id="19" name="Rechteck 18"/>
          <p:cNvSpPr/>
          <p:nvPr/>
        </p:nvSpPr>
        <p:spPr>
          <a:xfrm>
            <a:off x="2267744" y="2928960"/>
            <a:ext cx="1430200" cy="307777"/>
          </a:xfrm>
          <a:prstGeom prst="rect">
            <a:avLst/>
          </a:prstGeom>
        </p:spPr>
        <p:txBody>
          <a:bodyPr wrap="none">
            <a:spAutoFit/>
          </a:bodyPr>
          <a:lstStyle/>
          <a:p>
            <a:r>
              <a:rPr lang="de-DE" sz="1400" dirty="0"/>
              <a:t>Entlass- </a:t>
            </a:r>
            <a:r>
              <a:rPr lang="de-DE" sz="1400" dirty="0" err="1"/>
              <a:t>mRS</a:t>
            </a:r>
            <a:r>
              <a:rPr lang="de-DE" sz="1400" dirty="0"/>
              <a:t> 5</a:t>
            </a:r>
          </a:p>
        </p:txBody>
      </p:sp>
      <p:sp>
        <p:nvSpPr>
          <p:cNvPr id="22" name="Rechteck 21"/>
          <p:cNvSpPr/>
          <p:nvPr/>
        </p:nvSpPr>
        <p:spPr>
          <a:xfrm>
            <a:off x="2267744" y="5373216"/>
            <a:ext cx="1430200" cy="307777"/>
          </a:xfrm>
          <a:prstGeom prst="rect">
            <a:avLst/>
          </a:prstGeom>
        </p:spPr>
        <p:txBody>
          <a:bodyPr wrap="none">
            <a:spAutoFit/>
          </a:bodyPr>
          <a:lstStyle/>
          <a:p>
            <a:r>
              <a:rPr lang="de-DE" sz="1400" dirty="0"/>
              <a:t>Entlass- </a:t>
            </a:r>
            <a:r>
              <a:rPr lang="de-DE" sz="1400" dirty="0" err="1"/>
              <a:t>mRS</a:t>
            </a:r>
            <a:r>
              <a:rPr lang="de-DE" sz="1400" dirty="0"/>
              <a:t> 2</a:t>
            </a:r>
          </a:p>
        </p:txBody>
      </p:sp>
      <p:graphicFrame>
        <p:nvGraphicFramePr>
          <p:cNvPr id="23"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10" imgW="11247619" imgH="11247619" progId="MSPhotoEd.3">
                  <p:embed/>
                </p:oleObj>
              </mc:Choice>
              <mc:Fallback>
                <p:oleObj name="Photo Editor-Foto" r:id="rId10" imgW="11247619" imgH="11247619" progId="MSPhotoEd.3">
                  <p:embed/>
                  <p:pic>
                    <p:nvPicPr>
                      <p:cNvPr id="23"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24" name="Picture 15" descr="logo"/>
          <p:cNvPicPr>
            <a:picLocks noChangeAspect="1" noChangeArrowheads="1"/>
          </p:cNvPicPr>
          <p:nvPr>
            <p:custDataLst>
              <p:tags r:id="rId1"/>
            </p:custDataLst>
          </p:nvPr>
        </p:nvPicPr>
        <p:blipFill>
          <a:blip r:embed="rId12"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81052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a:t>MCA</a:t>
            </a:r>
          </a:p>
        </p:txBody>
      </p:sp>
      <p:sp>
        <p:nvSpPr>
          <p:cNvPr id="6149" name="TextBox 7"/>
          <p:cNvSpPr txBox="1">
            <a:spLocks noChangeArrowheads="1"/>
          </p:cNvSpPr>
          <p:nvPr/>
        </p:nvSpPr>
        <p:spPr bwMode="auto">
          <a:xfrm>
            <a:off x="179512" y="718577"/>
            <a:ext cx="8064896"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a:t>M1- </a:t>
            </a:r>
            <a:r>
              <a:rPr lang="en-US" altLang="en-US" sz="1600" b="1" dirty="0" err="1"/>
              <a:t>Verschluss</a:t>
            </a:r>
            <a:endParaRPr lang="de-DE" sz="1600" dirty="0"/>
          </a:p>
          <a:p>
            <a:pPr>
              <a:buNone/>
            </a:pPr>
            <a:r>
              <a:rPr lang="de-DE" sz="1600" dirty="0"/>
              <a:t>Gute </a:t>
            </a:r>
            <a:r>
              <a:rPr lang="de-DE" sz="1600" dirty="0" err="1"/>
              <a:t>leptomeningeale</a:t>
            </a:r>
            <a:r>
              <a:rPr lang="de-DE" sz="1600" dirty="0"/>
              <a:t> Anastomosen</a:t>
            </a:r>
            <a:endParaRPr lang="en-US" altLang="en-US" sz="1600" b="1" dirty="0"/>
          </a:p>
        </p:txBody>
      </p:sp>
      <p:sp>
        <p:nvSpPr>
          <p:cNvPr id="12"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3" name="Grafik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16540" y="1320706"/>
            <a:ext cx="2765480" cy="2900382"/>
          </a:xfrm>
          <a:prstGeom prst="rect">
            <a:avLst/>
          </a:prstGeom>
        </p:spPr>
      </p:pic>
      <p:pic>
        <p:nvPicPr>
          <p:cNvPr id="4" name="Grafik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62442" y="1320706"/>
            <a:ext cx="2724092" cy="2900382"/>
          </a:xfrm>
          <a:prstGeom prst="rect">
            <a:avLst/>
          </a:prstGeom>
        </p:spPr>
      </p:pic>
      <p:pic>
        <p:nvPicPr>
          <p:cNvPr id="6" name="Grafik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16541" y="3677207"/>
            <a:ext cx="2745902" cy="2817185"/>
          </a:xfrm>
          <a:prstGeom prst="rect">
            <a:avLst/>
          </a:prstGeom>
        </p:spPr>
      </p:pic>
      <p:pic>
        <p:nvPicPr>
          <p:cNvPr id="8" name="Grafik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34458" y="3740157"/>
            <a:ext cx="2746274" cy="2754235"/>
          </a:xfrm>
          <a:prstGeom prst="rect">
            <a:avLst/>
          </a:prstGeom>
        </p:spPr>
      </p:pic>
      <p:pic>
        <p:nvPicPr>
          <p:cNvPr id="11" name="Grafik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9512" y="1324545"/>
            <a:ext cx="2663974" cy="2896543"/>
          </a:xfrm>
          <a:prstGeom prst="rect">
            <a:avLst/>
          </a:prstGeom>
        </p:spPr>
      </p:pic>
      <p:pic>
        <p:nvPicPr>
          <p:cNvPr id="13" name="Grafik 1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1525" y="3740158"/>
            <a:ext cx="2645015" cy="2754235"/>
          </a:xfrm>
          <a:prstGeom prst="rect">
            <a:avLst/>
          </a:prstGeom>
        </p:spPr>
      </p:pic>
      <p:graphicFrame>
        <p:nvGraphicFramePr>
          <p:cNvPr id="14"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10" imgW="11247619" imgH="11247619" progId="MSPhotoEd.3">
                  <p:embed/>
                </p:oleObj>
              </mc:Choice>
              <mc:Fallback>
                <p:oleObj name="Photo Editor-Foto" r:id="rId10" imgW="11247619" imgH="11247619" progId="MSPhotoEd.3">
                  <p:embed/>
                  <p:pic>
                    <p:nvPicPr>
                      <p:cNvPr id="14" name="Object 1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5" name="Picture 15" descr="logo"/>
          <p:cNvPicPr>
            <a:picLocks noChangeAspect="1" noChangeArrowheads="1"/>
          </p:cNvPicPr>
          <p:nvPr>
            <p:custDataLst>
              <p:tags r:id="rId1"/>
            </p:custDataLst>
          </p:nvPr>
        </p:nvPicPr>
        <p:blipFill>
          <a:blip r:embed="rId12"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04219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150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300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3</a:t>
            </a:fld>
            <a:endParaRPr lang="de-DE"/>
          </a:p>
        </p:txBody>
      </p:sp>
      <p:sp>
        <p:nvSpPr>
          <p:cNvPr id="2" name="Inhaltsplatzhalter 1"/>
          <p:cNvSpPr>
            <a:spLocks noGrp="1"/>
          </p:cNvSpPr>
          <p:nvPr>
            <p:ph idx="1"/>
          </p:nvPr>
        </p:nvSpPr>
        <p:spPr>
          <a:xfrm>
            <a:off x="323850" y="1125538"/>
            <a:ext cx="8496299" cy="246221"/>
          </a:xfrm>
        </p:spPr>
        <p:txBody>
          <a:bodyPr/>
          <a:lstStyle/>
          <a:p>
            <a:r>
              <a:rPr lang="de-DE" sz="1600" dirty="0"/>
              <a:t>STROKE</a:t>
            </a:r>
          </a:p>
        </p:txBody>
      </p:sp>
      <p:sp>
        <p:nvSpPr>
          <p:cNvPr id="9" name="Inhaltsplatzhalter 4"/>
          <p:cNvSpPr txBox="1">
            <a:spLocks/>
          </p:cNvSpPr>
          <p:nvPr/>
        </p:nvSpPr>
        <p:spPr>
          <a:xfrm>
            <a:off x="323850" y="1556792"/>
            <a:ext cx="8051826" cy="4647426"/>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en-US" sz="1600" dirty="0"/>
              <a:t>Was </a:t>
            </a:r>
            <a:r>
              <a:rPr lang="en-US" sz="1600" dirty="0" err="1"/>
              <a:t>wir</a:t>
            </a:r>
            <a:r>
              <a:rPr lang="en-US" sz="1600" dirty="0"/>
              <a:t> </a:t>
            </a:r>
            <a:r>
              <a:rPr lang="en-US" sz="1600" dirty="0" err="1"/>
              <a:t>wissen</a:t>
            </a:r>
            <a:r>
              <a:rPr lang="en-US" sz="1600" dirty="0"/>
              <a:t>…</a:t>
            </a:r>
          </a:p>
          <a:p>
            <a:pPr marL="285750" indent="-285750">
              <a:buFontTx/>
              <a:buChar char="-"/>
            </a:pPr>
            <a:r>
              <a:rPr lang="en-US" sz="1600" dirty="0" err="1"/>
              <a:t>Pathophysiologie</a:t>
            </a:r>
            <a:r>
              <a:rPr lang="en-US" sz="1600" dirty="0"/>
              <a:t> des </a:t>
            </a:r>
            <a:r>
              <a:rPr lang="en-US" sz="1600" dirty="0" err="1"/>
              <a:t>ischämschen</a:t>
            </a:r>
            <a:r>
              <a:rPr lang="en-US" sz="1600" dirty="0"/>
              <a:t> </a:t>
            </a:r>
            <a:r>
              <a:rPr lang="en-US" sz="1600" dirty="0" err="1"/>
              <a:t>Schlaganfalls</a:t>
            </a:r>
            <a:endParaRPr lang="en-US" sz="1600" dirty="0"/>
          </a:p>
          <a:p>
            <a:pPr marL="285750" indent="-285750">
              <a:buFontTx/>
              <a:buChar char="-"/>
            </a:pPr>
            <a:r>
              <a:rPr lang="en-US" sz="1600" dirty="0" err="1"/>
              <a:t>Anatomie</a:t>
            </a:r>
            <a:endParaRPr lang="en-US" sz="1600" dirty="0"/>
          </a:p>
          <a:p>
            <a:pPr marL="285750" indent="-285750">
              <a:buFontTx/>
              <a:buChar char="-"/>
            </a:pPr>
            <a:r>
              <a:rPr lang="en-US" sz="1600" dirty="0" err="1"/>
              <a:t>Mechanische</a:t>
            </a:r>
            <a:r>
              <a:rPr lang="en-US" sz="1600" dirty="0"/>
              <a:t> </a:t>
            </a:r>
            <a:r>
              <a:rPr lang="en-US" sz="1600" dirty="0" err="1"/>
              <a:t>Thrombektomie</a:t>
            </a:r>
            <a:endParaRPr lang="en-US" sz="1600" dirty="0"/>
          </a:p>
          <a:p>
            <a:pPr marL="285750" indent="-285750">
              <a:buFontTx/>
              <a:buChar char="-"/>
            </a:pPr>
            <a:r>
              <a:rPr lang="en-US" sz="1600" dirty="0" err="1"/>
              <a:t>Leptomeningeale</a:t>
            </a:r>
            <a:r>
              <a:rPr lang="en-US" sz="1600" dirty="0"/>
              <a:t> </a:t>
            </a:r>
            <a:r>
              <a:rPr lang="en-US" sz="1600" dirty="0" err="1"/>
              <a:t>Anastomosen</a:t>
            </a:r>
            <a:endParaRPr lang="en-US" sz="1600" dirty="0"/>
          </a:p>
          <a:p>
            <a:pPr marL="285750" indent="-285750">
              <a:buFontTx/>
              <a:buChar char="-"/>
            </a:pPr>
            <a:r>
              <a:rPr lang="en-US" sz="1600" dirty="0"/>
              <a:t>ITN vs </a:t>
            </a:r>
            <a:r>
              <a:rPr lang="en-US" sz="1600" dirty="0" err="1"/>
              <a:t>Sedierung</a:t>
            </a:r>
            <a:endParaRPr lang="en-US" sz="1600" dirty="0"/>
          </a:p>
          <a:p>
            <a:pPr marL="285750" indent="-285750">
              <a:buFontTx/>
              <a:buChar char="-"/>
            </a:pPr>
            <a:r>
              <a:rPr lang="en-US" sz="1600" dirty="0"/>
              <a:t>CT-Perfusion</a:t>
            </a:r>
          </a:p>
          <a:p>
            <a:pPr marL="285750" indent="-285750">
              <a:buFontTx/>
              <a:buChar char="-"/>
            </a:pPr>
            <a:r>
              <a:rPr lang="en-US" sz="1600" dirty="0" err="1"/>
              <a:t>Fallbeispiele</a:t>
            </a:r>
            <a:endParaRPr lang="en-US" sz="1600" dirty="0"/>
          </a:p>
          <a:p>
            <a:pPr marL="285750" indent="-285750">
              <a:buFontTx/>
              <a:buChar char="-"/>
            </a:pPr>
            <a:r>
              <a:rPr lang="en-US" sz="1600" dirty="0"/>
              <a:t>MRT Fast Track</a:t>
            </a:r>
          </a:p>
          <a:p>
            <a:pPr marL="285750" indent="-285750">
              <a:buFontTx/>
              <a:buChar char="-"/>
            </a:pPr>
            <a:r>
              <a:rPr lang="en-US" sz="1600" dirty="0"/>
              <a:t>Management </a:t>
            </a:r>
            <a:r>
              <a:rPr lang="en-US" sz="1600" dirty="0" err="1"/>
              <a:t>im</a:t>
            </a:r>
            <a:r>
              <a:rPr lang="en-US" sz="1600" dirty="0"/>
              <a:t> </a:t>
            </a:r>
            <a:r>
              <a:rPr lang="en-US" sz="1600" dirty="0" err="1"/>
              <a:t>Klinikalltag</a:t>
            </a:r>
            <a:endParaRPr lang="en-US" sz="1600" dirty="0"/>
          </a:p>
          <a:p>
            <a:pPr marL="285750" indent="-285750">
              <a:buFontTx/>
              <a:buChar char="-"/>
            </a:pPr>
            <a:r>
              <a:rPr lang="en-US" sz="1600" dirty="0" err="1"/>
              <a:t>Zusammenfassung</a:t>
            </a:r>
            <a:endParaRPr lang="en-US" sz="1600" dirty="0"/>
          </a:p>
          <a:p>
            <a:pPr marL="285750" indent="-285750">
              <a:buFontTx/>
              <a:buChar char="-"/>
            </a:pPr>
            <a:endParaRPr lang="en-US" sz="1600" dirty="0"/>
          </a:p>
        </p:txBody>
      </p:sp>
      <p:sp>
        <p:nvSpPr>
          <p:cNvPr id="7"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2" name="Titel 6"/>
          <p:cNvSpPr>
            <a:spLocks noGrp="1"/>
          </p:cNvSpPr>
          <p:nvPr>
            <p:ph type="title"/>
          </p:nvPr>
        </p:nvSpPr>
        <p:spPr>
          <a:xfrm>
            <a:off x="323850" y="300342"/>
            <a:ext cx="6480398" cy="246221"/>
          </a:xfrm>
        </p:spPr>
        <p:txBody>
          <a:bodyPr/>
          <a:lstStyle/>
          <a:p>
            <a:r>
              <a:rPr lang="de-DE" dirty="0"/>
              <a:t>Gliederung</a:t>
            </a:r>
          </a:p>
        </p:txBody>
      </p:sp>
      <p:graphicFrame>
        <p:nvGraphicFramePr>
          <p:cNvPr id="8"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5" imgW="11247619" imgH="11247619" progId="MSPhotoEd.3">
                  <p:embed/>
                </p:oleObj>
              </mc:Choice>
              <mc:Fallback>
                <p:oleObj name="Photo Editor-Foto" r:id="rId5" imgW="11247619" imgH="11247619" progId="MSPhotoEd.3">
                  <p:embed/>
                  <p:pic>
                    <p:nvPicPr>
                      <p:cNvPr id="8"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0" name="Picture 15" descr="logo"/>
          <p:cNvPicPr>
            <a:picLocks noChangeAspect="1" noChangeArrowheads="1"/>
          </p:cNvPicPr>
          <p:nvPr>
            <p:custDataLst>
              <p:tags r:id="rId1"/>
            </p:custDataLst>
          </p:nvPr>
        </p:nvPicPr>
        <p:blipFill>
          <a:blip r:embed="rId7"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808074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30</a:t>
            </a:fld>
            <a:endParaRPr lang="de-DE"/>
          </a:p>
        </p:txBody>
      </p:sp>
      <p:sp>
        <p:nvSpPr>
          <p:cNvPr id="21" name="Titel 6"/>
          <p:cNvSpPr>
            <a:spLocks noGrp="1"/>
          </p:cNvSpPr>
          <p:nvPr>
            <p:ph type="title"/>
          </p:nvPr>
        </p:nvSpPr>
        <p:spPr>
          <a:xfrm>
            <a:off x="323850" y="300342"/>
            <a:ext cx="6480398" cy="246221"/>
          </a:xfrm>
        </p:spPr>
        <p:txBody>
          <a:bodyPr/>
          <a:lstStyle/>
          <a:p>
            <a:r>
              <a:rPr lang="de-DE" dirty="0" err="1"/>
              <a:t>Leptomeningeale</a:t>
            </a:r>
            <a:r>
              <a:rPr lang="de-DE" dirty="0"/>
              <a:t> Anastomosen</a:t>
            </a:r>
          </a:p>
        </p:txBody>
      </p:sp>
      <p:sp>
        <p:nvSpPr>
          <p:cNvPr id="13"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7" name="TextBox 7"/>
          <p:cNvSpPr txBox="1">
            <a:spLocks noChangeArrowheads="1"/>
          </p:cNvSpPr>
          <p:nvPr/>
        </p:nvSpPr>
        <p:spPr bwMode="auto">
          <a:xfrm>
            <a:off x="179512" y="718577"/>
            <a:ext cx="8064896" cy="152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a:latin typeface="+mj-lt"/>
              </a:rPr>
              <a:t>M1- </a:t>
            </a:r>
            <a:r>
              <a:rPr lang="en-US" altLang="en-US" sz="1600" b="1" dirty="0" err="1">
                <a:latin typeface="+mj-lt"/>
              </a:rPr>
              <a:t>Verschluss</a:t>
            </a:r>
            <a:endParaRPr lang="de-DE" sz="1600" dirty="0">
              <a:latin typeface="+mj-lt"/>
            </a:endParaRPr>
          </a:p>
          <a:p>
            <a:pPr marL="285750" indent="-285750">
              <a:buFont typeface="Symbol" panose="05050102010706020507" pitchFamily="18" charset="2"/>
              <a:buChar char="-"/>
            </a:pPr>
            <a:r>
              <a:rPr lang="de-DE" altLang="en-US" sz="1600" dirty="0">
                <a:latin typeface="+mj-lt"/>
              </a:rPr>
              <a:t>91J,m</a:t>
            </a:r>
          </a:p>
          <a:p>
            <a:pPr marL="285750" indent="-285750">
              <a:buFont typeface="Symbol" panose="05050102010706020507" pitchFamily="18" charset="2"/>
              <a:buChar char="-"/>
            </a:pPr>
            <a:r>
              <a:rPr lang="de-DE" sz="1600" dirty="0">
                <a:latin typeface="+mj-lt"/>
              </a:rPr>
              <a:t>NIHSS 16 Punkte</a:t>
            </a:r>
          </a:p>
          <a:p>
            <a:pPr marL="285750" indent="-285750">
              <a:buFont typeface="Symbol" panose="05050102010706020507" pitchFamily="18" charset="2"/>
              <a:buChar char="-"/>
            </a:pPr>
            <a:r>
              <a:rPr lang="de-DE" sz="1600" dirty="0" err="1">
                <a:latin typeface="+mj-lt"/>
              </a:rPr>
              <a:t>mRS</a:t>
            </a:r>
            <a:r>
              <a:rPr lang="de-DE" sz="1600" dirty="0">
                <a:latin typeface="+mj-lt"/>
              </a:rPr>
              <a:t>: 5</a:t>
            </a:r>
          </a:p>
          <a:p>
            <a:pPr marL="285750" indent="-285750">
              <a:buFont typeface="Symbol" panose="05050102010706020507" pitchFamily="18" charset="2"/>
              <a:buChar char="-"/>
            </a:pPr>
            <a:r>
              <a:rPr lang="de-DE" sz="1600" dirty="0">
                <a:latin typeface="+mj-lt"/>
              </a:rPr>
              <a:t>Hemiparese rechts und Sprachstörung</a:t>
            </a:r>
          </a:p>
        </p:txBody>
      </p:sp>
      <p:pic>
        <p:nvPicPr>
          <p:cNvPr id="20" name="Grafik 1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8364" y="2563141"/>
            <a:ext cx="3144904" cy="3368081"/>
          </a:xfrm>
          <a:prstGeom prst="rect">
            <a:avLst/>
          </a:prstGeom>
        </p:spPr>
      </p:pic>
      <p:pic>
        <p:nvPicPr>
          <p:cNvPr id="22" name="Grafik 2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36604" y="2563140"/>
            <a:ext cx="3168352" cy="3368082"/>
          </a:xfrm>
          <a:prstGeom prst="rect">
            <a:avLst/>
          </a:prstGeom>
        </p:spPr>
      </p:pic>
      <p:pic>
        <p:nvPicPr>
          <p:cNvPr id="23" name="Grafik 2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781508" y="2563140"/>
            <a:ext cx="3168352" cy="3368082"/>
          </a:xfrm>
          <a:prstGeom prst="rect">
            <a:avLst/>
          </a:prstGeom>
        </p:spPr>
      </p:pic>
      <p:pic>
        <p:nvPicPr>
          <p:cNvPr id="14" name="Grafik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06735" y="2708920"/>
            <a:ext cx="3482157" cy="3045327"/>
          </a:xfrm>
          <a:prstGeom prst="rect">
            <a:avLst/>
          </a:prstGeom>
        </p:spPr>
      </p:pic>
      <p:pic>
        <p:nvPicPr>
          <p:cNvPr id="15" name="Grafik 1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78750" y="2708919"/>
            <a:ext cx="3634212" cy="3045328"/>
          </a:xfrm>
          <a:prstGeom prst="rect">
            <a:avLst/>
          </a:prstGeom>
        </p:spPr>
      </p:pic>
      <p:graphicFrame>
        <p:nvGraphicFramePr>
          <p:cNvPr id="16"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9" imgW="11247619" imgH="11247619" progId="MSPhotoEd.3">
                  <p:embed/>
                </p:oleObj>
              </mc:Choice>
              <mc:Fallback>
                <p:oleObj name="Photo Editor-Foto" r:id="rId9" imgW="11247619" imgH="11247619" progId="MSPhotoEd.3">
                  <p:embed/>
                  <p:pic>
                    <p:nvPicPr>
                      <p:cNvPr id="16"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8" name="Picture 15" descr="logo"/>
          <p:cNvPicPr>
            <a:picLocks noChangeAspect="1" noChangeArrowheads="1"/>
          </p:cNvPicPr>
          <p:nvPr>
            <p:custDataLst>
              <p:tags r:id="rId1"/>
            </p:custDataLst>
          </p:nvPr>
        </p:nvPicPr>
        <p:blipFill>
          <a:blip r:embed="rId11"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7264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50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300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150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31</a:t>
            </a:fld>
            <a:endParaRPr lang="de-DE"/>
          </a:p>
        </p:txBody>
      </p:sp>
      <p:sp>
        <p:nvSpPr>
          <p:cNvPr id="21" name="Titel 6"/>
          <p:cNvSpPr>
            <a:spLocks noGrp="1"/>
          </p:cNvSpPr>
          <p:nvPr>
            <p:ph type="title"/>
          </p:nvPr>
        </p:nvSpPr>
        <p:spPr>
          <a:xfrm>
            <a:off x="323850" y="300342"/>
            <a:ext cx="6480398" cy="246221"/>
          </a:xfrm>
        </p:spPr>
        <p:txBody>
          <a:bodyPr/>
          <a:lstStyle/>
          <a:p>
            <a:r>
              <a:rPr lang="de-DE" dirty="0" err="1"/>
              <a:t>Leptomeningeale</a:t>
            </a:r>
            <a:r>
              <a:rPr lang="de-DE" dirty="0"/>
              <a:t> Anastomosen</a:t>
            </a:r>
          </a:p>
        </p:txBody>
      </p:sp>
      <p:sp>
        <p:nvSpPr>
          <p:cNvPr id="13"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7" name="TextBox 7"/>
          <p:cNvSpPr txBox="1">
            <a:spLocks noChangeArrowheads="1"/>
          </p:cNvSpPr>
          <p:nvPr/>
        </p:nvSpPr>
        <p:spPr bwMode="auto">
          <a:xfrm>
            <a:off x="179512" y="718577"/>
            <a:ext cx="8064896" cy="152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a:latin typeface="+mj-lt"/>
              </a:rPr>
              <a:t>M1- </a:t>
            </a:r>
            <a:r>
              <a:rPr lang="en-US" altLang="en-US" sz="1600" b="1" dirty="0" err="1">
                <a:latin typeface="+mj-lt"/>
              </a:rPr>
              <a:t>Verschluss</a:t>
            </a:r>
            <a:endParaRPr lang="de-DE" sz="1600" dirty="0">
              <a:latin typeface="+mj-lt"/>
            </a:endParaRPr>
          </a:p>
          <a:p>
            <a:pPr marL="285750" indent="-285750">
              <a:buFont typeface="Symbol" panose="05050102010706020507" pitchFamily="18" charset="2"/>
              <a:buChar char="-"/>
            </a:pPr>
            <a:r>
              <a:rPr lang="de-DE" altLang="en-US" sz="1600" dirty="0">
                <a:latin typeface="+mj-lt"/>
              </a:rPr>
              <a:t>91J,m</a:t>
            </a:r>
          </a:p>
          <a:p>
            <a:pPr marL="285750" indent="-285750">
              <a:buFont typeface="Symbol" panose="05050102010706020507" pitchFamily="18" charset="2"/>
              <a:buChar char="-"/>
            </a:pPr>
            <a:r>
              <a:rPr lang="de-DE" sz="1600" dirty="0">
                <a:latin typeface="+mj-lt"/>
              </a:rPr>
              <a:t>NIHSS 16 Punkte</a:t>
            </a:r>
          </a:p>
          <a:p>
            <a:pPr marL="285750" indent="-285750">
              <a:buFont typeface="Symbol" panose="05050102010706020507" pitchFamily="18" charset="2"/>
              <a:buChar char="-"/>
            </a:pPr>
            <a:r>
              <a:rPr lang="de-DE" sz="1600" dirty="0" err="1">
                <a:latin typeface="+mj-lt"/>
              </a:rPr>
              <a:t>mRS</a:t>
            </a:r>
            <a:r>
              <a:rPr lang="de-DE" sz="1600" dirty="0">
                <a:latin typeface="+mj-lt"/>
              </a:rPr>
              <a:t>: 5</a:t>
            </a:r>
          </a:p>
          <a:p>
            <a:pPr marL="285750" indent="-285750">
              <a:buFont typeface="Symbol" panose="05050102010706020507" pitchFamily="18" charset="2"/>
              <a:buChar char="-"/>
            </a:pPr>
            <a:r>
              <a:rPr lang="de-DE" sz="1600" dirty="0">
                <a:latin typeface="+mj-lt"/>
              </a:rPr>
              <a:t>Hemiparese rechts und Sprachstörung</a:t>
            </a:r>
          </a:p>
        </p:txBody>
      </p:sp>
      <p:pic>
        <p:nvPicPr>
          <p:cNvPr id="24" name="Grafik 2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90985" y="2561731"/>
            <a:ext cx="3745511" cy="3431931"/>
          </a:xfrm>
          <a:prstGeom prst="rect">
            <a:avLst/>
          </a:prstGeom>
        </p:spPr>
      </p:pic>
      <p:pic>
        <p:nvPicPr>
          <p:cNvPr id="27" name="Grafik 2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627784" y="2561731"/>
            <a:ext cx="3168352" cy="3428222"/>
          </a:xfrm>
          <a:prstGeom prst="rect">
            <a:avLst/>
          </a:prstGeom>
        </p:spPr>
      </p:pic>
      <p:pic>
        <p:nvPicPr>
          <p:cNvPr id="28" name="Grafik 2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7504" y="2561731"/>
            <a:ext cx="3168352" cy="3428222"/>
          </a:xfrm>
          <a:prstGeom prst="rect">
            <a:avLst/>
          </a:prstGeom>
        </p:spPr>
      </p:pic>
      <p:graphicFrame>
        <p:nvGraphicFramePr>
          <p:cNvPr id="12"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7" imgW="11247619" imgH="11247619" progId="MSPhotoEd.3">
                  <p:embed/>
                </p:oleObj>
              </mc:Choice>
              <mc:Fallback>
                <p:oleObj name="Photo Editor-Foto" r:id="rId7" imgW="11247619" imgH="11247619" progId="MSPhotoEd.3">
                  <p:embed/>
                  <p:pic>
                    <p:nvPicPr>
                      <p:cNvPr id="12"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4" name="Picture 15" descr="logo"/>
          <p:cNvPicPr>
            <a:picLocks noChangeAspect="1" noChangeArrowheads="1"/>
          </p:cNvPicPr>
          <p:nvPr>
            <p:custDataLst>
              <p:tags r:id="rId1"/>
            </p:custDataLst>
          </p:nvPr>
        </p:nvPicPr>
        <p:blipFill>
          <a:blip r:embed="rId9"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88916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32</a:t>
            </a:fld>
            <a:endParaRPr lang="de-DE"/>
          </a:p>
        </p:txBody>
      </p:sp>
      <p:sp>
        <p:nvSpPr>
          <p:cNvPr id="13"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7" name="TextBox 7"/>
          <p:cNvSpPr txBox="1">
            <a:spLocks noChangeArrowheads="1"/>
          </p:cNvSpPr>
          <p:nvPr/>
        </p:nvSpPr>
        <p:spPr bwMode="auto">
          <a:xfrm>
            <a:off x="179512" y="771323"/>
            <a:ext cx="8064896" cy="9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buFont typeface="Symbol" panose="05050102010706020507" pitchFamily="18" charset="2"/>
              <a:buChar char="-"/>
            </a:pPr>
            <a:r>
              <a:rPr lang="de-DE" altLang="de-DE" sz="1600" dirty="0">
                <a:latin typeface="+mj-lt"/>
              </a:rPr>
              <a:t>Je kürzer AAD desto besser sind die </a:t>
            </a:r>
            <a:r>
              <a:rPr lang="de-DE" altLang="de-DE" sz="1600" dirty="0" err="1">
                <a:latin typeface="+mj-lt"/>
              </a:rPr>
              <a:t>leptomeningealen</a:t>
            </a:r>
            <a:r>
              <a:rPr lang="de-DE" altLang="de-DE" sz="1600" dirty="0">
                <a:latin typeface="+mj-lt"/>
              </a:rPr>
              <a:t> Anastomosen (n=141)</a:t>
            </a:r>
          </a:p>
          <a:p>
            <a:pPr marL="285750" indent="-285750">
              <a:buFont typeface="Symbol" panose="05050102010706020507" pitchFamily="18" charset="2"/>
              <a:buChar char="-"/>
            </a:pPr>
            <a:r>
              <a:rPr lang="de-DE" altLang="de-DE" sz="1600" dirty="0">
                <a:latin typeface="+mj-lt"/>
              </a:rPr>
              <a:t>Sie erschöpfen sich mit zunehmender </a:t>
            </a:r>
            <a:r>
              <a:rPr lang="de-DE" altLang="de-DE" sz="1600" dirty="0" err="1">
                <a:latin typeface="+mj-lt"/>
              </a:rPr>
              <a:t>Ischämiezeit</a:t>
            </a:r>
            <a:r>
              <a:rPr lang="de-DE" altLang="de-DE" sz="1600" dirty="0">
                <a:latin typeface="+mj-lt"/>
              </a:rPr>
              <a:t> (</a:t>
            </a:r>
            <a:r>
              <a:rPr lang="de-DE" altLang="de-DE" sz="1600" dirty="0" err="1">
                <a:latin typeface="+mj-lt"/>
              </a:rPr>
              <a:t>TI</a:t>
            </a:r>
            <a:r>
              <a:rPr lang="de-DE" altLang="de-DE" sz="1600" baseline="-25000" dirty="0" err="1">
                <a:latin typeface="+mj-lt"/>
              </a:rPr>
              <a:t>min</a:t>
            </a:r>
            <a:r>
              <a:rPr lang="de-DE" altLang="de-DE" sz="1600" dirty="0">
                <a:latin typeface="+mj-lt"/>
              </a:rPr>
              <a:t>)= 3,3h</a:t>
            </a:r>
          </a:p>
          <a:p>
            <a:pPr marL="285750" indent="-285750">
              <a:buFont typeface="Symbol" panose="05050102010706020507" pitchFamily="18" charset="2"/>
              <a:buChar char="-"/>
            </a:pPr>
            <a:r>
              <a:rPr lang="de-DE" altLang="de-DE" sz="1600" dirty="0">
                <a:latin typeface="+mj-lt"/>
              </a:rPr>
              <a:t>Sie haben direkten Einfluss auf neurologisches Defizit</a:t>
            </a:r>
          </a:p>
        </p:txBody>
      </p:sp>
      <p:sp>
        <p:nvSpPr>
          <p:cNvPr id="15" name="Title 1"/>
          <p:cNvSpPr txBox="1">
            <a:spLocks/>
          </p:cNvSpPr>
          <p:nvPr/>
        </p:nvSpPr>
        <p:spPr>
          <a:xfrm>
            <a:off x="323850" y="300342"/>
            <a:ext cx="64803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en-US" altLang="en-US" dirty="0" err="1"/>
              <a:t>Entwicklung</a:t>
            </a:r>
            <a:r>
              <a:rPr lang="en-US" altLang="en-US" dirty="0"/>
              <a:t> </a:t>
            </a:r>
            <a:r>
              <a:rPr lang="en-US" altLang="en-US" dirty="0" err="1"/>
              <a:t>leptomeningealer</a:t>
            </a:r>
            <a:r>
              <a:rPr lang="en-US" altLang="en-US" dirty="0"/>
              <a:t> </a:t>
            </a:r>
            <a:r>
              <a:rPr lang="en-US" altLang="en-US" dirty="0" err="1"/>
              <a:t>Anastomosen</a:t>
            </a:r>
            <a:r>
              <a:rPr lang="en-US" altLang="en-US" dirty="0"/>
              <a:t> </a:t>
            </a:r>
            <a:r>
              <a:rPr lang="en-US" altLang="en-US" dirty="0" err="1"/>
              <a:t>bei</a:t>
            </a:r>
            <a:r>
              <a:rPr lang="en-US" altLang="en-US" dirty="0"/>
              <a:t> M1-Verschluss</a:t>
            </a:r>
          </a:p>
        </p:txBody>
      </p:sp>
      <p:graphicFrame>
        <p:nvGraphicFramePr>
          <p:cNvPr id="16" name="Object 37"/>
          <p:cNvGraphicFramePr>
            <a:graphicFrameLocks noGrp="1" noChangeAspect="1"/>
          </p:cNvGraphicFramePr>
          <p:nvPr>
            <p:ph sz="half" idx="1"/>
            <p:extLst>
              <p:ext uri="{D42A27DB-BD31-4B8C-83A1-F6EECF244321}">
                <p14:modId xmlns:p14="http://schemas.microsoft.com/office/powerpoint/2010/main" val="1517627241"/>
              </p:ext>
            </p:extLst>
          </p:nvPr>
        </p:nvGraphicFramePr>
        <p:xfrm>
          <a:off x="395536" y="2192867"/>
          <a:ext cx="4281420" cy="4048472"/>
        </p:xfrm>
        <a:graphic>
          <a:graphicData uri="http://schemas.openxmlformats.org/presentationml/2006/ole">
            <mc:AlternateContent xmlns:mc="http://schemas.openxmlformats.org/markup-compatibility/2006">
              <mc:Choice xmlns:v="urn:schemas-microsoft-com:vml" Requires="v">
                <p:oleObj name="Arbeitsblatt" r:id="rId4" imgW="5067360" imgH="4791240" progId="Excel.Sheet.8">
                  <p:link updateAutomatic="1"/>
                </p:oleObj>
              </mc:Choice>
              <mc:Fallback>
                <p:oleObj name="Arbeitsblatt" r:id="rId4" imgW="5067360" imgH="4791240" progId="Excel.Sheet.8">
                  <p:link updateAutomatic="1"/>
                  <p:pic>
                    <p:nvPicPr>
                      <p:cNvPr id="16" name="Object 37"/>
                      <p:cNvPicPr>
                        <a:picLocks noChangeAspect="1" noChangeArrowheads="1"/>
                      </p:cNvPicPr>
                      <p:nvPr/>
                    </p:nvPicPr>
                    <p:blipFill>
                      <a:blip r:embed="rId5"/>
                      <a:srcRect/>
                      <a:stretch>
                        <a:fillRect/>
                      </a:stretch>
                    </p:blipFill>
                    <p:spPr bwMode="auto">
                      <a:xfrm>
                        <a:off x="395536" y="2192867"/>
                        <a:ext cx="4281420" cy="4048472"/>
                      </a:xfrm>
                      <a:prstGeom prst="rect">
                        <a:avLst/>
                      </a:prstGeom>
                      <a:noFill/>
                      <a:ln>
                        <a:noFill/>
                      </a:ln>
                      <a:effectLst/>
                    </p:spPr>
                  </p:pic>
                </p:oleObj>
              </mc:Fallback>
            </mc:AlternateContent>
          </a:graphicData>
        </a:graphic>
      </p:graphicFrame>
      <p:graphicFrame>
        <p:nvGraphicFramePr>
          <p:cNvPr id="18" name="Object 47"/>
          <p:cNvGraphicFramePr>
            <a:graphicFrameLocks noChangeAspect="1"/>
          </p:cNvGraphicFramePr>
          <p:nvPr>
            <p:extLst>
              <p:ext uri="{D42A27DB-BD31-4B8C-83A1-F6EECF244321}">
                <p14:modId xmlns:p14="http://schemas.microsoft.com/office/powerpoint/2010/main" val="4184693406"/>
              </p:ext>
            </p:extLst>
          </p:nvPr>
        </p:nvGraphicFramePr>
        <p:xfrm>
          <a:off x="4772377" y="2201334"/>
          <a:ext cx="4030801" cy="4038833"/>
        </p:xfrm>
        <a:graphic>
          <a:graphicData uri="http://schemas.openxmlformats.org/presentationml/2006/ole">
            <mc:AlternateContent xmlns:mc="http://schemas.openxmlformats.org/markup-compatibility/2006">
              <mc:Choice xmlns:v="urn:schemas-microsoft-com:vml" Requires="v">
                <p:oleObj name="Arbeitsblatt" r:id="rId6" imgW="4591080" imgH="4600440" progId="Excel.Sheet.8">
                  <p:link updateAutomatic="1"/>
                </p:oleObj>
              </mc:Choice>
              <mc:Fallback>
                <p:oleObj name="Arbeitsblatt" r:id="rId6" imgW="4591080" imgH="4600440" progId="Excel.Sheet.8">
                  <p:link updateAutomatic="1"/>
                  <p:pic>
                    <p:nvPicPr>
                      <p:cNvPr id="18" name="Object 47"/>
                      <p:cNvPicPr>
                        <a:picLocks noChangeAspect="1" noChangeArrowheads="1"/>
                      </p:cNvPicPr>
                      <p:nvPr/>
                    </p:nvPicPr>
                    <p:blipFill>
                      <a:blip r:embed="rId7"/>
                      <a:srcRect/>
                      <a:stretch>
                        <a:fillRect/>
                      </a:stretch>
                    </p:blipFill>
                    <p:spPr bwMode="auto">
                      <a:xfrm>
                        <a:off x="4772377" y="2201334"/>
                        <a:ext cx="4030801" cy="4038833"/>
                      </a:xfrm>
                      <a:prstGeom prst="rect">
                        <a:avLst/>
                      </a:prstGeom>
                      <a:noFill/>
                      <a:ln>
                        <a:noFill/>
                      </a:ln>
                      <a:effectLst/>
                    </p:spPr>
                  </p:pic>
                </p:oleObj>
              </mc:Fallback>
            </mc:AlternateContent>
          </a:graphicData>
        </a:graphic>
      </p:graphicFrame>
      <p:graphicFrame>
        <p:nvGraphicFramePr>
          <p:cNvPr id="12"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8" imgW="11247619" imgH="11247619" progId="MSPhotoEd.3">
                  <p:embed/>
                </p:oleObj>
              </mc:Choice>
              <mc:Fallback>
                <p:oleObj name="Photo Editor-Foto" r:id="rId8" imgW="11247619" imgH="11247619" progId="MSPhotoEd.3">
                  <p:embed/>
                  <p:pic>
                    <p:nvPicPr>
                      <p:cNvPr id="12"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4" name="Picture 15" descr="logo"/>
          <p:cNvPicPr>
            <a:picLocks noChangeAspect="1" noChangeArrowheads="1"/>
          </p:cNvPicPr>
          <p:nvPr>
            <p:custDataLst>
              <p:tags r:id="rId1"/>
            </p:custDataLst>
          </p:nvPr>
        </p:nvPicPr>
        <p:blipFill>
          <a:blip r:embed="rId10"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886347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8996" name="Text Box 4"/>
          <p:cNvSpPr txBox="1">
            <a:spLocks noChangeArrowheads="1"/>
          </p:cNvSpPr>
          <p:nvPr/>
        </p:nvSpPr>
        <p:spPr bwMode="auto">
          <a:xfrm>
            <a:off x="331612" y="548923"/>
            <a:ext cx="8520289" cy="633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90000"/>
              </a:lnSpc>
              <a:spcBef>
                <a:spcPct val="50000"/>
              </a:spcBef>
              <a:defRPr/>
            </a:pPr>
            <a:endParaRPr lang="de-DE" altLang="de-DE" sz="3911" b="1">
              <a:effectLst>
                <a:outerShdw blurRad="38100" dist="38100" dir="2700000" algn="tl">
                  <a:srgbClr val="FFFFFF"/>
                </a:outerShdw>
              </a:effectLst>
              <a:latin typeface="Comic Sans MS" pitchFamily="66" charset="0"/>
            </a:endParaRPr>
          </a:p>
        </p:txBody>
      </p:sp>
      <p:sp>
        <p:nvSpPr>
          <p:cNvPr id="1108998" name="Rectangle 6"/>
          <p:cNvSpPr>
            <a:spLocks noChangeArrowheads="1"/>
          </p:cNvSpPr>
          <p:nvPr/>
        </p:nvSpPr>
        <p:spPr bwMode="auto">
          <a:xfrm>
            <a:off x="611012" y="1748367"/>
            <a:ext cx="7761111" cy="36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de-DE" altLang="de-DE" sz="1778" b="1" dirty="0">
                <a:latin typeface="Tahoma" panose="020B0604030504040204" pitchFamily="34" charset="0"/>
              </a:rPr>
              <a:t> AAD 			                    </a:t>
            </a:r>
            <a:r>
              <a:rPr lang="de-DE" altLang="de-DE" sz="1778" b="1" dirty="0">
                <a:latin typeface="Tahoma" panose="020B0604030504040204" pitchFamily="34" charset="0"/>
                <a:cs typeface="Tahoma" panose="020B0604030504040204" pitchFamily="34" charset="0"/>
              </a:rPr>
              <a:t>≤2</a:t>
            </a:r>
            <a:r>
              <a:rPr lang="de-DE" altLang="de-DE" sz="1778" b="1" dirty="0">
                <a:latin typeface="Tahoma" panose="020B0604030504040204" pitchFamily="34" charset="0"/>
              </a:rPr>
              <a:t>,7 s      vs.     &gt;2,7s </a:t>
            </a:r>
            <a:endParaRPr lang="de-DE" altLang="de-DE" sz="1778" dirty="0">
              <a:latin typeface="Tahoma" panose="020B0604030504040204" pitchFamily="34" charset="0"/>
            </a:endParaRPr>
          </a:p>
        </p:txBody>
      </p:sp>
      <p:sp>
        <p:nvSpPr>
          <p:cNvPr id="1108999" name="Line 7"/>
          <p:cNvSpPr>
            <a:spLocks noChangeShapeType="1"/>
          </p:cNvSpPr>
          <p:nvPr/>
        </p:nvSpPr>
        <p:spPr bwMode="auto">
          <a:xfrm>
            <a:off x="747889" y="2269067"/>
            <a:ext cx="69215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109000" name="Line 8"/>
          <p:cNvSpPr>
            <a:spLocks noChangeShapeType="1"/>
          </p:cNvSpPr>
          <p:nvPr/>
        </p:nvSpPr>
        <p:spPr bwMode="auto">
          <a:xfrm>
            <a:off x="6108700" y="2269067"/>
            <a:ext cx="0" cy="14802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7"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8" name="Title 1"/>
          <p:cNvSpPr txBox="1">
            <a:spLocks/>
          </p:cNvSpPr>
          <p:nvPr/>
        </p:nvSpPr>
        <p:spPr>
          <a:xfrm>
            <a:off x="323850" y="300342"/>
            <a:ext cx="64803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en-US" altLang="en-US" dirty="0" err="1"/>
              <a:t>Zusammenhang</a:t>
            </a:r>
            <a:r>
              <a:rPr lang="en-US" altLang="en-US" dirty="0"/>
              <a:t> </a:t>
            </a:r>
            <a:r>
              <a:rPr lang="en-US" altLang="en-US" dirty="0" err="1"/>
              <a:t>zw</a:t>
            </a:r>
            <a:r>
              <a:rPr lang="en-US" altLang="en-US" dirty="0"/>
              <a:t>. </a:t>
            </a:r>
            <a:r>
              <a:rPr lang="en-US" altLang="en-US" dirty="0" err="1"/>
              <a:t>mRS</a:t>
            </a:r>
            <a:r>
              <a:rPr lang="en-US" altLang="en-US" dirty="0"/>
              <a:t> und AAD und </a:t>
            </a:r>
            <a:r>
              <a:rPr lang="en-US" altLang="en-US" dirty="0" err="1"/>
              <a:t>Ischämiezeit</a:t>
            </a:r>
            <a:endParaRPr lang="en-US" altLang="en-US" dirty="0"/>
          </a:p>
        </p:txBody>
      </p:sp>
      <p:sp>
        <p:nvSpPr>
          <p:cNvPr id="19" name="TextBox 7"/>
          <p:cNvSpPr txBox="1">
            <a:spLocks noChangeArrowheads="1"/>
          </p:cNvSpPr>
          <p:nvPr/>
        </p:nvSpPr>
        <p:spPr bwMode="auto">
          <a:xfrm>
            <a:off x="179512" y="858198"/>
            <a:ext cx="80648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b="1" dirty="0">
                <a:latin typeface="+mj-lt"/>
              </a:rPr>
              <a:t>M1- </a:t>
            </a:r>
            <a:r>
              <a:rPr lang="en-US" altLang="en-US" sz="1800" b="1" dirty="0" err="1">
                <a:latin typeface="+mj-lt"/>
              </a:rPr>
              <a:t>Verschluss</a:t>
            </a:r>
            <a:r>
              <a:rPr lang="en-US" altLang="en-US" sz="1800" b="1" dirty="0">
                <a:latin typeface="+mj-lt"/>
              </a:rPr>
              <a:t>, n=138</a:t>
            </a:r>
          </a:p>
        </p:txBody>
      </p:sp>
      <p:sp>
        <p:nvSpPr>
          <p:cNvPr id="12" name="Text Box 5"/>
          <p:cNvSpPr txBox="1">
            <a:spLocks noChangeArrowheads="1"/>
          </p:cNvSpPr>
          <p:nvPr/>
        </p:nvSpPr>
        <p:spPr bwMode="auto">
          <a:xfrm>
            <a:off x="629932" y="4404323"/>
            <a:ext cx="6296994" cy="1394228"/>
          </a:xfrm>
          <a:prstGeom prst="rect">
            <a:avLst/>
          </a:prstGeom>
          <a:noFill/>
          <a:ln>
            <a:noFill/>
          </a:ln>
          <a:effec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nSpc>
                <a:spcPct val="80000"/>
              </a:lnSpc>
              <a:spcBef>
                <a:spcPct val="50000"/>
              </a:spcBef>
              <a:buFontTx/>
              <a:buNone/>
            </a:pPr>
            <a:r>
              <a:rPr lang="de-DE" altLang="de-DE" sz="1800" dirty="0">
                <a:latin typeface="+mj-lt"/>
              </a:rPr>
              <a:t>Effektivität </a:t>
            </a:r>
            <a:r>
              <a:rPr lang="de-DE" altLang="de-DE" sz="1800" dirty="0" err="1">
                <a:latin typeface="+mj-lt"/>
              </a:rPr>
              <a:t>leptomeningealer</a:t>
            </a:r>
            <a:r>
              <a:rPr lang="de-DE" altLang="de-DE" sz="1800" dirty="0">
                <a:latin typeface="+mj-lt"/>
              </a:rPr>
              <a:t> Anastomosen ist:</a:t>
            </a:r>
          </a:p>
          <a:p>
            <a:pPr marL="342900" indent="-342900">
              <a:lnSpc>
                <a:spcPct val="80000"/>
              </a:lnSpc>
              <a:spcBef>
                <a:spcPct val="50000"/>
              </a:spcBef>
              <a:buFont typeface="Symbol" panose="05050102010706020507" pitchFamily="18" charset="2"/>
              <a:buChar char="-"/>
            </a:pPr>
            <a:r>
              <a:rPr lang="de-DE" altLang="de-DE" sz="1800" dirty="0">
                <a:latin typeface="+mj-lt"/>
              </a:rPr>
              <a:t>zeitabhängig</a:t>
            </a:r>
          </a:p>
          <a:p>
            <a:pPr marL="342900" indent="-342900">
              <a:lnSpc>
                <a:spcPct val="80000"/>
              </a:lnSpc>
              <a:spcBef>
                <a:spcPct val="50000"/>
              </a:spcBef>
              <a:buFont typeface="Symbol" panose="05050102010706020507" pitchFamily="18" charset="2"/>
              <a:buChar char="-"/>
            </a:pPr>
            <a:r>
              <a:rPr lang="de-DE" altLang="de-DE" sz="1800" dirty="0">
                <a:latin typeface="+mj-lt"/>
              </a:rPr>
              <a:t>und damit entscheidend für INDIVIDUELLES Zeitfenster</a:t>
            </a:r>
          </a:p>
          <a:p>
            <a:pPr marL="342900" indent="-342900">
              <a:lnSpc>
                <a:spcPct val="80000"/>
              </a:lnSpc>
              <a:spcBef>
                <a:spcPct val="50000"/>
              </a:spcBef>
              <a:buFont typeface="Symbol" panose="05050102010706020507" pitchFamily="18" charset="2"/>
              <a:buChar char="-"/>
            </a:pPr>
            <a:r>
              <a:rPr lang="de-DE" altLang="de-DE" sz="1800" dirty="0">
                <a:latin typeface="+mj-lt"/>
              </a:rPr>
              <a:t>und klinisches Outcome</a:t>
            </a:r>
          </a:p>
        </p:txBody>
      </p:sp>
      <p:sp>
        <p:nvSpPr>
          <p:cNvPr id="13" name="Text Box 3"/>
          <p:cNvSpPr txBox="1">
            <a:spLocks noChangeArrowheads="1"/>
          </p:cNvSpPr>
          <p:nvPr/>
        </p:nvSpPr>
        <p:spPr bwMode="auto">
          <a:xfrm>
            <a:off x="611012" y="2279779"/>
            <a:ext cx="7641167" cy="1487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None/>
            </a:pPr>
            <a:r>
              <a:rPr lang="de-DE" altLang="de-DE" sz="1778" b="1" dirty="0">
                <a:latin typeface="Tahoma" panose="020B0604030504040204" pitchFamily="34" charset="0"/>
                <a:cs typeface="Tahoma" panose="020B0604030504040204" pitchFamily="34" charset="0"/>
              </a:rPr>
              <a:t> </a:t>
            </a:r>
            <a:r>
              <a:rPr lang="de-DE" altLang="de-DE" sz="1778" b="1" dirty="0" err="1">
                <a:latin typeface="Tahoma" panose="020B0604030504040204" pitchFamily="34" charset="0"/>
                <a:cs typeface="Tahoma" panose="020B0604030504040204" pitchFamily="34" charset="0"/>
              </a:rPr>
              <a:t>mRS</a:t>
            </a:r>
            <a:r>
              <a:rPr lang="de-DE" altLang="de-DE" sz="1778" b="1" dirty="0">
                <a:latin typeface="Tahoma" panose="020B0604030504040204" pitchFamily="34" charset="0"/>
                <a:cs typeface="Tahoma" panose="020B0604030504040204" pitchFamily="34" charset="0"/>
              </a:rPr>
              <a:t>  gesamt 		 	         2.0 </a:t>
            </a:r>
            <a:r>
              <a:rPr lang="de-DE" altLang="de-DE" sz="1778" b="1" baseline="-25000" dirty="0">
                <a:latin typeface="Tahoma" panose="020B0604030504040204" pitchFamily="34" charset="0"/>
                <a:cs typeface="Tahoma" panose="020B0604030504040204" pitchFamily="34" charset="0"/>
              </a:rPr>
              <a:t>(40)</a:t>
            </a:r>
            <a:r>
              <a:rPr lang="de-DE" altLang="de-DE" sz="1778" b="1" dirty="0">
                <a:latin typeface="Tahoma" panose="020B0604030504040204" pitchFamily="34" charset="0"/>
                <a:cs typeface="Tahoma" panose="020B0604030504040204" pitchFamily="34" charset="0"/>
              </a:rPr>
              <a:t>	         3.0 </a:t>
            </a:r>
            <a:r>
              <a:rPr lang="de-DE" altLang="de-DE" sz="1778" b="1" baseline="-25000" dirty="0">
                <a:latin typeface="Tahoma" panose="020B0604030504040204" pitchFamily="34" charset="0"/>
                <a:cs typeface="Tahoma" panose="020B0604030504040204" pitchFamily="34" charset="0"/>
              </a:rPr>
              <a:t>(98)</a:t>
            </a:r>
            <a:endParaRPr lang="de-DE" altLang="de-DE" sz="2489" b="1" baseline="-25000" dirty="0">
              <a:latin typeface="Tahoma" panose="020B0604030504040204" pitchFamily="34" charset="0"/>
              <a:cs typeface="Tahoma" panose="020B0604030504040204" pitchFamily="34" charset="0"/>
            </a:endParaRPr>
          </a:p>
          <a:p>
            <a:pPr>
              <a:lnSpc>
                <a:spcPct val="210000"/>
              </a:lnSpc>
              <a:spcBef>
                <a:spcPct val="50000"/>
              </a:spcBef>
              <a:buNone/>
            </a:pPr>
            <a:r>
              <a:rPr lang="de-DE" altLang="de-DE" sz="1778" b="1" dirty="0">
                <a:latin typeface="Tahoma" panose="020B0604030504040204" pitchFamily="34" charset="0"/>
              </a:rPr>
              <a:t> </a:t>
            </a:r>
            <a:r>
              <a:rPr lang="de-DE" altLang="de-DE" sz="1778" b="1" dirty="0" err="1">
                <a:latin typeface="Tahoma" panose="020B0604030504040204" pitchFamily="34" charset="0"/>
              </a:rPr>
              <a:t>mRS</a:t>
            </a:r>
            <a:r>
              <a:rPr lang="de-DE" altLang="de-DE" sz="1778" b="1" dirty="0">
                <a:latin typeface="Tahoma" panose="020B0604030504040204" pitchFamily="34" charset="0"/>
              </a:rPr>
              <a:t> </a:t>
            </a:r>
            <a:r>
              <a:rPr lang="de-DE" altLang="de-DE" sz="1778" b="1" baseline="-25000" dirty="0">
                <a:latin typeface="Tahoma" panose="020B0604030504040204" pitchFamily="34" charset="0"/>
              </a:rPr>
              <a:t> </a:t>
            </a:r>
            <a:r>
              <a:rPr lang="de-DE" altLang="de-DE" sz="1778" b="1" dirty="0">
                <a:latin typeface="Tahoma" panose="020B0604030504040204" pitchFamily="34" charset="0"/>
                <a:cs typeface="Tahoma" panose="020B0604030504040204" pitchFamily="34" charset="0"/>
              </a:rPr>
              <a:t>TI </a:t>
            </a:r>
            <a:r>
              <a:rPr lang="de-DE" altLang="de-DE" sz="1778" b="1" dirty="0">
                <a:solidFill>
                  <a:srgbClr val="BE1031"/>
                </a:solidFill>
                <a:latin typeface="Tahoma" panose="020B0604030504040204" pitchFamily="34" charset="0"/>
                <a:cs typeface="Tahoma" panose="020B0604030504040204" pitchFamily="34" charset="0"/>
              </a:rPr>
              <a:t>≤3.3 h		  </a:t>
            </a:r>
            <a:r>
              <a:rPr lang="de-DE" altLang="de-DE" sz="1778" b="1" dirty="0">
                <a:latin typeface="Tahoma" panose="020B0604030504040204" pitchFamily="34" charset="0"/>
                <a:cs typeface="Tahoma" panose="020B0604030504040204" pitchFamily="34" charset="0"/>
              </a:rPr>
              <a:t> 	         2.0</a:t>
            </a:r>
            <a:r>
              <a:rPr lang="de-DE" altLang="de-DE" sz="1778" b="1" dirty="0">
                <a:solidFill>
                  <a:srgbClr val="BE1031"/>
                </a:solidFill>
                <a:latin typeface="Tahoma" panose="020B0604030504040204" pitchFamily="34" charset="0"/>
                <a:cs typeface="Tahoma" panose="020B0604030504040204" pitchFamily="34" charset="0"/>
              </a:rPr>
              <a:t> </a:t>
            </a:r>
            <a:r>
              <a:rPr lang="de-DE" altLang="de-DE" sz="1778" b="1" baseline="-25000" dirty="0">
                <a:latin typeface="Tahoma" panose="020B0604030504040204" pitchFamily="34" charset="0"/>
                <a:cs typeface="Tahoma" panose="020B0604030504040204" pitchFamily="34" charset="0"/>
              </a:rPr>
              <a:t>(27)</a:t>
            </a:r>
            <a:r>
              <a:rPr lang="de-DE" altLang="de-DE" sz="1778" b="1" dirty="0">
                <a:latin typeface="Tahoma" panose="020B0604030504040204" pitchFamily="34" charset="0"/>
                <a:cs typeface="Tahoma" panose="020B0604030504040204" pitchFamily="34" charset="0"/>
              </a:rPr>
              <a:t>	         3.0 </a:t>
            </a:r>
            <a:r>
              <a:rPr lang="de-DE" altLang="de-DE" sz="1778" b="1" baseline="-25000" dirty="0">
                <a:latin typeface="Tahoma" panose="020B0604030504040204" pitchFamily="34" charset="0"/>
                <a:cs typeface="Tahoma" panose="020B0604030504040204" pitchFamily="34" charset="0"/>
              </a:rPr>
              <a:t>(66)</a:t>
            </a:r>
            <a:endParaRPr lang="de-DE" altLang="de-DE" sz="1778" b="1" dirty="0">
              <a:latin typeface="Tahoma" panose="020B0604030504040204" pitchFamily="34" charset="0"/>
              <a:cs typeface="Tahoma" panose="020B0604030504040204" pitchFamily="34" charset="0"/>
            </a:endParaRPr>
          </a:p>
          <a:p>
            <a:pPr>
              <a:spcBef>
                <a:spcPct val="50000"/>
              </a:spcBef>
              <a:buNone/>
            </a:pPr>
            <a:r>
              <a:rPr lang="de-DE" altLang="de-DE" sz="1778" b="1" dirty="0">
                <a:latin typeface="Tahoma" panose="020B0604030504040204" pitchFamily="34" charset="0"/>
              </a:rPr>
              <a:t> </a:t>
            </a:r>
            <a:r>
              <a:rPr lang="de-DE" altLang="de-DE" sz="1778" b="1" dirty="0" err="1">
                <a:latin typeface="Tahoma" panose="020B0604030504040204" pitchFamily="34" charset="0"/>
              </a:rPr>
              <a:t>mRS</a:t>
            </a:r>
            <a:r>
              <a:rPr lang="de-DE" altLang="de-DE" sz="1778" b="1" dirty="0">
                <a:latin typeface="Tahoma" panose="020B0604030504040204" pitchFamily="34" charset="0"/>
                <a:cs typeface="Tahoma" panose="020B0604030504040204" pitchFamily="34" charset="0"/>
              </a:rPr>
              <a:t> </a:t>
            </a:r>
            <a:r>
              <a:rPr lang="de-DE" altLang="de-DE" sz="1778" b="1" baseline="-25000" dirty="0">
                <a:latin typeface="Tahoma" panose="020B0604030504040204" pitchFamily="34" charset="0"/>
              </a:rPr>
              <a:t> </a:t>
            </a:r>
            <a:r>
              <a:rPr lang="de-DE" altLang="de-DE" sz="1778" b="1" dirty="0">
                <a:latin typeface="Tahoma" panose="020B0604030504040204" pitchFamily="34" charset="0"/>
                <a:cs typeface="Tahoma" panose="020B0604030504040204" pitchFamily="34" charset="0"/>
              </a:rPr>
              <a:t>TI </a:t>
            </a:r>
            <a:r>
              <a:rPr lang="de-DE" altLang="de-DE" sz="1778" b="1" dirty="0">
                <a:solidFill>
                  <a:srgbClr val="BE1031"/>
                </a:solidFill>
                <a:latin typeface="Tahoma" panose="020B0604030504040204" pitchFamily="34" charset="0"/>
              </a:rPr>
              <a:t>&gt;3.3 h		</a:t>
            </a:r>
            <a:r>
              <a:rPr lang="de-DE" altLang="de-DE" sz="1778" b="1" dirty="0">
                <a:latin typeface="Tahoma" panose="020B0604030504040204" pitchFamily="34" charset="0"/>
              </a:rPr>
              <a:t>    	</a:t>
            </a:r>
            <a:r>
              <a:rPr lang="de-DE" altLang="de-DE" sz="1778" b="1" dirty="0">
                <a:solidFill>
                  <a:srgbClr val="A5032D"/>
                </a:solidFill>
                <a:latin typeface="Tahoma" panose="020B0604030504040204" pitchFamily="34" charset="0"/>
              </a:rPr>
              <a:t>         3.0 </a:t>
            </a:r>
            <a:r>
              <a:rPr lang="de-DE" altLang="de-DE" sz="1778" b="1" baseline="-25000" dirty="0">
                <a:latin typeface="Tahoma" panose="020B0604030504040204" pitchFamily="34" charset="0"/>
              </a:rPr>
              <a:t>(13)</a:t>
            </a:r>
            <a:r>
              <a:rPr lang="de-DE" altLang="de-DE" sz="1778" b="1" dirty="0">
                <a:latin typeface="Tahoma" panose="020B0604030504040204" pitchFamily="34" charset="0"/>
              </a:rPr>
              <a:t>	         </a:t>
            </a:r>
            <a:r>
              <a:rPr lang="de-DE" altLang="de-DE" sz="1778" b="1" dirty="0">
                <a:solidFill>
                  <a:srgbClr val="BE1031"/>
                </a:solidFill>
                <a:latin typeface="Tahoma" panose="020B0604030504040204" pitchFamily="34" charset="0"/>
              </a:rPr>
              <a:t>4.0</a:t>
            </a:r>
            <a:r>
              <a:rPr lang="de-DE" altLang="de-DE" sz="1778" b="1" baseline="-25000" dirty="0">
                <a:latin typeface="Tahoma" panose="020B0604030504040204" pitchFamily="34" charset="0"/>
              </a:rPr>
              <a:t> (32)</a:t>
            </a:r>
          </a:p>
        </p:txBody>
      </p:sp>
      <p:sp>
        <p:nvSpPr>
          <p:cNvPr id="2" name="Rechteck 1"/>
          <p:cNvSpPr/>
          <p:nvPr/>
        </p:nvSpPr>
        <p:spPr>
          <a:xfrm>
            <a:off x="747889" y="6320353"/>
            <a:ext cx="6277681" cy="276999"/>
          </a:xfrm>
          <a:prstGeom prst="rect">
            <a:avLst/>
          </a:prstGeom>
        </p:spPr>
        <p:txBody>
          <a:bodyPr wrap="none">
            <a:spAutoFit/>
          </a:bodyPr>
          <a:lstStyle/>
          <a:p>
            <a:r>
              <a:rPr lang="de-DE" altLang="de-DE" sz="1200" b="1" dirty="0">
                <a:latin typeface="Tahoma" panose="020B0604030504040204" pitchFamily="34" charset="0"/>
              </a:rPr>
              <a:t>AAD= </a:t>
            </a:r>
            <a:r>
              <a:rPr lang="de-DE" altLang="de-DE" sz="1200" b="1" dirty="0" err="1">
                <a:latin typeface="Tahoma" panose="020B0604030504040204" pitchFamily="34" charset="0"/>
              </a:rPr>
              <a:t>arterioarterielles</a:t>
            </a:r>
            <a:r>
              <a:rPr lang="de-DE" altLang="de-DE" sz="1200" b="1" dirty="0">
                <a:latin typeface="Tahoma" panose="020B0604030504040204" pitchFamily="34" charset="0"/>
              </a:rPr>
              <a:t> Delay; TI= </a:t>
            </a:r>
            <a:r>
              <a:rPr lang="de-DE" altLang="de-DE" sz="1200" b="1" dirty="0" err="1">
                <a:latin typeface="Tahoma" panose="020B0604030504040204" pitchFamily="34" charset="0"/>
              </a:rPr>
              <a:t>Ischämiezeit</a:t>
            </a:r>
            <a:r>
              <a:rPr lang="de-DE" altLang="de-DE" sz="1200" b="1" dirty="0">
                <a:latin typeface="Tahoma" panose="020B0604030504040204" pitchFamily="34" charset="0"/>
              </a:rPr>
              <a:t>; </a:t>
            </a:r>
            <a:r>
              <a:rPr lang="de-DE" altLang="de-DE" sz="1200" b="1" dirty="0" err="1">
                <a:latin typeface="Tahoma" panose="020B0604030504040204" pitchFamily="34" charset="0"/>
              </a:rPr>
              <a:t>mRS</a:t>
            </a:r>
            <a:r>
              <a:rPr lang="de-DE" altLang="de-DE" sz="1200" b="1" dirty="0">
                <a:latin typeface="Tahoma" panose="020B0604030504040204" pitchFamily="34" charset="0"/>
              </a:rPr>
              <a:t>= </a:t>
            </a:r>
            <a:r>
              <a:rPr lang="de-DE" altLang="de-DE" sz="1200" b="1" dirty="0" err="1">
                <a:latin typeface="Tahoma" panose="020B0604030504040204" pitchFamily="34" charset="0"/>
              </a:rPr>
              <a:t>modified</a:t>
            </a:r>
            <a:r>
              <a:rPr lang="de-DE" altLang="de-DE" sz="1200" b="1" dirty="0">
                <a:latin typeface="Tahoma" panose="020B0604030504040204" pitchFamily="34" charset="0"/>
              </a:rPr>
              <a:t> </a:t>
            </a:r>
            <a:r>
              <a:rPr lang="de-DE" altLang="de-DE" sz="1200" b="1" dirty="0" err="1">
                <a:latin typeface="Tahoma" panose="020B0604030504040204" pitchFamily="34" charset="0"/>
              </a:rPr>
              <a:t>ranking</a:t>
            </a:r>
            <a:r>
              <a:rPr lang="de-DE" altLang="de-DE" sz="1200" b="1" dirty="0">
                <a:latin typeface="Tahoma" panose="020B0604030504040204" pitchFamily="34" charset="0"/>
              </a:rPr>
              <a:t> </a:t>
            </a:r>
            <a:r>
              <a:rPr lang="de-DE" altLang="de-DE" sz="1200" b="1" dirty="0" err="1">
                <a:latin typeface="Tahoma" panose="020B0604030504040204" pitchFamily="34" charset="0"/>
              </a:rPr>
              <a:t>scale</a:t>
            </a:r>
            <a:endParaRPr lang="de-DE" sz="1200" dirty="0"/>
          </a:p>
        </p:txBody>
      </p:sp>
      <p:graphicFrame>
        <p:nvGraphicFramePr>
          <p:cNvPr id="14"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14"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5"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29182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34</a:t>
            </a:fld>
            <a:endParaRPr lang="de-DE"/>
          </a:p>
        </p:txBody>
      </p:sp>
      <p:sp>
        <p:nvSpPr>
          <p:cNvPr id="21" name="Titel 6"/>
          <p:cNvSpPr>
            <a:spLocks noGrp="1"/>
          </p:cNvSpPr>
          <p:nvPr>
            <p:ph type="title"/>
          </p:nvPr>
        </p:nvSpPr>
        <p:spPr/>
        <p:txBody>
          <a:bodyPr/>
          <a:lstStyle/>
          <a:p>
            <a:r>
              <a:rPr lang="de-DE" dirty="0"/>
              <a:t>M1- Verschluss </a:t>
            </a:r>
            <a:r>
              <a:rPr lang="de-DE" dirty="0" err="1"/>
              <a:t>prox</a:t>
            </a:r>
            <a:r>
              <a:rPr lang="de-DE" dirty="0"/>
              <a:t>. vs. distal</a:t>
            </a:r>
          </a:p>
        </p:txBody>
      </p:sp>
      <p:sp>
        <p:nvSpPr>
          <p:cNvPr id="18" name="Textfeld 17"/>
          <p:cNvSpPr txBox="1"/>
          <p:nvPr/>
        </p:nvSpPr>
        <p:spPr>
          <a:xfrm>
            <a:off x="301452" y="799013"/>
            <a:ext cx="1851789" cy="369332"/>
          </a:xfrm>
          <a:prstGeom prst="rect">
            <a:avLst/>
          </a:prstGeom>
          <a:noFill/>
        </p:spPr>
        <p:txBody>
          <a:bodyPr wrap="none" rtlCol="0">
            <a:spAutoFit/>
          </a:bodyPr>
          <a:lstStyle/>
          <a:p>
            <a:r>
              <a:rPr lang="de-DE" dirty="0" err="1"/>
              <a:t>A.Cerebri</a:t>
            </a:r>
            <a:r>
              <a:rPr lang="de-DE" dirty="0"/>
              <a:t> </a:t>
            </a:r>
            <a:r>
              <a:rPr lang="de-DE" dirty="0" err="1"/>
              <a:t>media</a:t>
            </a:r>
            <a:endParaRPr lang="de-DE" dirty="0"/>
          </a:p>
        </p:txBody>
      </p:sp>
      <p:pic>
        <p:nvPicPr>
          <p:cNvPr id="24" name="Grafik 23"/>
          <p:cNvPicPr>
            <a:picLocks noChangeAspect="1"/>
          </p:cNvPicPr>
          <p:nvPr/>
        </p:nvPicPr>
        <p:blipFill rotWithShape="1">
          <a:blip r:embed="rId4" cstate="email">
            <a:extLst>
              <a:ext uri="{28A0092B-C50C-407E-A947-70E740481C1C}">
                <a14:useLocalDpi xmlns:a14="http://schemas.microsoft.com/office/drawing/2010/main"/>
              </a:ext>
            </a:extLst>
          </a:blip>
          <a:srcRect b="1557"/>
          <a:stretch/>
        </p:blipFill>
        <p:spPr>
          <a:xfrm>
            <a:off x="301402" y="1451075"/>
            <a:ext cx="3819525" cy="3819524"/>
          </a:xfrm>
          <a:prstGeom prst="rect">
            <a:avLst/>
          </a:prstGeom>
        </p:spPr>
      </p:pic>
      <p:sp>
        <p:nvSpPr>
          <p:cNvPr id="11"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0" name="Inhaltsplatzhalter 4"/>
          <p:cNvSpPr txBox="1">
            <a:spLocks/>
          </p:cNvSpPr>
          <p:nvPr/>
        </p:nvSpPr>
        <p:spPr>
          <a:xfrm>
            <a:off x="4656248" y="1451075"/>
            <a:ext cx="4296000" cy="1938992"/>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5"/>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5"/>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sz="1600" dirty="0"/>
              <a:t>Stammganglien sind </a:t>
            </a:r>
            <a:r>
              <a:rPr lang="de-DE" sz="1600" dirty="0" err="1"/>
              <a:t>Endäste</a:t>
            </a:r>
            <a:endParaRPr lang="de-DE" sz="1600" dirty="0"/>
          </a:p>
          <a:p>
            <a:pPr marL="285750" indent="-285750">
              <a:buFontTx/>
              <a:buChar char="-"/>
            </a:pPr>
            <a:r>
              <a:rPr lang="de-DE" sz="1600" dirty="0"/>
              <a:t>Keine Kollateralversorgung</a:t>
            </a:r>
          </a:p>
          <a:p>
            <a:pPr marL="285750" indent="-285750">
              <a:buFontTx/>
              <a:buChar char="-"/>
            </a:pPr>
            <a:r>
              <a:rPr lang="de-DE" sz="1600" dirty="0" err="1"/>
              <a:t>Prox</a:t>
            </a:r>
            <a:r>
              <a:rPr lang="de-DE" sz="1600" dirty="0"/>
              <a:t>. Verschluss geht mit einem Stammganglieninfarkt einher</a:t>
            </a:r>
          </a:p>
          <a:p>
            <a:pPr marL="285750" indent="-285750">
              <a:buFontTx/>
              <a:buChar char="-"/>
            </a:pPr>
            <a:r>
              <a:rPr lang="de-DE" sz="1600" dirty="0"/>
              <a:t>Distaler Verschluss- Stammganglien bleiben ausgespart</a:t>
            </a:r>
          </a:p>
        </p:txBody>
      </p:sp>
      <p:pic>
        <p:nvPicPr>
          <p:cNvPr id="26" name="Grafik 2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6775" y="2642010"/>
            <a:ext cx="3057140" cy="2592288"/>
          </a:xfrm>
          <a:prstGeom prst="rect">
            <a:avLst/>
          </a:prstGeom>
        </p:spPr>
      </p:pic>
      <p:pic>
        <p:nvPicPr>
          <p:cNvPr id="32" name="Grafik 31"/>
          <p:cNvPicPr>
            <a:picLocks noChangeAspect="1"/>
          </p:cNvPicPr>
          <p:nvPr/>
        </p:nvPicPr>
        <p:blipFill>
          <a:blip r:embed="rId7"/>
          <a:stretch>
            <a:fillRect/>
          </a:stretch>
        </p:blipFill>
        <p:spPr>
          <a:xfrm>
            <a:off x="809240" y="2492896"/>
            <a:ext cx="3114675" cy="2705100"/>
          </a:xfrm>
          <a:prstGeom prst="rect">
            <a:avLst/>
          </a:prstGeom>
        </p:spPr>
      </p:pic>
      <p:graphicFrame>
        <p:nvGraphicFramePr>
          <p:cNvPr id="14"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8" imgW="11247619" imgH="11247619" progId="MSPhotoEd.3">
                  <p:embed/>
                </p:oleObj>
              </mc:Choice>
              <mc:Fallback>
                <p:oleObj name="Photo Editor-Foto" r:id="rId8" imgW="11247619" imgH="11247619" progId="MSPhotoEd.3">
                  <p:embed/>
                  <p:pic>
                    <p:nvPicPr>
                      <p:cNvPr id="14"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5" name="Picture 15" descr="logo"/>
          <p:cNvPicPr>
            <a:picLocks noChangeAspect="1" noChangeArrowheads="1"/>
          </p:cNvPicPr>
          <p:nvPr>
            <p:custDataLst>
              <p:tags r:id="rId1"/>
            </p:custDataLst>
          </p:nvPr>
        </p:nvPicPr>
        <p:blipFill>
          <a:blip r:embed="rId10"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2855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a:t>MCA</a:t>
            </a:r>
          </a:p>
        </p:txBody>
      </p:sp>
      <p:sp>
        <p:nvSpPr>
          <p:cNvPr id="6149" name="TextBox 7"/>
          <p:cNvSpPr txBox="1">
            <a:spLocks noChangeArrowheads="1"/>
          </p:cNvSpPr>
          <p:nvPr/>
        </p:nvSpPr>
        <p:spPr bwMode="auto">
          <a:xfrm>
            <a:off x="179512" y="718577"/>
            <a:ext cx="8064896" cy="1224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err="1"/>
              <a:t>Proximaler</a:t>
            </a:r>
            <a:r>
              <a:rPr lang="en-US" altLang="en-US" sz="1600" b="1" dirty="0"/>
              <a:t> M1- </a:t>
            </a:r>
            <a:r>
              <a:rPr lang="en-US" altLang="en-US" sz="1600" b="1" dirty="0" err="1"/>
              <a:t>Verchluss</a:t>
            </a:r>
            <a:endParaRPr lang="de-DE" sz="1600" dirty="0"/>
          </a:p>
          <a:p>
            <a:pPr marL="285750" indent="-285750">
              <a:buFont typeface="Symbol" panose="05050102010706020507" pitchFamily="18" charset="2"/>
              <a:buChar char="-"/>
            </a:pPr>
            <a:r>
              <a:rPr lang="de-DE" sz="1600" dirty="0"/>
              <a:t>Akutes Mediasyndrom rechts </a:t>
            </a:r>
          </a:p>
          <a:p>
            <a:pPr marL="285750" indent="-285750">
              <a:buFont typeface="Symbol" panose="05050102010706020507" pitchFamily="18" charset="2"/>
              <a:buChar char="-"/>
            </a:pPr>
            <a:r>
              <a:rPr lang="de-DE" sz="1600" dirty="0"/>
              <a:t>unklarem Zeitfenster, sicher jedoch unter 6h </a:t>
            </a:r>
          </a:p>
          <a:p>
            <a:pPr marL="285750" indent="-285750">
              <a:buFont typeface="Symbol" panose="05050102010706020507" pitchFamily="18" charset="2"/>
              <a:buChar char="-"/>
            </a:pPr>
            <a:r>
              <a:rPr lang="de-DE" sz="1600" dirty="0"/>
              <a:t>NIHSS 15</a:t>
            </a:r>
            <a:endParaRPr lang="en-US" altLang="en-US" sz="1600" b="1" dirty="0"/>
          </a:p>
        </p:txBody>
      </p:sp>
      <p:sp>
        <p:nvSpPr>
          <p:cNvPr id="12"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11" name="Grafik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1542" y="2162784"/>
            <a:ext cx="3640909" cy="3786496"/>
          </a:xfrm>
          <a:prstGeom prst="rect">
            <a:avLst/>
          </a:prstGeom>
        </p:spPr>
      </p:pic>
      <p:pic>
        <p:nvPicPr>
          <p:cNvPr id="13" name="Grafik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80075" y="2162784"/>
            <a:ext cx="3636341" cy="3786496"/>
          </a:xfrm>
          <a:prstGeom prst="rect">
            <a:avLst/>
          </a:prstGeom>
        </p:spPr>
      </p:pic>
      <p:pic>
        <p:nvPicPr>
          <p:cNvPr id="18" name="Grafik 17"/>
          <p:cNvPicPr>
            <a:picLocks noChangeAspect="1"/>
          </p:cNvPicPr>
          <p:nvPr/>
        </p:nvPicPr>
        <p:blipFill>
          <a:blip r:embed="rId6"/>
          <a:stretch>
            <a:fillRect/>
          </a:stretch>
        </p:blipFill>
        <p:spPr>
          <a:xfrm>
            <a:off x="2123728" y="1772816"/>
            <a:ext cx="4323856" cy="4536504"/>
          </a:xfrm>
          <a:prstGeom prst="rect">
            <a:avLst/>
          </a:prstGeom>
        </p:spPr>
      </p:pic>
      <p:graphicFrame>
        <p:nvGraphicFramePr>
          <p:cNvPr id="8"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7" imgW="11247619" imgH="11247619" progId="MSPhotoEd.3">
                  <p:embed/>
                </p:oleObj>
              </mc:Choice>
              <mc:Fallback>
                <p:oleObj name="Photo Editor-Foto" r:id="rId7" imgW="11247619" imgH="11247619" progId="MSPhotoEd.3">
                  <p:embed/>
                  <p:pic>
                    <p:nvPicPr>
                      <p:cNvPr id="8"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9"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80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a:t>MCA</a:t>
            </a:r>
          </a:p>
        </p:txBody>
      </p:sp>
      <p:sp>
        <p:nvSpPr>
          <p:cNvPr id="12"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7" name="Grafik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850" y="1956965"/>
            <a:ext cx="3613398" cy="3786495"/>
          </a:xfrm>
          <a:prstGeom prst="rect">
            <a:avLst/>
          </a:prstGeom>
        </p:spPr>
      </p:pic>
      <p:pic>
        <p:nvPicPr>
          <p:cNvPr id="9" name="Grafik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99992" y="1879205"/>
            <a:ext cx="3947637" cy="3942013"/>
          </a:xfrm>
          <a:prstGeom prst="rect">
            <a:avLst/>
          </a:prstGeom>
        </p:spPr>
      </p:pic>
      <p:sp>
        <p:nvSpPr>
          <p:cNvPr id="14" name="TextBox 7"/>
          <p:cNvSpPr txBox="1">
            <a:spLocks noChangeArrowheads="1"/>
          </p:cNvSpPr>
          <p:nvPr/>
        </p:nvSpPr>
        <p:spPr bwMode="auto">
          <a:xfrm>
            <a:off x="179512" y="718577"/>
            <a:ext cx="8064896"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err="1"/>
              <a:t>Proximaler</a:t>
            </a:r>
            <a:r>
              <a:rPr lang="en-US" altLang="en-US" sz="1600" b="1" dirty="0"/>
              <a:t> M1- </a:t>
            </a:r>
            <a:r>
              <a:rPr lang="en-US" altLang="en-US" sz="1600" b="1" dirty="0" err="1"/>
              <a:t>Verchluss</a:t>
            </a:r>
            <a:endParaRPr lang="de-DE" sz="1600" dirty="0"/>
          </a:p>
          <a:p>
            <a:pPr marL="285750" indent="-285750">
              <a:buFont typeface="Symbol" panose="05050102010706020507" pitchFamily="18" charset="2"/>
              <a:buChar char="-"/>
            </a:pPr>
            <a:r>
              <a:rPr lang="de-DE" sz="1600" dirty="0"/>
              <a:t>Nach 1 Passage mit dem Aspirationskatheter</a:t>
            </a:r>
          </a:p>
        </p:txBody>
      </p:sp>
      <p:graphicFrame>
        <p:nvGraphicFramePr>
          <p:cNvPr id="8"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6" imgW="11247619" imgH="11247619" progId="MSPhotoEd.3">
                  <p:embed/>
                </p:oleObj>
              </mc:Choice>
              <mc:Fallback>
                <p:oleObj name="Photo Editor-Foto" r:id="rId6" imgW="11247619" imgH="11247619" progId="MSPhotoEd.3">
                  <p:embed/>
                  <p:pic>
                    <p:nvPicPr>
                      <p:cNvPr id="8"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0" name="Picture 15" descr="logo"/>
          <p:cNvPicPr>
            <a:picLocks noChangeAspect="1" noChangeArrowheads="1"/>
          </p:cNvPicPr>
          <p:nvPr>
            <p:custDataLst>
              <p:tags r:id="rId1"/>
            </p:custDataLst>
          </p:nvPr>
        </p:nvPicPr>
        <p:blipFill>
          <a:blip r:embed="rId8"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82864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err="1"/>
              <a:t>Proximaler</a:t>
            </a:r>
            <a:r>
              <a:rPr lang="en-US" altLang="en-US" dirty="0"/>
              <a:t> M1- </a:t>
            </a:r>
            <a:r>
              <a:rPr lang="en-US" altLang="en-US" dirty="0" err="1"/>
              <a:t>Verschluss</a:t>
            </a:r>
            <a:endParaRPr lang="en-US" altLang="en-US" dirty="0"/>
          </a:p>
        </p:txBody>
      </p:sp>
      <p:sp>
        <p:nvSpPr>
          <p:cNvPr id="12"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11" name="Grafik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9512" y="764703"/>
            <a:ext cx="2520745" cy="2832591"/>
          </a:xfrm>
          <a:prstGeom prst="rect">
            <a:avLst/>
          </a:prstGeom>
        </p:spPr>
      </p:pic>
      <p:pic>
        <p:nvPicPr>
          <p:cNvPr id="15" name="Grafik 1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419872" y="763301"/>
            <a:ext cx="2520279" cy="2833704"/>
          </a:xfrm>
          <a:prstGeom prst="rect">
            <a:avLst/>
          </a:prstGeom>
        </p:spPr>
      </p:pic>
      <p:pic>
        <p:nvPicPr>
          <p:cNvPr id="16" name="Grafik 1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79513" y="3721691"/>
            <a:ext cx="2520744" cy="2803654"/>
          </a:xfrm>
          <a:prstGeom prst="rect">
            <a:avLst/>
          </a:prstGeom>
        </p:spPr>
      </p:pic>
      <p:pic>
        <p:nvPicPr>
          <p:cNvPr id="17" name="Grafik 1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419872" y="3721195"/>
            <a:ext cx="2520279" cy="2804029"/>
          </a:xfrm>
          <a:prstGeom prst="rect">
            <a:avLst/>
          </a:prstGeom>
        </p:spPr>
      </p:pic>
      <p:sp>
        <p:nvSpPr>
          <p:cNvPr id="18" name="TextBox 7"/>
          <p:cNvSpPr txBox="1">
            <a:spLocks noChangeArrowheads="1"/>
          </p:cNvSpPr>
          <p:nvPr/>
        </p:nvSpPr>
        <p:spPr bwMode="auto">
          <a:xfrm>
            <a:off x="5940152" y="836712"/>
            <a:ext cx="30963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a:t>CT </a:t>
            </a:r>
            <a:r>
              <a:rPr lang="en-US" altLang="en-US" sz="1600" b="1" dirty="0" err="1"/>
              <a:t>nativ</a:t>
            </a:r>
            <a:r>
              <a:rPr lang="en-US" altLang="en-US" sz="1600" b="1" dirty="0"/>
              <a:t> </a:t>
            </a:r>
            <a:r>
              <a:rPr lang="en-US" altLang="en-US" sz="1600" b="1" dirty="0" err="1"/>
              <a:t>vor</a:t>
            </a:r>
            <a:r>
              <a:rPr lang="en-US" altLang="en-US" sz="1600" b="1" dirty="0"/>
              <a:t> MTE</a:t>
            </a:r>
          </a:p>
          <a:p>
            <a:pPr eaLnBrk="1" hangingPunct="1">
              <a:spcBef>
                <a:spcPct val="0"/>
              </a:spcBef>
              <a:buFontTx/>
              <a:buNone/>
            </a:pPr>
            <a:r>
              <a:rPr lang="en-US" altLang="en-US" sz="1600" dirty="0"/>
              <a:t>- </a:t>
            </a:r>
            <a:r>
              <a:rPr lang="en-US" altLang="en-US" sz="1600" dirty="0" err="1"/>
              <a:t>Stammganglien</a:t>
            </a:r>
            <a:r>
              <a:rPr lang="en-US" altLang="en-US" sz="1600" dirty="0"/>
              <a:t> </a:t>
            </a:r>
            <a:r>
              <a:rPr lang="en-US" altLang="en-US" sz="1600" dirty="0" err="1"/>
              <a:t>rechts</a:t>
            </a:r>
            <a:r>
              <a:rPr lang="en-US" altLang="en-US" sz="1600" dirty="0"/>
              <a:t> </a:t>
            </a:r>
            <a:r>
              <a:rPr lang="en-US" altLang="en-US" sz="1600" dirty="0" err="1"/>
              <a:t>hypodens</a:t>
            </a:r>
            <a:endParaRPr lang="en-US" altLang="en-US" sz="1600" dirty="0"/>
          </a:p>
        </p:txBody>
      </p:sp>
      <p:sp>
        <p:nvSpPr>
          <p:cNvPr id="19" name="TextBox 7"/>
          <p:cNvSpPr txBox="1">
            <a:spLocks noChangeArrowheads="1"/>
          </p:cNvSpPr>
          <p:nvPr/>
        </p:nvSpPr>
        <p:spPr bwMode="auto">
          <a:xfrm>
            <a:off x="5940152" y="4077073"/>
            <a:ext cx="32038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a:t>CT </a:t>
            </a:r>
            <a:r>
              <a:rPr lang="en-US" altLang="en-US" sz="1600" b="1" dirty="0" err="1"/>
              <a:t>nativ</a:t>
            </a:r>
            <a:r>
              <a:rPr lang="en-US" altLang="en-US" sz="1600" b="1" dirty="0"/>
              <a:t> 24h post MTE</a:t>
            </a:r>
          </a:p>
          <a:p>
            <a:pPr eaLnBrk="1" hangingPunct="1">
              <a:spcBef>
                <a:spcPct val="0"/>
              </a:spcBef>
              <a:buFontTx/>
              <a:buNone/>
            </a:pPr>
            <a:r>
              <a:rPr lang="en-US" altLang="en-US" sz="1600" dirty="0"/>
              <a:t>- </a:t>
            </a:r>
            <a:r>
              <a:rPr lang="en-US" altLang="en-US" sz="1600" dirty="0" err="1"/>
              <a:t>Keine</a:t>
            </a:r>
            <a:r>
              <a:rPr lang="en-US" altLang="en-US" sz="1600" dirty="0"/>
              <a:t> </a:t>
            </a:r>
            <a:r>
              <a:rPr lang="en-US" altLang="en-US" sz="1600" dirty="0" err="1"/>
              <a:t>weitere</a:t>
            </a:r>
            <a:r>
              <a:rPr lang="en-US" altLang="en-US" sz="1600" dirty="0"/>
              <a:t> </a:t>
            </a:r>
            <a:r>
              <a:rPr lang="en-US" altLang="en-US" sz="1600" dirty="0" err="1"/>
              <a:t>Infarktdemarkierung</a:t>
            </a:r>
            <a:endParaRPr lang="en-US" altLang="en-US" sz="1600" dirty="0"/>
          </a:p>
        </p:txBody>
      </p:sp>
      <p:cxnSp>
        <p:nvCxnSpPr>
          <p:cNvPr id="3" name="Gerader Verbinder 2"/>
          <p:cNvCxnSpPr/>
          <p:nvPr/>
        </p:nvCxnSpPr>
        <p:spPr>
          <a:xfrm>
            <a:off x="0" y="3645024"/>
            <a:ext cx="9144000"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Ellipse 13"/>
          <p:cNvSpPr/>
          <p:nvPr/>
        </p:nvSpPr>
        <p:spPr>
          <a:xfrm>
            <a:off x="575798" y="1484784"/>
            <a:ext cx="936104" cy="936104"/>
          </a:xfrm>
          <a:prstGeom prst="ellipse">
            <a:avLst/>
          </a:prstGeom>
          <a:noFill/>
          <a:ln>
            <a:solidFill>
              <a:srgbClr val="E10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3"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8" imgW="11247619" imgH="11247619" progId="MSPhotoEd.3">
                  <p:embed/>
                </p:oleObj>
              </mc:Choice>
              <mc:Fallback>
                <p:oleObj name="Photo Editor-Foto" r:id="rId8" imgW="11247619" imgH="11247619" progId="MSPhotoEd.3">
                  <p:embed/>
                  <p:pic>
                    <p:nvPicPr>
                      <p:cNvPr id="13"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20" name="Picture 15" descr="logo"/>
          <p:cNvPicPr>
            <a:picLocks noChangeAspect="1" noChangeArrowheads="1"/>
          </p:cNvPicPr>
          <p:nvPr>
            <p:custDataLst>
              <p:tags r:id="rId1"/>
            </p:custDataLst>
          </p:nvPr>
        </p:nvPicPr>
        <p:blipFill>
          <a:blip r:embed="rId10"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04413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a:t>MCA</a:t>
            </a:r>
          </a:p>
        </p:txBody>
      </p:sp>
      <p:sp>
        <p:nvSpPr>
          <p:cNvPr id="6149" name="TextBox 7"/>
          <p:cNvSpPr txBox="1">
            <a:spLocks noChangeArrowheads="1"/>
          </p:cNvSpPr>
          <p:nvPr/>
        </p:nvSpPr>
        <p:spPr bwMode="auto">
          <a:xfrm>
            <a:off x="179512" y="718577"/>
            <a:ext cx="8064896" cy="1520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err="1"/>
              <a:t>Distaler</a:t>
            </a:r>
            <a:r>
              <a:rPr lang="en-US" altLang="en-US" sz="1600" b="1" dirty="0"/>
              <a:t> M1- </a:t>
            </a:r>
            <a:r>
              <a:rPr lang="en-US" altLang="en-US" sz="1600" b="1" dirty="0" err="1"/>
              <a:t>Verschluss</a:t>
            </a:r>
            <a:endParaRPr lang="de-DE" sz="1600" dirty="0"/>
          </a:p>
          <a:p>
            <a:pPr marL="285750" indent="-285750">
              <a:buFont typeface="Symbol" panose="05050102010706020507" pitchFamily="18" charset="2"/>
              <a:buChar char="-"/>
            </a:pPr>
            <a:r>
              <a:rPr lang="de-DE" sz="1600" dirty="0"/>
              <a:t>81J, weiblich</a:t>
            </a:r>
          </a:p>
          <a:p>
            <a:pPr marL="285750" indent="-285750">
              <a:buFont typeface="Symbol" panose="05050102010706020507" pitchFamily="18" charset="2"/>
              <a:buChar char="-"/>
            </a:pPr>
            <a:r>
              <a:rPr lang="de-DE" sz="1600" dirty="0"/>
              <a:t>Akutes Mediasyndrom rechts </a:t>
            </a:r>
          </a:p>
          <a:p>
            <a:pPr marL="285750" indent="-285750">
              <a:buFont typeface="Symbol" panose="05050102010706020507" pitchFamily="18" charset="2"/>
              <a:buChar char="-"/>
            </a:pPr>
            <a:r>
              <a:rPr lang="de-DE" sz="1600" dirty="0"/>
              <a:t>Zeitfenster ca. 4h </a:t>
            </a:r>
          </a:p>
          <a:p>
            <a:pPr marL="285750" indent="-285750">
              <a:buFont typeface="Symbol" panose="05050102010706020507" pitchFamily="18" charset="2"/>
              <a:buChar char="-"/>
            </a:pPr>
            <a:r>
              <a:rPr lang="de-DE" sz="1600" dirty="0"/>
              <a:t>NIHSS 3</a:t>
            </a:r>
            <a:endParaRPr lang="en-US" altLang="en-US" sz="1600" b="1" dirty="0"/>
          </a:p>
        </p:txBody>
      </p:sp>
      <p:sp>
        <p:nvSpPr>
          <p:cNvPr id="12"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14" name="Grafik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5823" y="2179894"/>
            <a:ext cx="3722121" cy="3913402"/>
          </a:xfrm>
          <a:prstGeom prst="rect">
            <a:avLst/>
          </a:prstGeom>
        </p:spPr>
      </p:pic>
      <p:pic>
        <p:nvPicPr>
          <p:cNvPr id="6" name="Grafik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50279" y="2230960"/>
            <a:ext cx="3722121" cy="3852862"/>
          </a:xfrm>
          <a:prstGeom prst="rect">
            <a:avLst/>
          </a:prstGeom>
        </p:spPr>
      </p:pic>
      <p:sp>
        <p:nvSpPr>
          <p:cNvPr id="7" name="Ellipse 6"/>
          <p:cNvSpPr/>
          <p:nvPr/>
        </p:nvSpPr>
        <p:spPr>
          <a:xfrm>
            <a:off x="1115616" y="3645024"/>
            <a:ext cx="1080120" cy="1728192"/>
          </a:xfrm>
          <a:prstGeom prst="ellipse">
            <a:avLst/>
          </a:prstGeom>
          <a:noFill/>
          <a:ln>
            <a:solidFill>
              <a:srgbClr val="E10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6" imgW="11247619" imgH="11247619" progId="MSPhotoEd.3">
                  <p:embed/>
                </p:oleObj>
              </mc:Choice>
              <mc:Fallback>
                <p:oleObj name="Photo Editor-Foto" r:id="rId6" imgW="11247619" imgH="11247619" progId="MSPhotoEd.3">
                  <p:embed/>
                  <p:pic>
                    <p:nvPicPr>
                      <p:cNvPr id="8"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8"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97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a:t>MCA</a:t>
            </a:r>
          </a:p>
        </p:txBody>
      </p:sp>
      <p:sp>
        <p:nvSpPr>
          <p:cNvPr id="6149" name="TextBox 7"/>
          <p:cNvSpPr txBox="1">
            <a:spLocks noChangeArrowheads="1"/>
          </p:cNvSpPr>
          <p:nvPr/>
        </p:nvSpPr>
        <p:spPr bwMode="auto">
          <a:xfrm>
            <a:off x="179512" y="718577"/>
            <a:ext cx="8064896"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err="1"/>
              <a:t>Distaler</a:t>
            </a:r>
            <a:r>
              <a:rPr lang="en-US" altLang="en-US" sz="1600" b="1" dirty="0"/>
              <a:t> M1- </a:t>
            </a:r>
            <a:r>
              <a:rPr lang="en-US" altLang="en-US" sz="1600" b="1" dirty="0" err="1"/>
              <a:t>Verschluss</a:t>
            </a:r>
            <a:endParaRPr lang="de-DE" sz="1600" dirty="0"/>
          </a:p>
          <a:p>
            <a:pPr marL="285750" indent="-285750">
              <a:buFont typeface="Symbol" panose="05050102010706020507" pitchFamily="18" charset="2"/>
              <a:buChar char="-"/>
            </a:pPr>
            <a:r>
              <a:rPr lang="de-DE" sz="1600" dirty="0"/>
              <a:t>Nach 1 Passage mit </a:t>
            </a:r>
            <a:r>
              <a:rPr lang="de-DE" sz="1600" dirty="0" err="1"/>
              <a:t>Stentretriever</a:t>
            </a:r>
            <a:endParaRPr lang="en-US" altLang="en-US" sz="1600" b="1" dirty="0"/>
          </a:p>
        </p:txBody>
      </p:sp>
      <p:sp>
        <p:nvSpPr>
          <p:cNvPr id="12"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9" name="Grafik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48364" y="2179894"/>
            <a:ext cx="3503556" cy="3913402"/>
          </a:xfrm>
          <a:prstGeom prst="rect">
            <a:avLst/>
          </a:prstGeom>
        </p:spPr>
      </p:pic>
      <p:pic>
        <p:nvPicPr>
          <p:cNvPr id="3" name="Grafik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27983" y="2179895"/>
            <a:ext cx="3837711" cy="3913402"/>
          </a:xfrm>
          <a:prstGeom prst="rect">
            <a:avLst/>
          </a:prstGeom>
        </p:spPr>
      </p:pic>
      <p:graphicFrame>
        <p:nvGraphicFramePr>
          <p:cNvPr id="7"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6" imgW="11247619" imgH="11247619" progId="MSPhotoEd.3">
                  <p:embed/>
                </p:oleObj>
              </mc:Choice>
              <mc:Fallback>
                <p:oleObj name="Photo Editor-Foto" r:id="rId6" imgW="11247619" imgH="11247619" progId="MSPhotoEd.3">
                  <p:embed/>
                  <p:pic>
                    <p:nvPicPr>
                      <p:cNvPr id="7"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8" name="Picture 15" descr="logo"/>
          <p:cNvPicPr>
            <a:picLocks noChangeAspect="1" noChangeArrowheads="1"/>
          </p:cNvPicPr>
          <p:nvPr>
            <p:custDataLst>
              <p:tags r:id="rId1"/>
            </p:custDataLst>
          </p:nvPr>
        </p:nvPicPr>
        <p:blipFill>
          <a:blip r:embed="rId8"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540456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4</a:t>
            </a:fld>
            <a:endParaRPr lang="de-DE"/>
          </a:p>
        </p:txBody>
      </p:sp>
      <p:sp>
        <p:nvSpPr>
          <p:cNvPr id="2" name="Inhaltsplatzhalter 1"/>
          <p:cNvSpPr>
            <a:spLocks noGrp="1"/>
          </p:cNvSpPr>
          <p:nvPr>
            <p:ph idx="1"/>
          </p:nvPr>
        </p:nvSpPr>
        <p:spPr>
          <a:xfrm>
            <a:off x="323850" y="1125538"/>
            <a:ext cx="8496299" cy="246221"/>
          </a:xfrm>
        </p:spPr>
        <p:txBody>
          <a:bodyPr/>
          <a:lstStyle/>
          <a:p>
            <a:r>
              <a:rPr lang="de-DE" sz="1600" dirty="0"/>
              <a:t>Wir wissen</a:t>
            </a:r>
          </a:p>
        </p:txBody>
      </p:sp>
      <p:sp>
        <p:nvSpPr>
          <p:cNvPr id="9" name="Inhaltsplatzhalter 4"/>
          <p:cNvSpPr txBox="1">
            <a:spLocks/>
          </p:cNvSpPr>
          <p:nvPr/>
        </p:nvSpPr>
        <p:spPr>
          <a:xfrm>
            <a:off x="323849" y="1556792"/>
            <a:ext cx="3240039" cy="3077766"/>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en-US" altLang="en-US" sz="1600" dirty="0"/>
              <a:t>IV </a:t>
            </a:r>
            <a:r>
              <a:rPr lang="en-US" altLang="en-US" sz="1600" dirty="0" err="1"/>
              <a:t>tPA</a:t>
            </a:r>
            <a:r>
              <a:rPr lang="en-US" altLang="en-US" sz="1600" dirty="0"/>
              <a:t> </a:t>
            </a:r>
            <a:r>
              <a:rPr lang="en-US" altLang="en-US" sz="1600" dirty="0" err="1"/>
              <a:t>als</a:t>
            </a:r>
            <a:r>
              <a:rPr lang="en-US" altLang="en-US" sz="1600" dirty="0"/>
              <a:t> “Gold Standard” </a:t>
            </a:r>
            <a:r>
              <a:rPr lang="en-US" altLang="en-US" sz="1600" dirty="0" err="1"/>
              <a:t>seit</a:t>
            </a:r>
            <a:r>
              <a:rPr lang="en-US" altLang="en-US" sz="1600" dirty="0"/>
              <a:t> </a:t>
            </a:r>
            <a:r>
              <a:rPr lang="en-US" sz="1600" dirty="0"/>
              <a:t>1996 </a:t>
            </a:r>
          </a:p>
          <a:p>
            <a:pPr marL="285750" indent="-285750">
              <a:buFontTx/>
              <a:buChar char="-"/>
            </a:pPr>
            <a:r>
              <a:rPr lang="de-DE" sz="1600" dirty="0"/>
              <a:t>Ziel: Patienten sollen im Alltag funktionell selbständig sein (</a:t>
            </a:r>
            <a:r>
              <a:rPr lang="de-DE" sz="1600" dirty="0" err="1"/>
              <a:t>mRS</a:t>
            </a:r>
            <a:r>
              <a:rPr lang="de-DE" sz="1600" dirty="0"/>
              <a:t> 0-2)</a:t>
            </a:r>
            <a:endParaRPr lang="en-US" sz="1600" dirty="0"/>
          </a:p>
          <a:p>
            <a:pPr marL="285750" indent="-285750">
              <a:buFontTx/>
              <a:buChar char="-"/>
            </a:pPr>
            <a:r>
              <a:rPr lang="en-US" sz="1600" dirty="0" err="1"/>
              <a:t>Kurzes</a:t>
            </a:r>
            <a:r>
              <a:rPr lang="en-US" sz="1600" dirty="0"/>
              <a:t> </a:t>
            </a:r>
            <a:r>
              <a:rPr lang="en-US" sz="1600" dirty="0" err="1"/>
              <a:t>Zeitfenster</a:t>
            </a:r>
            <a:endParaRPr lang="en-US" sz="1600" dirty="0"/>
          </a:p>
          <a:p>
            <a:pPr marL="285750" indent="-285750">
              <a:buFontTx/>
              <a:buChar char="-"/>
            </a:pPr>
            <a:r>
              <a:rPr lang="en-US" sz="1600" dirty="0" err="1"/>
              <a:t>Viele</a:t>
            </a:r>
            <a:r>
              <a:rPr lang="en-US" sz="1600" dirty="0"/>
              <a:t> </a:t>
            </a:r>
            <a:r>
              <a:rPr lang="en-US" sz="1600" dirty="0" err="1"/>
              <a:t>Kontraindikationen</a:t>
            </a:r>
            <a:endParaRPr lang="en-US" sz="1600" dirty="0"/>
          </a:p>
          <a:p>
            <a:r>
              <a:rPr lang="en-US" sz="1600" dirty="0"/>
              <a:t>-&gt; </a:t>
            </a:r>
            <a:r>
              <a:rPr lang="en-US" sz="1600" dirty="0" err="1"/>
              <a:t>nur</a:t>
            </a:r>
            <a:r>
              <a:rPr lang="en-US" sz="1600" dirty="0"/>
              <a:t> </a:t>
            </a:r>
            <a:r>
              <a:rPr lang="en-US" sz="1600" dirty="0" err="1"/>
              <a:t>wenige</a:t>
            </a:r>
            <a:r>
              <a:rPr lang="en-US" sz="1600" dirty="0"/>
              <a:t> </a:t>
            </a:r>
            <a:r>
              <a:rPr lang="en-US" sz="1600" dirty="0" err="1"/>
              <a:t>Schlaganfallpatienten</a:t>
            </a:r>
            <a:r>
              <a:rPr lang="en-US" sz="1600" dirty="0"/>
              <a:t> </a:t>
            </a:r>
            <a:r>
              <a:rPr lang="en-US" sz="1600" dirty="0" err="1"/>
              <a:t>kommen</a:t>
            </a:r>
            <a:r>
              <a:rPr lang="en-US" sz="1600" dirty="0"/>
              <a:t> </a:t>
            </a:r>
            <a:r>
              <a:rPr lang="en-US" sz="1600" dirty="0" err="1"/>
              <a:t>für</a:t>
            </a:r>
            <a:r>
              <a:rPr lang="en-US" sz="1600" dirty="0"/>
              <a:t> </a:t>
            </a:r>
            <a:r>
              <a:rPr lang="en-US" sz="1600" dirty="0" err="1"/>
              <a:t>eine</a:t>
            </a:r>
            <a:r>
              <a:rPr lang="en-US" sz="1600" dirty="0"/>
              <a:t> IVT in </a:t>
            </a:r>
            <a:r>
              <a:rPr lang="en-US" sz="1600" dirty="0" err="1"/>
              <a:t>Frage</a:t>
            </a:r>
            <a:r>
              <a:rPr lang="en-US" sz="1600" dirty="0"/>
              <a:t> (10%)</a:t>
            </a:r>
          </a:p>
        </p:txBody>
      </p:sp>
      <p:sp>
        <p:nvSpPr>
          <p:cNvPr id="7"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0" name="TextBox 10"/>
          <p:cNvSpPr txBox="1">
            <a:spLocks noChangeArrowheads="1"/>
          </p:cNvSpPr>
          <p:nvPr/>
        </p:nvSpPr>
        <p:spPr bwMode="auto">
          <a:xfrm>
            <a:off x="0" y="5618391"/>
            <a:ext cx="84074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buNone/>
            </a:pPr>
            <a:r>
              <a:rPr lang="en-US" altLang="en-US" sz="900" dirty="0">
                <a:solidFill>
                  <a:schemeClr val="bg1">
                    <a:lumMod val="50000"/>
                  </a:schemeClr>
                </a:solidFill>
                <a:latin typeface="Arial" pitchFamily="34" charset="0"/>
                <a:cs typeface="Arial" panose="020B0604020202020204" pitchFamily="34" charset="0"/>
              </a:rPr>
              <a:t>National Institute of Neurological Disorders and Stroke </a:t>
            </a:r>
            <a:r>
              <a:rPr lang="en-US" altLang="en-US" sz="900" dirty="0" err="1">
                <a:solidFill>
                  <a:schemeClr val="bg1">
                    <a:lumMod val="50000"/>
                  </a:schemeClr>
                </a:solidFill>
                <a:latin typeface="Arial" pitchFamily="34" charset="0"/>
                <a:cs typeface="Arial" panose="020B0604020202020204" pitchFamily="34" charset="0"/>
              </a:rPr>
              <a:t>rt</a:t>
            </a:r>
            <a:r>
              <a:rPr lang="en-US" altLang="en-US" sz="900" dirty="0">
                <a:solidFill>
                  <a:schemeClr val="bg1">
                    <a:lumMod val="50000"/>
                  </a:schemeClr>
                </a:solidFill>
                <a:latin typeface="Arial" pitchFamily="34" charset="0"/>
                <a:cs typeface="Arial" panose="020B0604020202020204" pitchFamily="34" charset="0"/>
              </a:rPr>
              <a:t>-PA Stroke Study Group. Tissue plasminogen activator for acute ischemic stroke. N </a:t>
            </a:r>
            <a:r>
              <a:rPr lang="en-US" altLang="en-US" sz="900" dirty="0" err="1">
                <a:solidFill>
                  <a:schemeClr val="bg1">
                    <a:lumMod val="50000"/>
                  </a:schemeClr>
                </a:solidFill>
                <a:latin typeface="Arial" pitchFamily="34" charset="0"/>
                <a:cs typeface="Arial" panose="020B0604020202020204" pitchFamily="34" charset="0"/>
              </a:rPr>
              <a:t>Engl</a:t>
            </a:r>
            <a:r>
              <a:rPr lang="en-US" altLang="en-US" sz="900" dirty="0">
                <a:solidFill>
                  <a:schemeClr val="bg1">
                    <a:lumMod val="50000"/>
                  </a:schemeClr>
                </a:solidFill>
                <a:latin typeface="Arial" pitchFamily="34" charset="0"/>
                <a:cs typeface="Arial" panose="020B0604020202020204" pitchFamily="34" charset="0"/>
              </a:rPr>
              <a:t> J Med. 1995;333:1581-1587. </a:t>
            </a:r>
            <a:r>
              <a:rPr lang="en-US" altLang="en-US" sz="900" dirty="0" err="1">
                <a:solidFill>
                  <a:schemeClr val="bg1">
                    <a:lumMod val="50000"/>
                  </a:schemeClr>
                </a:solidFill>
                <a:latin typeface="Arial" pitchFamily="34" charset="0"/>
                <a:cs typeface="Arial" panose="020B0604020202020204" pitchFamily="34" charset="0"/>
              </a:rPr>
              <a:t>Kleindorfer</a:t>
            </a:r>
            <a:r>
              <a:rPr lang="en-US" altLang="en-US" sz="900" dirty="0">
                <a:solidFill>
                  <a:schemeClr val="bg1">
                    <a:lumMod val="50000"/>
                  </a:schemeClr>
                </a:solidFill>
                <a:latin typeface="Arial" pitchFamily="34" charset="0"/>
                <a:cs typeface="Arial" panose="020B0604020202020204" pitchFamily="34" charset="0"/>
              </a:rPr>
              <a:t> DO, Broderick JP, et al.  Emergency department arrival times after acute ischemic stroke during the 1990s. </a:t>
            </a:r>
            <a:r>
              <a:rPr lang="en-US" altLang="en-US" sz="900" dirty="0" err="1">
                <a:solidFill>
                  <a:schemeClr val="bg1">
                    <a:lumMod val="50000"/>
                  </a:schemeClr>
                </a:solidFill>
                <a:latin typeface="Arial" pitchFamily="34" charset="0"/>
                <a:cs typeface="Arial" panose="020B0604020202020204" pitchFamily="34" charset="0"/>
              </a:rPr>
              <a:t>Neurocrit</a:t>
            </a:r>
            <a:r>
              <a:rPr lang="en-US" altLang="en-US" sz="900" dirty="0">
                <a:solidFill>
                  <a:schemeClr val="bg1">
                    <a:lumMod val="50000"/>
                  </a:schemeClr>
                </a:solidFill>
                <a:latin typeface="Arial" pitchFamily="34" charset="0"/>
                <a:cs typeface="Arial" panose="020B0604020202020204" pitchFamily="34" charset="0"/>
              </a:rPr>
              <a:t> Care. 2007;7(1):31-5. </a:t>
            </a:r>
            <a:r>
              <a:rPr lang="en-US" sz="900" dirty="0">
                <a:solidFill>
                  <a:schemeClr val="bg1">
                    <a:lumMod val="50000"/>
                  </a:schemeClr>
                </a:solidFill>
                <a:latin typeface="Arial" panose="020B0604020202020204" pitchFamily="34" charset="0"/>
                <a:cs typeface="Arial" panose="020B0604020202020204" pitchFamily="34" charset="0"/>
              </a:rPr>
              <a:t>del </a:t>
            </a:r>
            <a:r>
              <a:rPr lang="en-US" sz="900" dirty="0" err="1">
                <a:solidFill>
                  <a:schemeClr val="bg1">
                    <a:lumMod val="50000"/>
                  </a:schemeClr>
                </a:solidFill>
                <a:latin typeface="Arial" panose="020B0604020202020204" pitchFamily="34" charset="0"/>
                <a:cs typeface="Arial" panose="020B0604020202020204" pitchFamily="34" charset="0"/>
              </a:rPr>
              <a:t>Zoppo</a:t>
            </a:r>
            <a:r>
              <a:rPr lang="en-US" sz="900" dirty="0">
                <a:solidFill>
                  <a:schemeClr val="bg1">
                    <a:lumMod val="50000"/>
                  </a:schemeClr>
                </a:solidFill>
                <a:latin typeface="Arial" panose="020B0604020202020204" pitchFamily="34" charset="0"/>
                <a:cs typeface="Arial" panose="020B0604020202020204" pitchFamily="34" charset="0"/>
              </a:rPr>
              <a:t> GJ, </a:t>
            </a:r>
            <a:r>
              <a:rPr lang="en-US" sz="900" dirty="0" err="1">
                <a:solidFill>
                  <a:schemeClr val="bg1">
                    <a:lumMod val="50000"/>
                  </a:schemeClr>
                </a:solidFill>
                <a:latin typeface="Arial" panose="020B0604020202020204" pitchFamily="34" charset="0"/>
                <a:cs typeface="Arial" panose="020B0604020202020204" pitchFamily="34" charset="0"/>
              </a:rPr>
              <a:t>Poeck</a:t>
            </a:r>
            <a:r>
              <a:rPr lang="en-US" sz="900" dirty="0">
                <a:solidFill>
                  <a:schemeClr val="bg1">
                    <a:lumMod val="50000"/>
                  </a:schemeClr>
                </a:solidFill>
                <a:latin typeface="Arial" panose="020B0604020202020204" pitchFamily="34" charset="0"/>
                <a:cs typeface="Arial" panose="020B0604020202020204" pitchFamily="34" charset="0"/>
              </a:rPr>
              <a:t> K, </a:t>
            </a:r>
            <a:r>
              <a:rPr lang="en-US" sz="900" dirty="0" err="1">
                <a:solidFill>
                  <a:schemeClr val="bg1">
                    <a:lumMod val="50000"/>
                  </a:schemeClr>
                </a:solidFill>
                <a:latin typeface="Arial" panose="020B0604020202020204" pitchFamily="34" charset="0"/>
                <a:cs typeface="Arial" panose="020B0604020202020204" pitchFamily="34" charset="0"/>
              </a:rPr>
              <a:t>Pessin</a:t>
            </a:r>
            <a:r>
              <a:rPr lang="en-US" sz="900" dirty="0">
                <a:solidFill>
                  <a:schemeClr val="bg1">
                    <a:lumMod val="50000"/>
                  </a:schemeClr>
                </a:solidFill>
                <a:latin typeface="Arial" panose="020B0604020202020204" pitchFamily="34" charset="0"/>
                <a:cs typeface="Arial" panose="020B0604020202020204" pitchFamily="34" charset="0"/>
              </a:rPr>
              <a:t> MS, et al. Recombinant tissue plasminogen activator in acute thrombotic and embolic stroke. Ann </a:t>
            </a:r>
            <a:r>
              <a:rPr lang="en-US" sz="900" dirty="0" err="1">
                <a:solidFill>
                  <a:schemeClr val="bg1">
                    <a:lumMod val="50000"/>
                  </a:schemeClr>
                </a:solidFill>
                <a:latin typeface="Arial" panose="020B0604020202020204" pitchFamily="34" charset="0"/>
                <a:cs typeface="Arial" panose="020B0604020202020204" pitchFamily="34" charset="0"/>
              </a:rPr>
              <a:t>Neurol</a:t>
            </a:r>
            <a:r>
              <a:rPr lang="en-US" sz="900" dirty="0">
                <a:solidFill>
                  <a:schemeClr val="bg1">
                    <a:lumMod val="50000"/>
                  </a:schemeClr>
                </a:solidFill>
                <a:latin typeface="Arial" panose="020B0604020202020204" pitchFamily="34" charset="0"/>
                <a:cs typeface="Arial" panose="020B0604020202020204" pitchFamily="34" charset="0"/>
              </a:rPr>
              <a:t> 1992;32:78-86. </a:t>
            </a:r>
            <a:r>
              <a:rPr lang="pt-BR" sz="900" b="1" dirty="0">
                <a:solidFill>
                  <a:schemeClr val="bg1">
                    <a:lumMod val="50000"/>
                  </a:schemeClr>
                </a:solidFill>
                <a:latin typeface="Arial" panose="020B0604020202020204" pitchFamily="34" charset="0"/>
                <a:cs typeface="Arial" panose="020B0604020202020204" pitchFamily="34" charset="0"/>
              </a:rPr>
              <a:t>6. </a:t>
            </a:r>
            <a:r>
              <a:rPr lang="pt-BR" sz="900" dirty="0">
                <a:solidFill>
                  <a:schemeClr val="bg1">
                    <a:lumMod val="50000"/>
                  </a:schemeClr>
                </a:solidFill>
                <a:latin typeface="Arial" panose="020B0604020202020204" pitchFamily="34" charset="0"/>
                <a:cs typeface="Arial" panose="020B0604020202020204" pitchFamily="34" charset="0"/>
              </a:rPr>
              <a:t>Bhatia R, Hill MD, Shobha N, et al. </a:t>
            </a:r>
            <a:r>
              <a:rPr lang="en-US" sz="900" dirty="0">
                <a:solidFill>
                  <a:schemeClr val="bg1">
                    <a:lumMod val="50000"/>
                  </a:schemeClr>
                </a:solidFill>
                <a:latin typeface="Arial" panose="020B0604020202020204" pitchFamily="34" charset="0"/>
                <a:cs typeface="Arial" panose="020B0604020202020204" pitchFamily="34" charset="0"/>
              </a:rPr>
              <a:t>Low rates of acute recanalization with intravenous recombinant tissue plasminogen activator in ischemic stroke: </a:t>
            </a:r>
            <a:r>
              <a:rPr lang="en-US" sz="900" dirty="0" err="1">
                <a:solidFill>
                  <a:schemeClr val="bg1">
                    <a:lumMod val="50000"/>
                  </a:schemeClr>
                </a:solidFill>
                <a:latin typeface="Arial" panose="020B0604020202020204" pitchFamily="34" charset="0"/>
                <a:cs typeface="Arial" panose="020B0604020202020204" pitchFamily="34" charset="0"/>
              </a:rPr>
              <a:t>realworld</a:t>
            </a:r>
            <a:r>
              <a:rPr lang="en-US" sz="900" dirty="0">
                <a:solidFill>
                  <a:schemeClr val="bg1">
                    <a:lumMod val="50000"/>
                  </a:schemeClr>
                </a:solidFill>
                <a:latin typeface="Arial" panose="020B0604020202020204" pitchFamily="34" charset="0"/>
                <a:cs typeface="Arial" panose="020B0604020202020204" pitchFamily="34" charset="0"/>
              </a:rPr>
              <a:t> experience and a call for action. Stroke 2010;41:2254-8.</a:t>
            </a:r>
            <a:endParaRPr lang="en-US" altLang="en-US" sz="1050" dirty="0">
              <a:solidFill>
                <a:schemeClr val="bg1">
                  <a:lumMod val="50000"/>
                </a:schemeClr>
              </a:solidFill>
            </a:endParaRPr>
          </a:p>
        </p:txBody>
      </p:sp>
      <p:sp>
        <p:nvSpPr>
          <p:cNvPr id="12" name="Titel 6"/>
          <p:cNvSpPr>
            <a:spLocks noGrp="1"/>
          </p:cNvSpPr>
          <p:nvPr>
            <p:ph type="title"/>
          </p:nvPr>
        </p:nvSpPr>
        <p:spPr>
          <a:xfrm>
            <a:off x="323850" y="300342"/>
            <a:ext cx="6480398" cy="246221"/>
          </a:xfrm>
        </p:spPr>
        <p:txBody>
          <a:bodyPr/>
          <a:lstStyle/>
          <a:p>
            <a:r>
              <a:rPr lang="de-DE" dirty="0"/>
              <a:t>STROKE- IVT und gutes Outcome</a:t>
            </a:r>
          </a:p>
        </p:txBody>
      </p:sp>
      <p:graphicFrame>
        <p:nvGraphicFramePr>
          <p:cNvPr id="13" name="Diagramm 12"/>
          <p:cNvGraphicFramePr/>
          <p:nvPr>
            <p:extLst>
              <p:ext uri="{D42A27DB-BD31-4B8C-83A1-F6EECF244321}">
                <p14:modId xmlns:p14="http://schemas.microsoft.com/office/powerpoint/2010/main" val="2778519780"/>
              </p:ext>
            </p:extLst>
          </p:nvPr>
        </p:nvGraphicFramePr>
        <p:xfrm>
          <a:off x="3707904" y="1345724"/>
          <a:ext cx="5136256" cy="3962927"/>
        </p:xfrm>
        <a:graphic>
          <a:graphicData uri="http://schemas.openxmlformats.org/drawingml/2006/chart">
            <c:chart xmlns:c="http://schemas.openxmlformats.org/drawingml/2006/chart" xmlns:r="http://schemas.openxmlformats.org/officeDocument/2006/relationships" r:id="rId5"/>
          </a:graphicData>
        </a:graphic>
      </p:graphicFrame>
      <p:sp>
        <p:nvSpPr>
          <p:cNvPr id="14" name="Rechteck 13"/>
          <p:cNvSpPr/>
          <p:nvPr/>
        </p:nvSpPr>
        <p:spPr>
          <a:xfrm>
            <a:off x="0" y="6328171"/>
            <a:ext cx="8856598" cy="230832"/>
          </a:xfrm>
          <a:prstGeom prst="rect">
            <a:avLst/>
          </a:prstGeom>
        </p:spPr>
        <p:txBody>
          <a:bodyPr wrap="square">
            <a:spAutoFit/>
          </a:bodyPr>
          <a:lstStyle/>
          <a:p>
            <a:r>
              <a:rPr lang="en-US" sz="900" dirty="0">
                <a:solidFill>
                  <a:schemeClr val="bg1">
                    <a:lumMod val="50000"/>
                  </a:schemeClr>
                </a:solidFill>
                <a:latin typeface="Arial" panose="020B0604020202020204" pitchFamily="34" charset="0"/>
                <a:cs typeface="Arial" panose="020B0604020202020204" pitchFamily="34" charset="0"/>
              </a:rPr>
              <a:t>The Impact of Recanalization on Ischemic Stroke Outcome : A meta-analysis, </a:t>
            </a:r>
            <a:r>
              <a:rPr lang="en-US" sz="900" dirty="0" err="1">
                <a:solidFill>
                  <a:schemeClr val="bg1">
                    <a:lumMod val="50000"/>
                  </a:schemeClr>
                </a:solidFill>
                <a:latin typeface="Arial" panose="020B0604020202020204" pitchFamily="34" charset="0"/>
                <a:cs typeface="Arial" panose="020B0604020202020204" pitchFamily="34" charset="0"/>
              </a:rPr>
              <a:t>Joung</a:t>
            </a:r>
            <a:r>
              <a:rPr lang="en-US" sz="900" dirty="0">
                <a:solidFill>
                  <a:schemeClr val="bg1">
                    <a:lumMod val="50000"/>
                  </a:schemeClr>
                </a:solidFill>
                <a:latin typeface="Arial" panose="020B0604020202020204" pitchFamily="34" charset="0"/>
                <a:cs typeface="Arial" panose="020B0604020202020204" pitchFamily="34" charset="0"/>
              </a:rPr>
              <a:t>-Ho </a:t>
            </a:r>
            <a:r>
              <a:rPr lang="en-US" sz="900" dirty="0" err="1">
                <a:solidFill>
                  <a:schemeClr val="bg1">
                    <a:lumMod val="50000"/>
                  </a:schemeClr>
                </a:solidFill>
                <a:latin typeface="Arial" panose="020B0604020202020204" pitchFamily="34" charset="0"/>
                <a:cs typeface="Arial" panose="020B0604020202020204" pitchFamily="34" charset="0"/>
              </a:rPr>
              <a:t>Rha</a:t>
            </a:r>
            <a:r>
              <a:rPr lang="en-US" sz="900" dirty="0">
                <a:solidFill>
                  <a:schemeClr val="bg1">
                    <a:lumMod val="50000"/>
                  </a:schemeClr>
                </a:solidFill>
                <a:latin typeface="Arial" panose="020B0604020202020204" pitchFamily="34" charset="0"/>
                <a:cs typeface="Arial" panose="020B0604020202020204" pitchFamily="34" charset="0"/>
              </a:rPr>
              <a:t> and Jeffrey </a:t>
            </a:r>
            <a:r>
              <a:rPr lang="en-US" sz="900" dirty="0" err="1">
                <a:solidFill>
                  <a:schemeClr val="bg1">
                    <a:lumMod val="50000"/>
                  </a:schemeClr>
                </a:solidFill>
                <a:latin typeface="Arial" panose="020B0604020202020204" pitchFamily="34" charset="0"/>
                <a:cs typeface="Arial" panose="020B0604020202020204" pitchFamily="34" charset="0"/>
              </a:rPr>
              <a:t>L.Saver</a:t>
            </a:r>
            <a:r>
              <a:rPr lang="en-US" sz="900" dirty="0">
                <a:solidFill>
                  <a:schemeClr val="bg1">
                    <a:lumMod val="50000"/>
                  </a:schemeClr>
                </a:solidFill>
                <a:latin typeface="Arial" panose="020B0604020202020204" pitchFamily="34" charset="0"/>
                <a:cs typeface="Arial" panose="020B0604020202020204" pitchFamily="34" charset="0"/>
              </a:rPr>
              <a:t>; Stroke. 2007 Mar;38(3):967-973</a:t>
            </a:r>
            <a:endParaRPr lang="de-DE" sz="900" dirty="0">
              <a:solidFill>
                <a:schemeClr val="bg1">
                  <a:lumMod val="50000"/>
                </a:schemeClr>
              </a:solidFill>
              <a:latin typeface="Arial" panose="020B0604020202020204" pitchFamily="34" charset="0"/>
              <a:cs typeface="Arial" panose="020B0604020202020204" pitchFamily="34" charset="0"/>
            </a:endParaRPr>
          </a:p>
        </p:txBody>
      </p:sp>
      <p:graphicFrame>
        <p:nvGraphicFramePr>
          <p:cNvPr id="11"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6" imgW="11247619" imgH="11247619" progId="MSPhotoEd.3">
                  <p:embed/>
                </p:oleObj>
              </mc:Choice>
              <mc:Fallback>
                <p:oleObj name="Photo Editor-Foto" r:id="rId6" imgW="11247619" imgH="11247619" progId="MSPhotoEd.3">
                  <p:embed/>
                  <p:pic>
                    <p:nvPicPr>
                      <p:cNvPr id="11"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5" name="Picture 15" descr="logo"/>
          <p:cNvPicPr>
            <a:picLocks noChangeAspect="1" noChangeArrowheads="1"/>
          </p:cNvPicPr>
          <p:nvPr>
            <p:custDataLst>
              <p:tags r:id="rId1"/>
            </p:custDataLst>
          </p:nvPr>
        </p:nvPicPr>
        <p:blipFill>
          <a:blip r:embed="rId8"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581411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err="1"/>
              <a:t>Distaler</a:t>
            </a:r>
            <a:r>
              <a:rPr lang="en-US" altLang="en-US" dirty="0"/>
              <a:t> M1- </a:t>
            </a:r>
            <a:r>
              <a:rPr lang="en-US" altLang="en-US" dirty="0" err="1"/>
              <a:t>Verschluss</a:t>
            </a:r>
            <a:endParaRPr lang="en-US" altLang="en-US" dirty="0"/>
          </a:p>
        </p:txBody>
      </p:sp>
      <p:sp>
        <p:nvSpPr>
          <p:cNvPr id="12"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8" name="TextBox 7"/>
          <p:cNvSpPr txBox="1">
            <a:spLocks noChangeArrowheads="1"/>
          </p:cNvSpPr>
          <p:nvPr/>
        </p:nvSpPr>
        <p:spPr bwMode="auto">
          <a:xfrm>
            <a:off x="5940152" y="836712"/>
            <a:ext cx="30963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a:t>CT </a:t>
            </a:r>
            <a:r>
              <a:rPr lang="en-US" altLang="en-US" sz="1600" b="1" dirty="0" err="1"/>
              <a:t>nativ</a:t>
            </a:r>
            <a:r>
              <a:rPr lang="en-US" altLang="en-US" sz="1600" b="1" dirty="0"/>
              <a:t> </a:t>
            </a:r>
            <a:r>
              <a:rPr lang="en-US" altLang="en-US" sz="1600" b="1" dirty="0" err="1"/>
              <a:t>vor</a:t>
            </a:r>
            <a:r>
              <a:rPr lang="en-US" altLang="en-US" sz="1600" b="1" dirty="0"/>
              <a:t> MTE</a:t>
            </a:r>
          </a:p>
          <a:p>
            <a:pPr eaLnBrk="1" hangingPunct="1">
              <a:spcBef>
                <a:spcPct val="0"/>
              </a:spcBef>
              <a:buFontTx/>
              <a:buNone/>
            </a:pPr>
            <a:r>
              <a:rPr lang="en-US" altLang="en-US" sz="1600" dirty="0"/>
              <a:t>- </a:t>
            </a:r>
            <a:r>
              <a:rPr lang="en-US" altLang="en-US" sz="1600" dirty="0" err="1"/>
              <a:t>Stammganglien</a:t>
            </a:r>
            <a:r>
              <a:rPr lang="en-US" altLang="en-US" sz="1600" dirty="0"/>
              <a:t> </a:t>
            </a:r>
            <a:r>
              <a:rPr lang="en-US" altLang="en-US" sz="1600" dirty="0" err="1"/>
              <a:t>rechts</a:t>
            </a:r>
            <a:r>
              <a:rPr lang="en-US" altLang="en-US" sz="1600" dirty="0"/>
              <a:t> </a:t>
            </a:r>
            <a:r>
              <a:rPr lang="en-US" altLang="en-US" sz="1600" dirty="0" err="1"/>
              <a:t>regelrecht</a:t>
            </a:r>
            <a:r>
              <a:rPr lang="en-US" altLang="en-US" sz="1600" dirty="0"/>
              <a:t> </a:t>
            </a:r>
            <a:r>
              <a:rPr lang="en-US" altLang="en-US" sz="1600" dirty="0" err="1"/>
              <a:t>abgrenzar</a:t>
            </a:r>
            <a:endParaRPr lang="en-US" altLang="en-US" sz="1600" dirty="0"/>
          </a:p>
        </p:txBody>
      </p:sp>
      <p:sp>
        <p:nvSpPr>
          <p:cNvPr id="19" name="TextBox 7"/>
          <p:cNvSpPr txBox="1">
            <a:spLocks noChangeArrowheads="1"/>
          </p:cNvSpPr>
          <p:nvPr/>
        </p:nvSpPr>
        <p:spPr bwMode="auto">
          <a:xfrm>
            <a:off x="5940152" y="4077073"/>
            <a:ext cx="32038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600" b="1" dirty="0"/>
              <a:t>CT </a:t>
            </a:r>
            <a:r>
              <a:rPr lang="en-US" altLang="en-US" sz="1600" b="1" dirty="0" err="1"/>
              <a:t>nativ</a:t>
            </a:r>
            <a:r>
              <a:rPr lang="en-US" altLang="en-US" sz="1600" b="1" dirty="0"/>
              <a:t> 24h post MTE</a:t>
            </a:r>
          </a:p>
          <a:p>
            <a:pPr eaLnBrk="1" hangingPunct="1">
              <a:spcBef>
                <a:spcPct val="0"/>
              </a:spcBef>
              <a:buFontTx/>
              <a:buNone/>
            </a:pPr>
            <a:r>
              <a:rPr lang="en-US" altLang="en-US" sz="1600" dirty="0"/>
              <a:t>- </a:t>
            </a:r>
            <a:r>
              <a:rPr lang="en-US" altLang="en-US" sz="1600" dirty="0" err="1"/>
              <a:t>Keine</a:t>
            </a:r>
            <a:r>
              <a:rPr lang="en-US" altLang="en-US" sz="1600" dirty="0"/>
              <a:t> </a:t>
            </a:r>
            <a:r>
              <a:rPr lang="en-US" altLang="en-US" sz="1600" dirty="0" err="1"/>
              <a:t>weitere</a:t>
            </a:r>
            <a:r>
              <a:rPr lang="en-US" altLang="en-US" sz="1600" dirty="0"/>
              <a:t> </a:t>
            </a:r>
            <a:r>
              <a:rPr lang="en-US" altLang="en-US" sz="1600" dirty="0" err="1"/>
              <a:t>Infarktdemarkierung</a:t>
            </a:r>
            <a:endParaRPr lang="en-US" altLang="en-US" sz="1600" dirty="0"/>
          </a:p>
        </p:txBody>
      </p:sp>
      <p:pic>
        <p:nvPicPr>
          <p:cNvPr id="20" name="Grafik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9512" y="764704"/>
            <a:ext cx="2536229" cy="2922148"/>
          </a:xfrm>
          <a:prstGeom prst="rect">
            <a:avLst/>
          </a:prstGeom>
        </p:spPr>
      </p:pic>
      <p:pic>
        <p:nvPicPr>
          <p:cNvPr id="23" name="Grafik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511" y="3792699"/>
            <a:ext cx="2536230" cy="2732645"/>
          </a:xfrm>
          <a:prstGeom prst="rect">
            <a:avLst/>
          </a:prstGeom>
        </p:spPr>
      </p:pic>
      <p:pic>
        <p:nvPicPr>
          <p:cNvPr id="25" name="Grafik 2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419870" y="764704"/>
            <a:ext cx="2535761" cy="2922148"/>
          </a:xfrm>
          <a:prstGeom prst="rect">
            <a:avLst/>
          </a:prstGeom>
        </p:spPr>
      </p:pic>
      <p:pic>
        <p:nvPicPr>
          <p:cNvPr id="22" name="Grafik 2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19870" y="3792700"/>
            <a:ext cx="2535761" cy="2732644"/>
          </a:xfrm>
          <a:prstGeom prst="rect">
            <a:avLst/>
          </a:prstGeom>
        </p:spPr>
      </p:pic>
      <p:cxnSp>
        <p:nvCxnSpPr>
          <p:cNvPr id="10" name="Gerader Verbinder 9"/>
          <p:cNvCxnSpPr/>
          <p:nvPr/>
        </p:nvCxnSpPr>
        <p:spPr>
          <a:xfrm>
            <a:off x="0" y="3717032"/>
            <a:ext cx="914400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8" imgW="11247619" imgH="11247619" progId="MSPhotoEd.3">
                  <p:embed/>
                </p:oleObj>
              </mc:Choice>
              <mc:Fallback>
                <p:oleObj name="Photo Editor-Foto" r:id="rId8" imgW="11247619" imgH="11247619" progId="MSPhotoEd.3">
                  <p:embed/>
                  <p:pic>
                    <p:nvPicPr>
                      <p:cNvPr id="11"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3" name="Picture 15" descr="logo"/>
          <p:cNvPicPr>
            <a:picLocks noChangeAspect="1" noChangeArrowheads="1"/>
          </p:cNvPicPr>
          <p:nvPr>
            <p:custDataLst>
              <p:tags r:id="rId1"/>
            </p:custDataLst>
          </p:nvPr>
        </p:nvPicPr>
        <p:blipFill>
          <a:blip r:embed="rId10"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17836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0750" name="Picture 14" descr="Serie019_Bild000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504" y="2138760"/>
            <a:ext cx="3946660" cy="3946660"/>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1140752" name="Text Box 16"/>
          <p:cNvSpPr txBox="1">
            <a:spLocks noChangeArrowheads="1"/>
          </p:cNvSpPr>
          <p:nvPr/>
        </p:nvSpPr>
        <p:spPr bwMode="auto">
          <a:xfrm>
            <a:off x="460323" y="2965452"/>
            <a:ext cx="839611" cy="612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de-DE" altLang="de-DE" sz="1244" dirty="0">
                <a:solidFill>
                  <a:schemeClr val="bg1"/>
                </a:solidFill>
                <a:effectLst>
                  <a:outerShdw blurRad="38100" dist="38100" dir="2700000" algn="tl">
                    <a:srgbClr val="000000"/>
                  </a:outerShdw>
                </a:effectLst>
                <a:latin typeface="Tahoma" pitchFamily="34" charset="0"/>
              </a:rPr>
              <a:t>V</a:t>
            </a:r>
            <a:r>
              <a:rPr lang="de-DE" altLang="de-DE" sz="1244" baseline="-25000" dirty="0">
                <a:solidFill>
                  <a:schemeClr val="bg1"/>
                </a:solidFill>
                <a:effectLst>
                  <a:outerShdw blurRad="38100" dist="38100" dir="2700000" algn="tl">
                    <a:srgbClr val="000000"/>
                  </a:outerShdw>
                </a:effectLst>
                <a:latin typeface="Tahoma" pitchFamily="34" charset="0"/>
              </a:rPr>
              <a:t>3</a:t>
            </a:r>
            <a:r>
              <a:rPr lang="de-DE" altLang="de-DE" sz="1244" dirty="0">
                <a:solidFill>
                  <a:schemeClr val="bg1"/>
                </a:solidFill>
                <a:effectLst>
                  <a:outerShdw blurRad="38100" dist="38100" dir="2700000" algn="tl">
                    <a:srgbClr val="000000"/>
                  </a:outerShdw>
                </a:effectLst>
                <a:latin typeface="Tahoma" pitchFamily="34" charset="0"/>
              </a:rPr>
              <a:t>-</a:t>
            </a:r>
            <a:r>
              <a:rPr lang="de-DE" altLang="de-DE" sz="1067" dirty="0">
                <a:solidFill>
                  <a:schemeClr val="bg1"/>
                </a:solidFill>
                <a:effectLst>
                  <a:outerShdw blurRad="38100" dist="38100" dir="2700000" algn="tl">
                    <a:srgbClr val="000000"/>
                  </a:outerShdw>
                </a:effectLst>
                <a:latin typeface="Tahoma" pitchFamily="34" charset="0"/>
              </a:rPr>
              <a:t>postzentral</a:t>
            </a:r>
          </a:p>
        </p:txBody>
      </p:sp>
      <p:sp>
        <p:nvSpPr>
          <p:cNvPr id="1140753" name="Text Box 17"/>
          <p:cNvSpPr txBox="1">
            <a:spLocks noChangeArrowheads="1"/>
          </p:cNvSpPr>
          <p:nvPr/>
        </p:nvSpPr>
        <p:spPr bwMode="auto">
          <a:xfrm>
            <a:off x="1020534" y="2564697"/>
            <a:ext cx="599723" cy="448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de-DE" altLang="de-DE" sz="1244">
                <a:solidFill>
                  <a:schemeClr val="bg1"/>
                </a:solidFill>
                <a:effectLst>
                  <a:outerShdw blurRad="38100" dist="38100" dir="2700000" algn="tl">
                    <a:srgbClr val="000000"/>
                  </a:outerShdw>
                </a:effectLst>
                <a:latin typeface="Tahoma" pitchFamily="34" charset="0"/>
              </a:rPr>
              <a:t>V</a:t>
            </a:r>
            <a:r>
              <a:rPr lang="de-DE" altLang="de-DE" sz="1244" baseline="-25000">
                <a:solidFill>
                  <a:schemeClr val="bg1"/>
                </a:solidFill>
                <a:effectLst>
                  <a:outerShdw blurRad="38100" dist="38100" dir="2700000" algn="tl">
                    <a:srgbClr val="000000"/>
                  </a:outerShdw>
                </a:effectLst>
                <a:latin typeface="Tahoma" pitchFamily="34" charset="0"/>
              </a:rPr>
              <a:t>2</a:t>
            </a:r>
            <a:r>
              <a:rPr lang="de-DE" altLang="de-DE" sz="1244">
                <a:solidFill>
                  <a:schemeClr val="bg1"/>
                </a:solidFill>
                <a:effectLst>
                  <a:outerShdw blurRad="38100" dist="38100" dir="2700000" algn="tl">
                    <a:srgbClr val="000000"/>
                  </a:outerShdw>
                </a:effectLst>
                <a:latin typeface="Tahoma" pitchFamily="34" charset="0"/>
              </a:rPr>
              <a:t>-</a:t>
            </a:r>
            <a:r>
              <a:rPr lang="de-DE" altLang="de-DE" sz="1067">
                <a:solidFill>
                  <a:schemeClr val="bg1"/>
                </a:solidFill>
                <a:effectLst>
                  <a:outerShdw blurRad="38100" dist="38100" dir="2700000" algn="tl">
                    <a:srgbClr val="000000"/>
                  </a:outerShdw>
                </a:effectLst>
                <a:latin typeface="Tahoma" pitchFamily="34" charset="0"/>
              </a:rPr>
              <a:t>zentral</a:t>
            </a:r>
          </a:p>
        </p:txBody>
      </p:sp>
      <p:sp>
        <p:nvSpPr>
          <p:cNvPr id="1140754" name="Text Box 18"/>
          <p:cNvSpPr txBox="1">
            <a:spLocks noChangeArrowheads="1"/>
          </p:cNvSpPr>
          <p:nvPr/>
        </p:nvSpPr>
        <p:spPr bwMode="auto">
          <a:xfrm>
            <a:off x="1899657" y="2505430"/>
            <a:ext cx="920044" cy="448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de-DE" altLang="de-DE" sz="1244">
                <a:solidFill>
                  <a:schemeClr val="bg1"/>
                </a:solidFill>
                <a:effectLst>
                  <a:outerShdw blurRad="38100" dist="38100" dir="2700000" algn="tl">
                    <a:srgbClr val="000000"/>
                  </a:outerShdw>
                </a:effectLst>
                <a:latin typeface="Tahoma" pitchFamily="34" charset="0"/>
              </a:rPr>
              <a:t>V</a:t>
            </a:r>
            <a:r>
              <a:rPr lang="de-DE" altLang="de-DE" sz="1244" baseline="-25000">
                <a:solidFill>
                  <a:schemeClr val="bg1"/>
                </a:solidFill>
                <a:effectLst>
                  <a:outerShdw blurRad="38100" dist="38100" dir="2700000" algn="tl">
                    <a:srgbClr val="000000"/>
                  </a:outerShdw>
                </a:effectLst>
                <a:latin typeface="Tahoma" pitchFamily="34" charset="0"/>
              </a:rPr>
              <a:t>1</a:t>
            </a:r>
            <a:r>
              <a:rPr lang="de-DE" altLang="de-DE" sz="1244">
                <a:solidFill>
                  <a:schemeClr val="bg1"/>
                </a:solidFill>
                <a:effectLst>
                  <a:outerShdw blurRad="38100" dist="38100" dir="2700000" algn="tl">
                    <a:srgbClr val="000000"/>
                  </a:outerShdw>
                </a:effectLst>
                <a:latin typeface="Tahoma" pitchFamily="34" charset="0"/>
              </a:rPr>
              <a:t>-</a:t>
            </a:r>
            <a:r>
              <a:rPr lang="de-DE" altLang="de-DE" sz="1067">
                <a:solidFill>
                  <a:schemeClr val="bg1"/>
                </a:solidFill>
                <a:effectLst>
                  <a:outerShdw blurRad="38100" dist="38100" dir="2700000" algn="tl">
                    <a:srgbClr val="000000"/>
                  </a:outerShdw>
                </a:effectLst>
                <a:latin typeface="Tahoma" pitchFamily="34" charset="0"/>
              </a:rPr>
              <a:t>präzentral</a:t>
            </a:r>
          </a:p>
        </p:txBody>
      </p:sp>
      <p:sp>
        <p:nvSpPr>
          <p:cNvPr id="1140755" name="Text Box 19"/>
          <p:cNvSpPr txBox="1">
            <a:spLocks noChangeArrowheads="1"/>
          </p:cNvSpPr>
          <p:nvPr/>
        </p:nvSpPr>
        <p:spPr bwMode="auto">
          <a:xfrm>
            <a:off x="1280179" y="3565175"/>
            <a:ext cx="1059745" cy="28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de-DE" altLang="de-DE" sz="1244">
                <a:solidFill>
                  <a:schemeClr val="bg1"/>
                </a:solidFill>
                <a:effectLst>
                  <a:outerShdw blurRad="38100" dist="38100" dir="2700000" algn="tl">
                    <a:srgbClr val="000000"/>
                  </a:outerShdw>
                </a:effectLst>
                <a:latin typeface="Tahoma" pitchFamily="34" charset="0"/>
              </a:rPr>
              <a:t>V</a:t>
            </a:r>
            <a:r>
              <a:rPr lang="de-DE" altLang="de-DE" sz="1244" baseline="-25000">
                <a:solidFill>
                  <a:schemeClr val="bg1"/>
                </a:solidFill>
                <a:effectLst>
                  <a:outerShdw blurRad="38100" dist="38100" dir="2700000" algn="tl">
                    <a:srgbClr val="000000"/>
                  </a:outerShdw>
                </a:effectLst>
                <a:latin typeface="Tahoma" pitchFamily="34" charset="0"/>
              </a:rPr>
              <a:t>4</a:t>
            </a:r>
            <a:r>
              <a:rPr lang="de-DE" altLang="de-DE" sz="1244">
                <a:solidFill>
                  <a:schemeClr val="bg1"/>
                </a:solidFill>
                <a:effectLst>
                  <a:outerShdw blurRad="38100" dist="38100" dir="2700000" algn="tl">
                    <a:srgbClr val="000000"/>
                  </a:outerShdw>
                </a:effectLst>
                <a:latin typeface="Tahoma" pitchFamily="34" charset="0"/>
              </a:rPr>
              <a:t>-</a:t>
            </a:r>
            <a:r>
              <a:rPr lang="de-DE" altLang="de-DE" sz="1067">
                <a:solidFill>
                  <a:schemeClr val="bg1"/>
                </a:solidFill>
                <a:effectLst>
                  <a:outerShdw blurRad="38100" dist="38100" dir="2700000" algn="tl">
                    <a:srgbClr val="000000"/>
                  </a:outerShdw>
                </a:effectLst>
                <a:latin typeface="Tahoma" pitchFamily="34" charset="0"/>
              </a:rPr>
              <a:t>V</a:t>
            </a:r>
            <a:r>
              <a:rPr lang="de-DE" altLang="de-DE" sz="1244">
                <a:solidFill>
                  <a:schemeClr val="bg1"/>
                </a:solidFill>
                <a:effectLst>
                  <a:outerShdw blurRad="38100" dist="38100" dir="2700000" algn="tl">
                    <a:srgbClr val="000000"/>
                  </a:outerShdw>
                </a:effectLst>
                <a:latin typeface="Tahoma" pitchFamily="34" charset="0"/>
              </a:rPr>
              <a:t>. </a:t>
            </a:r>
            <a:r>
              <a:rPr lang="de-DE" altLang="de-DE" sz="1067">
                <a:solidFill>
                  <a:schemeClr val="bg1"/>
                </a:solidFill>
                <a:effectLst>
                  <a:outerShdw blurRad="38100" dist="38100" dir="2700000" algn="tl">
                    <a:srgbClr val="000000"/>
                  </a:outerShdw>
                </a:effectLst>
                <a:latin typeface="Tahoma" pitchFamily="34" charset="0"/>
              </a:rPr>
              <a:t>Galeni</a:t>
            </a:r>
          </a:p>
        </p:txBody>
      </p:sp>
      <p:sp>
        <p:nvSpPr>
          <p:cNvPr id="1140756" name="Text Box 20"/>
          <p:cNvSpPr txBox="1">
            <a:spLocks noChangeArrowheads="1"/>
          </p:cNvSpPr>
          <p:nvPr/>
        </p:nvSpPr>
        <p:spPr bwMode="auto">
          <a:xfrm>
            <a:off x="979612" y="4805541"/>
            <a:ext cx="1059744" cy="28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de-DE" altLang="de-DE" sz="1244">
                <a:solidFill>
                  <a:schemeClr val="bg1"/>
                </a:solidFill>
                <a:effectLst>
                  <a:outerShdw blurRad="38100" dist="38100" dir="2700000" algn="tl">
                    <a:srgbClr val="000000"/>
                  </a:outerShdw>
                </a:effectLst>
                <a:latin typeface="Tahoma" pitchFamily="34" charset="0"/>
              </a:rPr>
              <a:t>V</a:t>
            </a:r>
            <a:r>
              <a:rPr lang="de-DE" altLang="de-DE" sz="1244" baseline="-25000">
                <a:solidFill>
                  <a:schemeClr val="bg1"/>
                </a:solidFill>
                <a:effectLst>
                  <a:outerShdw blurRad="38100" dist="38100" dir="2700000" algn="tl">
                    <a:srgbClr val="000000"/>
                  </a:outerShdw>
                </a:effectLst>
                <a:latin typeface="Tahoma" pitchFamily="34" charset="0"/>
              </a:rPr>
              <a:t>5</a:t>
            </a:r>
            <a:r>
              <a:rPr lang="de-DE" altLang="de-DE" sz="1244">
                <a:solidFill>
                  <a:schemeClr val="bg1"/>
                </a:solidFill>
                <a:effectLst>
                  <a:outerShdw blurRad="38100" dist="38100" dir="2700000" algn="tl">
                    <a:srgbClr val="000000"/>
                  </a:outerShdw>
                </a:effectLst>
                <a:latin typeface="Tahoma" pitchFamily="34" charset="0"/>
              </a:rPr>
              <a:t>-</a:t>
            </a:r>
            <a:r>
              <a:rPr lang="de-DE" altLang="de-DE" sz="1067">
                <a:solidFill>
                  <a:schemeClr val="bg1"/>
                </a:solidFill>
                <a:effectLst>
                  <a:outerShdw blurRad="38100" dist="38100" dir="2700000" algn="tl">
                    <a:srgbClr val="000000"/>
                  </a:outerShdw>
                </a:effectLst>
                <a:latin typeface="Tahoma" pitchFamily="34" charset="0"/>
              </a:rPr>
              <a:t>V</a:t>
            </a:r>
            <a:r>
              <a:rPr lang="de-DE" altLang="de-DE" sz="1244">
                <a:solidFill>
                  <a:schemeClr val="bg1"/>
                </a:solidFill>
                <a:effectLst>
                  <a:outerShdw blurRad="38100" dist="38100" dir="2700000" algn="tl">
                    <a:srgbClr val="000000"/>
                  </a:outerShdw>
                </a:effectLst>
                <a:latin typeface="Tahoma" pitchFamily="34" charset="0"/>
              </a:rPr>
              <a:t>. </a:t>
            </a:r>
            <a:r>
              <a:rPr lang="de-DE" altLang="de-DE" sz="1067">
                <a:solidFill>
                  <a:schemeClr val="bg1"/>
                </a:solidFill>
                <a:effectLst>
                  <a:outerShdw blurRad="38100" dist="38100" dir="2700000" algn="tl">
                    <a:srgbClr val="000000"/>
                  </a:outerShdw>
                </a:effectLst>
                <a:latin typeface="Tahoma" pitchFamily="34" charset="0"/>
              </a:rPr>
              <a:t>Labbé</a:t>
            </a:r>
          </a:p>
        </p:txBody>
      </p:sp>
      <p:sp>
        <p:nvSpPr>
          <p:cNvPr id="1140757" name="Text Box 21"/>
          <p:cNvSpPr txBox="1">
            <a:spLocks noChangeArrowheads="1"/>
          </p:cNvSpPr>
          <p:nvPr/>
        </p:nvSpPr>
        <p:spPr bwMode="auto">
          <a:xfrm>
            <a:off x="2620734" y="4044953"/>
            <a:ext cx="44026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defRPr/>
            </a:pPr>
            <a:r>
              <a:rPr lang="de-DE" altLang="de-DE" sz="1067">
                <a:solidFill>
                  <a:schemeClr val="bg1"/>
                </a:solidFill>
                <a:effectLst>
                  <a:outerShdw blurRad="38100" dist="38100" dir="2700000" algn="tl">
                    <a:srgbClr val="000000"/>
                  </a:outerShdw>
                </a:effectLst>
                <a:latin typeface="Tahoma" pitchFamily="34" charset="0"/>
              </a:rPr>
              <a:t>A</a:t>
            </a:r>
          </a:p>
        </p:txBody>
      </p:sp>
      <p:sp>
        <p:nvSpPr>
          <p:cNvPr id="1140767" name="Oval 31"/>
          <p:cNvSpPr>
            <a:spLocks noChangeArrowheads="1"/>
          </p:cNvSpPr>
          <p:nvPr/>
        </p:nvSpPr>
        <p:spPr bwMode="auto">
          <a:xfrm>
            <a:off x="906813" y="3549151"/>
            <a:ext cx="280811" cy="239889"/>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altLang="de-DE" sz="1778">
              <a:latin typeface="Tahoma" panose="020B0604030504040204" pitchFamily="34" charset="0"/>
            </a:endParaRPr>
          </a:p>
        </p:txBody>
      </p:sp>
      <p:sp>
        <p:nvSpPr>
          <p:cNvPr id="1140768" name="Oval 32"/>
          <p:cNvSpPr>
            <a:spLocks noChangeArrowheads="1"/>
          </p:cNvSpPr>
          <p:nvPr/>
        </p:nvSpPr>
        <p:spPr bwMode="auto">
          <a:xfrm>
            <a:off x="1115616" y="4581128"/>
            <a:ext cx="280811" cy="239889"/>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altLang="de-DE" sz="1778">
              <a:latin typeface="Tahoma" panose="020B0604030504040204" pitchFamily="34" charset="0"/>
            </a:endParaRPr>
          </a:p>
        </p:txBody>
      </p:sp>
      <p:sp>
        <p:nvSpPr>
          <p:cNvPr id="1140769" name="Oval 33"/>
          <p:cNvSpPr>
            <a:spLocks noChangeArrowheads="1"/>
          </p:cNvSpPr>
          <p:nvPr/>
        </p:nvSpPr>
        <p:spPr bwMode="auto">
          <a:xfrm>
            <a:off x="2346973" y="4077072"/>
            <a:ext cx="280811" cy="239889"/>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altLang="de-DE" sz="1778">
              <a:latin typeface="Tahoma" panose="020B0604030504040204" pitchFamily="34" charset="0"/>
            </a:endParaRPr>
          </a:p>
        </p:txBody>
      </p:sp>
      <p:sp>
        <p:nvSpPr>
          <p:cNvPr id="1140770" name="Oval 34"/>
          <p:cNvSpPr>
            <a:spLocks noChangeArrowheads="1"/>
          </p:cNvSpPr>
          <p:nvPr/>
        </p:nvSpPr>
        <p:spPr bwMode="auto">
          <a:xfrm>
            <a:off x="1140479" y="2276872"/>
            <a:ext cx="280811" cy="239889"/>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altLang="de-DE" sz="1778">
              <a:latin typeface="Tahoma" panose="020B0604030504040204" pitchFamily="34" charset="0"/>
            </a:endParaRPr>
          </a:p>
        </p:txBody>
      </p:sp>
      <p:sp>
        <p:nvSpPr>
          <p:cNvPr id="1140771" name="Oval 35"/>
          <p:cNvSpPr>
            <a:spLocks noChangeArrowheads="1"/>
          </p:cNvSpPr>
          <p:nvPr/>
        </p:nvSpPr>
        <p:spPr bwMode="auto">
          <a:xfrm>
            <a:off x="1979712" y="2253007"/>
            <a:ext cx="280812" cy="239889"/>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altLang="de-DE" sz="1778">
              <a:latin typeface="Tahoma" panose="020B0604030504040204" pitchFamily="34" charset="0"/>
            </a:endParaRPr>
          </a:p>
        </p:txBody>
      </p:sp>
      <p:sp>
        <p:nvSpPr>
          <p:cNvPr id="1140772" name="Oval 36"/>
          <p:cNvSpPr>
            <a:spLocks noChangeArrowheads="1"/>
          </p:cNvSpPr>
          <p:nvPr/>
        </p:nvSpPr>
        <p:spPr bwMode="auto">
          <a:xfrm>
            <a:off x="499834" y="2708920"/>
            <a:ext cx="280811" cy="239889"/>
          </a:xfrm>
          <a:prstGeom prst="ellipse">
            <a:avLst/>
          </a:prstGeom>
          <a:noFill/>
          <a:ln w="1270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de-DE" altLang="de-DE" sz="1778">
              <a:latin typeface="Tahoma" panose="020B0604030504040204" pitchFamily="34" charset="0"/>
            </a:endParaRPr>
          </a:p>
        </p:txBody>
      </p:sp>
      <p:sp>
        <p:nvSpPr>
          <p:cNvPr id="21"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2" name="Textfeld 1"/>
          <p:cNvSpPr txBox="1"/>
          <p:nvPr/>
        </p:nvSpPr>
        <p:spPr>
          <a:xfrm>
            <a:off x="4373547" y="5367231"/>
            <a:ext cx="4374018" cy="369332"/>
          </a:xfrm>
          <a:prstGeom prst="rect">
            <a:avLst/>
          </a:prstGeom>
          <a:noFill/>
        </p:spPr>
        <p:txBody>
          <a:bodyPr wrap="none" rtlCol="0">
            <a:spAutoFit/>
          </a:bodyPr>
          <a:lstStyle/>
          <a:p>
            <a:r>
              <a:rPr lang="de-DE" altLang="de-DE" dirty="0"/>
              <a:t>Verkürzung </a:t>
            </a:r>
            <a:r>
              <a:rPr lang="de-DE" altLang="de-DE" dirty="0" err="1"/>
              <a:t>avD</a:t>
            </a:r>
            <a:r>
              <a:rPr lang="de-DE" altLang="de-DE" dirty="0"/>
              <a:t> bei SAP </a:t>
            </a:r>
            <a:r>
              <a:rPr lang="de-DE" altLang="de-DE" dirty="0">
                <a:cs typeface="Tahoma" panose="020B0604030504040204" pitchFamily="34" charset="0"/>
              </a:rPr>
              <a:t>140-170 </a:t>
            </a:r>
            <a:r>
              <a:rPr lang="de-DE" altLang="de-DE" dirty="0" err="1">
                <a:cs typeface="Tahoma" panose="020B0604030504040204" pitchFamily="34" charset="0"/>
              </a:rPr>
              <a:t>mmHg</a:t>
            </a:r>
            <a:endParaRPr lang="de-DE" dirty="0"/>
          </a:p>
        </p:txBody>
      </p:sp>
      <p:sp>
        <p:nvSpPr>
          <p:cNvPr id="3" name="Rechteck 2"/>
          <p:cNvSpPr/>
          <p:nvPr/>
        </p:nvSpPr>
        <p:spPr>
          <a:xfrm>
            <a:off x="958539" y="1768097"/>
            <a:ext cx="2244589" cy="369332"/>
          </a:xfrm>
          <a:prstGeom prst="rect">
            <a:avLst/>
          </a:prstGeom>
        </p:spPr>
        <p:txBody>
          <a:bodyPr wrap="none">
            <a:spAutoFit/>
          </a:bodyPr>
          <a:lstStyle/>
          <a:p>
            <a:r>
              <a:rPr lang="de-DE" altLang="de-DE" dirty="0" err="1"/>
              <a:t>avD</a:t>
            </a:r>
            <a:r>
              <a:rPr lang="de-DE" altLang="de-DE" dirty="0"/>
              <a:t>= </a:t>
            </a:r>
            <a:r>
              <a:rPr lang="de-DE" altLang="de-DE" dirty="0" err="1"/>
              <a:t>t</a:t>
            </a:r>
            <a:r>
              <a:rPr lang="de-DE" altLang="de-DE" baseline="-25000" dirty="0" err="1"/>
              <a:t>mean</a:t>
            </a:r>
            <a:r>
              <a:rPr lang="de-DE" altLang="de-DE" dirty="0"/>
              <a:t> (V</a:t>
            </a:r>
            <a:r>
              <a:rPr lang="de-DE" altLang="de-DE" baseline="-25000" dirty="0"/>
              <a:t>1-5</a:t>
            </a:r>
            <a:r>
              <a:rPr lang="de-DE" altLang="de-DE" dirty="0"/>
              <a:t>)- t A</a:t>
            </a:r>
            <a:endParaRPr lang="de-DE" dirty="0"/>
          </a:p>
        </p:txBody>
      </p:sp>
      <p:sp>
        <p:nvSpPr>
          <p:cNvPr id="27" name="Titel 6"/>
          <p:cNvSpPr txBox="1">
            <a:spLocks/>
          </p:cNvSpPr>
          <p:nvPr/>
        </p:nvSpPr>
        <p:spPr>
          <a:xfrm>
            <a:off x="323850" y="300342"/>
            <a:ext cx="64803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Zerebrale Zirkulationszeit</a:t>
            </a:r>
          </a:p>
        </p:txBody>
      </p:sp>
      <p:sp>
        <p:nvSpPr>
          <p:cNvPr id="22" name="TextBox 7"/>
          <p:cNvSpPr txBox="1">
            <a:spLocks noChangeArrowheads="1"/>
          </p:cNvSpPr>
          <p:nvPr/>
        </p:nvSpPr>
        <p:spPr bwMode="auto">
          <a:xfrm>
            <a:off x="179512" y="858198"/>
            <a:ext cx="80648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None/>
            </a:pPr>
            <a:r>
              <a:rPr lang="de-DE" altLang="de-DE" sz="1800" b="1" dirty="0" err="1">
                <a:latin typeface="+mj-lt"/>
              </a:rPr>
              <a:t>iFlow</a:t>
            </a:r>
            <a:r>
              <a:rPr lang="de-DE" altLang="de-DE" sz="1800" b="1" dirty="0">
                <a:latin typeface="+mj-lt"/>
              </a:rPr>
              <a:t>-Messung des </a:t>
            </a:r>
            <a:r>
              <a:rPr lang="de-DE" altLang="de-DE" sz="1800" b="1" dirty="0" err="1">
                <a:latin typeface="+mj-lt"/>
              </a:rPr>
              <a:t>arterio</a:t>
            </a:r>
            <a:r>
              <a:rPr lang="de-DE" altLang="de-DE" sz="1800" b="1" dirty="0">
                <a:latin typeface="+mj-lt"/>
              </a:rPr>
              <a:t>-venösen Delay (</a:t>
            </a:r>
            <a:r>
              <a:rPr lang="de-DE" altLang="de-DE" sz="1800" b="1" dirty="0" err="1">
                <a:latin typeface="+mj-lt"/>
              </a:rPr>
              <a:t>avD</a:t>
            </a:r>
            <a:r>
              <a:rPr lang="de-DE" altLang="de-DE" sz="1800" b="1" dirty="0">
                <a:latin typeface="+mj-lt"/>
              </a:rPr>
              <a:t>)</a:t>
            </a:r>
          </a:p>
        </p:txBody>
      </p:sp>
      <p:sp>
        <p:nvSpPr>
          <p:cNvPr id="4" name="Rechteck 3"/>
          <p:cNvSpPr/>
          <p:nvPr/>
        </p:nvSpPr>
        <p:spPr>
          <a:xfrm>
            <a:off x="179512" y="1213123"/>
            <a:ext cx="8964488" cy="338554"/>
          </a:xfrm>
          <a:prstGeom prst="rect">
            <a:avLst/>
          </a:prstGeom>
        </p:spPr>
        <p:txBody>
          <a:bodyPr wrap="square">
            <a:spAutoFit/>
          </a:bodyPr>
          <a:lstStyle/>
          <a:p>
            <a:pPr>
              <a:spcBef>
                <a:spcPct val="0"/>
              </a:spcBef>
              <a:buNone/>
            </a:pPr>
            <a:r>
              <a:rPr lang="de-DE" altLang="de-DE" sz="1600" dirty="0"/>
              <a:t>Je kürzer das </a:t>
            </a:r>
            <a:r>
              <a:rPr lang="de-DE" altLang="de-DE" sz="1600" dirty="0" err="1"/>
              <a:t>avD</a:t>
            </a:r>
            <a:r>
              <a:rPr lang="de-DE" altLang="de-DE" sz="1600" dirty="0"/>
              <a:t> desto kürzer die zerebrale Zirkulationszeit und damit bessere Hirnperfusion</a:t>
            </a:r>
          </a:p>
        </p:txBody>
      </p:sp>
      <p:graphicFrame>
        <p:nvGraphicFramePr>
          <p:cNvPr id="24" name="Diagramm 23"/>
          <p:cNvGraphicFramePr>
            <a:graphicFrameLocks/>
          </p:cNvGraphicFramePr>
          <p:nvPr>
            <p:extLst>
              <p:ext uri="{D42A27DB-BD31-4B8C-83A1-F6EECF244321}">
                <p14:modId xmlns:p14="http://schemas.microsoft.com/office/powerpoint/2010/main" val="1231943369"/>
              </p:ext>
            </p:extLst>
          </p:nvPr>
        </p:nvGraphicFramePr>
        <p:xfrm>
          <a:off x="4094184" y="2204864"/>
          <a:ext cx="4870304" cy="310008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3"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6" imgW="11247619" imgH="11247619" progId="MSPhotoEd.3">
                  <p:embed/>
                </p:oleObj>
              </mc:Choice>
              <mc:Fallback>
                <p:oleObj name="Photo Editor-Foto" r:id="rId6" imgW="11247619" imgH="11247619" progId="MSPhotoEd.3">
                  <p:embed/>
                  <p:pic>
                    <p:nvPicPr>
                      <p:cNvPr id="23"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25" name="Picture 15" descr="logo"/>
          <p:cNvPicPr>
            <a:picLocks noChangeAspect="1" noChangeArrowheads="1"/>
          </p:cNvPicPr>
          <p:nvPr>
            <p:custDataLst>
              <p:tags r:id="rId1"/>
            </p:custDataLst>
          </p:nvPr>
        </p:nvPicPr>
        <p:blipFill>
          <a:blip r:embed="rId8"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79768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07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4075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4075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4075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4075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407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4076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4076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407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4077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4077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4077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0752" grpId="0"/>
      <p:bldP spid="1140753" grpId="0"/>
      <p:bldP spid="1140754" grpId="0"/>
      <p:bldP spid="1140755" grpId="0"/>
      <p:bldP spid="1140756" grpId="0"/>
      <p:bldP spid="1140757" grpId="0"/>
      <p:bldP spid="1140767" grpId="0" animBg="1"/>
      <p:bldP spid="1140768" grpId="0" animBg="1"/>
      <p:bldP spid="1140769" grpId="0" animBg="1"/>
      <p:bldP spid="1140770" grpId="0" animBg="1"/>
      <p:bldP spid="1140771" grpId="0" animBg="1"/>
      <p:bldP spid="1140772" grpId="0" animBg="1"/>
      <p:bldP spid="2" grpId="0"/>
      <p:bldP spid="4" grpId="0"/>
      <p:bldGraphic spid="24"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5140" name="Rectangle 20"/>
          <p:cNvSpPr>
            <a:spLocks noChangeArrowheads="1"/>
          </p:cNvSpPr>
          <p:nvPr/>
        </p:nvSpPr>
        <p:spPr bwMode="auto">
          <a:xfrm>
            <a:off x="6612467" y="3468512"/>
            <a:ext cx="2119489" cy="1505153"/>
          </a:xfrm>
          <a:prstGeom prst="rect">
            <a:avLst/>
          </a:prstGeom>
          <a:noFill/>
          <a:ln w="25400">
            <a:solidFill>
              <a:srgbClr val="BE1031"/>
            </a:solidFill>
            <a:miter lim="800000"/>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600"/>
          </a:p>
        </p:txBody>
      </p:sp>
      <p:sp>
        <p:nvSpPr>
          <p:cNvPr id="1285131" name="Text Box 11"/>
          <p:cNvSpPr txBox="1">
            <a:spLocks noChangeArrowheads="1"/>
          </p:cNvSpPr>
          <p:nvPr/>
        </p:nvSpPr>
        <p:spPr bwMode="auto">
          <a:xfrm>
            <a:off x="371122" y="1196752"/>
            <a:ext cx="8521700" cy="1692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600" b="1" dirty="0"/>
              <a:t>3 randomisierte Studien:</a:t>
            </a:r>
          </a:p>
          <a:p>
            <a:pPr>
              <a:spcBef>
                <a:spcPct val="50000"/>
              </a:spcBef>
              <a:buFontTx/>
              <a:buChar char="-"/>
            </a:pPr>
            <a:r>
              <a:rPr lang="de-DE" altLang="de-DE" sz="1600" dirty="0"/>
              <a:t> SIESTA (Deutschland 2014-2016) </a:t>
            </a:r>
            <a:r>
              <a:rPr lang="de-DE" altLang="de-DE" sz="1422" dirty="0" err="1"/>
              <a:t>Schonenberger</a:t>
            </a:r>
            <a:r>
              <a:rPr lang="de-DE" altLang="de-DE" sz="1422" dirty="0"/>
              <a:t> S et al.: </a:t>
            </a:r>
            <a:r>
              <a:rPr lang="de-DE" altLang="de-DE" sz="1422" i="1" dirty="0"/>
              <a:t>JAMA</a:t>
            </a:r>
            <a:r>
              <a:rPr lang="de-DE" altLang="de-DE" sz="1422" dirty="0"/>
              <a:t>. 2016;316:1986–1996,</a:t>
            </a:r>
          </a:p>
          <a:p>
            <a:pPr>
              <a:spcBef>
                <a:spcPct val="50000"/>
              </a:spcBef>
              <a:buFontTx/>
              <a:buChar char="-"/>
            </a:pPr>
            <a:r>
              <a:rPr lang="de-DE" altLang="de-DE" sz="1600" dirty="0"/>
              <a:t> </a:t>
            </a:r>
            <a:r>
              <a:rPr lang="de-DE" altLang="de-DE" sz="1600" dirty="0" err="1"/>
              <a:t>AnStroke</a:t>
            </a:r>
            <a:r>
              <a:rPr lang="de-DE" altLang="de-DE" sz="1600" dirty="0"/>
              <a:t> (Schweden 2013-2016) </a:t>
            </a:r>
            <a:r>
              <a:rPr lang="de-DE" altLang="de-DE" sz="1422" dirty="0" err="1"/>
              <a:t>Lowhagen</a:t>
            </a:r>
            <a:r>
              <a:rPr lang="de-DE" altLang="de-DE" sz="1422" dirty="0"/>
              <a:t> </a:t>
            </a:r>
            <a:r>
              <a:rPr lang="de-DE" altLang="de-DE" sz="1422" dirty="0" err="1"/>
              <a:t>Henden</a:t>
            </a:r>
            <a:r>
              <a:rPr lang="de-DE" altLang="de-DE" sz="1422" dirty="0"/>
              <a:t> P et al.: </a:t>
            </a:r>
            <a:r>
              <a:rPr lang="de-DE" altLang="de-DE" sz="1422" i="1" dirty="0" err="1"/>
              <a:t>Stroke</a:t>
            </a:r>
            <a:r>
              <a:rPr lang="de-DE" altLang="de-DE" sz="1422" dirty="0"/>
              <a:t>. 2017;48:1601–1607,</a:t>
            </a:r>
          </a:p>
          <a:p>
            <a:pPr>
              <a:spcBef>
                <a:spcPct val="50000"/>
              </a:spcBef>
              <a:buFontTx/>
              <a:buChar char="-"/>
            </a:pPr>
            <a:r>
              <a:rPr lang="de-DE" altLang="de-DE" sz="1600" dirty="0"/>
              <a:t> GOLIATH (Dänemark 2014-2017) </a:t>
            </a:r>
            <a:r>
              <a:rPr lang="de-DE" altLang="de-DE" sz="1422" dirty="0"/>
              <a:t>Simonsen CZ et al.: </a:t>
            </a:r>
            <a:r>
              <a:rPr lang="de-DE" altLang="de-DE" sz="1422" i="1" dirty="0"/>
              <a:t>JAMA </a:t>
            </a:r>
            <a:r>
              <a:rPr lang="de-DE" altLang="de-DE" sz="1422" i="1" dirty="0" err="1"/>
              <a:t>Neurol</a:t>
            </a:r>
            <a:r>
              <a:rPr lang="de-DE" altLang="de-DE" sz="1422" dirty="0"/>
              <a:t>. 2018;75:470–477.</a:t>
            </a:r>
          </a:p>
          <a:p>
            <a:pPr>
              <a:spcBef>
                <a:spcPct val="50000"/>
              </a:spcBef>
              <a:buFontTx/>
              <a:buChar char="-"/>
            </a:pPr>
            <a:endParaRPr lang="de-DE" altLang="de-DE" sz="1067" dirty="0"/>
          </a:p>
        </p:txBody>
      </p:sp>
      <p:sp>
        <p:nvSpPr>
          <p:cNvPr id="1285134" name="Text Box 14"/>
          <p:cNvSpPr txBox="1">
            <a:spLocks noChangeArrowheads="1"/>
          </p:cNvSpPr>
          <p:nvPr/>
        </p:nvSpPr>
        <p:spPr bwMode="auto">
          <a:xfrm>
            <a:off x="4835976" y="2925955"/>
            <a:ext cx="405684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e-DE" altLang="de-DE" sz="1600" dirty="0"/>
              <a:t>Sedierung </a:t>
            </a:r>
            <a:r>
              <a:rPr lang="de-DE" altLang="de-DE" sz="1422" dirty="0"/>
              <a:t>(n=185)</a:t>
            </a:r>
            <a:r>
              <a:rPr lang="de-DE" altLang="de-DE" sz="1600" dirty="0"/>
              <a:t>	Vollnarkose </a:t>
            </a:r>
            <a:r>
              <a:rPr lang="de-DE" altLang="de-DE" sz="1422" dirty="0"/>
              <a:t>(n=183)</a:t>
            </a:r>
          </a:p>
        </p:txBody>
      </p:sp>
      <p:sp>
        <p:nvSpPr>
          <p:cNvPr id="1285135" name="Line 15"/>
          <p:cNvSpPr>
            <a:spLocks noChangeShapeType="1"/>
          </p:cNvSpPr>
          <p:nvPr/>
        </p:nvSpPr>
        <p:spPr bwMode="auto">
          <a:xfrm>
            <a:off x="451556" y="3277722"/>
            <a:ext cx="816045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285138" name="Line 18"/>
          <p:cNvSpPr>
            <a:spLocks noChangeShapeType="1"/>
          </p:cNvSpPr>
          <p:nvPr/>
        </p:nvSpPr>
        <p:spPr bwMode="auto">
          <a:xfrm>
            <a:off x="4892323" y="2972709"/>
            <a:ext cx="0" cy="20009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285139" name="Line 19"/>
          <p:cNvSpPr>
            <a:spLocks noChangeShapeType="1"/>
          </p:cNvSpPr>
          <p:nvPr/>
        </p:nvSpPr>
        <p:spPr bwMode="auto">
          <a:xfrm>
            <a:off x="6612467" y="2964455"/>
            <a:ext cx="0" cy="200095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pic>
        <p:nvPicPr>
          <p:cNvPr id="1285141" name="Picture 2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4857" y="5611990"/>
            <a:ext cx="8853311" cy="657578"/>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5142" name="Line 22"/>
          <p:cNvSpPr>
            <a:spLocks noChangeShapeType="1"/>
          </p:cNvSpPr>
          <p:nvPr/>
        </p:nvSpPr>
        <p:spPr bwMode="auto">
          <a:xfrm flipV="1">
            <a:off x="4172656" y="5802489"/>
            <a:ext cx="4666544" cy="14111"/>
          </a:xfrm>
          <a:prstGeom prst="line">
            <a:avLst/>
          </a:prstGeom>
          <a:noFill/>
          <a:ln w="12700">
            <a:solidFill>
              <a:srgbClr val="BE103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285143" name="Line 23"/>
          <p:cNvSpPr>
            <a:spLocks noChangeShapeType="1"/>
          </p:cNvSpPr>
          <p:nvPr/>
        </p:nvSpPr>
        <p:spPr bwMode="auto">
          <a:xfrm flipV="1">
            <a:off x="301978" y="5980289"/>
            <a:ext cx="2709333" cy="8467"/>
          </a:xfrm>
          <a:prstGeom prst="line">
            <a:avLst/>
          </a:prstGeom>
          <a:noFill/>
          <a:ln w="12700">
            <a:solidFill>
              <a:srgbClr val="BE103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sz="1600"/>
          </a:p>
        </p:txBody>
      </p:sp>
      <p:sp>
        <p:nvSpPr>
          <p:cNvPr id="1285144" name="Rectangle 24"/>
          <p:cNvSpPr>
            <a:spLocks noChangeArrowheads="1"/>
          </p:cNvSpPr>
          <p:nvPr/>
        </p:nvSpPr>
        <p:spPr bwMode="auto">
          <a:xfrm>
            <a:off x="160867" y="6252634"/>
            <a:ext cx="8211256" cy="229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900" dirty="0">
                <a:solidFill>
                  <a:srgbClr val="A6A6A8"/>
                </a:solidFill>
              </a:rPr>
              <a:t>Zhang Y et al. </a:t>
            </a:r>
            <a:r>
              <a:rPr lang="en-US" altLang="de-DE" sz="900" dirty="0">
                <a:solidFill>
                  <a:srgbClr val="A6A6A8"/>
                </a:solidFill>
              </a:rPr>
              <a:t>J AM HEART ASSOC. 2019 Jun 18;8(12):e011754</a:t>
            </a:r>
            <a:endParaRPr lang="de-DE" altLang="de-DE" sz="889" dirty="0">
              <a:solidFill>
                <a:srgbClr val="A6A6A8"/>
              </a:solidFill>
              <a:effectLst>
                <a:outerShdw blurRad="38100" dist="38100" dir="2700000" algn="tl">
                  <a:srgbClr val="000000"/>
                </a:outerShdw>
              </a:effectLst>
            </a:endParaRPr>
          </a:p>
        </p:txBody>
      </p:sp>
      <p:sp>
        <p:nvSpPr>
          <p:cNvPr id="14" name="Titel 6"/>
          <p:cNvSpPr txBox="1">
            <a:spLocks/>
          </p:cNvSpPr>
          <p:nvPr/>
        </p:nvSpPr>
        <p:spPr>
          <a:xfrm>
            <a:off x="323850" y="300342"/>
            <a:ext cx="64803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Sedierung </a:t>
            </a:r>
            <a:r>
              <a:rPr lang="de-DE" dirty="0" err="1"/>
              <a:t>vs</a:t>
            </a:r>
            <a:r>
              <a:rPr lang="de-DE" dirty="0"/>
              <a:t> Vollnarkose</a:t>
            </a:r>
          </a:p>
        </p:txBody>
      </p:sp>
      <p:sp>
        <p:nvSpPr>
          <p:cNvPr id="15" name="Text Box 13"/>
          <p:cNvSpPr txBox="1">
            <a:spLocks noChangeArrowheads="1"/>
          </p:cNvSpPr>
          <p:nvPr/>
        </p:nvSpPr>
        <p:spPr bwMode="auto">
          <a:xfrm>
            <a:off x="270934" y="3429733"/>
            <a:ext cx="8679745" cy="147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285750" indent="-285750">
              <a:spcBef>
                <a:spcPct val="50000"/>
              </a:spcBef>
              <a:buFont typeface="Symbol" panose="05050102010706020507" pitchFamily="18" charset="2"/>
              <a:buChar char="-"/>
            </a:pPr>
            <a:r>
              <a:rPr lang="de-DE" altLang="de-DE" sz="1600" dirty="0"/>
              <a:t> funktionelle Unabhängigkeit (</a:t>
            </a:r>
            <a:r>
              <a:rPr lang="de-DE" altLang="de-DE" sz="1600" dirty="0" err="1"/>
              <a:t>mRS</a:t>
            </a:r>
            <a:r>
              <a:rPr lang="de-DE" altLang="de-DE" sz="1600" dirty="0"/>
              <a:t> 0-2)	 64 </a:t>
            </a:r>
            <a:r>
              <a:rPr lang="de-DE" altLang="de-DE" sz="1422" dirty="0"/>
              <a:t>(35%)</a:t>
            </a:r>
            <a:r>
              <a:rPr lang="de-DE" altLang="de-DE" sz="1600" dirty="0"/>
              <a:t>	 	90 </a:t>
            </a:r>
            <a:r>
              <a:rPr lang="de-DE" altLang="de-DE" sz="1422" dirty="0"/>
              <a:t>(49%)    p=0.01</a:t>
            </a:r>
          </a:p>
          <a:p>
            <a:pPr marL="285750" indent="-285750">
              <a:lnSpc>
                <a:spcPct val="110000"/>
              </a:lnSpc>
              <a:spcBef>
                <a:spcPct val="50000"/>
              </a:spcBef>
              <a:buFont typeface="Symbol" panose="05050102010706020507" pitchFamily="18" charset="2"/>
              <a:buChar char="-"/>
            </a:pPr>
            <a:r>
              <a:rPr lang="de-DE" altLang="de-DE" sz="1600" dirty="0"/>
              <a:t> 3 Monate </a:t>
            </a:r>
            <a:r>
              <a:rPr lang="de-DE" altLang="de-DE" sz="1600" dirty="0" err="1"/>
              <a:t>mRS</a:t>
            </a:r>
            <a:r>
              <a:rPr lang="de-DE" altLang="de-DE" sz="1600" dirty="0"/>
              <a:t> (</a:t>
            </a:r>
            <a:r>
              <a:rPr lang="de-DE" altLang="de-DE" sz="1600" dirty="0" err="1"/>
              <a:t>mean</a:t>
            </a:r>
            <a:r>
              <a:rPr lang="de-DE" altLang="de-DE" sz="1600" dirty="0"/>
              <a:t>) 			 3,2 		2,8</a:t>
            </a:r>
            <a:r>
              <a:rPr lang="de-DE" altLang="de-DE" sz="1600" b="1" dirty="0"/>
              <a:t>          </a:t>
            </a:r>
            <a:r>
              <a:rPr lang="de-DE" altLang="de-DE" sz="1422" dirty="0"/>
              <a:t>  p=0,02</a:t>
            </a:r>
          </a:p>
          <a:p>
            <a:pPr marL="285750" indent="-285750">
              <a:spcBef>
                <a:spcPct val="50000"/>
              </a:spcBef>
              <a:buFont typeface="Symbol" panose="05050102010706020507" pitchFamily="18" charset="2"/>
              <a:buChar char="-"/>
            </a:pPr>
            <a:r>
              <a:rPr lang="de-DE" altLang="de-DE" sz="1600" dirty="0"/>
              <a:t> erfolgreiche </a:t>
            </a:r>
            <a:r>
              <a:rPr lang="de-DE" altLang="de-DE" sz="1600" dirty="0" err="1"/>
              <a:t>Rekanalisation</a:t>
            </a:r>
            <a:r>
              <a:rPr lang="de-DE" altLang="de-DE" sz="1600" dirty="0"/>
              <a:t> (TICI 2b-3)	 140 </a:t>
            </a:r>
            <a:r>
              <a:rPr lang="de-DE" altLang="de-DE" sz="1422" dirty="0"/>
              <a:t>(76%)</a:t>
            </a:r>
            <a:r>
              <a:rPr lang="de-DE" altLang="de-DE" sz="1600" dirty="0"/>
              <a:t>	156 </a:t>
            </a:r>
            <a:r>
              <a:rPr lang="de-DE" altLang="de-DE" sz="1422" dirty="0"/>
              <a:t>(85%)  p=0.02 </a:t>
            </a:r>
          </a:p>
          <a:p>
            <a:pPr marL="285750" indent="-285750">
              <a:spcBef>
                <a:spcPct val="50000"/>
              </a:spcBef>
              <a:buFont typeface="Symbol" panose="05050102010706020507" pitchFamily="18" charset="2"/>
              <a:buChar char="-"/>
            </a:pPr>
            <a:r>
              <a:rPr lang="de-DE" altLang="de-DE" sz="1600" dirty="0"/>
              <a:t> Mortalität				 38 </a:t>
            </a:r>
            <a:r>
              <a:rPr lang="de-DE" altLang="de-DE" sz="1422" dirty="0"/>
              <a:t>(21%)	</a:t>
            </a:r>
            <a:r>
              <a:rPr lang="de-DE" altLang="de-DE" sz="1600" dirty="0"/>
              <a:t>	 29 </a:t>
            </a:r>
            <a:r>
              <a:rPr lang="de-DE" altLang="de-DE" sz="1422" dirty="0"/>
              <a:t>(16%)   p=0.27</a:t>
            </a:r>
          </a:p>
        </p:txBody>
      </p:sp>
      <p:graphicFrame>
        <p:nvGraphicFramePr>
          <p:cNvPr id="16"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5" imgW="11247619" imgH="11247619" progId="MSPhotoEd.3">
                  <p:embed/>
                </p:oleObj>
              </mc:Choice>
              <mc:Fallback>
                <p:oleObj name="Photo Editor-Foto" r:id="rId5" imgW="11247619" imgH="11247619" progId="MSPhotoEd.3">
                  <p:embed/>
                  <p:pic>
                    <p:nvPicPr>
                      <p:cNvPr id="16"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7" name="Picture 15" descr="logo"/>
          <p:cNvPicPr>
            <a:picLocks noChangeAspect="1" noChangeArrowheads="1"/>
          </p:cNvPicPr>
          <p:nvPr>
            <p:custDataLst>
              <p:tags r:id="rId1"/>
            </p:custDataLst>
          </p:nvPr>
        </p:nvPicPr>
        <p:blipFill>
          <a:blip r:embed="rId7"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4324970"/>
      </p:ext>
    </p:extLst>
  </p:cSld>
  <p:clrMapOvr>
    <a:masterClrMapping/>
  </p:clrMapOvr>
  <p:transition>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43</a:t>
            </a:fld>
            <a:endParaRPr lang="de-DE"/>
          </a:p>
        </p:txBody>
      </p:sp>
      <p:sp>
        <p:nvSpPr>
          <p:cNvPr id="13"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7" name="TextBox 7"/>
          <p:cNvSpPr txBox="1">
            <a:spLocks noChangeArrowheads="1"/>
          </p:cNvSpPr>
          <p:nvPr/>
        </p:nvSpPr>
        <p:spPr bwMode="auto">
          <a:xfrm>
            <a:off x="179512" y="771323"/>
            <a:ext cx="8064896" cy="929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285750" indent="-285750">
              <a:buFont typeface="Symbol" panose="05050102010706020507" pitchFamily="18" charset="2"/>
              <a:buChar char="-"/>
            </a:pPr>
            <a:r>
              <a:rPr lang="de-DE" altLang="de-DE" sz="1600" dirty="0" err="1">
                <a:latin typeface="+mj-lt"/>
              </a:rPr>
              <a:t>avD</a:t>
            </a:r>
            <a:r>
              <a:rPr lang="de-DE" altLang="de-DE" sz="1600" dirty="0">
                <a:latin typeface="+mj-lt"/>
              </a:rPr>
              <a:t> unter Narkose um ~1,5s gegenüber nativ länger</a:t>
            </a:r>
          </a:p>
          <a:p>
            <a:pPr marL="285750" indent="-285750">
              <a:buFont typeface="Symbol" panose="05050102010706020507" pitchFamily="18" charset="2"/>
              <a:buChar char="-"/>
            </a:pPr>
            <a:r>
              <a:rPr lang="de-DE" altLang="de-DE" sz="1600" dirty="0">
                <a:latin typeface="+mj-lt"/>
              </a:rPr>
              <a:t>Einfluss des systolischen Blutdruckes auf AVD unter Narkose stärker</a:t>
            </a:r>
          </a:p>
          <a:p>
            <a:pPr marL="285750" indent="-285750">
              <a:buFont typeface="Symbol" panose="05050102010706020507" pitchFamily="18" charset="2"/>
              <a:buChar char="-"/>
            </a:pPr>
            <a:r>
              <a:rPr lang="de-DE" altLang="de-DE" sz="1600" dirty="0">
                <a:latin typeface="+mj-lt"/>
              </a:rPr>
              <a:t>SAP ≥160 </a:t>
            </a:r>
            <a:r>
              <a:rPr lang="de-DE" altLang="de-DE" sz="1600" dirty="0" err="1">
                <a:latin typeface="+mj-lt"/>
              </a:rPr>
              <a:t>mmHg</a:t>
            </a:r>
            <a:r>
              <a:rPr lang="de-DE" altLang="de-DE" sz="1600" dirty="0">
                <a:latin typeface="+mj-lt"/>
              </a:rPr>
              <a:t> reduziert negativen Effekt der Narkose auf das AVD</a:t>
            </a:r>
          </a:p>
        </p:txBody>
      </p:sp>
      <p:sp>
        <p:nvSpPr>
          <p:cNvPr id="15" name="Title 1"/>
          <p:cNvSpPr txBox="1">
            <a:spLocks/>
          </p:cNvSpPr>
          <p:nvPr/>
        </p:nvSpPr>
        <p:spPr>
          <a:xfrm>
            <a:off x="323850" y="300342"/>
            <a:ext cx="64803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en-US" altLang="en-US" dirty="0" err="1"/>
              <a:t>Einfluss</a:t>
            </a:r>
            <a:r>
              <a:rPr lang="en-US" altLang="en-US" dirty="0"/>
              <a:t> der </a:t>
            </a:r>
            <a:r>
              <a:rPr lang="en-US" altLang="en-US" dirty="0" err="1"/>
              <a:t>Narkose</a:t>
            </a:r>
            <a:r>
              <a:rPr lang="en-US" altLang="en-US" dirty="0"/>
              <a:t> auf das </a:t>
            </a:r>
            <a:r>
              <a:rPr lang="en-US" altLang="en-US" dirty="0" err="1"/>
              <a:t>av</a:t>
            </a:r>
            <a:r>
              <a:rPr lang="en-US" altLang="en-US" dirty="0"/>
              <a:t>- Delay</a:t>
            </a:r>
          </a:p>
        </p:txBody>
      </p:sp>
      <p:pic>
        <p:nvPicPr>
          <p:cNvPr id="3" name="Grafik 2"/>
          <p:cNvPicPr>
            <a:picLocks noChangeAspect="1"/>
          </p:cNvPicPr>
          <p:nvPr/>
        </p:nvPicPr>
        <p:blipFill>
          <a:blip r:embed="rId4"/>
          <a:stretch>
            <a:fillRect/>
          </a:stretch>
        </p:blipFill>
        <p:spPr>
          <a:xfrm>
            <a:off x="1071878" y="2145157"/>
            <a:ext cx="6280164" cy="4167535"/>
          </a:xfrm>
          <a:prstGeom prst="rect">
            <a:avLst/>
          </a:prstGeom>
        </p:spPr>
      </p:pic>
      <p:graphicFrame>
        <p:nvGraphicFramePr>
          <p:cNvPr id="9"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5" imgW="11247619" imgH="11247619" progId="MSPhotoEd.3">
                  <p:embed/>
                </p:oleObj>
              </mc:Choice>
              <mc:Fallback>
                <p:oleObj name="Photo Editor-Foto" r:id="rId5" imgW="11247619" imgH="11247619" progId="MSPhotoEd.3">
                  <p:embed/>
                  <p:pic>
                    <p:nvPicPr>
                      <p:cNvPr id="9"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2" name="Picture 15" descr="logo"/>
          <p:cNvPicPr>
            <a:picLocks noChangeAspect="1" noChangeArrowheads="1"/>
          </p:cNvPicPr>
          <p:nvPr>
            <p:custDataLst>
              <p:tags r:id="rId1"/>
            </p:custDataLst>
          </p:nvPr>
        </p:nvPicPr>
        <p:blipFill>
          <a:blip r:embed="rId7"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0880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44</a:t>
            </a:fld>
            <a:endParaRPr lang="de-DE"/>
          </a:p>
        </p:txBody>
      </p:sp>
      <p:sp>
        <p:nvSpPr>
          <p:cNvPr id="21" name="Titel 6"/>
          <p:cNvSpPr>
            <a:spLocks noGrp="1"/>
          </p:cNvSpPr>
          <p:nvPr>
            <p:ph type="title"/>
          </p:nvPr>
        </p:nvSpPr>
        <p:spPr/>
        <p:txBody>
          <a:bodyPr/>
          <a:lstStyle/>
          <a:p>
            <a:r>
              <a:rPr lang="de-DE" dirty="0"/>
              <a:t>Bildgebung im Zeitfenster- CT</a:t>
            </a:r>
          </a:p>
        </p:txBody>
      </p:sp>
      <p:sp>
        <p:nvSpPr>
          <p:cNvPr id="2" name="Inhaltsplatzhalter 1"/>
          <p:cNvSpPr>
            <a:spLocks noGrp="1"/>
          </p:cNvSpPr>
          <p:nvPr>
            <p:ph idx="1"/>
          </p:nvPr>
        </p:nvSpPr>
        <p:spPr>
          <a:xfrm>
            <a:off x="323850" y="1125538"/>
            <a:ext cx="8496299" cy="246221"/>
          </a:xfrm>
        </p:spPr>
        <p:txBody>
          <a:bodyPr/>
          <a:lstStyle/>
          <a:p>
            <a:r>
              <a:rPr lang="de-DE" sz="1600" dirty="0"/>
              <a:t>Die wichtigsten Fragen bei akutem Schlaganfallsyndrom</a:t>
            </a:r>
          </a:p>
        </p:txBody>
      </p:sp>
      <p:sp>
        <p:nvSpPr>
          <p:cNvPr id="9" name="Inhaltsplatzhalter 4"/>
          <p:cNvSpPr txBox="1">
            <a:spLocks/>
          </p:cNvSpPr>
          <p:nvPr/>
        </p:nvSpPr>
        <p:spPr>
          <a:xfrm>
            <a:off x="323849" y="1556792"/>
            <a:ext cx="8820151" cy="1846659"/>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AutoNum type="arabicPeriod"/>
            </a:pPr>
            <a:r>
              <a:rPr lang="de-DE" sz="1600" dirty="0"/>
              <a:t>Blutung oder andere für das Syndrom ursächliche Läsion?	</a:t>
            </a:r>
          </a:p>
          <a:p>
            <a:pPr marL="342900" indent="-342900">
              <a:buAutoNum type="arabicPeriod"/>
            </a:pPr>
            <a:r>
              <a:rPr lang="de-DE" sz="1600" dirty="0"/>
              <a:t>Liegt ein Großgefäßverschluss (LVO) vor?			</a:t>
            </a:r>
          </a:p>
          <a:p>
            <a:pPr marL="342900" indent="-342900">
              <a:buAutoNum type="arabicPeriod"/>
            </a:pPr>
            <a:r>
              <a:rPr lang="de-DE" sz="1600" dirty="0"/>
              <a:t>Liegt irreversibel infarziertes Hirnparenchym vor?		</a:t>
            </a:r>
          </a:p>
          <a:p>
            <a:pPr marL="342900" indent="-342900">
              <a:buAutoNum type="arabicPeriod"/>
            </a:pPr>
            <a:r>
              <a:rPr lang="de-DE" sz="1600" dirty="0"/>
              <a:t>Gibt es rettbares Hirnparenchym?</a:t>
            </a:r>
          </a:p>
          <a:p>
            <a:pPr marL="342900" indent="-342900">
              <a:buAutoNum type="arabicPeriod"/>
            </a:pPr>
            <a:r>
              <a:rPr lang="de-DE" sz="1600" dirty="0"/>
              <a:t>MTE sinnvoll? MTE möglich? </a:t>
            </a:r>
            <a:r>
              <a:rPr lang="de-DE" dirty="0"/>
              <a:t>(Zuführende </a:t>
            </a:r>
            <a:r>
              <a:rPr lang="de-DE" dirty="0" err="1"/>
              <a:t>cervikale</a:t>
            </a:r>
            <a:r>
              <a:rPr lang="de-DE" dirty="0"/>
              <a:t> Gefäßsituation? Anatomie, Arteriosklerose) </a:t>
            </a:r>
            <a:r>
              <a:rPr lang="de-DE" sz="1600" dirty="0"/>
              <a:t>	</a:t>
            </a:r>
            <a:endParaRPr lang="de-DE" dirty="0"/>
          </a:p>
        </p:txBody>
      </p:sp>
      <p:graphicFrame>
        <p:nvGraphicFramePr>
          <p:cNvPr id="12"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5" imgW="11247619" imgH="11247619" progId="MSPhotoEd.3">
                  <p:embed/>
                </p:oleObj>
              </mc:Choice>
              <mc:Fallback>
                <p:oleObj name="Photo Editor-Foto" r:id="rId5" imgW="11247619" imgH="11247619" progId="MSPhotoEd.3">
                  <p:embed/>
                  <p:pic>
                    <p:nvPicPr>
                      <p:cNvPr id="12"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3" name="Picture 15" descr="logo"/>
          <p:cNvPicPr>
            <a:picLocks noChangeAspect="1" noChangeArrowheads="1"/>
          </p:cNvPicPr>
          <p:nvPr>
            <p:custDataLst>
              <p:tags r:id="rId1"/>
            </p:custDataLst>
          </p:nvPr>
        </p:nvPicPr>
        <p:blipFill>
          <a:blip r:embed="rId7"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Inhaltsplatzhalter 4"/>
          <p:cNvSpPr txBox="1">
            <a:spLocks/>
          </p:cNvSpPr>
          <p:nvPr/>
        </p:nvSpPr>
        <p:spPr>
          <a:xfrm>
            <a:off x="5940152" y="1556792"/>
            <a:ext cx="3672408" cy="1446550"/>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600" dirty="0"/>
              <a:t>	CT nativ	</a:t>
            </a:r>
          </a:p>
          <a:p>
            <a:r>
              <a:rPr lang="de-DE" sz="1600" dirty="0"/>
              <a:t>	CTA ab Aortenbogen!	</a:t>
            </a:r>
          </a:p>
          <a:p>
            <a:r>
              <a:rPr lang="de-DE" sz="1600" dirty="0"/>
              <a:t>	CTP und CT nativ		</a:t>
            </a:r>
          </a:p>
          <a:p>
            <a:r>
              <a:rPr lang="de-DE" sz="1600" dirty="0"/>
              <a:t>	CTP			</a:t>
            </a:r>
            <a:endParaRPr lang="de-DE" dirty="0"/>
          </a:p>
        </p:txBody>
      </p:sp>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Tree>
    <p:extLst>
      <p:ext uri="{BB962C8B-B14F-4D97-AF65-F5344CB8AC3E}">
        <p14:creationId xmlns:p14="http://schemas.microsoft.com/office/powerpoint/2010/main" val="30902673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26" name="Titel 6"/>
          <p:cNvSpPr txBox="1">
            <a:spLocks/>
          </p:cNvSpPr>
          <p:nvPr/>
        </p:nvSpPr>
        <p:spPr>
          <a:xfrm>
            <a:off x="323850" y="300342"/>
            <a:ext cx="64803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CT- Perfusion</a:t>
            </a:r>
          </a:p>
        </p:txBody>
      </p:sp>
      <p:sp>
        <p:nvSpPr>
          <p:cNvPr id="27" name="Inhaltsplatzhalter 1"/>
          <p:cNvSpPr txBox="1">
            <a:spLocks/>
          </p:cNvSpPr>
          <p:nvPr/>
        </p:nvSpPr>
        <p:spPr>
          <a:xfrm>
            <a:off x="323528" y="735087"/>
            <a:ext cx="2807990" cy="246221"/>
          </a:xfrm>
          <a:prstGeom prst="rect">
            <a:avLst/>
          </a:prstGeom>
        </p:spPr>
        <p:txBody>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 typeface="Arial" pitchFamily="34" charset="0"/>
              <a:buChar char="•"/>
              <a:defRPr sz="1400" kern="1200">
                <a:solidFill>
                  <a:schemeClr val="tx1"/>
                </a:solidFill>
                <a:latin typeface="+mn-lt"/>
                <a:ea typeface="+mn-ea"/>
                <a:cs typeface="+mn-cs"/>
              </a:defRPr>
            </a:lvl2pPr>
            <a:lvl3pPr marL="361950" indent="-1841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 typeface="Arial" pitchFamily="34" charset="0"/>
              <a:buChar char="•"/>
              <a:tabLst/>
              <a:defRPr sz="1400" kern="1200">
                <a:solidFill>
                  <a:schemeClr val="tx1"/>
                </a:solidFill>
                <a:latin typeface="+mn-lt"/>
                <a:ea typeface="+mn-ea"/>
                <a:cs typeface="+mn-cs"/>
              </a:defRPr>
            </a:lvl4pPr>
            <a:lvl5pPr marL="719138" indent="-179388"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600" b="1" dirty="0"/>
              <a:t>Penumbra- </a:t>
            </a:r>
            <a:r>
              <a:rPr lang="de-DE" sz="1600" b="1" dirty="0" err="1"/>
              <a:t>Tissue</a:t>
            </a:r>
            <a:r>
              <a:rPr lang="de-DE" sz="1600" b="1" dirty="0"/>
              <a:t> at </a:t>
            </a:r>
            <a:r>
              <a:rPr lang="de-DE" sz="1600" b="1" dirty="0" err="1"/>
              <a:t>risk</a:t>
            </a:r>
            <a:endParaRPr lang="de-DE" sz="1600" b="1" dirty="0"/>
          </a:p>
        </p:txBody>
      </p:sp>
      <p:sp>
        <p:nvSpPr>
          <p:cNvPr id="28" name="Inhaltsplatzhalter 4"/>
          <p:cNvSpPr txBox="1">
            <a:spLocks/>
          </p:cNvSpPr>
          <p:nvPr/>
        </p:nvSpPr>
        <p:spPr>
          <a:xfrm>
            <a:off x="323527" y="1095127"/>
            <a:ext cx="5524118" cy="584775"/>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altLang="de-DE" dirty="0"/>
              <a:t>Infarktkern-&gt; irreversibel geschädigtes Gewebe</a:t>
            </a:r>
          </a:p>
          <a:p>
            <a:pPr marL="285750" indent="-285750">
              <a:buFontTx/>
              <a:buChar char="-"/>
            </a:pPr>
            <a:r>
              <a:rPr lang="de-DE" altLang="de-DE" dirty="0"/>
              <a:t>Penumbra-&gt; zu rettendes Gewebe, </a:t>
            </a:r>
            <a:r>
              <a:rPr lang="de-DE" altLang="de-DE" dirty="0" err="1"/>
              <a:t>Reperfusion</a:t>
            </a:r>
            <a:r>
              <a:rPr lang="de-DE" altLang="de-DE" dirty="0"/>
              <a:t> erstrebenswert</a:t>
            </a:r>
          </a:p>
        </p:txBody>
      </p:sp>
      <p:pic>
        <p:nvPicPr>
          <p:cNvPr id="3" name="Grafik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512" y="3715431"/>
            <a:ext cx="7571094" cy="2564272"/>
          </a:xfrm>
          <a:prstGeom prst="rect">
            <a:avLst/>
          </a:prstGeom>
        </p:spPr>
      </p:pic>
      <p:pic>
        <p:nvPicPr>
          <p:cNvPr id="29" name="Grafik 2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3130" y="1671191"/>
            <a:ext cx="7345214" cy="2197418"/>
          </a:xfrm>
          <a:prstGeom prst="rect">
            <a:avLst/>
          </a:prstGeom>
        </p:spPr>
      </p:pic>
      <p:sp>
        <p:nvSpPr>
          <p:cNvPr id="30" name="Textfeld 29"/>
          <p:cNvSpPr txBox="1"/>
          <p:nvPr/>
        </p:nvSpPr>
        <p:spPr>
          <a:xfrm>
            <a:off x="179512" y="6135687"/>
            <a:ext cx="9217024" cy="461665"/>
          </a:xfrm>
          <a:prstGeom prst="rect">
            <a:avLst/>
          </a:prstGeom>
          <a:noFill/>
        </p:spPr>
        <p:txBody>
          <a:bodyPr wrap="square" rtlCol="0">
            <a:spAutoFit/>
          </a:bodyPr>
          <a:lstStyle/>
          <a:p>
            <a:r>
              <a:rPr lang="de-DE" sz="800" dirty="0" err="1"/>
              <a:t>rCBF</a:t>
            </a:r>
            <a:r>
              <a:rPr lang="de-DE" sz="800" dirty="0"/>
              <a:t>= </a:t>
            </a:r>
            <a:r>
              <a:rPr lang="de-DE" sz="800" dirty="0" err="1"/>
              <a:t>relatever</a:t>
            </a:r>
            <a:r>
              <a:rPr lang="de-DE" sz="800" dirty="0"/>
              <a:t> </a:t>
            </a:r>
            <a:r>
              <a:rPr lang="de-DE" sz="800" dirty="0" err="1"/>
              <a:t>cerebraler</a:t>
            </a:r>
            <a:r>
              <a:rPr lang="de-DE" sz="800" dirty="0"/>
              <a:t> Blutfluss: Typische Werte (in ml/100g): 5-6 für graue, 2-3 für weiße Hirnmasse, Werte &lt; 2 ml/100g: Indikator für Infarzierung, </a:t>
            </a:r>
            <a:r>
              <a:rPr lang="de-DE" sz="800" dirty="0" err="1"/>
              <a:t>rCBV</a:t>
            </a:r>
            <a:r>
              <a:rPr lang="de-DE" sz="800" dirty="0"/>
              <a:t>= relatives </a:t>
            </a:r>
            <a:r>
              <a:rPr lang="de-DE" sz="800" dirty="0" err="1"/>
              <a:t>cerebrales</a:t>
            </a:r>
            <a:r>
              <a:rPr lang="de-DE" sz="800" dirty="0"/>
              <a:t> Blutvolumen, Typische Werte (in ml/100g): 5-6 für graue, 2-3 für weiße Hirnmasse, Werte &lt; 2 ml/100g: Indikator für Infarzierung.</a:t>
            </a:r>
          </a:p>
          <a:p>
            <a:r>
              <a:rPr lang="de-DE" sz="800" dirty="0"/>
              <a:t>MTT= mittlere Transitzeit: Typische Werte für vitales Gewebe: 4-5 s (graue und weiße Hirnmasse), erhöhte Werte(&gt;6-7 s)  Indikator für Ischämie </a:t>
            </a:r>
          </a:p>
        </p:txBody>
      </p:sp>
      <p:graphicFrame>
        <p:nvGraphicFramePr>
          <p:cNvPr id="9"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7" imgW="11247619" imgH="11247619" progId="MSPhotoEd.3">
                  <p:embed/>
                </p:oleObj>
              </mc:Choice>
              <mc:Fallback>
                <p:oleObj name="Photo Editor-Foto" r:id="rId7" imgW="11247619" imgH="11247619" progId="MSPhotoEd.3">
                  <p:embed/>
                  <p:pic>
                    <p:nvPicPr>
                      <p:cNvPr id="9"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0" name="Picture 15" descr="logo"/>
          <p:cNvPicPr>
            <a:picLocks noChangeAspect="1" noChangeArrowheads="1"/>
          </p:cNvPicPr>
          <p:nvPr>
            <p:custDataLst>
              <p:tags r:id="rId1"/>
            </p:custDataLst>
          </p:nvPr>
        </p:nvPicPr>
        <p:blipFill>
          <a:blip r:embed="rId9"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8540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46</a:t>
            </a:fld>
            <a:endParaRPr lang="de-DE"/>
          </a:p>
        </p:txBody>
      </p:sp>
      <p:sp>
        <p:nvSpPr>
          <p:cNvPr id="21" name="Titel 6"/>
          <p:cNvSpPr>
            <a:spLocks noGrp="1"/>
          </p:cNvSpPr>
          <p:nvPr>
            <p:ph type="title"/>
          </p:nvPr>
        </p:nvSpPr>
        <p:spPr>
          <a:xfrm>
            <a:off x="323850" y="192620"/>
            <a:ext cx="6480398" cy="461665"/>
          </a:xfrm>
        </p:spPr>
        <p:txBody>
          <a:bodyPr/>
          <a:lstStyle/>
          <a:p>
            <a:r>
              <a:rPr lang="de-DE" dirty="0"/>
              <a:t>ASPECT- Score</a:t>
            </a:r>
            <a:br>
              <a:rPr lang="de-DE" dirty="0"/>
            </a:br>
            <a:r>
              <a:rPr lang="de-DE" sz="1400" b="0" dirty="0"/>
              <a:t>(</a:t>
            </a:r>
            <a:r>
              <a:rPr lang="en-US" sz="1400" b="0" dirty="0"/>
              <a:t>Alberta Stroke Program Early Computed T</a:t>
            </a:r>
            <a:r>
              <a:rPr lang="de-DE" sz="1400" b="0" dirty="0" err="1"/>
              <a:t>omographic</a:t>
            </a:r>
            <a:r>
              <a:rPr lang="de-DE" sz="1400" b="0" dirty="0"/>
              <a:t> Score)</a:t>
            </a:r>
            <a:endParaRPr lang="de-DE" sz="1400" dirty="0"/>
          </a:p>
        </p:txBody>
      </p:sp>
      <p:pic>
        <p:nvPicPr>
          <p:cNvPr id="15" name="Grafik 14"/>
          <p:cNvPicPr>
            <a:picLocks noChangeAspect="1"/>
          </p:cNvPicPr>
          <p:nvPr/>
        </p:nvPicPr>
        <p:blipFill>
          <a:blip r:embed="rId4"/>
          <a:stretch>
            <a:fillRect/>
          </a:stretch>
        </p:blipFill>
        <p:spPr>
          <a:xfrm>
            <a:off x="323850" y="1412776"/>
            <a:ext cx="3692475" cy="3640703"/>
          </a:xfrm>
          <a:prstGeom prst="rect">
            <a:avLst/>
          </a:prstGeom>
        </p:spPr>
      </p:pic>
      <p:pic>
        <p:nvPicPr>
          <p:cNvPr id="16" name="Grafik 15"/>
          <p:cNvPicPr>
            <a:picLocks noChangeAspect="1"/>
          </p:cNvPicPr>
          <p:nvPr/>
        </p:nvPicPr>
        <p:blipFill>
          <a:blip r:embed="rId5"/>
          <a:stretch>
            <a:fillRect/>
          </a:stretch>
        </p:blipFill>
        <p:spPr>
          <a:xfrm>
            <a:off x="4546697" y="1427370"/>
            <a:ext cx="3651599" cy="3627269"/>
          </a:xfrm>
          <a:prstGeom prst="rect">
            <a:avLst/>
          </a:prstGeom>
        </p:spPr>
      </p:pic>
      <p:sp>
        <p:nvSpPr>
          <p:cNvPr id="17" name="Textfeld 16"/>
          <p:cNvSpPr txBox="1"/>
          <p:nvPr/>
        </p:nvSpPr>
        <p:spPr>
          <a:xfrm>
            <a:off x="331591" y="5085184"/>
            <a:ext cx="3140375" cy="1169551"/>
          </a:xfrm>
          <a:prstGeom prst="rect">
            <a:avLst/>
          </a:prstGeom>
          <a:noFill/>
        </p:spPr>
        <p:txBody>
          <a:bodyPr wrap="square" rtlCol="0">
            <a:spAutoFit/>
          </a:bodyPr>
          <a:lstStyle/>
          <a:p>
            <a:r>
              <a:rPr lang="de-DE" sz="1400" dirty="0"/>
              <a:t>M1-M3 inferiore MCA- Areale</a:t>
            </a:r>
          </a:p>
          <a:p>
            <a:r>
              <a:rPr lang="de-DE" sz="1400" dirty="0"/>
              <a:t>I Inselkortex</a:t>
            </a:r>
          </a:p>
          <a:p>
            <a:r>
              <a:rPr lang="de-DE" sz="1400" dirty="0"/>
              <a:t>L </a:t>
            </a:r>
            <a:r>
              <a:rPr lang="de-DE" sz="1400" dirty="0" err="1"/>
              <a:t>Ncl</a:t>
            </a:r>
            <a:r>
              <a:rPr lang="de-DE" sz="1400" dirty="0"/>
              <a:t>. </a:t>
            </a:r>
            <a:r>
              <a:rPr lang="de-DE" sz="1400" dirty="0" err="1"/>
              <a:t>Lentiformis</a:t>
            </a:r>
            <a:endParaRPr lang="de-DE" sz="1400" dirty="0"/>
          </a:p>
          <a:p>
            <a:r>
              <a:rPr lang="de-DE" sz="1400" dirty="0"/>
              <a:t>C Caput </a:t>
            </a:r>
            <a:r>
              <a:rPr lang="de-DE" sz="1400" dirty="0" err="1"/>
              <a:t>ncl</a:t>
            </a:r>
            <a:r>
              <a:rPr lang="de-DE" sz="1400" dirty="0"/>
              <a:t>. </a:t>
            </a:r>
            <a:r>
              <a:rPr lang="de-DE" sz="1400" dirty="0" err="1"/>
              <a:t>caudati</a:t>
            </a:r>
            <a:endParaRPr lang="de-DE" sz="1400" dirty="0"/>
          </a:p>
          <a:p>
            <a:r>
              <a:rPr lang="de-DE" sz="1400" dirty="0"/>
              <a:t>IC </a:t>
            </a:r>
            <a:r>
              <a:rPr lang="de-DE" sz="1400" dirty="0" err="1"/>
              <a:t>Capsula</a:t>
            </a:r>
            <a:r>
              <a:rPr lang="de-DE" sz="1400" dirty="0"/>
              <a:t> </a:t>
            </a:r>
            <a:r>
              <a:rPr lang="de-DE" sz="1400" dirty="0" err="1"/>
              <a:t>interna</a:t>
            </a:r>
            <a:endParaRPr lang="de-DE" sz="1400" dirty="0"/>
          </a:p>
        </p:txBody>
      </p:sp>
      <p:sp>
        <p:nvSpPr>
          <p:cNvPr id="19" name="Textfeld 18"/>
          <p:cNvSpPr txBox="1"/>
          <p:nvPr/>
        </p:nvSpPr>
        <p:spPr>
          <a:xfrm>
            <a:off x="4557638" y="5085184"/>
            <a:ext cx="2871289" cy="307777"/>
          </a:xfrm>
          <a:prstGeom prst="rect">
            <a:avLst/>
          </a:prstGeom>
          <a:noFill/>
        </p:spPr>
        <p:txBody>
          <a:bodyPr wrap="square" rtlCol="0">
            <a:spAutoFit/>
          </a:bodyPr>
          <a:lstStyle/>
          <a:p>
            <a:r>
              <a:rPr lang="de-DE" sz="1400" dirty="0"/>
              <a:t>M4-M6 </a:t>
            </a:r>
            <a:r>
              <a:rPr lang="de-DE" sz="1400" dirty="0" err="1"/>
              <a:t>superiore</a:t>
            </a:r>
            <a:r>
              <a:rPr lang="de-DE" sz="1400" dirty="0"/>
              <a:t> MCA- Areale</a:t>
            </a:r>
          </a:p>
        </p:txBody>
      </p:sp>
      <p:graphicFrame>
        <p:nvGraphicFramePr>
          <p:cNvPr id="12" name="Object 14"/>
          <p:cNvGraphicFramePr>
            <a:graphicFrameLocks noChangeAspect="1"/>
          </p:cNvGraphicFramePr>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6" imgW="11247619" imgH="11247619" progId="MSPhotoEd.3">
                  <p:embed/>
                </p:oleObj>
              </mc:Choice>
              <mc:Fallback>
                <p:oleObj name="Photo Editor-Foto" r:id="rId6" imgW="11247619" imgH="11247619" progId="MSPhotoEd.3">
                  <p:embed/>
                  <p:pic>
                    <p:nvPicPr>
                      <p:cNvPr id="12"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3" name="Picture 15" descr="logo"/>
          <p:cNvPicPr>
            <a:picLocks noChangeAspect="1" noChangeArrowheads="1"/>
          </p:cNvPicPr>
          <p:nvPr>
            <p:custDataLst>
              <p:tags r:id="rId1"/>
            </p:custDataLst>
          </p:nvPr>
        </p:nvPicPr>
        <p:blipFill>
          <a:blip r:embed="rId8"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Tree>
    <p:extLst>
      <p:ext uri="{BB962C8B-B14F-4D97-AF65-F5344CB8AC3E}">
        <p14:creationId xmlns:p14="http://schemas.microsoft.com/office/powerpoint/2010/main" val="326693882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47</a:t>
            </a:fld>
            <a:endParaRPr lang="de-DE"/>
          </a:p>
        </p:txBody>
      </p:sp>
      <p:sp>
        <p:nvSpPr>
          <p:cNvPr id="21" name="Titel 6"/>
          <p:cNvSpPr>
            <a:spLocks noGrp="1"/>
          </p:cNvSpPr>
          <p:nvPr>
            <p:ph type="title"/>
          </p:nvPr>
        </p:nvSpPr>
        <p:spPr>
          <a:xfrm>
            <a:off x="323850" y="192620"/>
            <a:ext cx="6480398" cy="461665"/>
          </a:xfrm>
        </p:spPr>
        <p:txBody>
          <a:bodyPr/>
          <a:lstStyle/>
          <a:p>
            <a:r>
              <a:rPr lang="de-DE" dirty="0"/>
              <a:t>ASPECT- Score</a:t>
            </a:r>
            <a:br>
              <a:rPr lang="de-DE" dirty="0"/>
            </a:br>
            <a:r>
              <a:rPr lang="de-DE" sz="1400" b="0" dirty="0"/>
              <a:t>(</a:t>
            </a:r>
            <a:r>
              <a:rPr lang="en-US" sz="1400" b="0" dirty="0"/>
              <a:t>Alberta Stroke Program Early Computed T</a:t>
            </a:r>
            <a:r>
              <a:rPr lang="de-DE" sz="1400" b="0" dirty="0" err="1"/>
              <a:t>omographic</a:t>
            </a:r>
            <a:r>
              <a:rPr lang="de-DE" sz="1400" b="0" dirty="0"/>
              <a:t> Score)</a:t>
            </a:r>
            <a:endParaRPr lang="de-DE" sz="1400" dirty="0"/>
          </a:p>
        </p:txBody>
      </p:sp>
      <p:sp>
        <p:nvSpPr>
          <p:cNvPr id="25" name="Textfeld 24"/>
          <p:cNvSpPr txBox="1"/>
          <p:nvPr/>
        </p:nvSpPr>
        <p:spPr>
          <a:xfrm>
            <a:off x="331590" y="1124744"/>
            <a:ext cx="8771977" cy="3293209"/>
          </a:xfrm>
          <a:prstGeom prst="rect">
            <a:avLst/>
          </a:prstGeom>
          <a:noFill/>
        </p:spPr>
        <p:txBody>
          <a:bodyPr wrap="square" rtlCol="0">
            <a:spAutoFit/>
          </a:bodyPr>
          <a:lstStyle/>
          <a:p>
            <a:pPr marL="285750" indent="-285750">
              <a:buFontTx/>
              <a:buChar char="-"/>
            </a:pPr>
            <a:r>
              <a:rPr lang="de-DE" sz="1600" dirty="0"/>
              <a:t>Jedes Areal erhält 1 Punkt</a:t>
            </a:r>
          </a:p>
          <a:p>
            <a:pPr marL="285750" indent="-285750">
              <a:buFontTx/>
              <a:buChar char="-"/>
            </a:pPr>
            <a:r>
              <a:rPr lang="de-DE" sz="1600" dirty="0"/>
              <a:t>10 minus (Addition der infarzierten Areale)</a:t>
            </a:r>
          </a:p>
          <a:p>
            <a:pPr marL="285750" indent="-285750">
              <a:buFontTx/>
              <a:buChar char="-"/>
            </a:pPr>
            <a:r>
              <a:rPr lang="de-DE" sz="1600" dirty="0"/>
              <a:t>Ein ASPECT-Score ≤ 7 ist assoziiert mit einem erhöhten Blutungsrisiko und schlechtem Verlauf</a:t>
            </a:r>
          </a:p>
          <a:p>
            <a:pPr marL="285750" indent="-285750">
              <a:buFontTx/>
              <a:buChar char="-"/>
            </a:pPr>
            <a:r>
              <a:rPr lang="de-DE" sz="1600" dirty="0"/>
              <a:t>mehr als 1/3 des Mediaterritoriums erhöhtes Risiko eines „malignen“ Infarkts und einer hämorrhagischen Transformation bei Versuch einer </a:t>
            </a:r>
            <a:r>
              <a:rPr lang="de-DE" sz="1600" dirty="0" err="1"/>
              <a:t>Rekanalisation</a:t>
            </a:r>
            <a:endParaRPr lang="de-DE" sz="1600" dirty="0"/>
          </a:p>
          <a:p>
            <a:pPr marL="285750" indent="-285750">
              <a:buFontTx/>
              <a:buChar char="-"/>
            </a:pPr>
            <a:r>
              <a:rPr lang="de-DE" sz="1600" dirty="0"/>
              <a:t>Viele Studien schlossen einen niedrigen ASPECT Score aus</a:t>
            </a:r>
          </a:p>
          <a:p>
            <a:pPr marL="285750" indent="-285750">
              <a:buFontTx/>
              <a:buChar char="-"/>
            </a:pPr>
            <a:r>
              <a:rPr lang="de-DE" sz="1600" dirty="0"/>
              <a:t>TENSION</a:t>
            </a:r>
            <a:r>
              <a:rPr lang="de-DE" sz="1600" baseline="30000" dirty="0"/>
              <a:t>1</a:t>
            </a:r>
            <a:r>
              <a:rPr lang="de-DE" sz="1600" dirty="0"/>
              <a:t>, großer Infarktkern und erweitertes Zeitfenster</a:t>
            </a:r>
            <a:endParaRPr lang="de-DE" sz="1600" baseline="30000" dirty="0"/>
          </a:p>
          <a:p>
            <a:pPr marL="742950" lvl="1" indent="-285750">
              <a:buFontTx/>
              <a:buChar char="-"/>
            </a:pPr>
            <a:r>
              <a:rPr lang="de-DE" sz="1600" dirty="0"/>
              <a:t>ASPECTS zwischen 3-5 </a:t>
            </a:r>
          </a:p>
          <a:p>
            <a:pPr marL="742950" lvl="1" indent="-285750">
              <a:buFontTx/>
              <a:buChar char="-"/>
            </a:pPr>
            <a:r>
              <a:rPr lang="de-DE" sz="1600" dirty="0"/>
              <a:t>Zeitfenster bis 12h</a:t>
            </a:r>
          </a:p>
          <a:p>
            <a:pPr marL="742950" lvl="1" indent="-285750">
              <a:buFontTx/>
              <a:buChar char="-"/>
            </a:pPr>
            <a:r>
              <a:rPr lang="de-DE" sz="1600" dirty="0"/>
              <a:t>keine </a:t>
            </a:r>
            <a:r>
              <a:rPr lang="de-DE" sz="1600" dirty="0" err="1"/>
              <a:t>Perfusionsbildgebung</a:t>
            </a:r>
            <a:r>
              <a:rPr lang="de-DE" sz="1600" dirty="0"/>
              <a:t> </a:t>
            </a:r>
          </a:p>
          <a:p>
            <a:pPr marL="742950" lvl="1" indent="-285750">
              <a:buFontTx/>
              <a:buChar char="-"/>
            </a:pPr>
            <a:r>
              <a:rPr lang="de-DE" sz="1600" dirty="0"/>
              <a:t>vorzeitig abgebrochen</a:t>
            </a:r>
          </a:p>
          <a:p>
            <a:pPr marL="742950" lvl="1" indent="-285750">
              <a:buFontTx/>
              <a:buChar char="-"/>
            </a:pPr>
            <a:r>
              <a:rPr lang="de-DE" sz="1600" dirty="0"/>
              <a:t>-&gt;verbessertes Outcome und geringere Mortalität nach MTE</a:t>
            </a:r>
          </a:p>
        </p:txBody>
      </p:sp>
      <p:graphicFrame>
        <p:nvGraphicFramePr>
          <p:cNvPr id="8" name="Object 14"/>
          <p:cNvGraphicFramePr>
            <a:graphicFrameLocks noChangeAspect="1"/>
          </p:cNvGraphicFramePr>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1" name="Rectangle 24"/>
          <p:cNvSpPr>
            <a:spLocks noChangeArrowheads="1"/>
          </p:cNvSpPr>
          <p:nvPr/>
        </p:nvSpPr>
        <p:spPr bwMode="auto">
          <a:xfrm>
            <a:off x="160867" y="6252634"/>
            <a:ext cx="8211256"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900" baseline="30000" dirty="0">
                <a:solidFill>
                  <a:srgbClr val="A6A6A8"/>
                </a:solidFill>
              </a:rPr>
              <a:t>1</a:t>
            </a:r>
            <a:r>
              <a:rPr lang="de-DE" altLang="de-DE" sz="900" dirty="0">
                <a:solidFill>
                  <a:srgbClr val="A6A6A8"/>
                </a:solidFill>
              </a:rPr>
              <a:t>Endovascular </a:t>
            </a:r>
            <a:r>
              <a:rPr lang="de-DE" altLang="de-DE" sz="900" dirty="0" err="1">
                <a:solidFill>
                  <a:srgbClr val="A6A6A8"/>
                </a:solidFill>
              </a:rPr>
              <a:t>thrombectomy</a:t>
            </a:r>
            <a:r>
              <a:rPr lang="de-DE" altLang="de-DE" sz="900" dirty="0">
                <a:solidFill>
                  <a:srgbClr val="A6A6A8"/>
                </a:solidFill>
              </a:rPr>
              <a:t> </a:t>
            </a:r>
            <a:r>
              <a:rPr lang="de-DE" altLang="de-DE" sz="900" dirty="0" err="1">
                <a:solidFill>
                  <a:srgbClr val="A6A6A8"/>
                </a:solidFill>
              </a:rPr>
              <a:t>for</a:t>
            </a:r>
            <a:r>
              <a:rPr lang="de-DE" altLang="de-DE" sz="900" dirty="0">
                <a:solidFill>
                  <a:srgbClr val="A6A6A8"/>
                </a:solidFill>
              </a:rPr>
              <a:t> </a:t>
            </a:r>
            <a:r>
              <a:rPr lang="de-DE" altLang="de-DE" sz="900" dirty="0" err="1">
                <a:solidFill>
                  <a:srgbClr val="A6A6A8"/>
                </a:solidFill>
              </a:rPr>
              <a:t>acute</a:t>
            </a:r>
            <a:r>
              <a:rPr lang="de-DE" altLang="de-DE" sz="900" dirty="0">
                <a:solidFill>
                  <a:srgbClr val="A6A6A8"/>
                </a:solidFill>
              </a:rPr>
              <a:t> </a:t>
            </a:r>
            <a:r>
              <a:rPr lang="de-DE" altLang="de-DE" sz="900" dirty="0" err="1">
                <a:solidFill>
                  <a:srgbClr val="A6A6A8"/>
                </a:solidFill>
              </a:rPr>
              <a:t>ischaemic</a:t>
            </a:r>
            <a:r>
              <a:rPr lang="de-DE" altLang="de-DE" sz="900" dirty="0">
                <a:solidFill>
                  <a:srgbClr val="A6A6A8"/>
                </a:solidFill>
              </a:rPr>
              <a:t> </a:t>
            </a:r>
            <a:r>
              <a:rPr lang="de-DE" altLang="de-DE" sz="900" dirty="0" err="1">
                <a:solidFill>
                  <a:srgbClr val="A6A6A8"/>
                </a:solidFill>
              </a:rPr>
              <a:t>stroke</a:t>
            </a:r>
            <a:r>
              <a:rPr lang="de-DE" altLang="de-DE" sz="900" dirty="0">
                <a:solidFill>
                  <a:srgbClr val="A6A6A8"/>
                </a:solidFill>
              </a:rPr>
              <a:t> </a:t>
            </a:r>
            <a:r>
              <a:rPr lang="de-DE" altLang="de-DE" sz="900" dirty="0" err="1">
                <a:solidFill>
                  <a:srgbClr val="A6A6A8"/>
                </a:solidFill>
              </a:rPr>
              <a:t>with</a:t>
            </a:r>
            <a:r>
              <a:rPr lang="de-DE" altLang="de-DE" sz="900" dirty="0">
                <a:solidFill>
                  <a:srgbClr val="A6A6A8"/>
                </a:solidFill>
              </a:rPr>
              <a:t> </a:t>
            </a:r>
            <a:r>
              <a:rPr lang="de-DE" altLang="de-DE" sz="900" dirty="0" err="1">
                <a:solidFill>
                  <a:srgbClr val="A6A6A8"/>
                </a:solidFill>
              </a:rPr>
              <a:t>established</a:t>
            </a:r>
            <a:r>
              <a:rPr lang="de-DE" altLang="de-DE" sz="900" dirty="0">
                <a:solidFill>
                  <a:srgbClr val="A6A6A8"/>
                </a:solidFill>
              </a:rPr>
              <a:t> large </a:t>
            </a:r>
            <a:r>
              <a:rPr lang="de-DE" altLang="de-DE" sz="900" dirty="0" err="1">
                <a:solidFill>
                  <a:srgbClr val="A6A6A8"/>
                </a:solidFill>
              </a:rPr>
              <a:t>infarct</a:t>
            </a:r>
            <a:r>
              <a:rPr lang="de-DE" altLang="de-DE" sz="900" dirty="0">
                <a:solidFill>
                  <a:srgbClr val="A6A6A8"/>
                </a:solidFill>
              </a:rPr>
              <a:t>: </a:t>
            </a:r>
            <a:r>
              <a:rPr lang="de-DE" altLang="de-DE" sz="900" dirty="0" err="1">
                <a:solidFill>
                  <a:srgbClr val="A6A6A8"/>
                </a:solidFill>
              </a:rPr>
              <a:t>multicentre</a:t>
            </a:r>
            <a:r>
              <a:rPr lang="de-DE" altLang="de-DE" sz="900" dirty="0">
                <a:solidFill>
                  <a:srgbClr val="A6A6A8"/>
                </a:solidFill>
              </a:rPr>
              <a:t>, open-label, </a:t>
            </a:r>
            <a:r>
              <a:rPr lang="de-DE" altLang="de-DE" sz="900" dirty="0" err="1">
                <a:solidFill>
                  <a:srgbClr val="A6A6A8"/>
                </a:solidFill>
              </a:rPr>
              <a:t>randomised</a:t>
            </a:r>
            <a:r>
              <a:rPr lang="de-DE" altLang="de-DE" sz="900" dirty="0">
                <a:solidFill>
                  <a:srgbClr val="A6A6A8"/>
                </a:solidFill>
              </a:rPr>
              <a:t> </a:t>
            </a:r>
            <a:r>
              <a:rPr lang="de-DE" altLang="de-DE" sz="900" dirty="0" err="1">
                <a:solidFill>
                  <a:srgbClr val="A6A6A8"/>
                </a:solidFill>
              </a:rPr>
              <a:t>trial</a:t>
            </a:r>
            <a:r>
              <a:rPr lang="de-DE" altLang="de-DE" sz="900" dirty="0">
                <a:solidFill>
                  <a:srgbClr val="A6A6A8"/>
                </a:solidFill>
              </a:rPr>
              <a:t>, Lancet 2023; 402: 1753–63</a:t>
            </a:r>
          </a:p>
        </p:txBody>
      </p:sp>
      <p:sp>
        <p:nvSpPr>
          <p:cNvPr id="12" name="Inhaltsplatzhalter 1"/>
          <p:cNvSpPr txBox="1">
            <a:spLocks/>
          </p:cNvSpPr>
          <p:nvPr/>
        </p:nvSpPr>
        <p:spPr>
          <a:xfrm>
            <a:off x="323528" y="735087"/>
            <a:ext cx="2807990" cy="246221"/>
          </a:xfrm>
          <a:prstGeom prst="rect">
            <a:avLst/>
          </a:prstGeom>
        </p:spPr>
        <p:txBody>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 typeface="Arial" pitchFamily="34" charset="0"/>
              <a:buChar char="•"/>
              <a:defRPr sz="1400" kern="1200">
                <a:solidFill>
                  <a:schemeClr val="tx1"/>
                </a:solidFill>
                <a:latin typeface="+mn-lt"/>
                <a:ea typeface="+mn-ea"/>
                <a:cs typeface="+mn-cs"/>
              </a:defRPr>
            </a:lvl2pPr>
            <a:lvl3pPr marL="361950" indent="-18415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 typeface="Arial" pitchFamily="34" charset="0"/>
              <a:buChar char="•"/>
              <a:tabLst/>
              <a:defRPr sz="1400" kern="1200">
                <a:solidFill>
                  <a:schemeClr val="tx1"/>
                </a:solidFill>
                <a:latin typeface="+mn-lt"/>
                <a:ea typeface="+mn-ea"/>
                <a:cs typeface="+mn-cs"/>
              </a:defRPr>
            </a:lvl4pPr>
            <a:lvl5pPr marL="719138" indent="-179388"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600" b="1" dirty="0"/>
              <a:t>Scoring</a:t>
            </a:r>
          </a:p>
        </p:txBody>
      </p:sp>
    </p:spTree>
    <p:extLst>
      <p:ext uri="{BB962C8B-B14F-4D97-AF65-F5344CB8AC3E}">
        <p14:creationId xmlns:p14="http://schemas.microsoft.com/office/powerpoint/2010/main" val="266050038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48</a:t>
            </a:fld>
            <a:endParaRPr lang="de-DE"/>
          </a:p>
        </p:txBody>
      </p:sp>
      <p:sp>
        <p:nvSpPr>
          <p:cNvPr id="21" name="Titel 6"/>
          <p:cNvSpPr>
            <a:spLocks noGrp="1"/>
          </p:cNvSpPr>
          <p:nvPr>
            <p:ph type="title"/>
          </p:nvPr>
        </p:nvSpPr>
        <p:spPr>
          <a:xfrm>
            <a:off x="323850" y="192620"/>
            <a:ext cx="6480398" cy="461665"/>
          </a:xfrm>
        </p:spPr>
        <p:txBody>
          <a:bodyPr/>
          <a:lstStyle/>
          <a:p>
            <a:r>
              <a:rPr lang="de-DE" dirty="0"/>
              <a:t>ASPECT- Score</a:t>
            </a:r>
            <a:br>
              <a:rPr lang="de-DE" dirty="0"/>
            </a:br>
            <a:r>
              <a:rPr lang="de-DE" sz="1400" b="0" dirty="0"/>
              <a:t>(</a:t>
            </a:r>
            <a:r>
              <a:rPr lang="en-US" sz="1400" b="0" dirty="0"/>
              <a:t>Alberta Stroke Program Early Computed T</a:t>
            </a:r>
            <a:r>
              <a:rPr lang="de-DE" sz="1400" b="0" dirty="0" err="1"/>
              <a:t>omographic</a:t>
            </a:r>
            <a:r>
              <a:rPr lang="de-DE" sz="1400" b="0" dirty="0"/>
              <a:t> Score)</a:t>
            </a:r>
            <a:endParaRPr lang="de-DE" sz="1400" dirty="0"/>
          </a:p>
        </p:txBody>
      </p:sp>
      <p:sp>
        <p:nvSpPr>
          <p:cNvPr id="25" name="Textfeld 24"/>
          <p:cNvSpPr txBox="1"/>
          <p:nvPr/>
        </p:nvSpPr>
        <p:spPr>
          <a:xfrm>
            <a:off x="323850" y="707125"/>
            <a:ext cx="8771977" cy="584775"/>
          </a:xfrm>
          <a:prstGeom prst="rect">
            <a:avLst/>
          </a:prstGeom>
          <a:noFill/>
        </p:spPr>
        <p:txBody>
          <a:bodyPr wrap="square" rtlCol="0">
            <a:spAutoFit/>
          </a:bodyPr>
          <a:lstStyle/>
          <a:p>
            <a:pPr marL="285750" indent="-285750">
              <a:buFontTx/>
              <a:buChar char="-"/>
            </a:pPr>
            <a:r>
              <a:rPr lang="de-DE" sz="1600" dirty="0"/>
              <a:t>66J, weiblich</a:t>
            </a:r>
          </a:p>
          <a:p>
            <a:pPr marL="285750" indent="-285750">
              <a:buFontTx/>
              <a:buChar char="-"/>
            </a:pPr>
            <a:r>
              <a:rPr lang="de-DE" sz="1600" dirty="0"/>
              <a:t>seit 23 Stunden hochgradige Hemiparese li, Hemianopsie, sensibler </a:t>
            </a:r>
            <a:r>
              <a:rPr lang="de-DE" sz="1600" dirty="0" err="1"/>
              <a:t>Neglect</a:t>
            </a:r>
            <a:r>
              <a:rPr lang="de-DE" sz="1600" dirty="0"/>
              <a:t> nach links</a:t>
            </a:r>
          </a:p>
        </p:txBody>
      </p:sp>
      <p:graphicFrame>
        <p:nvGraphicFramePr>
          <p:cNvPr id="8" name="Object 14"/>
          <p:cNvGraphicFramePr>
            <a:graphicFrameLocks noChangeAspect="1"/>
          </p:cNvGraphicFramePr>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2" name="Grafik 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67544" y="1268760"/>
            <a:ext cx="2442198" cy="2724869"/>
          </a:xfrm>
          <a:prstGeom prst="rect">
            <a:avLst/>
          </a:prstGeom>
        </p:spPr>
      </p:pic>
      <p:pic>
        <p:nvPicPr>
          <p:cNvPr id="3" name="Grafik 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707904" y="1268760"/>
            <a:ext cx="2430684" cy="2724870"/>
          </a:xfrm>
          <a:prstGeom prst="rect">
            <a:avLst/>
          </a:prstGeom>
        </p:spPr>
      </p:pic>
      <p:pic>
        <p:nvPicPr>
          <p:cNvPr id="5" name="Grafik 4"/>
          <p:cNvPicPr>
            <a:picLocks noChangeAspect="1"/>
          </p:cNvPicPr>
          <p:nvPr/>
        </p:nvPicPr>
        <p:blipFill rotWithShape="1">
          <a:blip r:embed="rId9" cstate="email">
            <a:extLst>
              <a:ext uri="{28A0092B-C50C-407E-A947-70E740481C1C}">
                <a14:useLocalDpi xmlns:a14="http://schemas.microsoft.com/office/drawing/2010/main"/>
              </a:ext>
            </a:extLst>
          </a:blip>
          <a:srcRect t="1881"/>
          <a:stretch/>
        </p:blipFill>
        <p:spPr>
          <a:xfrm>
            <a:off x="467544" y="3861050"/>
            <a:ext cx="2442198" cy="2724869"/>
          </a:xfrm>
          <a:prstGeom prst="rect">
            <a:avLst/>
          </a:prstGeom>
        </p:spPr>
      </p:pic>
      <p:pic>
        <p:nvPicPr>
          <p:cNvPr id="7" name="Grafik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707904" y="3861048"/>
            <a:ext cx="2430684" cy="2724871"/>
          </a:xfrm>
          <a:prstGeom prst="rect">
            <a:avLst/>
          </a:prstGeom>
        </p:spPr>
      </p:pic>
      <p:sp>
        <p:nvSpPr>
          <p:cNvPr id="15" name="Textfeld 14"/>
          <p:cNvSpPr txBox="1"/>
          <p:nvPr/>
        </p:nvSpPr>
        <p:spPr>
          <a:xfrm>
            <a:off x="6717813" y="2060848"/>
            <a:ext cx="2085366" cy="3046988"/>
          </a:xfrm>
          <a:prstGeom prst="rect">
            <a:avLst/>
          </a:prstGeom>
          <a:noFill/>
        </p:spPr>
        <p:txBody>
          <a:bodyPr wrap="square" rtlCol="0">
            <a:spAutoFit/>
          </a:bodyPr>
          <a:lstStyle/>
          <a:p>
            <a:pPr marL="342900" indent="-342900">
              <a:buFont typeface="+mj-lt"/>
              <a:buAutoNum type="arabicPeriod"/>
            </a:pPr>
            <a:r>
              <a:rPr lang="de-DE" sz="1600" dirty="0"/>
              <a:t>C</a:t>
            </a:r>
          </a:p>
          <a:p>
            <a:pPr marL="342900" indent="-342900">
              <a:buFont typeface="+mj-lt"/>
              <a:buAutoNum type="arabicPeriod"/>
            </a:pPr>
            <a:r>
              <a:rPr lang="de-DE" sz="1600" dirty="0"/>
              <a:t>L</a:t>
            </a:r>
          </a:p>
          <a:p>
            <a:pPr marL="342900" indent="-342900">
              <a:buFont typeface="+mj-lt"/>
              <a:buAutoNum type="arabicPeriod"/>
            </a:pPr>
            <a:r>
              <a:rPr lang="de-DE" sz="1600" dirty="0"/>
              <a:t>IC</a:t>
            </a:r>
          </a:p>
          <a:p>
            <a:pPr marL="342900" indent="-342900">
              <a:buFont typeface="+mj-lt"/>
              <a:buAutoNum type="arabicPeriod"/>
            </a:pPr>
            <a:r>
              <a:rPr lang="de-DE" sz="1600" dirty="0"/>
              <a:t>I</a:t>
            </a:r>
          </a:p>
          <a:p>
            <a:pPr marL="342900" indent="-342900">
              <a:buFont typeface="+mj-lt"/>
              <a:buAutoNum type="arabicPeriod"/>
            </a:pPr>
            <a:r>
              <a:rPr lang="de-DE" sz="1600" dirty="0"/>
              <a:t>M1</a:t>
            </a:r>
          </a:p>
          <a:p>
            <a:pPr marL="342900" indent="-342900">
              <a:buFont typeface="+mj-lt"/>
              <a:buAutoNum type="arabicPeriod"/>
            </a:pPr>
            <a:r>
              <a:rPr lang="de-DE" sz="1600" dirty="0"/>
              <a:t>M2</a:t>
            </a:r>
          </a:p>
          <a:p>
            <a:pPr marL="342900" indent="-342900">
              <a:buFont typeface="+mj-lt"/>
              <a:buAutoNum type="arabicPeriod"/>
            </a:pPr>
            <a:r>
              <a:rPr lang="de-DE" sz="1600" dirty="0"/>
              <a:t>M4</a:t>
            </a:r>
          </a:p>
          <a:p>
            <a:pPr marL="342900" indent="-342900">
              <a:buFont typeface="+mj-lt"/>
              <a:buAutoNum type="arabicPeriod"/>
            </a:pPr>
            <a:r>
              <a:rPr lang="de-DE" sz="1600" dirty="0"/>
              <a:t>M5</a:t>
            </a:r>
          </a:p>
          <a:p>
            <a:pPr marL="285750" indent="-285750">
              <a:buFontTx/>
              <a:buChar char="-"/>
            </a:pPr>
            <a:endParaRPr lang="de-DE" sz="1600" dirty="0"/>
          </a:p>
          <a:p>
            <a:r>
              <a:rPr lang="de-DE" sz="1600" dirty="0"/>
              <a:t>10-8= 2</a:t>
            </a:r>
          </a:p>
          <a:p>
            <a:endParaRPr lang="de-DE" sz="1600" dirty="0"/>
          </a:p>
          <a:p>
            <a:r>
              <a:rPr lang="de-DE" sz="1600" dirty="0"/>
              <a:t>ASCPECT 2 (-3)</a:t>
            </a:r>
          </a:p>
        </p:txBody>
      </p:sp>
    </p:spTree>
    <p:extLst>
      <p:ext uri="{BB962C8B-B14F-4D97-AF65-F5344CB8AC3E}">
        <p14:creationId xmlns:p14="http://schemas.microsoft.com/office/powerpoint/2010/main" val="830209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49</a:t>
            </a:fld>
            <a:endParaRPr lang="de-DE"/>
          </a:p>
        </p:txBody>
      </p:sp>
      <p:sp>
        <p:nvSpPr>
          <p:cNvPr id="12"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4"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pic>
        <p:nvPicPr>
          <p:cNvPr id="15" name="Grafik 14"/>
          <p:cNvPicPr>
            <a:picLocks noChangeAspect="1"/>
          </p:cNvPicPr>
          <p:nvPr/>
        </p:nvPicPr>
        <p:blipFill rotWithShape="1">
          <a:blip r:embed="rId4" cstate="email">
            <a:extLst>
              <a:ext uri="{28A0092B-C50C-407E-A947-70E740481C1C}">
                <a14:useLocalDpi xmlns:a14="http://schemas.microsoft.com/office/drawing/2010/main"/>
              </a:ext>
            </a:extLst>
          </a:blip>
          <a:srcRect l="7132"/>
          <a:stretch/>
        </p:blipFill>
        <p:spPr>
          <a:xfrm>
            <a:off x="35496" y="1916834"/>
            <a:ext cx="3633632" cy="3888430"/>
          </a:xfrm>
          <a:prstGeom prst="rect">
            <a:avLst/>
          </a:prstGeom>
        </p:spPr>
      </p:pic>
      <p:pic>
        <p:nvPicPr>
          <p:cNvPr id="16" name="Grafik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75656" y="1916833"/>
            <a:ext cx="3737351" cy="3888431"/>
          </a:xfrm>
          <a:prstGeom prst="rect">
            <a:avLst/>
          </a:prstGeom>
        </p:spPr>
      </p:pic>
      <p:pic>
        <p:nvPicPr>
          <p:cNvPr id="17" name="Grafik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35896" y="1916834"/>
            <a:ext cx="3559002" cy="3888430"/>
          </a:xfrm>
          <a:prstGeom prst="rect">
            <a:avLst/>
          </a:prstGeom>
        </p:spPr>
      </p:pic>
      <p:pic>
        <p:nvPicPr>
          <p:cNvPr id="18" name="Grafik 1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508104" y="1916833"/>
            <a:ext cx="3559002" cy="3888430"/>
          </a:xfrm>
          <a:prstGeom prst="rect">
            <a:avLst/>
          </a:prstGeom>
        </p:spPr>
      </p:pic>
      <p:sp>
        <p:nvSpPr>
          <p:cNvPr id="20" name="Inhaltsplatzhalter 4"/>
          <p:cNvSpPr txBox="1">
            <a:spLocks/>
          </p:cNvSpPr>
          <p:nvPr/>
        </p:nvSpPr>
        <p:spPr>
          <a:xfrm>
            <a:off x="323526" y="836712"/>
            <a:ext cx="8052149" cy="584775"/>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8"/>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8"/>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altLang="de-DE" dirty="0"/>
              <a:t>72J, weiblich</a:t>
            </a:r>
          </a:p>
          <a:p>
            <a:pPr marL="285750" indent="-285750">
              <a:buFontTx/>
              <a:buChar char="-"/>
            </a:pPr>
            <a:r>
              <a:rPr lang="de-DE" altLang="de-DE" dirty="0"/>
              <a:t>Hemiplegie links, forcierte Blickwendung nach rechts, multimodaler </a:t>
            </a:r>
            <a:r>
              <a:rPr lang="de-DE" altLang="de-DE" dirty="0" err="1"/>
              <a:t>Neglect</a:t>
            </a:r>
            <a:r>
              <a:rPr lang="de-DE" altLang="de-DE" dirty="0"/>
              <a:t> nach links</a:t>
            </a:r>
          </a:p>
        </p:txBody>
      </p:sp>
      <p:sp>
        <p:nvSpPr>
          <p:cNvPr id="24" name="Ellipse 23"/>
          <p:cNvSpPr/>
          <p:nvPr/>
        </p:nvSpPr>
        <p:spPr>
          <a:xfrm>
            <a:off x="863749" y="361264"/>
            <a:ext cx="251867" cy="214296"/>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3"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9" imgW="11247619" imgH="11247619" progId="MSPhotoEd.3">
                  <p:embed/>
                </p:oleObj>
              </mc:Choice>
              <mc:Fallback>
                <p:oleObj name="Photo Editor-Foto" r:id="rId9" imgW="11247619" imgH="11247619" progId="MSPhotoEd.3">
                  <p:embed/>
                  <p:pic>
                    <p:nvPicPr>
                      <p:cNvPr id="13"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9" name="Picture 15" descr="logo"/>
          <p:cNvPicPr>
            <a:picLocks noChangeAspect="1" noChangeArrowheads="1"/>
          </p:cNvPicPr>
          <p:nvPr>
            <p:custDataLst>
              <p:tags r:id="rId1"/>
            </p:custDataLst>
          </p:nvPr>
        </p:nvPicPr>
        <p:blipFill>
          <a:blip r:embed="rId11"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74347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5</a:t>
            </a:fld>
            <a:endParaRPr lang="de-DE" dirty="0"/>
          </a:p>
        </p:txBody>
      </p:sp>
      <p:sp>
        <p:nvSpPr>
          <p:cNvPr id="21" name="Titel 6"/>
          <p:cNvSpPr>
            <a:spLocks noGrp="1"/>
          </p:cNvSpPr>
          <p:nvPr>
            <p:ph type="title"/>
          </p:nvPr>
        </p:nvSpPr>
        <p:spPr>
          <a:xfrm>
            <a:off x="323850" y="300342"/>
            <a:ext cx="7992566" cy="246221"/>
          </a:xfrm>
        </p:spPr>
        <p:txBody>
          <a:bodyPr/>
          <a:lstStyle/>
          <a:p>
            <a:r>
              <a:rPr lang="de-DE" dirty="0" err="1"/>
              <a:t>Thrombuslänge</a:t>
            </a:r>
            <a:r>
              <a:rPr lang="de-DE" dirty="0"/>
              <a:t> und erfolgreiche IVT</a:t>
            </a:r>
          </a:p>
        </p:txBody>
      </p:sp>
      <p:graphicFrame>
        <p:nvGraphicFramePr>
          <p:cNvPr id="13"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13"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5"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hteck 9"/>
          <p:cNvSpPr/>
          <p:nvPr/>
        </p:nvSpPr>
        <p:spPr>
          <a:xfrm>
            <a:off x="-36512" y="6351131"/>
            <a:ext cx="8856598" cy="246221"/>
          </a:xfrm>
          <a:prstGeom prst="rect">
            <a:avLst/>
          </a:prstGeom>
        </p:spPr>
        <p:txBody>
          <a:bodyPr wrap="square">
            <a:spAutoFit/>
          </a:bodyPr>
          <a:lstStyle/>
          <a:p>
            <a:r>
              <a:rPr lang="en-US" sz="1000" dirty="0">
                <a:solidFill>
                  <a:schemeClr val="bg1">
                    <a:lumMod val="50000"/>
                  </a:schemeClr>
                </a:solidFill>
              </a:rPr>
              <a:t>Clot Length and Recanalization in Stroke; Riedel et al. Stroke. 2011;42:1775-1777</a:t>
            </a:r>
            <a:endParaRPr lang="de-DE" sz="1000" dirty="0">
              <a:solidFill>
                <a:schemeClr val="bg1">
                  <a:lumMod val="50000"/>
                </a:schemeClr>
              </a:solidFill>
            </a:endParaRPr>
          </a:p>
        </p:txBody>
      </p:sp>
      <p:sp>
        <p:nvSpPr>
          <p:cNvPr id="22"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12" name="Grafik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355" y="1259335"/>
            <a:ext cx="5256584" cy="3993626"/>
          </a:xfrm>
          <a:prstGeom prst="rect">
            <a:avLst/>
          </a:prstGeom>
        </p:spPr>
      </p:pic>
      <p:sp>
        <p:nvSpPr>
          <p:cNvPr id="7" name="Rechteck 6"/>
          <p:cNvSpPr/>
          <p:nvPr/>
        </p:nvSpPr>
        <p:spPr>
          <a:xfrm>
            <a:off x="467544" y="5250833"/>
            <a:ext cx="4572000" cy="584775"/>
          </a:xfrm>
          <a:prstGeom prst="rect">
            <a:avLst/>
          </a:prstGeom>
        </p:spPr>
        <p:txBody>
          <a:bodyPr>
            <a:spAutoFit/>
          </a:bodyPr>
          <a:lstStyle/>
          <a:p>
            <a:pPr marL="285750" lvl="0" indent="-285750">
              <a:buFont typeface="Symbol" panose="05050102010706020507" pitchFamily="18" charset="2"/>
              <a:buChar char="-"/>
              <a:defRPr/>
            </a:pPr>
            <a:r>
              <a:rPr lang="en-US" altLang="en-US" sz="1600" dirty="0"/>
              <a:t>IVT </a:t>
            </a:r>
            <a:r>
              <a:rPr lang="en-US" altLang="en-US" sz="1600" dirty="0" err="1"/>
              <a:t>bei</a:t>
            </a:r>
            <a:r>
              <a:rPr lang="en-US" altLang="en-US" sz="1600" dirty="0"/>
              <a:t> </a:t>
            </a:r>
            <a:r>
              <a:rPr lang="en-US" altLang="en-US" sz="1600" dirty="0" err="1"/>
              <a:t>einer</a:t>
            </a:r>
            <a:r>
              <a:rPr lang="en-US" altLang="en-US" sz="1600" dirty="0"/>
              <a:t> Clot- </a:t>
            </a:r>
            <a:r>
              <a:rPr lang="en-US" altLang="en-US" sz="1600" dirty="0" err="1"/>
              <a:t>Länge</a:t>
            </a:r>
            <a:r>
              <a:rPr lang="en-US" altLang="en-US" sz="1600" dirty="0"/>
              <a:t> von </a:t>
            </a:r>
            <a:r>
              <a:rPr lang="en-US" altLang="en-US" sz="1600" dirty="0" err="1"/>
              <a:t>mehr</a:t>
            </a:r>
            <a:r>
              <a:rPr lang="en-US" altLang="en-US" sz="1600" dirty="0"/>
              <a:t> </a:t>
            </a:r>
            <a:r>
              <a:rPr lang="en-US" altLang="en-US" sz="1600" dirty="0" err="1"/>
              <a:t>als</a:t>
            </a:r>
            <a:r>
              <a:rPr lang="en-US" altLang="en-US" sz="1600" dirty="0"/>
              <a:t> 7mm </a:t>
            </a:r>
            <a:r>
              <a:rPr lang="en-US" altLang="en-US" sz="1600" dirty="0" err="1"/>
              <a:t>nicht</a:t>
            </a:r>
            <a:r>
              <a:rPr lang="en-US" altLang="en-US" sz="1600" dirty="0"/>
              <a:t> </a:t>
            </a:r>
            <a:r>
              <a:rPr lang="en-US" altLang="en-US" sz="1600" dirty="0" err="1"/>
              <a:t>effektiv</a:t>
            </a:r>
            <a:endParaRPr lang="en-US" altLang="en-US" sz="1600" dirty="0"/>
          </a:p>
        </p:txBody>
      </p:sp>
    </p:spTree>
    <p:extLst>
      <p:ext uri="{BB962C8B-B14F-4D97-AF65-F5344CB8AC3E}">
        <p14:creationId xmlns:p14="http://schemas.microsoft.com/office/powerpoint/2010/main" val="4212968889"/>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50</a:t>
            </a:fld>
            <a:endParaRPr lang="de-DE"/>
          </a:p>
        </p:txBody>
      </p:sp>
      <p:pic>
        <p:nvPicPr>
          <p:cNvPr id="7" name="Grafik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7505" y="1845169"/>
            <a:ext cx="3912708" cy="4176119"/>
          </a:xfrm>
          <a:prstGeom prst="rect">
            <a:avLst/>
          </a:prstGeom>
        </p:spPr>
      </p:pic>
      <p:pic>
        <p:nvPicPr>
          <p:cNvPr id="8" name="Grafik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99791" y="1845169"/>
            <a:ext cx="3768693" cy="4176119"/>
          </a:xfrm>
          <a:prstGeom prst="rect">
            <a:avLst/>
          </a:prstGeom>
        </p:spPr>
      </p:pic>
      <p:pic>
        <p:nvPicPr>
          <p:cNvPr id="9" name="Grafik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20072" y="1845169"/>
            <a:ext cx="3672408" cy="4176119"/>
          </a:xfrm>
          <a:prstGeom prst="rect">
            <a:avLst/>
          </a:prstGeom>
        </p:spPr>
      </p:pic>
      <p:sp>
        <p:nvSpPr>
          <p:cNvPr id="13"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4"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a:t>
            </a:r>
          </a:p>
        </p:txBody>
      </p:sp>
      <p:sp>
        <p:nvSpPr>
          <p:cNvPr id="16" name="Inhaltsplatzhalter 4"/>
          <p:cNvSpPr txBox="1">
            <a:spLocks/>
          </p:cNvSpPr>
          <p:nvPr/>
        </p:nvSpPr>
        <p:spPr>
          <a:xfrm>
            <a:off x="323526" y="836712"/>
            <a:ext cx="7776865" cy="584775"/>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altLang="de-DE" dirty="0"/>
              <a:t>72J, weiblich</a:t>
            </a:r>
          </a:p>
          <a:p>
            <a:pPr marL="285750" indent="-285750">
              <a:buFontTx/>
              <a:buChar char="-"/>
            </a:pPr>
            <a:r>
              <a:rPr lang="de-DE" altLang="de-DE" dirty="0"/>
              <a:t>Hemiplegie links, forcierte Blickwendung nach rechts, multimodaler </a:t>
            </a:r>
            <a:r>
              <a:rPr lang="de-DE" altLang="de-DE" dirty="0" err="1"/>
              <a:t>Neglect</a:t>
            </a:r>
            <a:r>
              <a:rPr lang="de-DE" altLang="de-DE" dirty="0"/>
              <a:t> nach links</a:t>
            </a:r>
          </a:p>
        </p:txBody>
      </p:sp>
      <p:sp>
        <p:nvSpPr>
          <p:cNvPr id="20" name="Ellipse 19"/>
          <p:cNvSpPr/>
          <p:nvPr/>
        </p:nvSpPr>
        <p:spPr>
          <a:xfrm>
            <a:off x="863749" y="361264"/>
            <a:ext cx="251867" cy="214296"/>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2"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8" imgW="11247619" imgH="11247619" progId="MSPhotoEd.3">
                  <p:embed/>
                </p:oleObj>
              </mc:Choice>
              <mc:Fallback>
                <p:oleObj name="Photo Editor-Foto" r:id="rId8" imgW="11247619" imgH="11247619" progId="MSPhotoEd.3">
                  <p:embed/>
                  <p:pic>
                    <p:nvPicPr>
                      <p:cNvPr id="12"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5" name="Picture 15" descr="logo"/>
          <p:cNvPicPr>
            <a:picLocks noChangeAspect="1" noChangeArrowheads="1"/>
          </p:cNvPicPr>
          <p:nvPr>
            <p:custDataLst>
              <p:tags r:id="rId1"/>
            </p:custDataLst>
          </p:nvPr>
        </p:nvPicPr>
        <p:blipFill>
          <a:blip r:embed="rId10"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345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51</a:t>
            </a:fld>
            <a:endParaRPr lang="de-DE"/>
          </a:p>
        </p:txBody>
      </p:sp>
      <p:pic>
        <p:nvPicPr>
          <p:cNvPr id="3" name="Grafik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67944" y="1636931"/>
            <a:ext cx="4347394" cy="4347396"/>
          </a:xfrm>
          <a:prstGeom prst="rect">
            <a:avLst/>
          </a:prstGeom>
        </p:spPr>
      </p:pic>
      <p:sp>
        <p:nvSpPr>
          <p:cNvPr id="12"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23526" y="836712"/>
            <a:ext cx="7704857" cy="584775"/>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5"/>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5"/>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altLang="de-DE" dirty="0"/>
              <a:t>72J, weiblich</a:t>
            </a:r>
          </a:p>
          <a:p>
            <a:pPr marL="285750" indent="-285750">
              <a:buFontTx/>
              <a:buChar char="-"/>
            </a:pPr>
            <a:r>
              <a:rPr lang="de-DE" altLang="de-DE" dirty="0"/>
              <a:t>Hemiplegie links, forcierte Blickwendung nach rechts multimodaler </a:t>
            </a:r>
            <a:r>
              <a:rPr lang="de-DE" altLang="de-DE" dirty="0" err="1"/>
              <a:t>Neglect</a:t>
            </a:r>
            <a:r>
              <a:rPr lang="de-DE" altLang="de-DE" dirty="0"/>
              <a:t> nach links</a:t>
            </a:r>
          </a:p>
        </p:txBody>
      </p:sp>
      <p:pic>
        <p:nvPicPr>
          <p:cNvPr id="6" name="Grafik 5"/>
          <p:cNvPicPr>
            <a:picLocks noChangeAspect="1"/>
          </p:cNvPicPr>
          <p:nvPr/>
        </p:nvPicPr>
        <p:blipFill>
          <a:blip r:embed="rId6"/>
          <a:stretch>
            <a:fillRect/>
          </a:stretch>
        </p:blipFill>
        <p:spPr>
          <a:xfrm>
            <a:off x="224606" y="1636931"/>
            <a:ext cx="3843338" cy="4347396"/>
          </a:xfrm>
          <a:prstGeom prst="rect">
            <a:avLst/>
          </a:prstGeom>
        </p:spPr>
      </p:pic>
      <p:sp>
        <p:nvSpPr>
          <p:cNvPr id="14"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a:t>
            </a:r>
          </a:p>
        </p:txBody>
      </p:sp>
      <p:sp>
        <p:nvSpPr>
          <p:cNvPr id="17" name="Ellipse 16"/>
          <p:cNvSpPr/>
          <p:nvPr/>
        </p:nvSpPr>
        <p:spPr>
          <a:xfrm>
            <a:off x="863749" y="361264"/>
            <a:ext cx="251867" cy="214296"/>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5"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7" imgW="11247619" imgH="11247619" progId="MSPhotoEd.3">
                  <p:embed/>
                </p:oleObj>
              </mc:Choice>
              <mc:Fallback>
                <p:oleObj name="Photo Editor-Foto" r:id="rId7" imgW="11247619" imgH="11247619" progId="MSPhotoEd.3">
                  <p:embed/>
                  <p:pic>
                    <p:nvPicPr>
                      <p:cNvPr id="15"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6" name="Picture 15" descr="logo"/>
          <p:cNvPicPr>
            <a:picLocks noChangeAspect="1" noChangeArrowheads="1"/>
          </p:cNvPicPr>
          <p:nvPr>
            <p:custDataLst>
              <p:tags r:id="rId1"/>
            </p:custDataLst>
          </p:nvPr>
        </p:nvPicPr>
        <p:blipFill>
          <a:blip r:embed="rId9"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178985"/>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52</a:t>
            </a:fld>
            <a:endParaRPr lang="de-DE"/>
          </a:p>
        </p:txBody>
      </p:sp>
      <p:pic>
        <p:nvPicPr>
          <p:cNvPr id="12" name="Grafik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79512" y="1628800"/>
            <a:ext cx="2736304" cy="4347396"/>
          </a:xfrm>
          <a:prstGeom prst="rect">
            <a:avLst/>
          </a:prstGeom>
        </p:spPr>
      </p:pic>
      <p:pic>
        <p:nvPicPr>
          <p:cNvPr id="6" name="Grafik 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051720" y="1628800"/>
            <a:ext cx="3024336" cy="4347396"/>
          </a:xfrm>
          <a:prstGeom prst="rect">
            <a:avLst/>
          </a:prstGeom>
        </p:spPr>
      </p:pic>
      <p:pic>
        <p:nvPicPr>
          <p:cNvPr id="7" name="Grafik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283968" y="1628799"/>
            <a:ext cx="3073212" cy="4347397"/>
          </a:xfrm>
          <a:prstGeom prst="rect">
            <a:avLst/>
          </a:prstGeom>
        </p:spPr>
      </p:pic>
      <p:pic>
        <p:nvPicPr>
          <p:cNvPr id="8" name="Grafik 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992951" y="1628799"/>
            <a:ext cx="2963601" cy="4347398"/>
          </a:xfrm>
          <a:prstGeom prst="rect">
            <a:avLst/>
          </a:prstGeom>
        </p:spPr>
      </p:pic>
      <p:sp>
        <p:nvSpPr>
          <p:cNvPr id="13"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5"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a:t>
            </a:r>
          </a:p>
        </p:txBody>
      </p:sp>
      <p:sp>
        <p:nvSpPr>
          <p:cNvPr id="16" name="Inhaltsplatzhalter 4"/>
          <p:cNvSpPr txBox="1">
            <a:spLocks/>
          </p:cNvSpPr>
          <p:nvPr/>
        </p:nvSpPr>
        <p:spPr>
          <a:xfrm>
            <a:off x="323526" y="836712"/>
            <a:ext cx="7704857" cy="584775"/>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8"/>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8"/>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altLang="de-DE" dirty="0"/>
              <a:t>Distaler </a:t>
            </a:r>
            <a:r>
              <a:rPr lang="de-DE" altLang="de-DE" dirty="0" err="1"/>
              <a:t>Carotisverschluss</a:t>
            </a:r>
            <a:endParaRPr lang="de-DE" altLang="de-DE" dirty="0"/>
          </a:p>
          <a:p>
            <a:pPr marL="285750" indent="-285750">
              <a:buFontTx/>
              <a:buChar char="-"/>
            </a:pPr>
            <a:r>
              <a:rPr lang="de-DE" altLang="de-DE" dirty="0"/>
              <a:t>Mehrfache Passagen der mechanischen </a:t>
            </a:r>
            <a:r>
              <a:rPr lang="de-DE" altLang="de-DE" dirty="0" err="1"/>
              <a:t>Thrombektomie</a:t>
            </a:r>
            <a:r>
              <a:rPr lang="de-DE" altLang="de-DE" dirty="0"/>
              <a:t> mit </a:t>
            </a:r>
            <a:r>
              <a:rPr lang="de-DE" altLang="de-DE" dirty="0" err="1"/>
              <a:t>Stentretriever</a:t>
            </a:r>
            <a:endParaRPr lang="de-DE" altLang="de-DE" dirty="0"/>
          </a:p>
        </p:txBody>
      </p:sp>
      <p:sp>
        <p:nvSpPr>
          <p:cNvPr id="17" name="Ellipse 16"/>
          <p:cNvSpPr/>
          <p:nvPr/>
        </p:nvSpPr>
        <p:spPr>
          <a:xfrm>
            <a:off x="863749" y="361264"/>
            <a:ext cx="251867" cy="214296"/>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4"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9" imgW="11247619" imgH="11247619" progId="MSPhotoEd.3">
                  <p:embed/>
                </p:oleObj>
              </mc:Choice>
              <mc:Fallback>
                <p:oleObj name="Photo Editor-Foto" r:id="rId9" imgW="11247619" imgH="11247619" progId="MSPhotoEd.3">
                  <p:embed/>
                  <p:pic>
                    <p:nvPicPr>
                      <p:cNvPr id="14"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8" name="Picture 15" descr="logo"/>
          <p:cNvPicPr>
            <a:picLocks noChangeAspect="1" noChangeArrowheads="1"/>
          </p:cNvPicPr>
          <p:nvPr>
            <p:custDataLst>
              <p:tags r:id="rId1"/>
            </p:custDataLst>
          </p:nvPr>
        </p:nvPicPr>
        <p:blipFill>
          <a:blip r:embed="rId11"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3867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53</a:t>
            </a:fld>
            <a:endParaRPr lang="de-DE"/>
          </a:p>
        </p:txBody>
      </p:sp>
      <p:pic>
        <p:nvPicPr>
          <p:cNvPr id="12" name="Grafik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27039" y="1556790"/>
            <a:ext cx="4184553" cy="4636937"/>
          </a:xfrm>
          <a:prstGeom prst="rect">
            <a:avLst/>
          </a:prstGeom>
        </p:spPr>
      </p:pic>
      <p:pic>
        <p:nvPicPr>
          <p:cNvPr id="5" name="Grafik 4"/>
          <p:cNvPicPr>
            <a:picLocks noChangeAspect="1"/>
          </p:cNvPicPr>
          <p:nvPr/>
        </p:nvPicPr>
        <p:blipFill>
          <a:blip r:embed="rId5"/>
          <a:stretch>
            <a:fillRect/>
          </a:stretch>
        </p:blipFill>
        <p:spPr>
          <a:xfrm>
            <a:off x="4491903" y="1556789"/>
            <a:ext cx="4184553" cy="4636937"/>
          </a:xfrm>
          <a:prstGeom prst="rect">
            <a:avLst/>
          </a:prstGeom>
        </p:spPr>
      </p:pic>
      <p:sp>
        <p:nvSpPr>
          <p:cNvPr id="9"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Ellipse 12"/>
          <p:cNvSpPr/>
          <p:nvPr/>
        </p:nvSpPr>
        <p:spPr>
          <a:xfrm>
            <a:off x="863749" y="361264"/>
            <a:ext cx="251867" cy="214296"/>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a:t>
            </a:r>
          </a:p>
        </p:txBody>
      </p:sp>
      <p:sp>
        <p:nvSpPr>
          <p:cNvPr id="16" name="Inhaltsplatzhalter 4"/>
          <p:cNvSpPr txBox="1">
            <a:spLocks/>
          </p:cNvSpPr>
          <p:nvPr/>
        </p:nvSpPr>
        <p:spPr>
          <a:xfrm>
            <a:off x="323526" y="836712"/>
            <a:ext cx="7704857" cy="584775"/>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6"/>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6"/>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altLang="de-DE" dirty="0"/>
              <a:t>Maligner Mediainfarkt</a:t>
            </a:r>
          </a:p>
          <a:p>
            <a:pPr marL="285750" indent="-285750">
              <a:buFontTx/>
              <a:buChar char="-"/>
            </a:pPr>
            <a:r>
              <a:rPr lang="de-DE" altLang="de-DE" dirty="0" err="1"/>
              <a:t>Entdeckelung</a:t>
            </a:r>
            <a:r>
              <a:rPr lang="de-DE" altLang="de-DE" dirty="0"/>
              <a:t> im Verlauf wegen raumforderndem Effekt</a:t>
            </a:r>
          </a:p>
        </p:txBody>
      </p:sp>
      <p:graphicFrame>
        <p:nvGraphicFramePr>
          <p:cNvPr id="15"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7" imgW="11247619" imgH="11247619" progId="MSPhotoEd.3">
                  <p:embed/>
                </p:oleObj>
              </mc:Choice>
              <mc:Fallback>
                <p:oleObj name="Photo Editor-Foto" r:id="rId7" imgW="11247619" imgH="11247619" progId="MSPhotoEd.3">
                  <p:embed/>
                  <p:pic>
                    <p:nvPicPr>
                      <p:cNvPr id="15"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7" name="Picture 15" descr="logo"/>
          <p:cNvPicPr>
            <a:picLocks noChangeAspect="1" noChangeArrowheads="1"/>
          </p:cNvPicPr>
          <p:nvPr>
            <p:custDataLst>
              <p:tags r:id="rId1"/>
            </p:custDataLst>
          </p:nvPr>
        </p:nvPicPr>
        <p:blipFill>
          <a:blip r:embed="rId9"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6942458"/>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54</a:t>
            </a:fld>
            <a:endParaRPr lang="de-DE"/>
          </a:p>
        </p:txBody>
      </p:sp>
      <p:sp>
        <p:nvSpPr>
          <p:cNvPr id="9"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4"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a:t>
            </a:r>
          </a:p>
        </p:txBody>
      </p:sp>
      <p:pic>
        <p:nvPicPr>
          <p:cNvPr id="17" name="Grafik 16"/>
          <p:cNvPicPr>
            <a:picLocks noChangeAspect="1"/>
          </p:cNvPicPr>
          <p:nvPr/>
        </p:nvPicPr>
        <p:blipFill>
          <a:blip r:embed="rId4"/>
          <a:stretch>
            <a:fillRect/>
          </a:stretch>
        </p:blipFill>
        <p:spPr>
          <a:xfrm>
            <a:off x="323526" y="1556789"/>
            <a:ext cx="4188066" cy="4636937"/>
          </a:xfrm>
          <a:prstGeom prst="rect">
            <a:avLst/>
          </a:prstGeom>
        </p:spPr>
      </p:pic>
      <p:pic>
        <p:nvPicPr>
          <p:cNvPr id="19" name="Grafik 1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61122" y="1556789"/>
            <a:ext cx="4215334" cy="4636937"/>
          </a:xfrm>
          <a:prstGeom prst="rect">
            <a:avLst/>
          </a:prstGeom>
        </p:spPr>
      </p:pic>
      <p:sp>
        <p:nvSpPr>
          <p:cNvPr id="20" name="Inhaltsplatzhalter 4"/>
          <p:cNvSpPr txBox="1">
            <a:spLocks/>
          </p:cNvSpPr>
          <p:nvPr/>
        </p:nvSpPr>
        <p:spPr>
          <a:xfrm>
            <a:off x="323526" y="836712"/>
            <a:ext cx="8052149" cy="584775"/>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6"/>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6"/>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altLang="de-DE" dirty="0"/>
              <a:t>Initiales CT</a:t>
            </a:r>
          </a:p>
          <a:p>
            <a:pPr marL="285750" indent="-285750">
              <a:buFontTx/>
              <a:buChar char="-"/>
            </a:pPr>
            <a:r>
              <a:rPr lang="de-DE" altLang="de-DE" dirty="0"/>
              <a:t>Bereits herabgesetzte Mark- Rindendifferenzierbarkeit</a:t>
            </a:r>
          </a:p>
        </p:txBody>
      </p:sp>
      <p:sp>
        <p:nvSpPr>
          <p:cNvPr id="21" name="Ellipse 20"/>
          <p:cNvSpPr/>
          <p:nvPr/>
        </p:nvSpPr>
        <p:spPr>
          <a:xfrm>
            <a:off x="863749" y="361264"/>
            <a:ext cx="251867" cy="214296"/>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2"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7" imgW="11247619" imgH="11247619" progId="MSPhotoEd.3">
                  <p:embed/>
                </p:oleObj>
              </mc:Choice>
              <mc:Fallback>
                <p:oleObj name="Photo Editor-Foto" r:id="rId7" imgW="11247619" imgH="11247619" progId="MSPhotoEd.3">
                  <p:embed/>
                  <p:pic>
                    <p:nvPicPr>
                      <p:cNvPr id="12"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3" name="Picture 15" descr="logo"/>
          <p:cNvPicPr>
            <a:picLocks noChangeAspect="1" noChangeArrowheads="1"/>
          </p:cNvPicPr>
          <p:nvPr>
            <p:custDataLst>
              <p:tags r:id="rId1"/>
            </p:custDataLst>
          </p:nvPr>
        </p:nvPicPr>
        <p:blipFill>
          <a:blip r:embed="rId9"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89481"/>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55</a:t>
            </a:fld>
            <a:endParaRPr lang="de-DE"/>
          </a:p>
        </p:txBody>
      </p:sp>
      <p:sp>
        <p:nvSpPr>
          <p:cNvPr id="21" name="Titel 6"/>
          <p:cNvSpPr>
            <a:spLocks noGrp="1"/>
          </p:cNvSpPr>
          <p:nvPr>
            <p:ph type="title"/>
          </p:nvPr>
        </p:nvSpPr>
        <p:spPr>
          <a:xfrm>
            <a:off x="172776" y="1122385"/>
            <a:ext cx="2123189" cy="461665"/>
          </a:xfrm>
        </p:spPr>
        <p:txBody>
          <a:bodyPr/>
          <a:lstStyle/>
          <a:p>
            <a:r>
              <a:rPr lang="de-DE" dirty="0"/>
              <a:t>ASPECT</a:t>
            </a:r>
            <a:br>
              <a:rPr lang="de-DE" dirty="0"/>
            </a:br>
            <a:r>
              <a:rPr lang="de-DE" sz="1400" b="0" dirty="0"/>
              <a:t>(Automatisiertes Scoring)</a:t>
            </a:r>
          </a:p>
        </p:txBody>
      </p:sp>
      <p:pic>
        <p:nvPicPr>
          <p:cNvPr id="3" name="Grafik 2"/>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27567" y="4630747"/>
            <a:ext cx="1740377" cy="1899952"/>
          </a:xfrm>
          <a:prstGeom prst="rect">
            <a:avLst/>
          </a:prstGeom>
        </p:spPr>
      </p:pic>
      <p:pic>
        <p:nvPicPr>
          <p:cNvPr id="5" name="Grafik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27567" y="836712"/>
            <a:ext cx="1740377" cy="1907061"/>
          </a:xfrm>
          <a:prstGeom prst="rect">
            <a:avLst/>
          </a:prstGeom>
        </p:spPr>
      </p:pic>
      <p:pic>
        <p:nvPicPr>
          <p:cNvPr id="6" name="Grafik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85613" y="841249"/>
            <a:ext cx="1742571" cy="1907061"/>
          </a:xfrm>
          <a:prstGeom prst="rect">
            <a:avLst/>
          </a:prstGeom>
        </p:spPr>
      </p:pic>
      <p:pic>
        <p:nvPicPr>
          <p:cNvPr id="7" name="Grafik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27568" y="2741202"/>
            <a:ext cx="1740376" cy="1889546"/>
          </a:xfrm>
          <a:prstGeom prst="rect">
            <a:avLst/>
          </a:prstGeom>
        </p:spPr>
      </p:pic>
      <p:pic>
        <p:nvPicPr>
          <p:cNvPr id="8" name="Grafik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85613" y="2741201"/>
            <a:ext cx="1742571" cy="1889546"/>
          </a:xfrm>
          <a:prstGeom prst="rect">
            <a:avLst/>
          </a:prstGeom>
        </p:spPr>
      </p:pic>
      <p:pic>
        <p:nvPicPr>
          <p:cNvPr id="9" name="Grafik 8"/>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485613" y="4630747"/>
            <a:ext cx="1742571" cy="1899952"/>
          </a:xfrm>
          <a:prstGeom prst="rect">
            <a:avLst/>
          </a:prstGeom>
        </p:spPr>
      </p:pic>
      <p:pic>
        <p:nvPicPr>
          <p:cNvPr id="13" name="Grafik 12"/>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598910" y="1880131"/>
            <a:ext cx="2365578" cy="3611686"/>
          </a:xfrm>
          <a:prstGeom prst="rect">
            <a:avLst/>
          </a:prstGeom>
        </p:spPr>
      </p:pic>
      <p:graphicFrame>
        <p:nvGraphicFramePr>
          <p:cNvPr id="15" name="Object 14"/>
          <p:cNvGraphicFramePr>
            <a:graphicFrameLocks noChangeAspect="1"/>
          </p:cNvGraphicFramePr>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11" imgW="11247619" imgH="11247619" progId="MSPhotoEd.3">
                  <p:embed/>
                </p:oleObj>
              </mc:Choice>
              <mc:Fallback>
                <p:oleObj name="Photo Editor-Foto" r:id="rId11" imgW="11247619" imgH="11247619" progId="MSPhotoEd.3">
                  <p:embed/>
                  <p:pic>
                    <p:nvPicPr>
                      <p:cNvPr id="15" name="Object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6" name="Picture 15" descr="logo"/>
          <p:cNvPicPr>
            <a:picLocks noChangeAspect="1" noChangeArrowheads="1"/>
          </p:cNvPicPr>
          <p:nvPr>
            <p:custDataLst>
              <p:tags r:id="rId1"/>
            </p:custDataLst>
          </p:nvPr>
        </p:nvPicPr>
        <p:blipFill>
          <a:blip r:embed="rId13"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4" name="Ellipse 13"/>
          <p:cNvSpPr/>
          <p:nvPr/>
        </p:nvSpPr>
        <p:spPr>
          <a:xfrm>
            <a:off x="863749" y="361264"/>
            <a:ext cx="251867" cy="214296"/>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Tree>
    <p:extLst>
      <p:ext uri="{BB962C8B-B14F-4D97-AF65-F5344CB8AC3E}">
        <p14:creationId xmlns:p14="http://schemas.microsoft.com/office/powerpoint/2010/main" val="849968076"/>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56</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14" name="Grafik 13"/>
          <p:cNvPicPr>
            <a:picLocks noChangeAspect="1"/>
          </p:cNvPicPr>
          <p:nvPr/>
        </p:nvPicPr>
        <p:blipFill>
          <a:blip r:embed="rId7"/>
          <a:stretch>
            <a:fillRect/>
          </a:stretch>
        </p:blipFill>
        <p:spPr>
          <a:xfrm>
            <a:off x="395537" y="2106517"/>
            <a:ext cx="3543752" cy="4072534"/>
          </a:xfrm>
          <a:prstGeom prst="rect">
            <a:avLst/>
          </a:prstGeom>
        </p:spPr>
      </p:pic>
      <p:sp>
        <p:nvSpPr>
          <p:cNvPr id="15" name="Inhaltsplatzhalter 4"/>
          <p:cNvSpPr txBox="1">
            <a:spLocks/>
          </p:cNvSpPr>
          <p:nvPr/>
        </p:nvSpPr>
        <p:spPr>
          <a:xfrm>
            <a:off x="35496" y="764704"/>
            <a:ext cx="5256262" cy="569387"/>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8"/>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8"/>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62J, m</a:t>
            </a:r>
          </a:p>
          <a:p>
            <a:pPr marL="463550" lvl="1" indent="-285750">
              <a:buFontTx/>
              <a:buChar char="-"/>
            </a:pPr>
            <a:r>
              <a:rPr lang="de-DE" sz="1600" dirty="0"/>
              <a:t>Wortfindungsstörung vor 45 Minuten</a:t>
            </a:r>
          </a:p>
        </p:txBody>
      </p:sp>
      <p:pic>
        <p:nvPicPr>
          <p:cNvPr id="7" name="Grafik 6"/>
          <p:cNvPicPr>
            <a:picLocks noChangeAspect="1"/>
          </p:cNvPicPr>
          <p:nvPr/>
        </p:nvPicPr>
        <p:blipFill>
          <a:blip r:embed="rId9"/>
          <a:stretch>
            <a:fillRect/>
          </a:stretch>
        </p:blipFill>
        <p:spPr>
          <a:xfrm>
            <a:off x="4342300" y="2081365"/>
            <a:ext cx="4032103" cy="4097686"/>
          </a:xfrm>
          <a:prstGeom prst="rect">
            <a:avLst/>
          </a:prstGeom>
        </p:spPr>
      </p:pic>
      <p:sp>
        <p:nvSpPr>
          <p:cNvPr id="11"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6" name="Rechteck 15"/>
          <p:cNvSpPr/>
          <p:nvPr/>
        </p:nvSpPr>
        <p:spPr>
          <a:xfrm>
            <a:off x="863749" y="390140"/>
            <a:ext cx="251867" cy="2001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44846536"/>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57</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5496" y="764704"/>
            <a:ext cx="5256262" cy="892552"/>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62J, m</a:t>
            </a:r>
          </a:p>
          <a:p>
            <a:pPr marL="463550" lvl="1" indent="-285750">
              <a:buFontTx/>
              <a:buChar char="-"/>
            </a:pPr>
            <a:r>
              <a:rPr lang="de-DE" sz="1600" dirty="0"/>
              <a:t>Wortfindungsstörung vor 45 Minuten</a:t>
            </a:r>
          </a:p>
          <a:p>
            <a:pPr marL="463550" lvl="1" indent="-285750">
              <a:buFontTx/>
              <a:buChar char="-"/>
            </a:pPr>
            <a:r>
              <a:rPr lang="de-DE" sz="1600" dirty="0" err="1"/>
              <a:t>i.v.</a:t>
            </a:r>
            <a:r>
              <a:rPr lang="de-DE" sz="1600" dirty="0"/>
              <a:t>- </a:t>
            </a:r>
            <a:r>
              <a:rPr lang="de-DE" sz="1600" dirty="0" err="1"/>
              <a:t>Lyse</a:t>
            </a:r>
            <a:r>
              <a:rPr lang="de-DE" sz="1600" dirty="0"/>
              <a:t> eingeleitet</a:t>
            </a:r>
          </a:p>
        </p:txBody>
      </p:sp>
      <p:pic>
        <p:nvPicPr>
          <p:cNvPr id="14" name="Grafik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5536" y="1857681"/>
            <a:ext cx="5400600" cy="4095954"/>
          </a:xfrm>
          <a:prstGeom prst="rect">
            <a:avLst/>
          </a:prstGeom>
        </p:spPr>
      </p:pic>
      <p:sp>
        <p:nvSpPr>
          <p:cNvPr id="11"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2" name="Rechteck 11"/>
          <p:cNvSpPr/>
          <p:nvPr/>
        </p:nvSpPr>
        <p:spPr>
          <a:xfrm>
            <a:off x="863749" y="390140"/>
            <a:ext cx="251867" cy="2001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69908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58</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1" name="Inhaltsplatzhalter 4"/>
          <p:cNvSpPr txBox="1">
            <a:spLocks/>
          </p:cNvSpPr>
          <p:nvPr/>
        </p:nvSpPr>
        <p:spPr>
          <a:xfrm>
            <a:off x="35496" y="764704"/>
            <a:ext cx="6408712" cy="1538883"/>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62J, m</a:t>
            </a:r>
          </a:p>
          <a:p>
            <a:pPr marL="463550" lvl="1" indent="-285750">
              <a:buFontTx/>
              <a:buChar char="-"/>
            </a:pPr>
            <a:r>
              <a:rPr lang="de-DE" sz="1600" dirty="0"/>
              <a:t>Nach 3h Verschlechterung mit Aphasie </a:t>
            </a:r>
          </a:p>
          <a:p>
            <a:pPr marL="463550" lvl="1" indent="-285750">
              <a:buFontTx/>
              <a:buChar char="-"/>
            </a:pPr>
            <a:r>
              <a:rPr lang="de-DE" sz="1600" dirty="0"/>
              <a:t>Hemiplegie links</a:t>
            </a:r>
          </a:p>
          <a:p>
            <a:pPr marL="463550" lvl="1" indent="-285750">
              <a:buFontTx/>
              <a:buChar char="-"/>
            </a:pPr>
            <a:r>
              <a:rPr lang="de-DE" sz="1600" dirty="0"/>
              <a:t>Blickwendung nach rechts</a:t>
            </a:r>
          </a:p>
          <a:p>
            <a:pPr marL="463550" lvl="1" indent="-285750">
              <a:buFontTx/>
              <a:buChar char="-"/>
            </a:pPr>
            <a:r>
              <a:rPr lang="de-DE" sz="1600" dirty="0" err="1"/>
              <a:t>mRS</a:t>
            </a:r>
            <a:r>
              <a:rPr lang="de-DE" sz="1600" dirty="0"/>
              <a:t>: 5</a:t>
            </a:r>
          </a:p>
        </p:txBody>
      </p:sp>
      <p:pic>
        <p:nvPicPr>
          <p:cNvPr id="5" name="Grafik 4"/>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71601" y="2521728"/>
            <a:ext cx="3639058" cy="3787592"/>
          </a:xfrm>
          <a:prstGeom prst="rect">
            <a:avLst/>
          </a:prstGeom>
        </p:spPr>
      </p:pic>
      <p:pic>
        <p:nvPicPr>
          <p:cNvPr id="6" name="Grafik 5"/>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980640" y="2454597"/>
            <a:ext cx="3191760" cy="3961462"/>
          </a:xfrm>
          <a:prstGeom prst="rect">
            <a:avLst/>
          </a:prstGeom>
        </p:spPr>
      </p:pic>
      <p:pic>
        <p:nvPicPr>
          <p:cNvPr id="12" name="Grafik 11"/>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238203" y="2687049"/>
            <a:ext cx="4744912" cy="3598663"/>
          </a:xfrm>
          <a:prstGeom prst="rect">
            <a:avLst/>
          </a:prstGeom>
        </p:spPr>
      </p:pic>
      <p:sp>
        <p:nvSpPr>
          <p:cNvPr id="15"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6" name="Rechteck 15"/>
          <p:cNvSpPr/>
          <p:nvPr/>
        </p:nvSpPr>
        <p:spPr>
          <a:xfrm>
            <a:off x="863749" y="390140"/>
            <a:ext cx="251867" cy="2001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966727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59</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14" name="Grafik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5536" y="2309207"/>
            <a:ext cx="4805252" cy="3644427"/>
          </a:xfrm>
          <a:prstGeom prst="rect">
            <a:avLst/>
          </a:prstGeom>
        </p:spPr>
      </p:pic>
      <p:pic>
        <p:nvPicPr>
          <p:cNvPr id="12" name="Grafik 1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508105" y="2309207"/>
            <a:ext cx="3171230" cy="3657448"/>
          </a:xfrm>
          <a:prstGeom prst="rect">
            <a:avLst/>
          </a:prstGeom>
        </p:spPr>
      </p:pic>
      <p:sp>
        <p:nvSpPr>
          <p:cNvPr id="15" name="Inhaltsplatzhalter 4"/>
          <p:cNvSpPr txBox="1">
            <a:spLocks/>
          </p:cNvSpPr>
          <p:nvPr/>
        </p:nvSpPr>
        <p:spPr>
          <a:xfrm>
            <a:off x="323850" y="1916832"/>
            <a:ext cx="1440000" cy="276999"/>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9"/>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9"/>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indent="0">
              <a:buNone/>
            </a:pPr>
            <a:r>
              <a:rPr lang="de-DE" sz="1800" dirty="0"/>
              <a:t>Initiale CTP</a:t>
            </a:r>
          </a:p>
        </p:txBody>
      </p:sp>
      <p:sp>
        <p:nvSpPr>
          <p:cNvPr id="16" name="Inhaltsplatzhalter 4"/>
          <p:cNvSpPr txBox="1">
            <a:spLocks/>
          </p:cNvSpPr>
          <p:nvPr/>
        </p:nvSpPr>
        <p:spPr>
          <a:xfrm>
            <a:off x="5346955" y="1916832"/>
            <a:ext cx="3332380" cy="276999"/>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9"/>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9"/>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indent="0">
              <a:buNone/>
            </a:pPr>
            <a:r>
              <a:rPr lang="de-DE" sz="1800" dirty="0"/>
              <a:t>CT nativ 3h nach </a:t>
            </a:r>
            <a:r>
              <a:rPr lang="de-DE" sz="1800" dirty="0" err="1"/>
              <a:t>i.v.</a:t>
            </a:r>
            <a:r>
              <a:rPr lang="de-DE" sz="1800" dirty="0"/>
              <a:t>- </a:t>
            </a:r>
            <a:r>
              <a:rPr lang="de-DE" sz="1800" dirty="0" err="1"/>
              <a:t>Lyse</a:t>
            </a:r>
            <a:endParaRPr lang="de-DE" sz="1800" dirty="0"/>
          </a:p>
        </p:txBody>
      </p:sp>
      <p:sp>
        <p:nvSpPr>
          <p:cNvPr id="17" name="Inhaltsplatzhalter 4"/>
          <p:cNvSpPr txBox="1">
            <a:spLocks/>
          </p:cNvSpPr>
          <p:nvPr/>
        </p:nvSpPr>
        <p:spPr>
          <a:xfrm>
            <a:off x="35496" y="764704"/>
            <a:ext cx="7920880" cy="569387"/>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9"/>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9"/>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62J, m</a:t>
            </a:r>
          </a:p>
          <a:p>
            <a:pPr marL="463550" lvl="1" indent="-285750">
              <a:buFontTx/>
              <a:buChar char="-"/>
            </a:pPr>
            <a:r>
              <a:rPr lang="de-DE" sz="1600" dirty="0"/>
              <a:t>Was ist mit dem </a:t>
            </a:r>
            <a:r>
              <a:rPr lang="de-DE" sz="1600" dirty="0" err="1"/>
              <a:t>hypoperfundierten</a:t>
            </a:r>
            <a:r>
              <a:rPr lang="de-DE" sz="1600" dirty="0"/>
              <a:t> Areal im vorderen Mediastromgebiet links?</a:t>
            </a:r>
          </a:p>
        </p:txBody>
      </p:sp>
      <p:sp>
        <p:nvSpPr>
          <p:cNvPr id="13"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8" name="Rechteck 17"/>
          <p:cNvSpPr/>
          <p:nvPr/>
        </p:nvSpPr>
        <p:spPr>
          <a:xfrm>
            <a:off x="863749" y="390140"/>
            <a:ext cx="251867" cy="2001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7244249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6</a:t>
            </a:fld>
            <a:endParaRPr lang="de-DE"/>
          </a:p>
        </p:txBody>
      </p:sp>
      <p:sp>
        <p:nvSpPr>
          <p:cNvPr id="2" name="Inhaltsplatzhalter 1"/>
          <p:cNvSpPr>
            <a:spLocks noGrp="1"/>
          </p:cNvSpPr>
          <p:nvPr>
            <p:ph idx="1"/>
          </p:nvPr>
        </p:nvSpPr>
        <p:spPr>
          <a:xfrm>
            <a:off x="323850" y="1125538"/>
            <a:ext cx="8496299" cy="246221"/>
          </a:xfrm>
        </p:spPr>
        <p:txBody>
          <a:bodyPr/>
          <a:lstStyle/>
          <a:p>
            <a:r>
              <a:rPr lang="de-DE" sz="1600" dirty="0"/>
              <a:t>Was wir wissen</a:t>
            </a:r>
          </a:p>
        </p:txBody>
      </p:sp>
      <p:sp>
        <p:nvSpPr>
          <p:cNvPr id="9" name="Inhaltsplatzhalter 4"/>
          <p:cNvSpPr txBox="1">
            <a:spLocks/>
          </p:cNvSpPr>
          <p:nvPr/>
        </p:nvSpPr>
        <p:spPr>
          <a:xfrm>
            <a:off x="323850" y="1556792"/>
            <a:ext cx="8051826" cy="2616101"/>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en-US" sz="1600" dirty="0" err="1"/>
              <a:t>Rekanalisation</a:t>
            </a:r>
            <a:r>
              <a:rPr lang="en-US" sz="1600" dirty="0"/>
              <a:t> </a:t>
            </a:r>
            <a:r>
              <a:rPr lang="en-US" sz="1600" dirty="0" err="1"/>
              <a:t>bei</a:t>
            </a:r>
            <a:r>
              <a:rPr lang="en-US" sz="1600" dirty="0"/>
              <a:t> IVT </a:t>
            </a:r>
            <a:r>
              <a:rPr lang="en-US" sz="1600" dirty="0" err="1"/>
              <a:t>für</a:t>
            </a:r>
            <a:r>
              <a:rPr lang="en-US" sz="1600" dirty="0"/>
              <a:t> </a:t>
            </a:r>
            <a:r>
              <a:rPr lang="en-US" sz="1600" dirty="0" err="1"/>
              <a:t>Großgefäßverschluss</a:t>
            </a:r>
            <a:r>
              <a:rPr lang="en-US" sz="1600" dirty="0"/>
              <a:t> (LVO) in 13-50% </a:t>
            </a:r>
            <a:endParaRPr lang="de-DE" sz="1600" dirty="0"/>
          </a:p>
          <a:p>
            <a:pPr marL="285750" indent="-285750">
              <a:buFontTx/>
              <a:buChar char="-"/>
            </a:pPr>
            <a:r>
              <a:rPr lang="de-DE" sz="1600" dirty="0"/>
              <a:t>LVO: Besseres Outcome bei </a:t>
            </a:r>
            <a:r>
              <a:rPr lang="de-DE" sz="1600" dirty="0" err="1"/>
              <a:t>endovaskulärer</a:t>
            </a:r>
            <a:r>
              <a:rPr lang="de-DE" sz="1600" dirty="0"/>
              <a:t> Therapie</a:t>
            </a:r>
          </a:p>
          <a:p>
            <a:pPr marL="285750" indent="-285750">
              <a:buFontTx/>
              <a:buChar char="-"/>
            </a:pPr>
            <a:r>
              <a:rPr lang="de-DE" sz="1600" dirty="0"/>
              <a:t>Bahnbrechende Studien (2013-2015)</a:t>
            </a:r>
          </a:p>
          <a:p>
            <a:pPr marL="285750" indent="-285750">
              <a:buFontTx/>
              <a:buChar char="-"/>
            </a:pPr>
            <a:endParaRPr lang="de-DE" sz="1600" dirty="0"/>
          </a:p>
          <a:p>
            <a:pPr marL="463550" lvl="1" indent="-285750">
              <a:buFontTx/>
              <a:buChar char="-"/>
            </a:pPr>
            <a:r>
              <a:rPr lang="en-US" dirty="0"/>
              <a:t>MR CLEAN 2014</a:t>
            </a:r>
          </a:p>
          <a:p>
            <a:pPr marL="463550" lvl="1" indent="-285750">
              <a:buFontTx/>
              <a:buChar char="-"/>
            </a:pPr>
            <a:r>
              <a:rPr lang="en-US" dirty="0"/>
              <a:t>ESCAPE</a:t>
            </a:r>
          </a:p>
          <a:p>
            <a:pPr marL="463550" lvl="1" indent="-285750">
              <a:buFontTx/>
              <a:buChar char="-"/>
            </a:pPr>
            <a:r>
              <a:rPr lang="en-US" dirty="0"/>
              <a:t>SWIFT PRIME</a:t>
            </a:r>
          </a:p>
          <a:p>
            <a:pPr marL="463550" lvl="1" indent="-285750">
              <a:buFontTx/>
              <a:buChar char="-"/>
            </a:pPr>
            <a:r>
              <a:rPr lang="en-US" dirty="0"/>
              <a:t>EXTEND-IA</a:t>
            </a:r>
          </a:p>
        </p:txBody>
      </p:sp>
      <p:sp>
        <p:nvSpPr>
          <p:cNvPr id="7"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2" name="Titel 6"/>
          <p:cNvSpPr>
            <a:spLocks noGrp="1"/>
          </p:cNvSpPr>
          <p:nvPr>
            <p:ph type="title"/>
          </p:nvPr>
        </p:nvSpPr>
        <p:spPr>
          <a:xfrm>
            <a:off x="323850" y="300342"/>
            <a:ext cx="6480398" cy="246221"/>
          </a:xfrm>
        </p:spPr>
        <p:txBody>
          <a:bodyPr/>
          <a:lstStyle/>
          <a:p>
            <a:r>
              <a:rPr lang="de-DE" dirty="0"/>
              <a:t>STROKE- IVT bei LVO</a:t>
            </a:r>
          </a:p>
        </p:txBody>
      </p:sp>
      <p:pic>
        <p:nvPicPr>
          <p:cNvPr id="13" name="Grafik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83768" y="2923079"/>
            <a:ext cx="6339783" cy="2522145"/>
          </a:xfrm>
          <a:prstGeom prst="rect">
            <a:avLst/>
          </a:prstGeom>
        </p:spPr>
      </p:pic>
      <p:sp>
        <p:nvSpPr>
          <p:cNvPr id="15" name="Subtitle 2"/>
          <p:cNvSpPr txBox="1">
            <a:spLocks/>
          </p:cNvSpPr>
          <p:nvPr/>
        </p:nvSpPr>
        <p:spPr bwMode="auto">
          <a:xfrm>
            <a:off x="0" y="5853602"/>
            <a:ext cx="8715725" cy="834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ts val="900"/>
              </a:spcBef>
              <a:buClr>
                <a:srgbClr val="5781AE"/>
              </a:buClr>
              <a:buNone/>
            </a:pPr>
            <a:r>
              <a:rPr lang="en-US" altLang="en-US" sz="1000" dirty="0">
                <a:solidFill>
                  <a:schemeClr val="bg1">
                    <a:lumMod val="50000"/>
                  </a:schemeClr>
                </a:solidFill>
                <a:latin typeface="Arial" charset="0"/>
              </a:rPr>
              <a:t>O.A. </a:t>
            </a:r>
            <a:r>
              <a:rPr lang="en-US" altLang="en-US" sz="1000" dirty="0" err="1">
                <a:solidFill>
                  <a:schemeClr val="bg1">
                    <a:lumMod val="50000"/>
                  </a:schemeClr>
                </a:solidFill>
                <a:latin typeface="Arial" charset="0"/>
              </a:rPr>
              <a:t>Berkhemer</a:t>
            </a:r>
            <a:r>
              <a:rPr lang="en-US" altLang="en-US" sz="1000" dirty="0">
                <a:solidFill>
                  <a:schemeClr val="bg1">
                    <a:lumMod val="50000"/>
                  </a:schemeClr>
                </a:solidFill>
                <a:latin typeface="Arial" charset="0"/>
              </a:rPr>
              <a:t> et. al. A Randomized Trial for </a:t>
            </a:r>
            <a:r>
              <a:rPr lang="en-US" altLang="en-US" sz="1000" dirty="0" err="1">
                <a:solidFill>
                  <a:schemeClr val="bg1">
                    <a:lumMod val="50000"/>
                  </a:schemeClr>
                </a:solidFill>
                <a:latin typeface="Arial" charset="0"/>
              </a:rPr>
              <a:t>Intraarterial</a:t>
            </a:r>
            <a:r>
              <a:rPr lang="en-US" altLang="en-US" sz="1000" dirty="0">
                <a:solidFill>
                  <a:schemeClr val="bg1">
                    <a:lumMod val="50000"/>
                  </a:schemeClr>
                </a:solidFill>
                <a:latin typeface="Arial" charset="0"/>
              </a:rPr>
              <a:t> Treatment for Acute Ischemic Stroke. N </a:t>
            </a:r>
            <a:r>
              <a:rPr lang="en-US" altLang="en-US" sz="1000" dirty="0" err="1">
                <a:solidFill>
                  <a:schemeClr val="bg1">
                    <a:lumMod val="50000"/>
                  </a:schemeClr>
                </a:solidFill>
                <a:latin typeface="Arial" charset="0"/>
              </a:rPr>
              <a:t>Eng</a:t>
            </a:r>
            <a:r>
              <a:rPr lang="en-US" altLang="en-US" sz="1000" dirty="0">
                <a:solidFill>
                  <a:schemeClr val="bg1">
                    <a:lumMod val="50000"/>
                  </a:schemeClr>
                </a:solidFill>
                <a:latin typeface="Arial" charset="0"/>
              </a:rPr>
              <a:t> J Med December 2014. M </a:t>
            </a:r>
            <a:r>
              <a:rPr lang="en-US" altLang="en-US" sz="1000" dirty="0" err="1">
                <a:solidFill>
                  <a:schemeClr val="bg1">
                    <a:lumMod val="50000"/>
                  </a:schemeClr>
                </a:solidFill>
                <a:latin typeface="Arial" charset="0"/>
              </a:rPr>
              <a:t>Goyal</a:t>
            </a:r>
            <a:r>
              <a:rPr lang="en-US" altLang="en-US" sz="1000" dirty="0">
                <a:solidFill>
                  <a:schemeClr val="bg1">
                    <a:lumMod val="50000"/>
                  </a:schemeClr>
                </a:solidFill>
                <a:latin typeface="Arial" charset="0"/>
              </a:rPr>
              <a:t> et. al. Randomized Assessment of Rapid Endovascular Treatment of Ischemic Stroke. NEJM published on February 11, 2015. Results of the SWIFT PRIME Trial were presented by Dr. Jeffery Saver at the International Stroke Conference in Nashville, TN on Wednesday, February 11, 2015. B.C.V. Campbell et. al. Endovascular Therapy for Ischemic Stroke with Perfusion-Imaging Selection. NEJM published on  February 11, 2015</a:t>
            </a:r>
          </a:p>
        </p:txBody>
      </p:sp>
      <p:graphicFrame>
        <p:nvGraphicFramePr>
          <p:cNvPr id="10"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6" imgW="11247619" imgH="11247619" progId="MSPhotoEd.3">
                  <p:embed/>
                </p:oleObj>
              </mc:Choice>
              <mc:Fallback>
                <p:oleObj name="Photo Editor-Foto" r:id="rId6" imgW="11247619" imgH="11247619" progId="MSPhotoEd.3">
                  <p:embed/>
                  <p:pic>
                    <p:nvPicPr>
                      <p:cNvPr id="10"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1" name="Picture 15" descr="logo"/>
          <p:cNvPicPr>
            <a:picLocks noChangeAspect="1" noChangeArrowheads="1"/>
          </p:cNvPicPr>
          <p:nvPr>
            <p:custDataLst>
              <p:tags r:id="rId1"/>
            </p:custDataLst>
          </p:nvPr>
        </p:nvPicPr>
        <p:blipFill>
          <a:blip r:embed="rId8"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69360"/>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60</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1" name="Inhaltsplatzhalter 4"/>
          <p:cNvSpPr txBox="1">
            <a:spLocks/>
          </p:cNvSpPr>
          <p:nvPr/>
        </p:nvSpPr>
        <p:spPr>
          <a:xfrm>
            <a:off x="35496" y="764704"/>
            <a:ext cx="8496944" cy="1538883"/>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62J, m</a:t>
            </a:r>
          </a:p>
          <a:p>
            <a:pPr marL="463550" lvl="1" indent="-285750">
              <a:buFontTx/>
              <a:buChar char="-"/>
            </a:pPr>
            <a:r>
              <a:rPr lang="de-DE" sz="1600" dirty="0" err="1"/>
              <a:t>i.v</a:t>
            </a:r>
            <a:r>
              <a:rPr lang="de-DE" sz="1600" dirty="0"/>
              <a:t>- </a:t>
            </a:r>
            <a:r>
              <a:rPr lang="de-DE" sz="1600" dirty="0" err="1"/>
              <a:t>Lyse</a:t>
            </a:r>
            <a:r>
              <a:rPr lang="de-DE" sz="1600" dirty="0"/>
              <a:t>, Zeitfenster initial &lt; 1h</a:t>
            </a:r>
          </a:p>
          <a:p>
            <a:pPr marL="463550" lvl="1" indent="-285750">
              <a:buFontTx/>
              <a:buChar char="-"/>
            </a:pPr>
            <a:r>
              <a:rPr lang="de-DE" sz="1600" dirty="0"/>
              <a:t>Verschlechterung im Verlauf mit Aphasie und Hemiplegie links</a:t>
            </a:r>
          </a:p>
          <a:p>
            <a:pPr marL="463550" lvl="1" indent="-285750">
              <a:buFontTx/>
              <a:buChar char="-"/>
            </a:pPr>
            <a:r>
              <a:rPr lang="de-DE" sz="1600" dirty="0"/>
              <a:t>Sprachstörung</a:t>
            </a:r>
          </a:p>
          <a:p>
            <a:pPr marL="463550" lvl="1" indent="-285750">
              <a:buFontTx/>
              <a:buChar char="-"/>
            </a:pPr>
            <a:r>
              <a:rPr lang="de-DE" sz="1600" dirty="0" err="1"/>
              <a:t>mRS</a:t>
            </a:r>
            <a:r>
              <a:rPr lang="de-DE" sz="1600" dirty="0"/>
              <a:t>: 5</a:t>
            </a:r>
          </a:p>
        </p:txBody>
      </p:sp>
      <p:pic>
        <p:nvPicPr>
          <p:cNvPr id="3" name="Grafik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51007" y="2941937"/>
            <a:ext cx="3740146" cy="3165152"/>
          </a:xfrm>
          <a:prstGeom prst="rect">
            <a:avLst/>
          </a:prstGeom>
        </p:spPr>
      </p:pic>
      <p:pic>
        <p:nvPicPr>
          <p:cNvPr id="5" name="Grafik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11560" y="2348880"/>
            <a:ext cx="3629585" cy="3646585"/>
          </a:xfrm>
          <a:prstGeom prst="rect">
            <a:avLst/>
          </a:prstGeom>
        </p:spPr>
      </p:pic>
      <p:sp>
        <p:nvSpPr>
          <p:cNvPr id="12"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3" name="Rechteck 12"/>
          <p:cNvSpPr/>
          <p:nvPr/>
        </p:nvSpPr>
        <p:spPr>
          <a:xfrm>
            <a:off x="863749" y="390140"/>
            <a:ext cx="251867" cy="2001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4859339"/>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61</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13" name="Grafik 1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 y="2145840"/>
            <a:ext cx="3572628" cy="3639503"/>
          </a:xfrm>
          <a:prstGeom prst="rect">
            <a:avLst/>
          </a:prstGeom>
        </p:spPr>
      </p:pic>
      <p:sp>
        <p:nvSpPr>
          <p:cNvPr id="18" name="Inhaltsplatzhalter 4"/>
          <p:cNvSpPr txBox="1">
            <a:spLocks/>
          </p:cNvSpPr>
          <p:nvPr/>
        </p:nvSpPr>
        <p:spPr>
          <a:xfrm>
            <a:off x="35496" y="764704"/>
            <a:ext cx="7992888" cy="892552"/>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8"/>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8"/>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62J, m</a:t>
            </a:r>
          </a:p>
          <a:p>
            <a:pPr marL="463550" lvl="1" indent="-285750">
              <a:buFontTx/>
              <a:buChar char="-"/>
            </a:pPr>
            <a:r>
              <a:rPr lang="de-DE" sz="1600" dirty="0"/>
              <a:t>Mehrfache Passagen der mechanischen </a:t>
            </a:r>
            <a:r>
              <a:rPr lang="de-DE" sz="1600" dirty="0" err="1"/>
              <a:t>Thrombektomie</a:t>
            </a:r>
            <a:r>
              <a:rPr lang="de-DE" sz="1600" dirty="0"/>
              <a:t> in der ACM rechts</a:t>
            </a:r>
          </a:p>
          <a:p>
            <a:pPr marL="463550" lvl="1" indent="-285750">
              <a:buFontTx/>
              <a:buChar char="-"/>
            </a:pPr>
            <a:r>
              <a:rPr lang="de-DE" sz="1600" dirty="0" err="1"/>
              <a:t>Stentretriever</a:t>
            </a:r>
            <a:r>
              <a:rPr lang="de-DE" sz="1600" dirty="0"/>
              <a:t> in situ</a:t>
            </a:r>
          </a:p>
        </p:txBody>
      </p:sp>
      <p:pic>
        <p:nvPicPr>
          <p:cNvPr id="12" name="Grafik 11"/>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5496" y="2145840"/>
            <a:ext cx="3537132" cy="3639503"/>
          </a:xfrm>
          <a:prstGeom prst="rect">
            <a:avLst/>
          </a:prstGeom>
        </p:spPr>
      </p:pic>
      <p:pic>
        <p:nvPicPr>
          <p:cNvPr id="14" name="Grafik 13"/>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771800" y="2145840"/>
            <a:ext cx="3537132" cy="3639504"/>
          </a:xfrm>
          <a:prstGeom prst="rect">
            <a:avLst/>
          </a:prstGeom>
        </p:spPr>
      </p:pic>
      <p:pic>
        <p:nvPicPr>
          <p:cNvPr id="19" name="Grafik 18"/>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5577384" y="2145840"/>
            <a:ext cx="3531120" cy="3639504"/>
          </a:xfrm>
          <a:prstGeom prst="rect">
            <a:avLst/>
          </a:prstGeom>
        </p:spPr>
      </p:pic>
      <p:sp>
        <p:nvSpPr>
          <p:cNvPr id="20"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22" name="Rechteck 21"/>
          <p:cNvSpPr/>
          <p:nvPr/>
        </p:nvSpPr>
        <p:spPr>
          <a:xfrm>
            <a:off x="863749" y="390140"/>
            <a:ext cx="251867" cy="2001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13659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62</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8" name="Inhaltsplatzhalter 4"/>
          <p:cNvSpPr txBox="1">
            <a:spLocks/>
          </p:cNvSpPr>
          <p:nvPr/>
        </p:nvSpPr>
        <p:spPr>
          <a:xfrm>
            <a:off x="35496" y="764704"/>
            <a:ext cx="8424936" cy="1538883"/>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62J, m</a:t>
            </a:r>
          </a:p>
          <a:p>
            <a:pPr marL="463550" lvl="1" indent="-285750">
              <a:buFontTx/>
              <a:buChar char="-"/>
            </a:pPr>
            <a:r>
              <a:rPr lang="de-DE" sz="1600" dirty="0"/>
              <a:t>Unverändert nach 4 Passagen </a:t>
            </a:r>
            <a:r>
              <a:rPr lang="de-DE" sz="1600" dirty="0" err="1"/>
              <a:t>Retrieving</a:t>
            </a:r>
            <a:r>
              <a:rPr lang="de-DE" sz="1600" dirty="0"/>
              <a:t> in der ACM</a:t>
            </a:r>
          </a:p>
          <a:p>
            <a:pPr marL="463550" lvl="1" indent="-285750">
              <a:buFontTx/>
              <a:buChar char="-"/>
            </a:pPr>
            <a:r>
              <a:rPr lang="de-DE" sz="1600" dirty="0"/>
              <a:t>-&gt; zwei </a:t>
            </a:r>
            <a:r>
              <a:rPr lang="de-DE" sz="1600" dirty="0" err="1"/>
              <a:t>Stentretriever</a:t>
            </a:r>
            <a:endParaRPr lang="de-DE" sz="1600" dirty="0"/>
          </a:p>
          <a:p>
            <a:pPr marL="463550" lvl="1" indent="-285750">
              <a:buFontTx/>
              <a:buChar char="-"/>
            </a:pPr>
            <a:r>
              <a:rPr lang="de-DE" sz="1600" dirty="0"/>
              <a:t>ACM und ACA</a:t>
            </a:r>
          </a:p>
          <a:p>
            <a:pPr marL="463550" lvl="1" indent="-285750">
              <a:buFontTx/>
              <a:buChar char="-"/>
            </a:pPr>
            <a:r>
              <a:rPr lang="de-DE" sz="1600" dirty="0"/>
              <a:t>Erfolgreiche </a:t>
            </a:r>
            <a:r>
              <a:rPr lang="de-DE" sz="1600" dirty="0" err="1"/>
              <a:t>Rekanalisation</a:t>
            </a:r>
            <a:endParaRPr lang="de-DE" sz="1600" dirty="0"/>
          </a:p>
        </p:txBody>
      </p:sp>
      <p:pic>
        <p:nvPicPr>
          <p:cNvPr id="14" name="Grafik 1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5496" y="2420888"/>
            <a:ext cx="3672408" cy="3364454"/>
          </a:xfrm>
          <a:prstGeom prst="rect">
            <a:avLst/>
          </a:prstGeom>
        </p:spPr>
      </p:pic>
      <p:pic>
        <p:nvPicPr>
          <p:cNvPr id="20" name="Grafik 19"/>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5496" y="2429835"/>
            <a:ext cx="3672408" cy="3364454"/>
          </a:xfrm>
          <a:prstGeom prst="rect">
            <a:avLst/>
          </a:prstGeom>
        </p:spPr>
      </p:pic>
      <p:sp>
        <p:nvSpPr>
          <p:cNvPr id="22" name="Rechteck 21"/>
          <p:cNvSpPr/>
          <p:nvPr/>
        </p:nvSpPr>
        <p:spPr>
          <a:xfrm>
            <a:off x="6300192" y="2924944"/>
            <a:ext cx="516488" cy="276999"/>
          </a:xfrm>
          <a:prstGeom prst="rect">
            <a:avLst/>
          </a:prstGeom>
        </p:spPr>
        <p:txBody>
          <a:bodyPr wrap="none">
            <a:spAutoFit/>
          </a:bodyPr>
          <a:lstStyle/>
          <a:p>
            <a:r>
              <a:rPr lang="de-DE" sz="1200" b="1" dirty="0">
                <a:solidFill>
                  <a:schemeClr val="bg1"/>
                </a:solidFill>
              </a:rPr>
              <a:t>ACA</a:t>
            </a:r>
          </a:p>
        </p:txBody>
      </p:sp>
      <p:sp>
        <p:nvSpPr>
          <p:cNvPr id="7" name="Rechteck 6"/>
          <p:cNvSpPr/>
          <p:nvPr/>
        </p:nvSpPr>
        <p:spPr>
          <a:xfrm>
            <a:off x="251520" y="3336667"/>
            <a:ext cx="583814" cy="307777"/>
          </a:xfrm>
          <a:prstGeom prst="rect">
            <a:avLst/>
          </a:prstGeom>
        </p:spPr>
        <p:txBody>
          <a:bodyPr wrap="none">
            <a:spAutoFit/>
          </a:bodyPr>
          <a:lstStyle/>
          <a:p>
            <a:r>
              <a:rPr lang="de-DE" sz="1400" dirty="0">
                <a:solidFill>
                  <a:schemeClr val="bg1"/>
                </a:solidFill>
              </a:rPr>
              <a:t>ACM</a:t>
            </a:r>
          </a:p>
        </p:txBody>
      </p:sp>
      <p:sp>
        <p:nvSpPr>
          <p:cNvPr id="23" name="Rechteck 22"/>
          <p:cNvSpPr/>
          <p:nvPr/>
        </p:nvSpPr>
        <p:spPr>
          <a:xfrm>
            <a:off x="2576880" y="2780928"/>
            <a:ext cx="554960" cy="307777"/>
          </a:xfrm>
          <a:prstGeom prst="rect">
            <a:avLst/>
          </a:prstGeom>
        </p:spPr>
        <p:txBody>
          <a:bodyPr wrap="none">
            <a:spAutoFit/>
          </a:bodyPr>
          <a:lstStyle/>
          <a:p>
            <a:r>
              <a:rPr lang="de-DE" sz="1400" dirty="0">
                <a:solidFill>
                  <a:schemeClr val="bg1"/>
                </a:solidFill>
              </a:rPr>
              <a:t>ACA</a:t>
            </a:r>
          </a:p>
        </p:txBody>
      </p:sp>
      <p:pic>
        <p:nvPicPr>
          <p:cNvPr id="24" name="Grafik 2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851920" y="2420888"/>
            <a:ext cx="3672406" cy="3364454"/>
          </a:xfrm>
          <a:prstGeom prst="rect">
            <a:avLst/>
          </a:prstGeom>
        </p:spPr>
      </p:pic>
      <p:sp>
        <p:nvSpPr>
          <p:cNvPr id="15"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6" name="Rechteck 15"/>
          <p:cNvSpPr/>
          <p:nvPr/>
        </p:nvSpPr>
        <p:spPr>
          <a:xfrm>
            <a:off x="863749" y="390140"/>
            <a:ext cx="251867" cy="2001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676558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63</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5" name="Inhaltsplatzhalter 4"/>
          <p:cNvSpPr txBox="1">
            <a:spLocks/>
          </p:cNvSpPr>
          <p:nvPr/>
        </p:nvSpPr>
        <p:spPr>
          <a:xfrm>
            <a:off x="35496" y="764704"/>
            <a:ext cx="5256262" cy="1215717"/>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62J, m</a:t>
            </a:r>
          </a:p>
          <a:p>
            <a:pPr marL="463550" lvl="1" indent="-285750">
              <a:buFontTx/>
              <a:buChar char="-"/>
            </a:pPr>
            <a:r>
              <a:rPr lang="de-DE" sz="1600" dirty="0"/>
              <a:t>Kontroll- CT nach 24h</a:t>
            </a:r>
          </a:p>
          <a:p>
            <a:pPr marL="463550" lvl="1" indent="-285750">
              <a:buFontTx/>
              <a:buChar char="-"/>
            </a:pPr>
            <a:r>
              <a:rPr lang="de-DE" sz="1600" dirty="0"/>
              <a:t>ICB links frontal</a:t>
            </a:r>
          </a:p>
          <a:p>
            <a:pPr marL="463550" lvl="1" indent="-285750">
              <a:buFontTx/>
              <a:buChar char="-"/>
            </a:pPr>
            <a:r>
              <a:rPr lang="de-DE" sz="1600" dirty="0"/>
              <a:t>Stammganglieninfarkte rechts</a:t>
            </a:r>
          </a:p>
        </p:txBody>
      </p:sp>
      <p:sp>
        <p:nvSpPr>
          <p:cNvPr id="11"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6" name="Rechteck 15"/>
          <p:cNvSpPr/>
          <p:nvPr/>
        </p:nvSpPr>
        <p:spPr>
          <a:xfrm>
            <a:off x="863749" y="390140"/>
            <a:ext cx="251867" cy="2001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p:cNvPicPr>
            <a:picLocks noChangeAspect="1"/>
          </p:cNvPicPr>
          <p:nvPr/>
        </p:nvPicPr>
        <p:blipFill>
          <a:blip r:embed="rId8"/>
          <a:stretch>
            <a:fillRect/>
          </a:stretch>
        </p:blipFill>
        <p:spPr>
          <a:xfrm>
            <a:off x="395537" y="2081366"/>
            <a:ext cx="3543752" cy="4097686"/>
          </a:xfrm>
          <a:prstGeom prst="rect">
            <a:avLst/>
          </a:prstGeom>
        </p:spPr>
      </p:pic>
      <p:pic>
        <p:nvPicPr>
          <p:cNvPr id="3" name="Grafik 2"/>
          <p:cNvPicPr>
            <a:picLocks noChangeAspect="1"/>
          </p:cNvPicPr>
          <p:nvPr/>
        </p:nvPicPr>
        <p:blipFill>
          <a:blip r:embed="rId9"/>
          <a:stretch>
            <a:fillRect/>
          </a:stretch>
        </p:blipFill>
        <p:spPr>
          <a:xfrm>
            <a:off x="4427984" y="2081365"/>
            <a:ext cx="3538837" cy="4097686"/>
          </a:xfrm>
          <a:prstGeom prst="rect">
            <a:avLst/>
          </a:prstGeom>
        </p:spPr>
      </p:pic>
    </p:spTree>
    <p:extLst>
      <p:ext uri="{BB962C8B-B14F-4D97-AF65-F5344CB8AC3E}">
        <p14:creationId xmlns:p14="http://schemas.microsoft.com/office/powerpoint/2010/main" val="1572304552"/>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64</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5496" y="764704"/>
            <a:ext cx="5256262" cy="1215717"/>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64J, m</a:t>
            </a:r>
          </a:p>
          <a:p>
            <a:pPr marL="463550" lvl="1" indent="-285750">
              <a:buFontTx/>
              <a:buChar char="-"/>
            </a:pPr>
            <a:r>
              <a:rPr lang="de-DE" sz="1600" dirty="0"/>
              <a:t>Wake- </a:t>
            </a:r>
            <a:r>
              <a:rPr lang="de-DE" sz="1600" dirty="0" err="1"/>
              <a:t>up</a:t>
            </a:r>
            <a:r>
              <a:rPr lang="de-DE" sz="1600" dirty="0"/>
              <a:t> </a:t>
            </a:r>
            <a:r>
              <a:rPr lang="de-DE" sz="1600" dirty="0" err="1"/>
              <a:t>stroke</a:t>
            </a:r>
            <a:endParaRPr lang="de-DE" sz="1600" dirty="0"/>
          </a:p>
          <a:p>
            <a:pPr marL="463550" lvl="1" indent="-285750">
              <a:buFontTx/>
              <a:buChar char="-"/>
            </a:pPr>
            <a:r>
              <a:rPr lang="de-DE" sz="1600" dirty="0"/>
              <a:t>Hemiparese links, Hemianopsie links</a:t>
            </a:r>
          </a:p>
          <a:p>
            <a:pPr marL="463550" lvl="1" indent="-285750">
              <a:buFontTx/>
              <a:buChar char="-"/>
            </a:pPr>
            <a:r>
              <a:rPr lang="de-DE" sz="1600" dirty="0" err="1"/>
              <a:t>Hyperdenses</a:t>
            </a:r>
            <a:r>
              <a:rPr lang="de-DE" sz="1600" dirty="0"/>
              <a:t> Gefäßzeichen ACP rechts</a:t>
            </a:r>
          </a:p>
        </p:txBody>
      </p:sp>
      <p:sp>
        <p:nvSpPr>
          <p:cNvPr id="11"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8" name="Stern mit 5 Zacken 17"/>
          <p:cNvSpPr/>
          <p:nvPr/>
        </p:nvSpPr>
        <p:spPr>
          <a:xfrm>
            <a:off x="802525" y="351330"/>
            <a:ext cx="269950" cy="200163"/>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Grafik 2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3850" y="2060848"/>
            <a:ext cx="3451845" cy="3964451"/>
          </a:xfrm>
          <a:prstGeom prst="rect">
            <a:avLst/>
          </a:prstGeom>
        </p:spPr>
      </p:pic>
      <p:pic>
        <p:nvPicPr>
          <p:cNvPr id="23" name="Grafik 22"/>
          <p:cNvPicPr>
            <a:picLocks noChangeAspect="1"/>
          </p:cNvPicPr>
          <p:nvPr/>
        </p:nvPicPr>
        <p:blipFill>
          <a:blip r:embed="rId9"/>
          <a:stretch>
            <a:fillRect/>
          </a:stretch>
        </p:blipFill>
        <p:spPr>
          <a:xfrm>
            <a:off x="4427984" y="2060847"/>
            <a:ext cx="3451845" cy="3964451"/>
          </a:xfrm>
          <a:prstGeom prst="rect">
            <a:avLst/>
          </a:prstGeom>
        </p:spPr>
      </p:pic>
      <p:sp>
        <p:nvSpPr>
          <p:cNvPr id="24" name="Ellipse 23"/>
          <p:cNvSpPr/>
          <p:nvPr/>
        </p:nvSpPr>
        <p:spPr>
          <a:xfrm>
            <a:off x="5580113" y="4077072"/>
            <a:ext cx="504056" cy="504056"/>
          </a:xfrm>
          <a:prstGeom prst="ellipse">
            <a:avLst/>
          </a:prstGeom>
          <a:noFill/>
          <a:ln w="38100">
            <a:solidFill>
              <a:srgbClr val="E10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94466269"/>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65</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5496" y="764704"/>
            <a:ext cx="7704856" cy="892552"/>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64J, m</a:t>
            </a:r>
          </a:p>
          <a:p>
            <a:pPr marL="463550" lvl="1" indent="-285750">
              <a:buFontTx/>
              <a:buChar char="-"/>
            </a:pPr>
            <a:r>
              <a:rPr lang="de-DE" sz="1600" dirty="0"/>
              <a:t>CTA</a:t>
            </a:r>
          </a:p>
          <a:p>
            <a:pPr marL="463550" lvl="1" indent="-285750">
              <a:buFontTx/>
              <a:buChar char="-"/>
            </a:pPr>
            <a:r>
              <a:rPr lang="de-DE" sz="1600" dirty="0"/>
              <a:t>ACP- Verschluss rechts im P2- Segment</a:t>
            </a:r>
          </a:p>
        </p:txBody>
      </p:sp>
      <p:sp>
        <p:nvSpPr>
          <p:cNvPr id="11"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8" name="Stern mit 5 Zacken 17"/>
          <p:cNvSpPr/>
          <p:nvPr/>
        </p:nvSpPr>
        <p:spPr>
          <a:xfrm>
            <a:off x="802525" y="351330"/>
            <a:ext cx="269950" cy="200163"/>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72000" y="2060848"/>
            <a:ext cx="3528392" cy="3964451"/>
          </a:xfrm>
          <a:prstGeom prst="rect">
            <a:avLst/>
          </a:prstGeom>
        </p:spPr>
      </p:pic>
      <p:pic>
        <p:nvPicPr>
          <p:cNvPr id="15" name="Grafik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3850" y="2060847"/>
            <a:ext cx="3528392" cy="3964451"/>
          </a:xfrm>
          <a:prstGeom prst="rect">
            <a:avLst/>
          </a:prstGeom>
        </p:spPr>
      </p:pic>
      <p:sp>
        <p:nvSpPr>
          <p:cNvPr id="16" name="Ellipse 15"/>
          <p:cNvSpPr/>
          <p:nvPr/>
        </p:nvSpPr>
        <p:spPr>
          <a:xfrm>
            <a:off x="5652120" y="4077072"/>
            <a:ext cx="504056" cy="504056"/>
          </a:xfrm>
          <a:prstGeom prst="ellipse">
            <a:avLst/>
          </a:prstGeom>
          <a:noFill/>
          <a:ln w="38100">
            <a:solidFill>
              <a:srgbClr val="E10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p:cNvSpPr/>
          <p:nvPr/>
        </p:nvSpPr>
        <p:spPr>
          <a:xfrm>
            <a:off x="1547664" y="4077072"/>
            <a:ext cx="504056" cy="504056"/>
          </a:xfrm>
          <a:prstGeom prst="ellipse">
            <a:avLst/>
          </a:prstGeom>
          <a:noFill/>
          <a:ln w="38100">
            <a:solidFill>
              <a:srgbClr val="E10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44817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150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150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66</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5496" y="764704"/>
            <a:ext cx="6552728" cy="892552"/>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64J, m</a:t>
            </a:r>
          </a:p>
          <a:p>
            <a:pPr marL="463550" lvl="1" indent="-285750">
              <a:buFontTx/>
              <a:buChar char="-"/>
            </a:pPr>
            <a:r>
              <a:rPr lang="de-DE" sz="1600" dirty="0"/>
              <a:t>CTP mit Minderperfusion im </a:t>
            </a:r>
            <a:r>
              <a:rPr lang="de-DE" sz="1600" dirty="0" err="1"/>
              <a:t>Posteriorstromgebiet</a:t>
            </a:r>
            <a:r>
              <a:rPr lang="de-DE" sz="1600" dirty="0"/>
              <a:t> rechts</a:t>
            </a:r>
          </a:p>
          <a:p>
            <a:pPr marL="463550" lvl="1" indent="-285750">
              <a:buFontTx/>
              <a:buChar char="-"/>
            </a:pPr>
            <a:r>
              <a:rPr lang="de-DE" sz="1600" dirty="0"/>
              <a:t>Entscheidung zur mechanischen </a:t>
            </a:r>
            <a:r>
              <a:rPr lang="de-DE" sz="1600" dirty="0" err="1"/>
              <a:t>Thrombektomie</a:t>
            </a:r>
            <a:endParaRPr lang="de-DE" sz="1600" dirty="0"/>
          </a:p>
        </p:txBody>
      </p:sp>
      <p:sp>
        <p:nvSpPr>
          <p:cNvPr id="11"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5" name="Stern mit 5 Zacken 14"/>
          <p:cNvSpPr/>
          <p:nvPr/>
        </p:nvSpPr>
        <p:spPr>
          <a:xfrm>
            <a:off x="802525" y="351330"/>
            <a:ext cx="269950" cy="200163"/>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3850" y="2348880"/>
            <a:ext cx="4940035" cy="3790553"/>
          </a:xfrm>
          <a:prstGeom prst="rect">
            <a:avLst/>
          </a:prstGeom>
        </p:spPr>
      </p:pic>
    </p:spTree>
    <p:extLst>
      <p:ext uri="{BB962C8B-B14F-4D97-AF65-F5344CB8AC3E}">
        <p14:creationId xmlns:p14="http://schemas.microsoft.com/office/powerpoint/2010/main" val="2204963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67</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5496" y="764704"/>
            <a:ext cx="5256262" cy="246221"/>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64J, m</a:t>
            </a:r>
          </a:p>
        </p:txBody>
      </p:sp>
      <p:sp>
        <p:nvSpPr>
          <p:cNvPr id="11"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5" name="Stern mit 5 Zacken 14"/>
          <p:cNvSpPr/>
          <p:nvPr/>
        </p:nvSpPr>
        <p:spPr>
          <a:xfrm>
            <a:off x="802525" y="351330"/>
            <a:ext cx="269950" cy="200163"/>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95536" y="2309207"/>
            <a:ext cx="3435299" cy="3523196"/>
          </a:xfrm>
          <a:prstGeom prst="rect">
            <a:avLst/>
          </a:prstGeom>
        </p:spPr>
      </p:pic>
      <p:pic>
        <p:nvPicPr>
          <p:cNvPr id="3" name="Grafik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15816" y="2301918"/>
            <a:ext cx="3437581" cy="3537773"/>
          </a:xfrm>
          <a:prstGeom prst="rect">
            <a:avLst/>
          </a:prstGeom>
        </p:spPr>
      </p:pic>
      <p:pic>
        <p:nvPicPr>
          <p:cNvPr id="5" name="Grafik 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576718" y="2301918"/>
            <a:ext cx="3435299" cy="3537773"/>
          </a:xfrm>
          <a:prstGeom prst="rect">
            <a:avLst/>
          </a:prstGeom>
        </p:spPr>
      </p:pic>
      <p:sp>
        <p:nvSpPr>
          <p:cNvPr id="6" name="Rechteck 5"/>
          <p:cNvSpPr/>
          <p:nvPr/>
        </p:nvSpPr>
        <p:spPr>
          <a:xfrm>
            <a:off x="458023" y="1982377"/>
            <a:ext cx="2205604" cy="276999"/>
          </a:xfrm>
          <a:prstGeom prst="rect">
            <a:avLst/>
          </a:prstGeom>
        </p:spPr>
        <p:txBody>
          <a:bodyPr wrap="none">
            <a:spAutoFit/>
          </a:bodyPr>
          <a:lstStyle/>
          <a:p>
            <a:pPr marL="177800" lvl="1"/>
            <a:r>
              <a:rPr lang="de-DE" sz="1200" dirty="0"/>
              <a:t>Darstellung P2- Verschluss</a:t>
            </a:r>
          </a:p>
        </p:txBody>
      </p:sp>
      <p:sp>
        <p:nvSpPr>
          <p:cNvPr id="14" name="Rechteck 13"/>
          <p:cNvSpPr/>
          <p:nvPr/>
        </p:nvSpPr>
        <p:spPr>
          <a:xfrm>
            <a:off x="2771800" y="1963363"/>
            <a:ext cx="3267241" cy="276999"/>
          </a:xfrm>
          <a:prstGeom prst="rect">
            <a:avLst/>
          </a:prstGeom>
        </p:spPr>
        <p:txBody>
          <a:bodyPr wrap="none">
            <a:spAutoFit/>
          </a:bodyPr>
          <a:lstStyle/>
          <a:p>
            <a:pPr marL="177800" lvl="1"/>
            <a:r>
              <a:rPr lang="de-DE" sz="1200" dirty="0"/>
              <a:t>Sondierung und </a:t>
            </a:r>
            <a:r>
              <a:rPr lang="de-DE" sz="1200" dirty="0" err="1"/>
              <a:t>intraluminale</a:t>
            </a:r>
            <a:r>
              <a:rPr lang="de-DE" sz="1200" dirty="0"/>
              <a:t> </a:t>
            </a:r>
            <a:r>
              <a:rPr lang="de-DE" sz="1200" dirty="0" err="1"/>
              <a:t>Katheterlage</a:t>
            </a:r>
            <a:endParaRPr lang="de-DE" sz="1200" dirty="0"/>
          </a:p>
        </p:txBody>
      </p:sp>
      <p:sp>
        <p:nvSpPr>
          <p:cNvPr id="17" name="Rechteck 16"/>
          <p:cNvSpPr/>
          <p:nvPr/>
        </p:nvSpPr>
        <p:spPr>
          <a:xfrm>
            <a:off x="6003030" y="1982377"/>
            <a:ext cx="2529410" cy="276999"/>
          </a:xfrm>
          <a:prstGeom prst="rect">
            <a:avLst/>
          </a:prstGeom>
        </p:spPr>
        <p:txBody>
          <a:bodyPr wrap="none">
            <a:spAutoFit/>
          </a:bodyPr>
          <a:lstStyle/>
          <a:p>
            <a:pPr marL="177800" lvl="1"/>
            <a:r>
              <a:rPr lang="de-DE" sz="1200" dirty="0"/>
              <a:t>MTE mit </a:t>
            </a:r>
            <a:r>
              <a:rPr lang="de-DE" sz="1200" dirty="0" err="1"/>
              <a:t>Stentretriever</a:t>
            </a:r>
            <a:r>
              <a:rPr lang="de-DE" sz="1200" dirty="0"/>
              <a:t>, </a:t>
            </a:r>
            <a:r>
              <a:rPr lang="de-DE" sz="1200" dirty="0" err="1"/>
              <a:t>mTICI</a:t>
            </a:r>
            <a:r>
              <a:rPr lang="de-DE" sz="1200" dirty="0"/>
              <a:t> 3</a:t>
            </a:r>
          </a:p>
        </p:txBody>
      </p:sp>
    </p:spTree>
    <p:extLst>
      <p:ext uri="{BB962C8B-B14F-4D97-AF65-F5344CB8AC3E}">
        <p14:creationId xmlns:p14="http://schemas.microsoft.com/office/powerpoint/2010/main" val="814737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68</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5496" y="764704"/>
            <a:ext cx="5256262" cy="892552"/>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64J, m</a:t>
            </a:r>
          </a:p>
          <a:p>
            <a:pPr marL="463550" lvl="1" indent="-285750">
              <a:buFontTx/>
              <a:buChar char="-"/>
            </a:pPr>
            <a:r>
              <a:rPr lang="de-DE" sz="1600" dirty="0"/>
              <a:t>CT- Kontrolle nach 24h</a:t>
            </a:r>
          </a:p>
          <a:p>
            <a:pPr marL="463550" lvl="1" indent="-285750">
              <a:buFontTx/>
              <a:buChar char="-"/>
            </a:pPr>
            <a:r>
              <a:rPr lang="de-DE" sz="1600" dirty="0"/>
              <a:t>Infarkt </a:t>
            </a:r>
            <a:r>
              <a:rPr lang="de-DE" sz="1600" dirty="0" err="1"/>
              <a:t>Gyrus</a:t>
            </a:r>
            <a:r>
              <a:rPr lang="de-DE" sz="1600" dirty="0"/>
              <a:t> </a:t>
            </a:r>
            <a:r>
              <a:rPr lang="de-DE" sz="1600" dirty="0" err="1"/>
              <a:t>parahippocampalis</a:t>
            </a:r>
            <a:r>
              <a:rPr lang="de-DE" sz="1600" dirty="0"/>
              <a:t> rechts</a:t>
            </a:r>
          </a:p>
        </p:txBody>
      </p:sp>
      <p:sp>
        <p:nvSpPr>
          <p:cNvPr id="11"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8" name="Stern mit 5 Zacken 17"/>
          <p:cNvSpPr/>
          <p:nvPr/>
        </p:nvSpPr>
        <p:spPr>
          <a:xfrm>
            <a:off x="802525" y="351330"/>
            <a:ext cx="269950" cy="200163"/>
          </a:xfrm>
          <a:prstGeom prst="star5">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p:cNvPicPr>
            <a:picLocks noChangeAspect="1"/>
          </p:cNvPicPr>
          <p:nvPr/>
        </p:nvPicPr>
        <p:blipFill>
          <a:blip r:embed="rId8"/>
          <a:stretch>
            <a:fillRect/>
          </a:stretch>
        </p:blipFill>
        <p:spPr>
          <a:xfrm>
            <a:off x="323849" y="2060848"/>
            <a:ext cx="3451845" cy="3964451"/>
          </a:xfrm>
          <a:prstGeom prst="rect">
            <a:avLst/>
          </a:prstGeom>
        </p:spPr>
      </p:pic>
      <p:pic>
        <p:nvPicPr>
          <p:cNvPr id="5" name="Grafik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99992" y="2060847"/>
            <a:ext cx="3451845" cy="3964451"/>
          </a:xfrm>
          <a:prstGeom prst="rect">
            <a:avLst/>
          </a:prstGeom>
        </p:spPr>
      </p:pic>
    </p:spTree>
    <p:extLst>
      <p:ext uri="{BB962C8B-B14F-4D97-AF65-F5344CB8AC3E}">
        <p14:creationId xmlns:p14="http://schemas.microsoft.com/office/powerpoint/2010/main" val="3581106050"/>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69</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5496" y="764704"/>
            <a:ext cx="5256262" cy="892552"/>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56J, m</a:t>
            </a:r>
          </a:p>
          <a:p>
            <a:pPr marL="463550" lvl="1" indent="-285750">
              <a:buFontTx/>
              <a:buChar char="-"/>
            </a:pPr>
            <a:r>
              <a:rPr lang="de-DE" sz="1600" dirty="0"/>
              <a:t>Hemiparese </a:t>
            </a:r>
            <a:r>
              <a:rPr lang="de-DE" sz="1600" dirty="0" err="1"/>
              <a:t>re</a:t>
            </a:r>
            <a:r>
              <a:rPr lang="de-DE" sz="1600" dirty="0"/>
              <a:t>, Aphasie, </a:t>
            </a:r>
            <a:r>
              <a:rPr lang="de-DE" sz="1600" dirty="0" err="1"/>
              <a:t>Pupillendiffrenz</a:t>
            </a:r>
            <a:r>
              <a:rPr lang="de-DE" sz="1600" dirty="0"/>
              <a:t> </a:t>
            </a:r>
          </a:p>
          <a:p>
            <a:pPr marL="463550" lvl="1" indent="-285750">
              <a:buFontTx/>
              <a:buChar char="-"/>
            </a:pPr>
            <a:r>
              <a:rPr lang="de-DE" sz="1600" dirty="0" err="1"/>
              <a:t>cCT</a:t>
            </a:r>
            <a:r>
              <a:rPr lang="de-DE" sz="1600" dirty="0"/>
              <a:t> nativ </a:t>
            </a:r>
          </a:p>
        </p:txBody>
      </p:sp>
      <p:sp>
        <p:nvSpPr>
          <p:cNvPr id="11"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pic>
        <p:nvPicPr>
          <p:cNvPr id="14" name="Grafik 13"/>
          <p:cNvPicPr>
            <a:picLocks noChangeAspect="1"/>
          </p:cNvPicPr>
          <p:nvPr/>
        </p:nvPicPr>
        <p:blipFill>
          <a:blip r:embed="rId8"/>
          <a:stretch>
            <a:fillRect/>
          </a:stretch>
        </p:blipFill>
        <p:spPr>
          <a:xfrm>
            <a:off x="323849" y="2060848"/>
            <a:ext cx="3451845" cy="3964451"/>
          </a:xfrm>
          <a:prstGeom prst="rect">
            <a:avLst/>
          </a:prstGeom>
        </p:spPr>
      </p:pic>
      <p:pic>
        <p:nvPicPr>
          <p:cNvPr id="3" name="Grafik 2"/>
          <p:cNvPicPr>
            <a:picLocks noChangeAspect="1"/>
          </p:cNvPicPr>
          <p:nvPr/>
        </p:nvPicPr>
        <p:blipFill>
          <a:blip r:embed="rId9"/>
          <a:stretch>
            <a:fillRect/>
          </a:stretch>
        </p:blipFill>
        <p:spPr>
          <a:xfrm>
            <a:off x="4499992" y="2060848"/>
            <a:ext cx="3451845" cy="3964451"/>
          </a:xfrm>
          <a:prstGeom prst="rect">
            <a:avLst/>
          </a:prstGeom>
        </p:spPr>
      </p:pic>
      <p:sp>
        <p:nvSpPr>
          <p:cNvPr id="15" name="Trapezoid 14"/>
          <p:cNvSpPr/>
          <p:nvPr/>
        </p:nvSpPr>
        <p:spPr>
          <a:xfrm>
            <a:off x="863749" y="361112"/>
            <a:ext cx="244891" cy="185451"/>
          </a:xfrm>
          <a:prstGeom prst="trapezoid">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6450538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7</a:t>
            </a:fld>
            <a:endParaRPr lang="de-DE"/>
          </a:p>
        </p:txBody>
      </p:sp>
      <p:sp>
        <p:nvSpPr>
          <p:cNvPr id="2" name="Inhaltsplatzhalter 1"/>
          <p:cNvSpPr>
            <a:spLocks noGrp="1"/>
          </p:cNvSpPr>
          <p:nvPr>
            <p:ph idx="1"/>
          </p:nvPr>
        </p:nvSpPr>
        <p:spPr>
          <a:xfrm>
            <a:off x="323850" y="1125538"/>
            <a:ext cx="8496299" cy="246221"/>
          </a:xfrm>
        </p:spPr>
        <p:txBody>
          <a:bodyPr/>
          <a:lstStyle/>
          <a:p>
            <a:r>
              <a:rPr lang="de-DE" sz="1600" dirty="0"/>
              <a:t>Es folgten weitere Studien</a:t>
            </a:r>
          </a:p>
        </p:txBody>
      </p:sp>
      <p:sp>
        <p:nvSpPr>
          <p:cNvPr id="9" name="Inhaltsplatzhalter 4"/>
          <p:cNvSpPr txBox="1">
            <a:spLocks/>
          </p:cNvSpPr>
          <p:nvPr/>
        </p:nvSpPr>
        <p:spPr>
          <a:xfrm>
            <a:off x="323850" y="1556792"/>
            <a:ext cx="8051826" cy="4278094"/>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en-US" sz="1600" dirty="0" err="1"/>
              <a:t>Trevo</a:t>
            </a:r>
            <a:r>
              <a:rPr lang="en-US" sz="1600" dirty="0"/>
              <a:t>® Retriever Trials</a:t>
            </a:r>
          </a:p>
          <a:p>
            <a:pPr marL="463550" lvl="1" indent="-285750">
              <a:buFontTx/>
              <a:buChar char="-"/>
            </a:pPr>
            <a:r>
              <a:rPr lang="en-US" sz="1600" dirty="0"/>
              <a:t>TREVO 2</a:t>
            </a:r>
          </a:p>
          <a:p>
            <a:pPr marL="463550" lvl="1" indent="-285750">
              <a:buFontTx/>
              <a:buChar char="-"/>
            </a:pPr>
            <a:r>
              <a:rPr lang="en-US" sz="1600" dirty="0"/>
              <a:t>TREVO</a:t>
            </a:r>
          </a:p>
          <a:p>
            <a:pPr marL="463550" lvl="1" indent="-285750">
              <a:buFontTx/>
              <a:buChar char="-"/>
            </a:pPr>
            <a:r>
              <a:rPr lang="en-US" sz="1600" dirty="0"/>
              <a:t>TRACK Registry</a:t>
            </a:r>
          </a:p>
          <a:p>
            <a:pPr marL="463550" lvl="1" indent="-285750">
              <a:buFontTx/>
              <a:buChar char="-"/>
            </a:pPr>
            <a:r>
              <a:rPr lang="en-US" sz="1600" dirty="0"/>
              <a:t>Capital Health Registry</a:t>
            </a:r>
          </a:p>
          <a:p>
            <a:pPr marL="285750" indent="-285750">
              <a:buFontTx/>
              <a:buChar char="-"/>
            </a:pPr>
            <a:r>
              <a:rPr lang="en-US" sz="1600" dirty="0"/>
              <a:t>Solitaire FR Trials</a:t>
            </a:r>
          </a:p>
          <a:p>
            <a:pPr marL="463550" lvl="1" indent="-285750">
              <a:buFontTx/>
              <a:buChar char="-"/>
            </a:pPr>
            <a:r>
              <a:rPr lang="en-US" sz="1600" dirty="0"/>
              <a:t>SWIFT</a:t>
            </a:r>
          </a:p>
          <a:p>
            <a:pPr marL="463550" lvl="1" indent="-285750">
              <a:buFontTx/>
              <a:buChar char="-"/>
            </a:pPr>
            <a:r>
              <a:rPr lang="en-US" sz="1600" dirty="0"/>
              <a:t>STAR Registry</a:t>
            </a:r>
          </a:p>
          <a:p>
            <a:pPr marL="463550" lvl="1" indent="-285750">
              <a:buFontTx/>
              <a:buChar char="-"/>
            </a:pPr>
            <a:r>
              <a:rPr lang="en-US" sz="1600" dirty="0"/>
              <a:t>NASA Registry</a:t>
            </a:r>
          </a:p>
          <a:p>
            <a:pPr marL="285750" indent="-285750">
              <a:buFontTx/>
              <a:buChar char="-"/>
            </a:pPr>
            <a:r>
              <a:rPr lang="en-US" sz="1600" dirty="0"/>
              <a:t>Stent Retriever + Balloon Guide Catheter Studies &amp; Analyses</a:t>
            </a:r>
          </a:p>
          <a:p>
            <a:pPr marL="463550" lvl="1" indent="-285750">
              <a:buFontTx/>
              <a:buChar char="-"/>
            </a:pPr>
            <a:r>
              <a:rPr lang="en-US" sz="1600" dirty="0"/>
              <a:t>TRACK Registry – BGC Subset</a:t>
            </a:r>
          </a:p>
          <a:p>
            <a:pPr marL="463550" lvl="1" indent="-285750">
              <a:buFontTx/>
              <a:buChar char="-"/>
            </a:pPr>
            <a:r>
              <a:rPr lang="en-US" sz="1600" dirty="0"/>
              <a:t>NASA Registry – BGC Subset</a:t>
            </a:r>
          </a:p>
          <a:p>
            <a:pPr marL="463550" lvl="1" indent="-285750">
              <a:buFontTx/>
              <a:buChar char="-"/>
            </a:pPr>
            <a:r>
              <a:rPr lang="en-US" sz="1600" dirty="0"/>
              <a:t>Solitaire Retrospective</a:t>
            </a:r>
          </a:p>
        </p:txBody>
      </p:sp>
      <p:sp>
        <p:nvSpPr>
          <p:cNvPr id="7"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2" name="Titel 6"/>
          <p:cNvSpPr>
            <a:spLocks noGrp="1"/>
          </p:cNvSpPr>
          <p:nvPr>
            <p:ph type="title"/>
          </p:nvPr>
        </p:nvSpPr>
        <p:spPr>
          <a:xfrm>
            <a:off x="323850" y="300342"/>
            <a:ext cx="6480398" cy="246221"/>
          </a:xfrm>
        </p:spPr>
        <p:txBody>
          <a:bodyPr/>
          <a:lstStyle/>
          <a:p>
            <a:r>
              <a:rPr lang="de-DE" dirty="0"/>
              <a:t>Technische Besonderheiten Mechanische </a:t>
            </a:r>
            <a:r>
              <a:rPr lang="de-DE" dirty="0" err="1"/>
              <a:t>Thrombektomie</a:t>
            </a:r>
            <a:r>
              <a:rPr lang="de-DE" dirty="0"/>
              <a:t> (MTE)</a:t>
            </a:r>
          </a:p>
        </p:txBody>
      </p:sp>
      <p:graphicFrame>
        <p:nvGraphicFramePr>
          <p:cNvPr id="8"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5" imgW="11247619" imgH="11247619" progId="MSPhotoEd.3">
                  <p:embed/>
                </p:oleObj>
              </mc:Choice>
              <mc:Fallback>
                <p:oleObj name="Photo Editor-Foto" r:id="rId5" imgW="11247619" imgH="11247619" progId="MSPhotoEd.3">
                  <p:embed/>
                  <p:pic>
                    <p:nvPicPr>
                      <p:cNvPr id="8"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0" name="Picture 15" descr="logo"/>
          <p:cNvPicPr>
            <a:picLocks noChangeAspect="1" noChangeArrowheads="1"/>
          </p:cNvPicPr>
          <p:nvPr>
            <p:custDataLst>
              <p:tags r:id="rId1"/>
            </p:custDataLst>
          </p:nvPr>
        </p:nvPicPr>
        <p:blipFill>
          <a:blip r:embed="rId7"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8831093"/>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70</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5495" y="764704"/>
            <a:ext cx="8355657" cy="892552"/>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56J, m</a:t>
            </a:r>
          </a:p>
          <a:p>
            <a:pPr marL="463550" lvl="1" indent="-285750">
              <a:buFontTx/>
              <a:buChar char="-"/>
            </a:pPr>
            <a:r>
              <a:rPr lang="de-DE" sz="1600" dirty="0"/>
              <a:t>CTA</a:t>
            </a:r>
          </a:p>
          <a:p>
            <a:pPr marL="463550" lvl="1" indent="-285750">
              <a:buFontTx/>
              <a:buChar char="-"/>
            </a:pPr>
            <a:r>
              <a:rPr lang="de-DE" sz="1600" dirty="0"/>
              <a:t> </a:t>
            </a:r>
            <a:r>
              <a:rPr lang="de-DE" sz="1600" dirty="0" err="1"/>
              <a:t>Carotis</a:t>
            </a:r>
            <a:r>
              <a:rPr lang="de-DE" sz="1600" dirty="0"/>
              <a:t>- Verschluss links, ACM und ACA regelrecht offen</a:t>
            </a:r>
          </a:p>
        </p:txBody>
      </p:sp>
      <p:sp>
        <p:nvSpPr>
          <p:cNvPr id="11"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5" name="Trapezoid 14"/>
          <p:cNvSpPr/>
          <p:nvPr/>
        </p:nvSpPr>
        <p:spPr>
          <a:xfrm>
            <a:off x="863749" y="361112"/>
            <a:ext cx="244891" cy="185451"/>
          </a:xfrm>
          <a:prstGeom prst="trapezoid">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p:cNvPicPr>
            <a:picLocks noChangeAspect="1"/>
          </p:cNvPicPr>
          <p:nvPr/>
        </p:nvPicPr>
        <p:blipFill>
          <a:blip r:embed="rId8"/>
          <a:stretch>
            <a:fillRect/>
          </a:stretch>
        </p:blipFill>
        <p:spPr>
          <a:xfrm>
            <a:off x="323849" y="2060848"/>
            <a:ext cx="3451845" cy="3965912"/>
          </a:xfrm>
          <a:prstGeom prst="rect">
            <a:avLst/>
          </a:prstGeom>
        </p:spPr>
      </p:pic>
      <p:pic>
        <p:nvPicPr>
          <p:cNvPr id="17" name="Grafik 16"/>
          <p:cNvPicPr>
            <a:picLocks noChangeAspect="1"/>
          </p:cNvPicPr>
          <p:nvPr/>
        </p:nvPicPr>
        <p:blipFill>
          <a:blip r:embed="rId9"/>
          <a:stretch>
            <a:fillRect/>
          </a:stretch>
        </p:blipFill>
        <p:spPr>
          <a:xfrm>
            <a:off x="4499992" y="2060848"/>
            <a:ext cx="3451845" cy="3964451"/>
          </a:xfrm>
          <a:prstGeom prst="rect">
            <a:avLst/>
          </a:prstGeom>
        </p:spPr>
      </p:pic>
    </p:spTree>
    <p:extLst>
      <p:ext uri="{BB962C8B-B14F-4D97-AF65-F5344CB8AC3E}">
        <p14:creationId xmlns:p14="http://schemas.microsoft.com/office/powerpoint/2010/main" val="2514559727"/>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71</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5496" y="764704"/>
            <a:ext cx="5256262" cy="1538883"/>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56J, m</a:t>
            </a:r>
          </a:p>
          <a:p>
            <a:pPr marL="463550" lvl="1" indent="-285750">
              <a:buFontTx/>
              <a:buChar char="-"/>
            </a:pPr>
            <a:r>
              <a:rPr lang="de-DE" sz="1600" dirty="0"/>
              <a:t>Distaler </a:t>
            </a:r>
            <a:r>
              <a:rPr lang="de-DE" sz="1600" dirty="0" err="1"/>
              <a:t>Carotis</a:t>
            </a:r>
            <a:r>
              <a:rPr lang="de-DE" sz="1600" dirty="0"/>
              <a:t>- Verschluss links</a:t>
            </a:r>
          </a:p>
          <a:p>
            <a:pPr marL="463550" lvl="1" indent="-285750">
              <a:buFontTx/>
              <a:buChar char="-"/>
            </a:pPr>
            <a:r>
              <a:rPr lang="de-DE" sz="1600" dirty="0"/>
              <a:t>Sondierung</a:t>
            </a:r>
          </a:p>
          <a:p>
            <a:pPr marL="463550" lvl="1" indent="-285750">
              <a:buFontTx/>
              <a:buChar char="-"/>
            </a:pPr>
            <a:r>
              <a:rPr lang="de-DE" sz="1600" dirty="0"/>
              <a:t>MTE</a:t>
            </a:r>
          </a:p>
          <a:p>
            <a:pPr marL="463550" lvl="1" indent="-285750">
              <a:buFontTx/>
              <a:buChar char="-"/>
            </a:pPr>
            <a:r>
              <a:rPr lang="de-DE" sz="1600" dirty="0" err="1"/>
              <a:t>mTICI</a:t>
            </a:r>
            <a:r>
              <a:rPr lang="de-DE" sz="1600" dirty="0"/>
              <a:t> 3</a:t>
            </a:r>
          </a:p>
        </p:txBody>
      </p:sp>
      <p:sp>
        <p:nvSpPr>
          <p:cNvPr id="16"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8" name="Trapezoid 17"/>
          <p:cNvSpPr/>
          <p:nvPr/>
        </p:nvSpPr>
        <p:spPr>
          <a:xfrm>
            <a:off x="863749" y="361112"/>
            <a:ext cx="244891" cy="185451"/>
          </a:xfrm>
          <a:prstGeom prst="trapezoid">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25661" y="2555396"/>
            <a:ext cx="2632714" cy="3274787"/>
          </a:xfrm>
          <a:prstGeom prst="rect">
            <a:avLst/>
          </a:prstGeom>
        </p:spPr>
      </p:pic>
      <p:pic>
        <p:nvPicPr>
          <p:cNvPr id="12" name="Grafik 11"/>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2416367" y="2564904"/>
            <a:ext cx="2634202" cy="3274787"/>
          </a:xfrm>
          <a:prstGeom prst="rect">
            <a:avLst/>
          </a:prstGeom>
        </p:spPr>
      </p:pic>
      <p:pic>
        <p:nvPicPr>
          <p:cNvPr id="14" name="Grafik 1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410493" y="2564904"/>
            <a:ext cx="2636338" cy="3274787"/>
          </a:xfrm>
          <a:prstGeom prst="rect">
            <a:avLst/>
          </a:prstGeom>
        </p:spPr>
      </p:pic>
      <p:pic>
        <p:nvPicPr>
          <p:cNvPr id="15" name="Grafik 1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406754" y="2564904"/>
            <a:ext cx="2636338" cy="3255773"/>
          </a:xfrm>
          <a:prstGeom prst="rect">
            <a:avLst/>
          </a:prstGeom>
        </p:spPr>
      </p:pic>
    </p:spTree>
    <p:extLst>
      <p:ext uri="{BB962C8B-B14F-4D97-AF65-F5344CB8AC3E}">
        <p14:creationId xmlns:p14="http://schemas.microsoft.com/office/powerpoint/2010/main" val="8530942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72</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5496" y="764704"/>
            <a:ext cx="7056784" cy="1538883"/>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56J, m</a:t>
            </a:r>
          </a:p>
          <a:p>
            <a:pPr marL="463550" lvl="1" indent="-285750">
              <a:buFontTx/>
              <a:buChar char="-"/>
            </a:pPr>
            <a:r>
              <a:rPr lang="de-DE" sz="1600" dirty="0"/>
              <a:t>Nachweis einer hochgradigen </a:t>
            </a:r>
            <a:r>
              <a:rPr lang="de-DE" sz="1600" dirty="0" err="1"/>
              <a:t>kurzstreckigen</a:t>
            </a:r>
            <a:r>
              <a:rPr lang="de-DE" sz="1600" dirty="0"/>
              <a:t> Stenose</a:t>
            </a:r>
          </a:p>
          <a:p>
            <a:pPr marL="463550" lvl="1" indent="-285750">
              <a:buFontTx/>
              <a:buChar char="-"/>
            </a:pPr>
            <a:r>
              <a:rPr lang="de-DE" sz="1600" dirty="0"/>
              <a:t>Kurze Zeit später Re- Verschluss</a:t>
            </a:r>
          </a:p>
          <a:p>
            <a:pPr marL="463550" lvl="1" indent="-285750">
              <a:buFontTx/>
              <a:buChar char="-"/>
            </a:pPr>
            <a:r>
              <a:rPr lang="de-DE" sz="1600" dirty="0" err="1"/>
              <a:t>Resondierung</a:t>
            </a:r>
            <a:r>
              <a:rPr lang="de-DE" sz="1600" dirty="0"/>
              <a:t> mit einem Ballonkatheter</a:t>
            </a:r>
          </a:p>
          <a:p>
            <a:pPr marL="463550" lvl="1" indent="-285750">
              <a:buFontTx/>
              <a:buChar char="-"/>
            </a:pPr>
            <a:r>
              <a:rPr lang="de-DE" sz="1600" dirty="0"/>
              <a:t>Ballon- PTA</a:t>
            </a:r>
          </a:p>
        </p:txBody>
      </p:sp>
      <p:sp>
        <p:nvSpPr>
          <p:cNvPr id="16"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8" name="Trapezoid 17"/>
          <p:cNvSpPr/>
          <p:nvPr/>
        </p:nvSpPr>
        <p:spPr>
          <a:xfrm>
            <a:off x="863749" y="361112"/>
            <a:ext cx="244891" cy="185451"/>
          </a:xfrm>
          <a:prstGeom prst="trapezoid">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23404" y="2698239"/>
            <a:ext cx="3385717" cy="3395057"/>
          </a:xfrm>
          <a:prstGeom prst="rect">
            <a:avLst/>
          </a:prstGeom>
        </p:spPr>
      </p:pic>
      <p:pic>
        <p:nvPicPr>
          <p:cNvPr id="29" name="Grafik 28"/>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5495" y="2849508"/>
            <a:ext cx="3312369" cy="2523708"/>
          </a:xfrm>
          <a:prstGeom prst="rect">
            <a:avLst/>
          </a:prstGeom>
        </p:spPr>
      </p:pic>
      <p:cxnSp>
        <p:nvCxnSpPr>
          <p:cNvPr id="30" name="Gerade Verbindung mit Pfeil 29"/>
          <p:cNvCxnSpPr/>
          <p:nvPr/>
        </p:nvCxnSpPr>
        <p:spPr>
          <a:xfrm flipV="1">
            <a:off x="1468842" y="4134548"/>
            <a:ext cx="295008" cy="5760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31" name="Grafik 30"/>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691680" y="2708920"/>
            <a:ext cx="3288687" cy="3384376"/>
          </a:xfrm>
          <a:prstGeom prst="rect">
            <a:avLst/>
          </a:prstGeom>
        </p:spPr>
      </p:pic>
      <p:pic>
        <p:nvPicPr>
          <p:cNvPr id="32" name="Grafik 31"/>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851920" y="2708920"/>
            <a:ext cx="3288686" cy="3384376"/>
          </a:xfrm>
          <a:prstGeom prst="rect">
            <a:avLst/>
          </a:prstGeom>
        </p:spPr>
      </p:pic>
      <p:pic>
        <p:nvPicPr>
          <p:cNvPr id="33" name="Grafik 32"/>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5796136" y="2708920"/>
            <a:ext cx="3288686" cy="3384376"/>
          </a:xfrm>
          <a:prstGeom prst="rect">
            <a:avLst/>
          </a:prstGeom>
        </p:spPr>
      </p:pic>
    </p:spTree>
    <p:extLst>
      <p:ext uri="{BB962C8B-B14F-4D97-AF65-F5344CB8AC3E}">
        <p14:creationId xmlns:p14="http://schemas.microsoft.com/office/powerpoint/2010/main" val="3475018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125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73</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5496" y="764704"/>
            <a:ext cx="7056784" cy="892552"/>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56J, m</a:t>
            </a:r>
          </a:p>
          <a:p>
            <a:pPr marL="463550" lvl="1" indent="-285750">
              <a:buFontTx/>
              <a:buChar char="-"/>
            </a:pPr>
            <a:r>
              <a:rPr lang="de-DE" sz="1600" dirty="0"/>
              <a:t>Einlage eines Stents</a:t>
            </a:r>
          </a:p>
          <a:p>
            <a:pPr marL="463550" lvl="1" indent="-285750">
              <a:buFontTx/>
              <a:buChar char="-"/>
            </a:pPr>
            <a:r>
              <a:rPr lang="de-DE" sz="1600" dirty="0"/>
              <a:t>mTICI3</a:t>
            </a:r>
          </a:p>
        </p:txBody>
      </p:sp>
      <p:sp>
        <p:nvSpPr>
          <p:cNvPr id="16"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8" name="Trapezoid 17"/>
          <p:cNvSpPr/>
          <p:nvPr/>
        </p:nvSpPr>
        <p:spPr>
          <a:xfrm>
            <a:off x="863749" y="361112"/>
            <a:ext cx="244891" cy="185451"/>
          </a:xfrm>
          <a:prstGeom prst="trapezoid">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 name="Grafik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23404" y="1909970"/>
            <a:ext cx="2792412" cy="4269144"/>
          </a:xfrm>
          <a:prstGeom prst="rect">
            <a:avLst/>
          </a:prstGeom>
        </p:spPr>
      </p:pic>
      <p:pic>
        <p:nvPicPr>
          <p:cNvPr id="3" name="Grafik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71800" y="1565932"/>
            <a:ext cx="3541762" cy="4746760"/>
          </a:xfrm>
          <a:prstGeom prst="rect">
            <a:avLst/>
          </a:prstGeom>
        </p:spPr>
      </p:pic>
      <p:pic>
        <p:nvPicPr>
          <p:cNvPr id="17" name="Grafik 16"/>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523878" y="1565932"/>
            <a:ext cx="3789684" cy="4124068"/>
          </a:xfrm>
          <a:prstGeom prst="rect">
            <a:avLst/>
          </a:prstGeom>
        </p:spPr>
      </p:pic>
      <p:pic>
        <p:nvPicPr>
          <p:cNvPr id="5" name="Grafik 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31961" y="1752679"/>
            <a:ext cx="3447951" cy="4716703"/>
          </a:xfrm>
          <a:prstGeom prst="rect">
            <a:avLst/>
          </a:prstGeom>
        </p:spPr>
      </p:pic>
      <p:pic>
        <p:nvPicPr>
          <p:cNvPr id="6" name="Grafik 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762004" y="1752679"/>
            <a:ext cx="4842444" cy="4716703"/>
          </a:xfrm>
          <a:prstGeom prst="rect">
            <a:avLst/>
          </a:prstGeom>
        </p:spPr>
      </p:pic>
    </p:spTree>
    <p:extLst>
      <p:ext uri="{BB962C8B-B14F-4D97-AF65-F5344CB8AC3E}">
        <p14:creationId xmlns:p14="http://schemas.microsoft.com/office/powerpoint/2010/main" val="3926689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74</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5495" y="764704"/>
            <a:ext cx="7916341" cy="1215717"/>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59J, w</a:t>
            </a:r>
          </a:p>
          <a:p>
            <a:pPr marL="463550" lvl="1" indent="-285750">
              <a:buFontTx/>
              <a:buChar char="-"/>
            </a:pPr>
            <a:r>
              <a:rPr lang="de-DE" sz="1600" dirty="0"/>
              <a:t>Hemiparese links, </a:t>
            </a:r>
            <a:r>
              <a:rPr lang="de-DE" sz="1600" dirty="0" err="1"/>
              <a:t>faciale</a:t>
            </a:r>
            <a:r>
              <a:rPr lang="de-DE" sz="1600" dirty="0"/>
              <a:t> Parese links</a:t>
            </a:r>
          </a:p>
          <a:p>
            <a:pPr marL="463550" lvl="1" indent="-285750">
              <a:buFontTx/>
              <a:buChar char="-"/>
            </a:pPr>
            <a:r>
              <a:rPr lang="de-DE" sz="1600" dirty="0"/>
              <a:t>NIHSS 9 Punkte</a:t>
            </a:r>
          </a:p>
          <a:p>
            <a:pPr marL="463550" lvl="1" indent="-285750">
              <a:buFontTx/>
              <a:buChar char="-"/>
            </a:pPr>
            <a:r>
              <a:rPr lang="de-DE" sz="1600" dirty="0" err="1"/>
              <a:t>cCT</a:t>
            </a:r>
            <a:r>
              <a:rPr lang="de-DE" sz="1600" dirty="0"/>
              <a:t> nativ </a:t>
            </a:r>
          </a:p>
        </p:txBody>
      </p:sp>
      <p:sp>
        <p:nvSpPr>
          <p:cNvPr id="11"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2" name="Kreis 11"/>
          <p:cNvSpPr/>
          <p:nvPr/>
        </p:nvSpPr>
        <p:spPr>
          <a:xfrm>
            <a:off x="845153" y="312978"/>
            <a:ext cx="288032" cy="259576"/>
          </a:xfrm>
          <a:prstGeom prst="pi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17" name="Grafik 16"/>
          <p:cNvPicPr>
            <a:picLocks noChangeAspect="1"/>
          </p:cNvPicPr>
          <p:nvPr/>
        </p:nvPicPr>
        <p:blipFill>
          <a:blip r:embed="rId8"/>
          <a:stretch>
            <a:fillRect/>
          </a:stretch>
        </p:blipFill>
        <p:spPr>
          <a:xfrm>
            <a:off x="323849" y="2060847"/>
            <a:ext cx="3486151" cy="3964451"/>
          </a:xfrm>
          <a:prstGeom prst="rect">
            <a:avLst/>
          </a:prstGeom>
        </p:spPr>
      </p:pic>
      <p:pic>
        <p:nvPicPr>
          <p:cNvPr id="18" name="Grafik 17"/>
          <p:cNvPicPr>
            <a:picLocks noChangeAspect="1"/>
          </p:cNvPicPr>
          <p:nvPr/>
        </p:nvPicPr>
        <p:blipFill>
          <a:blip r:embed="rId9"/>
          <a:stretch>
            <a:fillRect/>
          </a:stretch>
        </p:blipFill>
        <p:spPr>
          <a:xfrm>
            <a:off x="4495453" y="2052835"/>
            <a:ext cx="3486151" cy="3949428"/>
          </a:xfrm>
          <a:prstGeom prst="rect">
            <a:avLst/>
          </a:prstGeom>
        </p:spPr>
      </p:pic>
    </p:spTree>
    <p:extLst>
      <p:ext uri="{BB962C8B-B14F-4D97-AF65-F5344CB8AC3E}">
        <p14:creationId xmlns:p14="http://schemas.microsoft.com/office/powerpoint/2010/main" val="2179577683"/>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75</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5495" y="764704"/>
            <a:ext cx="7916341" cy="892552"/>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59J, w</a:t>
            </a:r>
          </a:p>
          <a:p>
            <a:pPr marL="463550" lvl="1" indent="-285750">
              <a:buFontTx/>
              <a:buChar char="-"/>
            </a:pPr>
            <a:r>
              <a:rPr lang="de-DE" sz="1600" dirty="0"/>
              <a:t>CTA: M1- Verschluss rechts</a:t>
            </a:r>
          </a:p>
          <a:p>
            <a:pPr marL="463550" lvl="1" indent="-285750">
              <a:buFontTx/>
              <a:buChar char="-"/>
            </a:pPr>
            <a:r>
              <a:rPr lang="de-DE" sz="1600" dirty="0"/>
              <a:t>CTP: große Penumbra, kein Infarktkern</a:t>
            </a:r>
          </a:p>
        </p:txBody>
      </p:sp>
      <p:sp>
        <p:nvSpPr>
          <p:cNvPr id="11"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2" name="Kreis 11"/>
          <p:cNvSpPr/>
          <p:nvPr/>
        </p:nvSpPr>
        <p:spPr>
          <a:xfrm>
            <a:off x="845153" y="312978"/>
            <a:ext cx="288032" cy="259576"/>
          </a:xfrm>
          <a:prstGeom prst="pi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14" name="Grafik 13"/>
          <p:cNvPicPr>
            <a:picLocks noChangeAspect="1"/>
          </p:cNvPicPr>
          <p:nvPr/>
        </p:nvPicPr>
        <p:blipFill>
          <a:blip r:embed="rId8"/>
          <a:stretch>
            <a:fillRect/>
          </a:stretch>
        </p:blipFill>
        <p:spPr>
          <a:xfrm>
            <a:off x="323849" y="2060847"/>
            <a:ext cx="3486151" cy="3964451"/>
          </a:xfrm>
          <a:prstGeom prst="rect">
            <a:avLst/>
          </a:prstGeom>
        </p:spPr>
      </p:pic>
      <p:pic>
        <p:nvPicPr>
          <p:cNvPr id="19" name="Grafik 18"/>
          <p:cNvPicPr>
            <a:picLocks noChangeAspect="1"/>
          </p:cNvPicPr>
          <p:nvPr/>
        </p:nvPicPr>
        <p:blipFill>
          <a:blip r:embed="rId9"/>
          <a:stretch>
            <a:fillRect/>
          </a:stretch>
        </p:blipFill>
        <p:spPr>
          <a:xfrm>
            <a:off x="4500787" y="2043682"/>
            <a:ext cx="4031654" cy="3958581"/>
          </a:xfrm>
          <a:prstGeom prst="rect">
            <a:avLst/>
          </a:prstGeom>
        </p:spPr>
      </p:pic>
      <p:pic>
        <p:nvPicPr>
          <p:cNvPr id="6" name="Grafik 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63850" y="1875397"/>
            <a:ext cx="5500835" cy="4433923"/>
          </a:xfrm>
          <a:prstGeom prst="rect">
            <a:avLst/>
          </a:prstGeom>
        </p:spPr>
      </p:pic>
    </p:spTree>
    <p:extLst>
      <p:ext uri="{BB962C8B-B14F-4D97-AF65-F5344CB8AC3E}">
        <p14:creationId xmlns:p14="http://schemas.microsoft.com/office/powerpoint/2010/main" val="2388662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76</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5495" y="764704"/>
            <a:ext cx="7916341" cy="569387"/>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59J, w</a:t>
            </a:r>
          </a:p>
          <a:p>
            <a:pPr marL="463550" lvl="1" indent="-285750">
              <a:buFontTx/>
              <a:buChar char="-"/>
            </a:pPr>
            <a:r>
              <a:rPr lang="de-DE" sz="1600" dirty="0"/>
              <a:t>DSA</a:t>
            </a:r>
          </a:p>
        </p:txBody>
      </p:sp>
      <p:sp>
        <p:nvSpPr>
          <p:cNvPr id="11"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2" name="Kreis 11"/>
          <p:cNvSpPr/>
          <p:nvPr/>
        </p:nvSpPr>
        <p:spPr>
          <a:xfrm>
            <a:off x="845153" y="312978"/>
            <a:ext cx="288032" cy="259576"/>
          </a:xfrm>
          <a:prstGeom prst="pi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2" name="Grafik 1"/>
          <p:cNvPicPr>
            <a:picLocks noChangeAspect="1"/>
          </p:cNvPicPr>
          <p:nvPr/>
        </p:nvPicPr>
        <p:blipFill>
          <a:blip r:embed="rId8"/>
          <a:stretch>
            <a:fillRect/>
          </a:stretch>
        </p:blipFill>
        <p:spPr>
          <a:xfrm>
            <a:off x="107504" y="1417538"/>
            <a:ext cx="3171825" cy="3790950"/>
          </a:xfrm>
          <a:prstGeom prst="rect">
            <a:avLst/>
          </a:prstGeom>
        </p:spPr>
      </p:pic>
      <p:pic>
        <p:nvPicPr>
          <p:cNvPr id="3" name="Grafik 2"/>
          <p:cNvPicPr>
            <a:picLocks noChangeAspect="1"/>
          </p:cNvPicPr>
          <p:nvPr/>
        </p:nvPicPr>
        <p:blipFill>
          <a:blip r:embed="rId9"/>
          <a:stretch>
            <a:fillRect/>
          </a:stretch>
        </p:blipFill>
        <p:spPr>
          <a:xfrm>
            <a:off x="2771479" y="1417538"/>
            <a:ext cx="3152775" cy="3786188"/>
          </a:xfrm>
          <a:prstGeom prst="rect">
            <a:avLst/>
          </a:prstGeom>
        </p:spPr>
      </p:pic>
      <p:pic>
        <p:nvPicPr>
          <p:cNvPr id="5" name="Grafik 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504529" y="1412776"/>
            <a:ext cx="3105150" cy="3790950"/>
          </a:xfrm>
          <a:prstGeom prst="rect">
            <a:avLst/>
          </a:prstGeom>
        </p:spPr>
      </p:pic>
      <p:pic>
        <p:nvPicPr>
          <p:cNvPr id="6" name="Grafik 5"/>
          <p:cNvPicPr>
            <a:picLocks noChangeAspect="1"/>
          </p:cNvPicPr>
          <p:nvPr/>
        </p:nvPicPr>
        <p:blipFill>
          <a:blip r:embed="rId11"/>
          <a:stretch>
            <a:fillRect/>
          </a:stretch>
        </p:blipFill>
        <p:spPr>
          <a:xfrm>
            <a:off x="2195736" y="2613619"/>
            <a:ext cx="3543300" cy="3695700"/>
          </a:xfrm>
          <a:prstGeom prst="rect">
            <a:avLst/>
          </a:prstGeom>
        </p:spPr>
      </p:pic>
      <p:pic>
        <p:nvPicPr>
          <p:cNvPr id="7" name="Grafik 6"/>
          <p:cNvPicPr>
            <a:picLocks noChangeAspect="1"/>
          </p:cNvPicPr>
          <p:nvPr/>
        </p:nvPicPr>
        <p:blipFill>
          <a:blip r:embed="rId12"/>
          <a:stretch>
            <a:fillRect/>
          </a:stretch>
        </p:blipFill>
        <p:spPr>
          <a:xfrm>
            <a:off x="4067944" y="2613618"/>
            <a:ext cx="3571875" cy="3695701"/>
          </a:xfrm>
          <a:prstGeom prst="rect">
            <a:avLst/>
          </a:prstGeom>
        </p:spPr>
      </p:pic>
      <p:pic>
        <p:nvPicPr>
          <p:cNvPr id="14" name="Grafik 13"/>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655121" y="2613618"/>
            <a:ext cx="3381375" cy="3695702"/>
          </a:xfrm>
          <a:prstGeom prst="rect">
            <a:avLst/>
          </a:prstGeom>
        </p:spPr>
      </p:pic>
    </p:spTree>
    <p:extLst>
      <p:ext uri="{BB962C8B-B14F-4D97-AF65-F5344CB8AC3E}">
        <p14:creationId xmlns:p14="http://schemas.microsoft.com/office/powerpoint/2010/main" val="20920766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77</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5495" y="764704"/>
            <a:ext cx="7916341" cy="569387"/>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59J, w</a:t>
            </a:r>
          </a:p>
          <a:p>
            <a:pPr marL="463550" lvl="1" indent="-285750">
              <a:buFontTx/>
              <a:buChar char="-"/>
            </a:pPr>
            <a:r>
              <a:rPr lang="de-DE" sz="1600" dirty="0"/>
              <a:t>Sondierung und Platzierung eine </a:t>
            </a:r>
            <a:r>
              <a:rPr lang="de-DE" sz="1600" dirty="0" err="1"/>
              <a:t>Stentretrievers</a:t>
            </a:r>
            <a:endParaRPr lang="de-DE" sz="1600" dirty="0"/>
          </a:p>
        </p:txBody>
      </p:sp>
      <p:sp>
        <p:nvSpPr>
          <p:cNvPr id="11"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2" name="Kreis 11"/>
          <p:cNvSpPr/>
          <p:nvPr/>
        </p:nvSpPr>
        <p:spPr>
          <a:xfrm>
            <a:off x="845153" y="312978"/>
            <a:ext cx="288032" cy="259576"/>
          </a:xfrm>
          <a:prstGeom prst="pi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15" name="Grafik 14"/>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07504" y="1412778"/>
            <a:ext cx="2850206" cy="3781426"/>
          </a:xfrm>
          <a:prstGeom prst="rect">
            <a:avLst/>
          </a:prstGeom>
        </p:spPr>
      </p:pic>
      <p:pic>
        <p:nvPicPr>
          <p:cNvPr id="19" name="Grafik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63688" y="1412778"/>
            <a:ext cx="3181350" cy="3781426"/>
          </a:xfrm>
          <a:prstGeom prst="rect">
            <a:avLst/>
          </a:prstGeom>
        </p:spPr>
      </p:pic>
      <p:pic>
        <p:nvPicPr>
          <p:cNvPr id="14" name="Grafik 1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419872" y="1412777"/>
            <a:ext cx="3698751" cy="3781427"/>
          </a:xfrm>
          <a:prstGeom prst="rect">
            <a:avLst/>
          </a:prstGeom>
        </p:spPr>
      </p:pic>
      <p:pic>
        <p:nvPicPr>
          <p:cNvPr id="16" name="Grafik 1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398541" y="1412776"/>
            <a:ext cx="3637955" cy="3781427"/>
          </a:xfrm>
          <a:prstGeom prst="rect">
            <a:avLst/>
          </a:prstGeom>
        </p:spPr>
      </p:pic>
      <p:pic>
        <p:nvPicPr>
          <p:cNvPr id="20" name="Grafik 19"/>
          <p:cNvPicPr>
            <a:picLocks noChangeAspect="1"/>
          </p:cNvPicPr>
          <p:nvPr/>
        </p:nvPicPr>
        <p:blipFill>
          <a:blip r:embed="rId12"/>
          <a:stretch>
            <a:fillRect/>
          </a:stretch>
        </p:blipFill>
        <p:spPr>
          <a:xfrm>
            <a:off x="467544" y="2657237"/>
            <a:ext cx="3181350" cy="3733800"/>
          </a:xfrm>
          <a:prstGeom prst="rect">
            <a:avLst/>
          </a:prstGeom>
        </p:spPr>
      </p:pic>
      <p:pic>
        <p:nvPicPr>
          <p:cNvPr id="21" name="Grafik 20"/>
          <p:cNvPicPr>
            <a:picLocks noChangeAspect="1"/>
          </p:cNvPicPr>
          <p:nvPr/>
        </p:nvPicPr>
        <p:blipFill>
          <a:blip r:embed="rId13"/>
          <a:stretch>
            <a:fillRect/>
          </a:stretch>
        </p:blipFill>
        <p:spPr>
          <a:xfrm>
            <a:off x="2525143" y="2657238"/>
            <a:ext cx="3333392" cy="3733800"/>
          </a:xfrm>
          <a:prstGeom prst="rect">
            <a:avLst/>
          </a:prstGeom>
        </p:spPr>
      </p:pic>
      <p:pic>
        <p:nvPicPr>
          <p:cNvPr id="22" name="Grafik 21"/>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649676" y="2657237"/>
            <a:ext cx="3514725" cy="3733800"/>
          </a:xfrm>
          <a:prstGeom prst="rect">
            <a:avLst/>
          </a:prstGeom>
        </p:spPr>
      </p:pic>
    </p:spTree>
    <p:extLst>
      <p:ext uri="{BB962C8B-B14F-4D97-AF65-F5344CB8AC3E}">
        <p14:creationId xmlns:p14="http://schemas.microsoft.com/office/powerpoint/2010/main" val="499265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78</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5495" y="764704"/>
            <a:ext cx="7916341" cy="892552"/>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59J, w</a:t>
            </a:r>
          </a:p>
          <a:p>
            <a:pPr marL="463550" lvl="1" indent="-285750">
              <a:buFontTx/>
              <a:buChar char="-"/>
            </a:pPr>
            <a:r>
              <a:rPr lang="de-DE" sz="1600" dirty="0" err="1"/>
              <a:t>Retrieving</a:t>
            </a:r>
            <a:r>
              <a:rPr lang="de-DE" sz="1600" dirty="0"/>
              <a:t> unter Aspiration am Aspirationskatheter</a:t>
            </a:r>
          </a:p>
          <a:p>
            <a:pPr marL="463550" lvl="1" indent="-285750">
              <a:buFontTx/>
              <a:buChar char="-"/>
            </a:pPr>
            <a:r>
              <a:rPr lang="de-DE" sz="1600" dirty="0"/>
              <a:t>Kontrolle nach 1 Passage MTE</a:t>
            </a:r>
          </a:p>
        </p:txBody>
      </p:sp>
      <p:sp>
        <p:nvSpPr>
          <p:cNvPr id="11"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2" name="Kreis 11"/>
          <p:cNvSpPr/>
          <p:nvPr/>
        </p:nvSpPr>
        <p:spPr>
          <a:xfrm>
            <a:off x="845153" y="312978"/>
            <a:ext cx="288032" cy="259576"/>
          </a:xfrm>
          <a:prstGeom prst="pi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7" name="Grafik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1520" y="1628800"/>
            <a:ext cx="4345288" cy="4345288"/>
          </a:xfrm>
          <a:prstGeom prst="rect">
            <a:avLst/>
          </a:prstGeom>
        </p:spPr>
      </p:pic>
      <p:pic>
        <p:nvPicPr>
          <p:cNvPr id="14" name="Grafik 1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1520" y="1628800"/>
            <a:ext cx="4345288" cy="4345288"/>
          </a:xfrm>
          <a:prstGeom prst="rect">
            <a:avLst/>
          </a:prstGeom>
        </p:spPr>
      </p:pic>
      <p:pic>
        <p:nvPicPr>
          <p:cNvPr id="16" name="Grafik 1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51520" y="1628800"/>
            <a:ext cx="4345288" cy="4345288"/>
          </a:xfrm>
          <a:prstGeom prst="rect">
            <a:avLst/>
          </a:prstGeom>
        </p:spPr>
      </p:pic>
      <p:pic>
        <p:nvPicPr>
          <p:cNvPr id="17" name="Grafik 1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51520" y="1628800"/>
            <a:ext cx="4345288" cy="4345288"/>
          </a:xfrm>
          <a:prstGeom prst="rect">
            <a:avLst/>
          </a:prstGeom>
        </p:spPr>
      </p:pic>
      <p:pic>
        <p:nvPicPr>
          <p:cNvPr id="18" name="Grafik 1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51520" y="1628800"/>
            <a:ext cx="4345288" cy="4345288"/>
          </a:xfrm>
          <a:prstGeom prst="rect">
            <a:avLst/>
          </a:prstGeom>
        </p:spPr>
      </p:pic>
      <p:pic>
        <p:nvPicPr>
          <p:cNvPr id="19" name="Grafik 1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575368" y="1618080"/>
            <a:ext cx="4389120" cy="4389120"/>
          </a:xfrm>
          <a:prstGeom prst="rect">
            <a:avLst/>
          </a:prstGeom>
        </p:spPr>
      </p:pic>
      <p:pic>
        <p:nvPicPr>
          <p:cNvPr id="21" name="Grafik 2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574073" y="1618080"/>
            <a:ext cx="4389120" cy="4389120"/>
          </a:xfrm>
          <a:prstGeom prst="rect">
            <a:avLst/>
          </a:prstGeom>
        </p:spPr>
      </p:pic>
      <p:pic>
        <p:nvPicPr>
          <p:cNvPr id="22" name="Grafik 21"/>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574073" y="1618080"/>
            <a:ext cx="4389120" cy="4389120"/>
          </a:xfrm>
          <a:prstGeom prst="rect">
            <a:avLst/>
          </a:prstGeom>
        </p:spPr>
      </p:pic>
    </p:spTree>
    <p:extLst>
      <p:ext uri="{BB962C8B-B14F-4D97-AF65-F5344CB8AC3E}">
        <p14:creationId xmlns:p14="http://schemas.microsoft.com/office/powerpoint/2010/main" val="28243524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25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250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375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500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2" end="2"/>
                                            </p:txEl>
                                          </p:spTgt>
                                        </p:tgtEl>
                                        <p:attrNameLst>
                                          <p:attrName>style.visibility</p:attrName>
                                        </p:attrNameLst>
                                      </p:cBhvr>
                                      <p:to>
                                        <p:strVal val="visible"/>
                                      </p:to>
                                    </p:set>
                                  </p:childTnLst>
                                </p:cTn>
                              </p:par>
                              <p:par>
                                <p:cTn id="19" presetID="1" presetClass="entr" presetSubtype="0" fill="hold" nodeType="withEffect">
                                  <p:stCondLst>
                                    <p:cond delay="125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250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79</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5495" y="764704"/>
            <a:ext cx="7916341" cy="569387"/>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59J, w</a:t>
            </a:r>
          </a:p>
          <a:p>
            <a:pPr marL="463550" lvl="1" indent="-285750">
              <a:buFontTx/>
              <a:buChar char="-"/>
            </a:pPr>
            <a:r>
              <a:rPr lang="de-DE" sz="1600" dirty="0"/>
              <a:t>Kontrolle nach Ballon- PTA</a:t>
            </a:r>
          </a:p>
        </p:txBody>
      </p:sp>
      <p:sp>
        <p:nvSpPr>
          <p:cNvPr id="11"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2" name="Kreis 11"/>
          <p:cNvSpPr/>
          <p:nvPr/>
        </p:nvSpPr>
        <p:spPr>
          <a:xfrm>
            <a:off x="845153" y="312978"/>
            <a:ext cx="288032" cy="259576"/>
          </a:xfrm>
          <a:prstGeom prst="pi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20" name="Grafik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7986" y="1816482"/>
            <a:ext cx="3988782" cy="3988782"/>
          </a:xfrm>
          <a:prstGeom prst="rect">
            <a:avLst/>
          </a:prstGeom>
        </p:spPr>
      </p:pic>
      <p:pic>
        <p:nvPicPr>
          <p:cNvPr id="5" name="Grafik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644008" y="1816482"/>
            <a:ext cx="3988782" cy="3988782"/>
          </a:xfrm>
          <a:prstGeom prst="rect">
            <a:avLst/>
          </a:prstGeom>
        </p:spPr>
      </p:pic>
      <p:pic>
        <p:nvPicPr>
          <p:cNvPr id="2" name="Grafik 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55576" y="1909458"/>
            <a:ext cx="3657063" cy="3657063"/>
          </a:xfrm>
          <a:prstGeom prst="rect">
            <a:avLst/>
          </a:prstGeom>
        </p:spPr>
      </p:pic>
      <p:pic>
        <p:nvPicPr>
          <p:cNvPr id="3" name="Grafik 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434750" y="1916832"/>
            <a:ext cx="3657063" cy="3657063"/>
          </a:xfrm>
          <a:prstGeom prst="rect">
            <a:avLst/>
          </a:prstGeom>
        </p:spPr>
      </p:pic>
    </p:spTree>
    <p:extLst>
      <p:ext uri="{BB962C8B-B14F-4D97-AF65-F5344CB8AC3E}">
        <p14:creationId xmlns:p14="http://schemas.microsoft.com/office/powerpoint/2010/main" val="2402004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8</a:t>
            </a:fld>
            <a:endParaRPr lang="de-DE"/>
          </a:p>
        </p:txBody>
      </p:sp>
      <p:sp>
        <p:nvSpPr>
          <p:cNvPr id="21" name="Titel 6"/>
          <p:cNvSpPr>
            <a:spLocks noGrp="1"/>
          </p:cNvSpPr>
          <p:nvPr>
            <p:ph type="title"/>
          </p:nvPr>
        </p:nvSpPr>
        <p:spPr/>
        <p:txBody>
          <a:bodyPr/>
          <a:lstStyle/>
          <a:p>
            <a:r>
              <a:rPr lang="de-DE" dirty="0"/>
              <a:t>Pathophysiologie des  ischämischen Schlaganfalls</a:t>
            </a:r>
          </a:p>
        </p:txBody>
      </p:sp>
      <p:sp>
        <p:nvSpPr>
          <p:cNvPr id="2" name="Inhaltsplatzhalter 1"/>
          <p:cNvSpPr>
            <a:spLocks noGrp="1"/>
          </p:cNvSpPr>
          <p:nvPr>
            <p:ph idx="1"/>
          </p:nvPr>
        </p:nvSpPr>
        <p:spPr>
          <a:xfrm>
            <a:off x="323850" y="980728"/>
            <a:ext cx="2807990" cy="215444"/>
          </a:xfrm>
        </p:spPr>
        <p:txBody>
          <a:bodyPr/>
          <a:lstStyle/>
          <a:p>
            <a:r>
              <a:rPr lang="de-DE" b="1" dirty="0"/>
              <a:t>Frühphase: </a:t>
            </a:r>
            <a:r>
              <a:rPr lang="de-DE" dirty="0"/>
              <a:t>Minuten bis Stunden</a:t>
            </a:r>
          </a:p>
        </p:txBody>
      </p:sp>
      <p:sp>
        <p:nvSpPr>
          <p:cNvPr id="9" name="Inhaltsplatzhalter 4"/>
          <p:cNvSpPr txBox="1">
            <a:spLocks/>
          </p:cNvSpPr>
          <p:nvPr/>
        </p:nvSpPr>
        <p:spPr>
          <a:xfrm>
            <a:off x="323849" y="1412776"/>
            <a:ext cx="2735983" cy="1600438"/>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dirty="0"/>
              <a:t>I</a:t>
            </a:r>
            <a:r>
              <a:rPr lang="de-DE" altLang="de-DE" dirty="0"/>
              <a:t>schämische Depolarisation / elektrisches Versagen</a:t>
            </a:r>
          </a:p>
          <a:p>
            <a:pPr marL="285750" indent="-285750">
              <a:buFontTx/>
              <a:buChar char="-"/>
            </a:pPr>
            <a:r>
              <a:rPr lang="de-DE" altLang="de-DE" dirty="0"/>
              <a:t>Zellschwellung &gt;&gt; eingeschränkte Diffusion</a:t>
            </a:r>
          </a:p>
          <a:p>
            <a:pPr marL="285750" indent="-285750">
              <a:buFontTx/>
              <a:buChar char="-"/>
            </a:pPr>
            <a:r>
              <a:rPr lang="de-DE" altLang="de-DE" dirty="0"/>
              <a:t>Verlust Strukturstoffwechsel  &gt;&gt; Zelltod</a:t>
            </a:r>
          </a:p>
        </p:txBody>
      </p:sp>
      <p:pic>
        <p:nvPicPr>
          <p:cNvPr id="11" name="Picture 16" descr="Bild000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600" y="3040211"/>
            <a:ext cx="2906713" cy="34131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7" descr="Bild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131840" y="3038475"/>
            <a:ext cx="2914802" cy="34148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9" descr="Bild000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49686" y="3040212"/>
            <a:ext cx="2914802" cy="3413124"/>
          </a:xfrm>
          <a:prstGeom prst="rect">
            <a:avLst/>
          </a:prstGeom>
          <a:noFill/>
          <a:extLst>
            <a:ext uri="{909E8E84-426E-40DD-AFC4-6F175D3DCCD1}">
              <a14:hiddenFill xmlns:a14="http://schemas.microsoft.com/office/drawing/2010/main">
                <a:solidFill>
                  <a:srgbClr val="FFFFFF"/>
                </a:solidFill>
              </a14:hiddenFill>
            </a:ext>
          </a:extLst>
        </p:spPr>
      </p:pic>
      <p:sp>
        <p:nvSpPr>
          <p:cNvPr id="17" name="Inhaltsplatzhalter 1"/>
          <p:cNvSpPr txBox="1">
            <a:spLocks/>
          </p:cNvSpPr>
          <p:nvPr/>
        </p:nvSpPr>
        <p:spPr>
          <a:xfrm>
            <a:off x="3276177" y="980728"/>
            <a:ext cx="3098069" cy="215444"/>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b="1" dirty="0" err="1"/>
              <a:t>Nekrosephase</a:t>
            </a:r>
            <a:r>
              <a:rPr lang="de-DE" b="1" dirty="0"/>
              <a:t>: </a:t>
            </a:r>
            <a:r>
              <a:rPr lang="de-DE" dirty="0"/>
              <a:t>Stunden bis 3. Tag</a:t>
            </a:r>
          </a:p>
        </p:txBody>
      </p:sp>
      <p:sp>
        <p:nvSpPr>
          <p:cNvPr id="18" name="Inhaltsplatzhalter 4"/>
          <p:cNvSpPr txBox="1">
            <a:spLocks/>
          </p:cNvSpPr>
          <p:nvPr/>
        </p:nvSpPr>
        <p:spPr>
          <a:xfrm>
            <a:off x="3276177" y="1412776"/>
            <a:ext cx="3168031" cy="954107"/>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altLang="de-DE" dirty="0"/>
              <a:t>Zerstörung der Blut-Hirnschranke</a:t>
            </a:r>
          </a:p>
          <a:p>
            <a:pPr marL="285750" indent="-285750">
              <a:buFontTx/>
              <a:buChar char="-"/>
            </a:pPr>
            <a:r>
              <a:rPr lang="de-DE" altLang="de-DE" dirty="0"/>
              <a:t>Beginnende zytotoxisches Ödem</a:t>
            </a:r>
          </a:p>
          <a:p>
            <a:pPr marL="285750" indent="-285750">
              <a:buFontTx/>
              <a:buChar char="-"/>
            </a:pPr>
            <a:r>
              <a:rPr lang="de-DE" altLang="de-DE" dirty="0" err="1"/>
              <a:t>Leukozyteninfiltration</a:t>
            </a:r>
            <a:endParaRPr lang="de-DE" altLang="de-DE" dirty="0"/>
          </a:p>
        </p:txBody>
      </p:sp>
      <p:sp>
        <p:nvSpPr>
          <p:cNvPr id="19" name="Inhaltsplatzhalter 1"/>
          <p:cNvSpPr txBox="1">
            <a:spLocks/>
          </p:cNvSpPr>
          <p:nvPr/>
        </p:nvSpPr>
        <p:spPr>
          <a:xfrm>
            <a:off x="6660555" y="980728"/>
            <a:ext cx="1900966" cy="215444"/>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b="1" dirty="0" err="1"/>
              <a:t>Ödemphase</a:t>
            </a:r>
            <a:r>
              <a:rPr lang="de-DE" b="1" dirty="0"/>
              <a:t>: </a:t>
            </a:r>
            <a:r>
              <a:rPr lang="de-DE" dirty="0"/>
              <a:t>3.-7. Tag</a:t>
            </a:r>
          </a:p>
        </p:txBody>
      </p:sp>
      <p:sp>
        <p:nvSpPr>
          <p:cNvPr id="20" name="Inhaltsplatzhalter 4"/>
          <p:cNvSpPr txBox="1">
            <a:spLocks/>
          </p:cNvSpPr>
          <p:nvPr/>
        </p:nvSpPr>
        <p:spPr>
          <a:xfrm>
            <a:off x="6660553" y="1412776"/>
            <a:ext cx="1943895" cy="1231106"/>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altLang="de-DE" dirty="0"/>
              <a:t>Ausbildung eines zytotoxischen Ödems</a:t>
            </a:r>
          </a:p>
          <a:p>
            <a:pPr marL="285750" indent="-285750">
              <a:buFontTx/>
              <a:buChar char="-"/>
            </a:pPr>
            <a:r>
              <a:rPr lang="de-DE" altLang="de-DE" dirty="0" err="1"/>
              <a:t>Ödemhöhepunkt</a:t>
            </a:r>
            <a:r>
              <a:rPr lang="de-DE" altLang="de-DE" dirty="0"/>
              <a:t>     3. – 5. Tag</a:t>
            </a:r>
          </a:p>
        </p:txBody>
      </p:sp>
      <p:sp>
        <p:nvSpPr>
          <p:cNvPr id="22"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graphicFrame>
        <p:nvGraphicFramePr>
          <p:cNvPr id="14"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8" imgW="11247619" imgH="11247619" progId="MSPhotoEd.3">
                  <p:embed/>
                </p:oleObj>
              </mc:Choice>
              <mc:Fallback>
                <p:oleObj name="Photo Editor-Foto" r:id="rId8" imgW="11247619" imgH="11247619" progId="MSPhotoEd.3">
                  <p:embed/>
                  <p:pic>
                    <p:nvPicPr>
                      <p:cNvPr id="14"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23" name="Picture 15" descr="logo"/>
          <p:cNvPicPr>
            <a:picLocks noChangeAspect="1" noChangeArrowheads="1"/>
          </p:cNvPicPr>
          <p:nvPr>
            <p:custDataLst>
              <p:tags r:id="rId1"/>
            </p:custDataLst>
          </p:nvPr>
        </p:nvPicPr>
        <p:blipFill>
          <a:blip r:embed="rId10"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8784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80</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5495" y="764704"/>
            <a:ext cx="7916341" cy="892552"/>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59J, w</a:t>
            </a:r>
          </a:p>
          <a:p>
            <a:pPr marL="463550" lvl="1" indent="-285750">
              <a:buFontTx/>
              <a:buChar char="-"/>
            </a:pPr>
            <a:r>
              <a:rPr lang="de-DE" sz="1600" dirty="0"/>
              <a:t>Stent- PTA ACM rechts</a:t>
            </a:r>
          </a:p>
          <a:p>
            <a:pPr marL="463550" lvl="1" indent="-285750">
              <a:buFontTx/>
              <a:buChar char="-"/>
            </a:pPr>
            <a:r>
              <a:rPr lang="de-DE" sz="1600" dirty="0"/>
              <a:t>Nach </a:t>
            </a:r>
            <a:r>
              <a:rPr lang="de-DE" sz="1600" dirty="0" err="1"/>
              <a:t>Extubation</a:t>
            </a:r>
            <a:r>
              <a:rPr lang="de-DE" sz="1600" dirty="0"/>
              <a:t> deutliche Verschlechterung der Armparese links</a:t>
            </a:r>
          </a:p>
        </p:txBody>
      </p:sp>
      <p:sp>
        <p:nvSpPr>
          <p:cNvPr id="11"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2" name="Kreis 11"/>
          <p:cNvSpPr/>
          <p:nvPr/>
        </p:nvSpPr>
        <p:spPr>
          <a:xfrm>
            <a:off x="845153" y="312978"/>
            <a:ext cx="288032" cy="259576"/>
          </a:xfrm>
          <a:prstGeom prst="pi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20" name="Grafik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7678" y="1704176"/>
            <a:ext cx="4389120" cy="4389120"/>
          </a:xfrm>
          <a:prstGeom prst="rect">
            <a:avLst/>
          </a:prstGeom>
        </p:spPr>
      </p:pic>
      <p:pic>
        <p:nvPicPr>
          <p:cNvPr id="3" name="Grafik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17678" y="1704176"/>
            <a:ext cx="4389120" cy="4389120"/>
          </a:xfrm>
          <a:prstGeom prst="rect">
            <a:avLst/>
          </a:prstGeom>
        </p:spPr>
      </p:pic>
      <p:pic>
        <p:nvPicPr>
          <p:cNvPr id="5" name="Grafik 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7678" y="1703738"/>
            <a:ext cx="4389120" cy="4389120"/>
          </a:xfrm>
          <a:prstGeom prst="rect">
            <a:avLst/>
          </a:prstGeom>
        </p:spPr>
      </p:pic>
      <p:pic>
        <p:nvPicPr>
          <p:cNvPr id="6" name="Grafik 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17678" y="1704176"/>
            <a:ext cx="4389120" cy="4389120"/>
          </a:xfrm>
          <a:prstGeom prst="rect">
            <a:avLst/>
          </a:prstGeom>
        </p:spPr>
      </p:pic>
      <p:pic>
        <p:nvPicPr>
          <p:cNvPr id="15" name="Grafik 14"/>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17678" y="1704176"/>
            <a:ext cx="4389120" cy="4389120"/>
          </a:xfrm>
          <a:prstGeom prst="rect">
            <a:avLst/>
          </a:prstGeom>
        </p:spPr>
      </p:pic>
      <p:pic>
        <p:nvPicPr>
          <p:cNvPr id="23" name="Grafik 2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17678" y="1704176"/>
            <a:ext cx="4389120" cy="4389120"/>
          </a:xfrm>
          <a:prstGeom prst="rect">
            <a:avLst/>
          </a:prstGeom>
        </p:spPr>
      </p:pic>
      <p:pic>
        <p:nvPicPr>
          <p:cNvPr id="24" name="Grafik 2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593823" y="1704176"/>
            <a:ext cx="4389120" cy="4389120"/>
          </a:xfrm>
          <a:prstGeom prst="rect">
            <a:avLst/>
          </a:prstGeom>
        </p:spPr>
      </p:pic>
      <p:pic>
        <p:nvPicPr>
          <p:cNvPr id="25" name="Grafik 2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593823" y="1704176"/>
            <a:ext cx="4389120" cy="4389120"/>
          </a:xfrm>
          <a:prstGeom prst="rect">
            <a:avLst/>
          </a:prstGeom>
        </p:spPr>
      </p:pic>
      <p:pic>
        <p:nvPicPr>
          <p:cNvPr id="26" name="Grafik 25"/>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593823" y="1704176"/>
            <a:ext cx="4389120" cy="4389120"/>
          </a:xfrm>
          <a:prstGeom prst="rect">
            <a:avLst/>
          </a:prstGeom>
        </p:spPr>
      </p:pic>
      <p:pic>
        <p:nvPicPr>
          <p:cNvPr id="27" name="Grafik 2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593823" y="1703738"/>
            <a:ext cx="4389120" cy="4389120"/>
          </a:xfrm>
          <a:prstGeom prst="rect">
            <a:avLst/>
          </a:prstGeom>
        </p:spPr>
      </p:pic>
      <p:pic>
        <p:nvPicPr>
          <p:cNvPr id="28" name="Grafik 27"/>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590754" y="1703738"/>
            <a:ext cx="4389120" cy="4389120"/>
          </a:xfrm>
          <a:prstGeom prst="rect">
            <a:avLst/>
          </a:prstGeom>
        </p:spPr>
      </p:pic>
      <p:pic>
        <p:nvPicPr>
          <p:cNvPr id="29" name="Grafik 28"/>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598776" y="1703300"/>
            <a:ext cx="4389120" cy="4389120"/>
          </a:xfrm>
          <a:prstGeom prst="rect">
            <a:avLst/>
          </a:prstGeom>
        </p:spPr>
      </p:pic>
      <p:sp>
        <p:nvSpPr>
          <p:cNvPr id="30" name="Ellipse 29"/>
          <p:cNvSpPr/>
          <p:nvPr/>
        </p:nvSpPr>
        <p:spPr>
          <a:xfrm rot="20505828">
            <a:off x="6018691" y="2466833"/>
            <a:ext cx="1008111" cy="1584176"/>
          </a:xfrm>
          <a:prstGeom prst="ellipse">
            <a:avLst/>
          </a:prstGeom>
          <a:noFill/>
          <a:ln w="38100">
            <a:solidFill>
              <a:srgbClr val="E10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56982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125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250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375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125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250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375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525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81</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5495" y="764704"/>
            <a:ext cx="7916341" cy="892552"/>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59J, w</a:t>
            </a:r>
          </a:p>
          <a:p>
            <a:pPr marL="463550" lvl="1" indent="-285750">
              <a:buFontTx/>
              <a:buChar char="-"/>
            </a:pPr>
            <a:r>
              <a:rPr lang="de-DE" sz="1600" dirty="0"/>
              <a:t>Kontroll- CT 20h nach MTE, keine ICB</a:t>
            </a:r>
          </a:p>
          <a:p>
            <a:pPr marL="463550" lvl="1" indent="-285750">
              <a:buFontTx/>
              <a:buChar char="-"/>
            </a:pPr>
            <a:r>
              <a:rPr lang="de-DE" sz="1600" dirty="0"/>
              <a:t>Kortikale Infarktdemarkierung in der Zentralregion</a:t>
            </a:r>
          </a:p>
        </p:txBody>
      </p:sp>
      <p:sp>
        <p:nvSpPr>
          <p:cNvPr id="11"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2" name="Kreis 11"/>
          <p:cNvSpPr/>
          <p:nvPr/>
        </p:nvSpPr>
        <p:spPr>
          <a:xfrm>
            <a:off x="845153" y="312978"/>
            <a:ext cx="288032" cy="259576"/>
          </a:xfrm>
          <a:prstGeom prst="pi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14" name="Grafik 13"/>
          <p:cNvPicPr>
            <a:picLocks noChangeAspect="1"/>
          </p:cNvPicPr>
          <p:nvPr/>
        </p:nvPicPr>
        <p:blipFill>
          <a:blip r:embed="rId8"/>
          <a:stretch>
            <a:fillRect/>
          </a:stretch>
        </p:blipFill>
        <p:spPr>
          <a:xfrm>
            <a:off x="323849" y="2060846"/>
            <a:ext cx="3486151" cy="3964451"/>
          </a:xfrm>
          <a:prstGeom prst="rect">
            <a:avLst/>
          </a:prstGeom>
        </p:spPr>
      </p:pic>
      <p:pic>
        <p:nvPicPr>
          <p:cNvPr id="15" name="Grafik 14"/>
          <p:cNvPicPr>
            <a:picLocks noChangeAspect="1"/>
          </p:cNvPicPr>
          <p:nvPr/>
        </p:nvPicPr>
        <p:blipFill>
          <a:blip r:embed="rId9"/>
          <a:stretch>
            <a:fillRect/>
          </a:stretch>
        </p:blipFill>
        <p:spPr>
          <a:xfrm>
            <a:off x="2958057" y="2060846"/>
            <a:ext cx="3486151" cy="3964451"/>
          </a:xfrm>
          <a:prstGeom prst="rect">
            <a:avLst/>
          </a:prstGeom>
        </p:spPr>
      </p:pic>
      <p:pic>
        <p:nvPicPr>
          <p:cNvPr id="5" name="Grafik 4"/>
          <p:cNvPicPr>
            <a:picLocks noChangeAspect="1"/>
          </p:cNvPicPr>
          <p:nvPr/>
        </p:nvPicPr>
        <p:blipFill>
          <a:blip r:embed="rId10"/>
          <a:stretch>
            <a:fillRect/>
          </a:stretch>
        </p:blipFill>
        <p:spPr>
          <a:xfrm>
            <a:off x="5406329" y="2060845"/>
            <a:ext cx="3486151" cy="3964451"/>
          </a:xfrm>
          <a:prstGeom prst="rect">
            <a:avLst/>
          </a:prstGeom>
        </p:spPr>
      </p:pic>
      <p:pic>
        <p:nvPicPr>
          <p:cNvPr id="16" name="Grafik 15"/>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945753" y="2060844"/>
            <a:ext cx="3490343" cy="3964452"/>
          </a:xfrm>
          <a:prstGeom prst="rect">
            <a:avLst/>
          </a:prstGeom>
        </p:spPr>
      </p:pic>
      <p:sp>
        <p:nvSpPr>
          <p:cNvPr id="19" name="Ellipse 18"/>
          <p:cNvSpPr/>
          <p:nvPr/>
        </p:nvSpPr>
        <p:spPr>
          <a:xfrm>
            <a:off x="5580112" y="3645024"/>
            <a:ext cx="1080119" cy="1080120"/>
          </a:xfrm>
          <a:prstGeom prst="ellipse">
            <a:avLst/>
          </a:prstGeom>
          <a:noFill/>
          <a:ln w="38100">
            <a:solidFill>
              <a:srgbClr val="E10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34293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par>
                                <p:cTn id="13" presetID="1" presetClass="entr" presetSubtype="0" fill="hold" grpId="0" nodeType="withEffect">
                                  <p:stCondLst>
                                    <p:cond delay="150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82</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5495" y="764704"/>
            <a:ext cx="7916341" cy="1215717"/>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59J, w</a:t>
            </a:r>
          </a:p>
          <a:p>
            <a:pPr marL="463550" lvl="1" indent="-285750">
              <a:buFontTx/>
              <a:buChar char="-"/>
            </a:pPr>
            <a:r>
              <a:rPr lang="de-DE" sz="1600" dirty="0"/>
              <a:t>CTA- Kontrolle </a:t>
            </a:r>
          </a:p>
          <a:p>
            <a:pPr marL="463550" lvl="1" indent="-285750">
              <a:buFontTx/>
              <a:buChar char="-"/>
            </a:pPr>
            <a:r>
              <a:rPr lang="de-DE" sz="1600" dirty="0"/>
              <a:t>Stent regelrecht offen</a:t>
            </a:r>
          </a:p>
          <a:p>
            <a:pPr marL="463550" lvl="1" indent="-285750">
              <a:buFontTx/>
              <a:buChar char="-"/>
            </a:pPr>
            <a:r>
              <a:rPr lang="de-DE" sz="1600" dirty="0"/>
              <a:t>Umstellung auf duale </a:t>
            </a:r>
            <a:r>
              <a:rPr lang="de-DE" sz="1600" dirty="0" err="1"/>
              <a:t>Thrombozytenaggregationshemmung</a:t>
            </a:r>
            <a:endParaRPr lang="de-DE" sz="1600" dirty="0"/>
          </a:p>
        </p:txBody>
      </p:sp>
      <p:sp>
        <p:nvSpPr>
          <p:cNvPr id="11"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2" name="Kreis 11"/>
          <p:cNvSpPr/>
          <p:nvPr/>
        </p:nvSpPr>
        <p:spPr>
          <a:xfrm>
            <a:off x="845153" y="312978"/>
            <a:ext cx="288032" cy="259576"/>
          </a:xfrm>
          <a:prstGeom prst="pi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pic>
        <p:nvPicPr>
          <p:cNvPr id="14" name="Grafik 13"/>
          <p:cNvPicPr>
            <a:picLocks noChangeAspect="1"/>
          </p:cNvPicPr>
          <p:nvPr/>
        </p:nvPicPr>
        <p:blipFill>
          <a:blip r:embed="rId8"/>
          <a:stretch>
            <a:fillRect/>
          </a:stretch>
        </p:blipFill>
        <p:spPr>
          <a:xfrm>
            <a:off x="323559" y="2060847"/>
            <a:ext cx="3486441" cy="3964451"/>
          </a:xfrm>
          <a:prstGeom prst="rect">
            <a:avLst/>
          </a:prstGeom>
        </p:spPr>
      </p:pic>
      <p:pic>
        <p:nvPicPr>
          <p:cNvPr id="15" name="Grafik 14"/>
          <p:cNvPicPr>
            <a:picLocks noChangeAspect="1"/>
          </p:cNvPicPr>
          <p:nvPr/>
        </p:nvPicPr>
        <p:blipFill>
          <a:blip r:embed="rId9"/>
          <a:stretch>
            <a:fillRect/>
          </a:stretch>
        </p:blipFill>
        <p:spPr>
          <a:xfrm>
            <a:off x="4495453" y="2060846"/>
            <a:ext cx="3604939" cy="3964451"/>
          </a:xfrm>
          <a:prstGeom prst="rect">
            <a:avLst/>
          </a:prstGeom>
        </p:spPr>
      </p:pic>
    </p:spTree>
    <p:extLst>
      <p:ext uri="{BB962C8B-B14F-4D97-AF65-F5344CB8AC3E}">
        <p14:creationId xmlns:p14="http://schemas.microsoft.com/office/powerpoint/2010/main" val="3347778742"/>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83</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5495" y="764704"/>
            <a:ext cx="8496945" cy="1215717"/>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46J, w</a:t>
            </a:r>
          </a:p>
          <a:p>
            <a:pPr marL="463550" lvl="1" indent="-285750">
              <a:buFontTx/>
              <a:buChar char="-"/>
            </a:pPr>
            <a:r>
              <a:rPr lang="de-DE" sz="1600" dirty="0"/>
              <a:t>HP li mit </a:t>
            </a:r>
            <a:r>
              <a:rPr lang="de-DE" sz="1600" dirty="0" err="1"/>
              <a:t>Hemiataxie</a:t>
            </a:r>
            <a:r>
              <a:rPr lang="de-DE" sz="1600" dirty="0"/>
              <a:t> und </a:t>
            </a:r>
            <a:r>
              <a:rPr lang="de-DE" sz="1600" dirty="0" err="1"/>
              <a:t>Hemihypästhesie</a:t>
            </a:r>
            <a:r>
              <a:rPr lang="de-DE" sz="1600" dirty="0"/>
              <a:t>, ACI-</a:t>
            </a:r>
            <a:r>
              <a:rPr lang="de-DE" sz="1600" dirty="0" err="1"/>
              <a:t>Dissektion</a:t>
            </a:r>
            <a:r>
              <a:rPr lang="de-DE" sz="1600" dirty="0"/>
              <a:t> rechts, </a:t>
            </a:r>
            <a:r>
              <a:rPr lang="de-DE" sz="1600" dirty="0" err="1"/>
              <a:t>Lyse</a:t>
            </a:r>
            <a:r>
              <a:rPr lang="de-DE" sz="1600" dirty="0"/>
              <a:t>-Therapie</a:t>
            </a:r>
          </a:p>
          <a:p>
            <a:pPr marL="463550" lvl="1" indent="-285750">
              <a:buFontTx/>
              <a:buChar char="-"/>
            </a:pPr>
            <a:r>
              <a:rPr lang="de-DE" sz="1600" dirty="0"/>
              <a:t>CT nativ und CTA</a:t>
            </a:r>
          </a:p>
          <a:p>
            <a:pPr marL="463550" lvl="1" indent="-285750">
              <a:buFontTx/>
              <a:buChar char="-"/>
            </a:pPr>
            <a:r>
              <a:rPr lang="de-DE" sz="1600" dirty="0" err="1"/>
              <a:t>Dissektion</a:t>
            </a:r>
            <a:r>
              <a:rPr lang="de-DE" sz="1600" dirty="0"/>
              <a:t> der ACI rechts</a:t>
            </a:r>
          </a:p>
        </p:txBody>
      </p:sp>
      <p:sp>
        <p:nvSpPr>
          <p:cNvPr id="11"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6" name="Zylinder 15"/>
          <p:cNvSpPr/>
          <p:nvPr/>
        </p:nvSpPr>
        <p:spPr>
          <a:xfrm>
            <a:off x="880230" y="294691"/>
            <a:ext cx="216024" cy="320346"/>
          </a:xfrm>
          <a:prstGeom prst="ca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Grafik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23848" y="2057849"/>
            <a:ext cx="2975586" cy="3967448"/>
          </a:xfrm>
          <a:prstGeom prst="rect">
            <a:avLst/>
          </a:prstGeom>
        </p:spPr>
      </p:pic>
      <p:pic>
        <p:nvPicPr>
          <p:cNvPr id="5" name="Grafik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59832" y="2057849"/>
            <a:ext cx="2952328" cy="3970364"/>
          </a:xfrm>
          <a:prstGeom prst="rect">
            <a:avLst/>
          </a:prstGeom>
        </p:spPr>
      </p:pic>
      <p:pic>
        <p:nvPicPr>
          <p:cNvPr id="6" name="Grafik 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727225" y="2053840"/>
            <a:ext cx="3960440" cy="3960440"/>
          </a:xfrm>
          <a:prstGeom prst="rect">
            <a:avLst/>
          </a:prstGeom>
        </p:spPr>
      </p:pic>
      <p:pic>
        <p:nvPicPr>
          <p:cNvPr id="7" name="Grafik 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727226" y="2057786"/>
            <a:ext cx="3960439" cy="3963502"/>
          </a:xfrm>
          <a:prstGeom prst="rect">
            <a:avLst/>
          </a:prstGeom>
        </p:spPr>
      </p:pic>
      <p:pic>
        <p:nvPicPr>
          <p:cNvPr id="19" name="Grafik 1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723216" y="2057766"/>
            <a:ext cx="3964449" cy="3956514"/>
          </a:xfrm>
          <a:prstGeom prst="rect">
            <a:avLst/>
          </a:prstGeom>
        </p:spPr>
      </p:pic>
      <p:pic>
        <p:nvPicPr>
          <p:cNvPr id="20" name="Grafik 1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738159" y="2064774"/>
            <a:ext cx="3949506" cy="3949506"/>
          </a:xfrm>
          <a:prstGeom prst="rect">
            <a:avLst/>
          </a:prstGeom>
        </p:spPr>
      </p:pic>
      <p:pic>
        <p:nvPicPr>
          <p:cNvPr id="21" name="Grafik 2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711378" y="2053840"/>
            <a:ext cx="3967637" cy="3974373"/>
          </a:xfrm>
          <a:prstGeom prst="rect">
            <a:avLst/>
          </a:prstGeom>
        </p:spPr>
      </p:pic>
      <p:pic>
        <p:nvPicPr>
          <p:cNvPr id="23" name="Grafik 2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711378" y="2064773"/>
            <a:ext cx="3967638" cy="3956621"/>
          </a:xfrm>
          <a:prstGeom prst="rect">
            <a:avLst/>
          </a:prstGeom>
        </p:spPr>
      </p:pic>
      <p:pic>
        <p:nvPicPr>
          <p:cNvPr id="24" name="Grafik 23"/>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727118" y="2060765"/>
            <a:ext cx="3960547" cy="3957382"/>
          </a:xfrm>
          <a:prstGeom prst="rect">
            <a:avLst/>
          </a:prstGeom>
        </p:spPr>
      </p:pic>
      <p:sp>
        <p:nvSpPr>
          <p:cNvPr id="25" name="Ellipse 24"/>
          <p:cNvSpPr/>
          <p:nvPr/>
        </p:nvSpPr>
        <p:spPr>
          <a:xfrm>
            <a:off x="5868144" y="3645024"/>
            <a:ext cx="792087" cy="792088"/>
          </a:xfrm>
          <a:prstGeom prst="ellipse">
            <a:avLst/>
          </a:prstGeom>
          <a:noFill/>
          <a:ln w="38100">
            <a:solidFill>
              <a:srgbClr val="E10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021248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125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250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375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500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625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750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84</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5495" y="764704"/>
            <a:ext cx="8496945" cy="892552"/>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46J, w</a:t>
            </a:r>
          </a:p>
          <a:p>
            <a:pPr marL="463550" lvl="1" indent="-285750">
              <a:buFontTx/>
              <a:buChar char="-"/>
            </a:pPr>
            <a:r>
              <a:rPr lang="de-DE" sz="1600" dirty="0"/>
              <a:t>DSA </a:t>
            </a:r>
            <a:r>
              <a:rPr lang="de-DE" sz="1600" dirty="0" err="1"/>
              <a:t>Schmalkalibrige</a:t>
            </a:r>
            <a:r>
              <a:rPr lang="de-DE" sz="1600" dirty="0"/>
              <a:t> ACI rechts durch Wandhämatom</a:t>
            </a:r>
          </a:p>
          <a:p>
            <a:pPr marL="463550" lvl="1" indent="-285750">
              <a:buFontTx/>
              <a:buChar char="-"/>
            </a:pPr>
            <a:r>
              <a:rPr lang="de-DE" sz="1600" dirty="0"/>
              <a:t>Proximaler </a:t>
            </a:r>
            <a:r>
              <a:rPr lang="de-DE" sz="1600" dirty="0" err="1"/>
              <a:t>Embolieschutz</a:t>
            </a:r>
            <a:r>
              <a:rPr lang="de-DE" sz="1600" dirty="0"/>
              <a:t> mit Ballonkatheter</a:t>
            </a:r>
          </a:p>
        </p:txBody>
      </p:sp>
      <p:sp>
        <p:nvSpPr>
          <p:cNvPr id="11"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6" name="Zylinder 15"/>
          <p:cNvSpPr/>
          <p:nvPr/>
        </p:nvSpPr>
        <p:spPr>
          <a:xfrm>
            <a:off x="880230" y="294691"/>
            <a:ext cx="216024" cy="320346"/>
          </a:xfrm>
          <a:prstGeom prst="ca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Grafik 2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7504" y="1831277"/>
            <a:ext cx="4340712" cy="4340712"/>
          </a:xfrm>
          <a:prstGeom prst="rect">
            <a:avLst/>
          </a:prstGeom>
        </p:spPr>
      </p:pic>
      <p:pic>
        <p:nvPicPr>
          <p:cNvPr id="26" name="Grafik 2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79224" y="1831277"/>
            <a:ext cx="4389120" cy="4340712"/>
          </a:xfrm>
          <a:prstGeom prst="rect">
            <a:avLst/>
          </a:prstGeom>
        </p:spPr>
      </p:pic>
      <p:pic>
        <p:nvPicPr>
          <p:cNvPr id="15" name="Grafik 1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547664" y="1831277"/>
            <a:ext cx="4340712" cy="4340712"/>
          </a:xfrm>
          <a:prstGeom prst="rect">
            <a:avLst/>
          </a:prstGeom>
        </p:spPr>
      </p:pic>
      <p:pic>
        <p:nvPicPr>
          <p:cNvPr id="17" name="Grafik 16"/>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524350" y="1831277"/>
            <a:ext cx="4361574" cy="4340712"/>
          </a:xfrm>
          <a:prstGeom prst="rect">
            <a:avLst/>
          </a:prstGeom>
        </p:spPr>
      </p:pic>
    </p:spTree>
    <p:extLst>
      <p:ext uri="{BB962C8B-B14F-4D97-AF65-F5344CB8AC3E}">
        <p14:creationId xmlns:p14="http://schemas.microsoft.com/office/powerpoint/2010/main" val="2065157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85</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5495" y="764704"/>
            <a:ext cx="8496945" cy="892552"/>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46J, w</a:t>
            </a:r>
          </a:p>
          <a:p>
            <a:pPr marL="463550" lvl="1" indent="-285750">
              <a:buFontTx/>
              <a:buChar char="-"/>
            </a:pPr>
            <a:r>
              <a:rPr lang="de-DE" sz="1600" dirty="0"/>
              <a:t>Kontrolle </a:t>
            </a:r>
            <a:r>
              <a:rPr lang="de-DE" sz="1600" dirty="0" err="1"/>
              <a:t>intracraniell</a:t>
            </a:r>
            <a:endParaRPr lang="de-DE" sz="1600" dirty="0"/>
          </a:p>
          <a:p>
            <a:pPr marL="463550" lvl="1" indent="-285750">
              <a:buFontTx/>
              <a:buChar char="-"/>
            </a:pPr>
            <a:r>
              <a:rPr lang="de-DE" sz="1600" dirty="0"/>
              <a:t>500mg </a:t>
            </a:r>
            <a:r>
              <a:rPr lang="de-DE" sz="1600" dirty="0" err="1"/>
              <a:t>Aspisol</a:t>
            </a:r>
            <a:r>
              <a:rPr lang="de-DE" sz="1600" dirty="0"/>
              <a:t> </a:t>
            </a:r>
            <a:r>
              <a:rPr lang="de-DE" sz="1600" dirty="0" err="1"/>
              <a:t>i.v.</a:t>
            </a:r>
            <a:endParaRPr lang="de-DE" sz="1600" dirty="0"/>
          </a:p>
        </p:txBody>
      </p:sp>
      <p:sp>
        <p:nvSpPr>
          <p:cNvPr id="11"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6" name="Zylinder 15"/>
          <p:cNvSpPr/>
          <p:nvPr/>
        </p:nvSpPr>
        <p:spPr>
          <a:xfrm>
            <a:off x="880230" y="294691"/>
            <a:ext cx="216024" cy="320346"/>
          </a:xfrm>
          <a:prstGeom prst="ca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5496" y="1806923"/>
            <a:ext cx="4389120" cy="4389120"/>
          </a:xfrm>
          <a:prstGeom prst="rect">
            <a:avLst/>
          </a:prstGeom>
        </p:spPr>
      </p:pic>
      <p:pic>
        <p:nvPicPr>
          <p:cNvPr id="3" name="Grafik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94774" y="1806923"/>
            <a:ext cx="4389120" cy="4389120"/>
          </a:xfrm>
          <a:prstGeom prst="rect">
            <a:avLst/>
          </a:prstGeom>
        </p:spPr>
      </p:pic>
      <p:pic>
        <p:nvPicPr>
          <p:cNvPr id="5" name="Grafik 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719384" y="1806923"/>
            <a:ext cx="4389120" cy="4389120"/>
          </a:xfrm>
          <a:prstGeom prst="rect">
            <a:avLst/>
          </a:prstGeom>
        </p:spPr>
      </p:pic>
      <p:pic>
        <p:nvPicPr>
          <p:cNvPr id="6" name="Grafik 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70508" y="2080263"/>
            <a:ext cx="4418714" cy="4389120"/>
          </a:xfrm>
          <a:prstGeom prst="rect">
            <a:avLst/>
          </a:prstGeom>
        </p:spPr>
      </p:pic>
      <p:pic>
        <p:nvPicPr>
          <p:cNvPr id="7" name="Grafik 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78597" y="2100687"/>
            <a:ext cx="4418714" cy="4368696"/>
          </a:xfrm>
          <a:prstGeom prst="rect">
            <a:avLst/>
          </a:prstGeom>
        </p:spPr>
      </p:pic>
      <p:pic>
        <p:nvPicPr>
          <p:cNvPr id="12" name="Grafik 1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80030" y="2080263"/>
            <a:ext cx="4417281" cy="4389120"/>
          </a:xfrm>
          <a:prstGeom prst="rect">
            <a:avLst/>
          </a:prstGeom>
        </p:spPr>
      </p:pic>
      <p:pic>
        <p:nvPicPr>
          <p:cNvPr id="18" name="Grafik 17"/>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3865056" y="2080263"/>
            <a:ext cx="4389120" cy="4389120"/>
          </a:xfrm>
          <a:prstGeom prst="rect">
            <a:avLst/>
          </a:prstGeom>
        </p:spPr>
      </p:pic>
      <p:pic>
        <p:nvPicPr>
          <p:cNvPr id="19" name="Grafik 18"/>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865056" y="2080262"/>
            <a:ext cx="4389120" cy="4389121"/>
          </a:xfrm>
          <a:prstGeom prst="rect">
            <a:avLst/>
          </a:prstGeom>
        </p:spPr>
      </p:pic>
      <p:pic>
        <p:nvPicPr>
          <p:cNvPr id="20" name="Grafik 19"/>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865056" y="2080261"/>
            <a:ext cx="4389120" cy="4389120"/>
          </a:xfrm>
          <a:prstGeom prst="rect">
            <a:avLst/>
          </a:prstGeom>
        </p:spPr>
      </p:pic>
    </p:spTree>
    <p:extLst>
      <p:ext uri="{BB962C8B-B14F-4D97-AF65-F5344CB8AC3E}">
        <p14:creationId xmlns:p14="http://schemas.microsoft.com/office/powerpoint/2010/main" val="19581667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125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250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125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250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86</a:t>
            </a:fld>
            <a:endParaRPr lang="de-DE"/>
          </a:p>
        </p:txBody>
      </p:sp>
      <p:graphicFrame>
        <p:nvGraphicFramePr>
          <p:cNvPr id="8"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4" imgW="11247619" imgH="11247619" progId="MSPhotoEd.3">
                  <p:embed/>
                </p:oleObj>
              </mc:Choice>
              <mc:Fallback>
                <p:oleObj name="Photo Editor-Foto" r:id="rId4" imgW="11247619" imgH="11247619" progId="MSPhotoEd.3">
                  <p:embed/>
                  <p:pic>
                    <p:nvPicPr>
                      <p:cNvPr id="8"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9" name="Picture 15" descr="logo"/>
          <p:cNvPicPr>
            <a:picLocks noChangeAspect="1" noChangeArrowheads="1"/>
          </p:cNvPicPr>
          <p:nvPr>
            <p:custDataLst>
              <p:tags r:id="rId1"/>
            </p:custDataLst>
          </p:nvPr>
        </p:nvPicPr>
        <p:blipFill>
          <a:blip r:embed="rId6"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Inhaltsplatzhalter 4"/>
          <p:cNvSpPr txBox="1">
            <a:spLocks/>
          </p:cNvSpPr>
          <p:nvPr/>
        </p:nvSpPr>
        <p:spPr>
          <a:xfrm>
            <a:off x="35495" y="764704"/>
            <a:ext cx="8976522" cy="1215717"/>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7"/>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7"/>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46J, w</a:t>
            </a:r>
          </a:p>
          <a:p>
            <a:pPr marL="463550" lvl="1" indent="-285750">
              <a:buFontTx/>
              <a:buChar char="-"/>
            </a:pPr>
            <a:r>
              <a:rPr lang="de-DE" sz="1600" dirty="0"/>
              <a:t>CT nativ nach 24h</a:t>
            </a:r>
          </a:p>
          <a:p>
            <a:pPr marL="463550" lvl="1" indent="-285750">
              <a:buFontTx/>
              <a:buChar char="-"/>
            </a:pPr>
            <a:r>
              <a:rPr lang="de-DE" sz="1600" dirty="0"/>
              <a:t>Keine Infarktdemarkierung, keine Blutung-&gt; ASS 100mg und </a:t>
            </a:r>
            <a:r>
              <a:rPr lang="de-DE" sz="1600" dirty="0" err="1"/>
              <a:t>Clopidogrel</a:t>
            </a:r>
            <a:r>
              <a:rPr lang="de-DE" sz="1600" dirty="0"/>
              <a:t> 300mg </a:t>
            </a:r>
            <a:r>
              <a:rPr lang="de-DE" sz="1600" dirty="0" err="1"/>
              <a:t>loading</a:t>
            </a:r>
            <a:r>
              <a:rPr lang="de-DE" sz="1600" dirty="0"/>
              <a:t> dose</a:t>
            </a:r>
          </a:p>
          <a:p>
            <a:pPr marL="463550" lvl="1" indent="-285750">
              <a:buFontTx/>
              <a:buChar char="-"/>
            </a:pPr>
            <a:r>
              <a:rPr lang="de-DE" sz="1600" dirty="0"/>
              <a:t>NIHSS: 15-&gt;2</a:t>
            </a:r>
          </a:p>
        </p:txBody>
      </p:sp>
      <p:sp>
        <p:nvSpPr>
          <p:cNvPr id="11"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6" name="Zylinder 15"/>
          <p:cNvSpPr/>
          <p:nvPr/>
        </p:nvSpPr>
        <p:spPr>
          <a:xfrm>
            <a:off x="880230" y="294691"/>
            <a:ext cx="216024" cy="320346"/>
          </a:xfrm>
          <a:prstGeom prst="ca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2" name="Grafik 2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15272" y="2053839"/>
            <a:ext cx="3029829" cy="3971457"/>
          </a:xfrm>
          <a:prstGeom prst="rect">
            <a:avLst/>
          </a:prstGeom>
        </p:spPr>
      </p:pic>
      <p:pic>
        <p:nvPicPr>
          <p:cNvPr id="26" name="Grafik 2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3848" y="2053839"/>
            <a:ext cx="3032890" cy="3971457"/>
          </a:xfrm>
          <a:prstGeom prst="rect">
            <a:avLst/>
          </a:prstGeom>
        </p:spPr>
      </p:pic>
    </p:spTree>
    <p:extLst>
      <p:ext uri="{BB962C8B-B14F-4D97-AF65-F5344CB8AC3E}">
        <p14:creationId xmlns:p14="http://schemas.microsoft.com/office/powerpoint/2010/main" val="3683394486"/>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87</a:t>
            </a:fld>
            <a:endParaRPr lang="de-DE"/>
          </a:p>
        </p:txBody>
      </p:sp>
      <p:sp>
        <p:nvSpPr>
          <p:cNvPr id="21" name="Titel 6"/>
          <p:cNvSpPr>
            <a:spLocks noGrp="1"/>
          </p:cNvSpPr>
          <p:nvPr>
            <p:ph type="title"/>
          </p:nvPr>
        </p:nvSpPr>
        <p:spPr/>
        <p:txBody>
          <a:bodyPr/>
          <a:lstStyle/>
          <a:p>
            <a:r>
              <a:rPr lang="de-DE" dirty="0" err="1"/>
              <a:t>Stroke</a:t>
            </a:r>
            <a:r>
              <a:rPr lang="de-DE" dirty="0"/>
              <a:t>- MRT Bildgebung</a:t>
            </a:r>
          </a:p>
        </p:txBody>
      </p:sp>
      <p:sp>
        <p:nvSpPr>
          <p:cNvPr id="2" name="Inhaltsplatzhalter 1"/>
          <p:cNvSpPr>
            <a:spLocks noGrp="1"/>
          </p:cNvSpPr>
          <p:nvPr>
            <p:ph idx="1"/>
          </p:nvPr>
        </p:nvSpPr>
        <p:spPr>
          <a:xfrm>
            <a:off x="323850" y="860533"/>
            <a:ext cx="8496299" cy="246221"/>
          </a:xfrm>
        </p:spPr>
        <p:txBody>
          <a:bodyPr/>
          <a:lstStyle/>
          <a:p>
            <a:r>
              <a:rPr lang="de-DE" sz="1600" dirty="0"/>
              <a:t>MRT Bildgebung im Zeitfenster (Fast </a:t>
            </a:r>
            <a:r>
              <a:rPr lang="de-DE" sz="1600" dirty="0" err="1"/>
              <a:t>track</a:t>
            </a:r>
            <a:r>
              <a:rPr lang="de-DE" sz="1600" dirty="0"/>
              <a:t>)</a:t>
            </a:r>
          </a:p>
        </p:txBody>
      </p:sp>
      <p:sp>
        <p:nvSpPr>
          <p:cNvPr id="9" name="Inhaltsplatzhalter 4"/>
          <p:cNvSpPr txBox="1">
            <a:spLocks/>
          </p:cNvSpPr>
          <p:nvPr/>
        </p:nvSpPr>
        <p:spPr>
          <a:xfrm>
            <a:off x="323850" y="1306418"/>
            <a:ext cx="4248151" cy="5047536"/>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sz="1600" dirty="0"/>
              <a:t>Sequenzen:</a:t>
            </a:r>
          </a:p>
          <a:p>
            <a:pPr marL="463550" lvl="1" indent="-285750">
              <a:buFontTx/>
              <a:buChar char="-"/>
            </a:pPr>
            <a:r>
              <a:rPr lang="de-DE" dirty="0"/>
              <a:t>FLAIR</a:t>
            </a:r>
          </a:p>
          <a:p>
            <a:pPr marL="463550" lvl="1" indent="-285750">
              <a:buFontTx/>
              <a:buChar char="-"/>
            </a:pPr>
            <a:r>
              <a:rPr lang="de-DE" dirty="0"/>
              <a:t>DWI</a:t>
            </a:r>
          </a:p>
          <a:p>
            <a:pPr marL="463550" lvl="1" indent="-285750">
              <a:buFontTx/>
              <a:buChar char="-"/>
            </a:pPr>
            <a:r>
              <a:rPr lang="de-DE" dirty="0"/>
              <a:t>Ggf. MRA (falls keine CTA)</a:t>
            </a:r>
          </a:p>
          <a:p>
            <a:pPr marL="463550" lvl="1" indent="-285750">
              <a:buFontTx/>
              <a:buChar char="-"/>
            </a:pPr>
            <a:endParaRPr lang="de-DE" dirty="0"/>
          </a:p>
          <a:p>
            <a:pPr marL="285750" indent="-285750">
              <a:buFontTx/>
              <a:buChar char="-"/>
            </a:pPr>
            <a:r>
              <a:rPr lang="de-DE" sz="1600" dirty="0"/>
              <a:t>Indikationen</a:t>
            </a:r>
          </a:p>
          <a:p>
            <a:pPr marL="463550" lvl="1" indent="-285750">
              <a:buFontTx/>
              <a:buChar char="-"/>
            </a:pPr>
            <a:r>
              <a:rPr lang="de-DE" sz="1600" dirty="0"/>
              <a:t>Wake-</a:t>
            </a:r>
            <a:r>
              <a:rPr lang="de-DE" sz="1600" dirty="0" err="1"/>
              <a:t>up</a:t>
            </a:r>
            <a:r>
              <a:rPr lang="de-DE" sz="1600" dirty="0"/>
              <a:t> </a:t>
            </a:r>
            <a:r>
              <a:rPr lang="de-DE" sz="1600" dirty="0" err="1"/>
              <a:t>stroke</a:t>
            </a:r>
            <a:r>
              <a:rPr lang="de-DE" sz="1600" dirty="0"/>
              <a:t> </a:t>
            </a:r>
          </a:p>
          <a:p>
            <a:pPr marL="463550" lvl="1" indent="-285750">
              <a:buFontTx/>
              <a:buChar char="-"/>
            </a:pPr>
            <a:r>
              <a:rPr lang="de-DE" sz="1600" dirty="0"/>
              <a:t>Erweitertes Zeitfenster </a:t>
            </a:r>
          </a:p>
          <a:p>
            <a:pPr marL="463550" lvl="1" indent="-285750">
              <a:buFontTx/>
              <a:buChar char="-"/>
            </a:pPr>
            <a:r>
              <a:rPr lang="de-DE" sz="1600" dirty="0"/>
              <a:t>Wenig NIHSS Punkte</a:t>
            </a:r>
          </a:p>
          <a:p>
            <a:pPr marL="463550" lvl="1" indent="-285750">
              <a:buFontTx/>
              <a:buChar char="-"/>
            </a:pPr>
            <a:r>
              <a:rPr lang="de-DE" sz="1600" dirty="0" err="1"/>
              <a:t>Vertebrobasiläres</a:t>
            </a:r>
            <a:r>
              <a:rPr lang="de-DE" sz="1600" dirty="0"/>
              <a:t> Stromgebiet</a:t>
            </a:r>
          </a:p>
          <a:p>
            <a:pPr marL="463550" lvl="1" indent="-285750">
              <a:buFontTx/>
              <a:buChar char="-"/>
            </a:pPr>
            <a:endParaRPr lang="de-DE" sz="1600" dirty="0"/>
          </a:p>
          <a:p>
            <a:pPr marL="285750" indent="-285750">
              <a:buFontTx/>
              <a:buChar char="-"/>
            </a:pPr>
            <a:r>
              <a:rPr lang="de-DE" sz="1600" dirty="0"/>
              <a:t>MR- Perfusion</a:t>
            </a:r>
          </a:p>
          <a:p>
            <a:pPr marL="463550" lvl="1" indent="-285750">
              <a:buFontTx/>
              <a:buChar char="-"/>
            </a:pPr>
            <a:r>
              <a:rPr lang="de-DE" sz="1600" dirty="0"/>
              <a:t>Perfusionsdefizit</a:t>
            </a:r>
          </a:p>
          <a:p>
            <a:pPr marL="463550" lvl="1" indent="-285750">
              <a:buFontTx/>
              <a:buChar char="-"/>
            </a:pPr>
            <a:r>
              <a:rPr lang="de-DE" sz="1600" dirty="0"/>
              <a:t>Vergleich mit DWI (Ischämie- nicht Infarkt!)</a:t>
            </a:r>
          </a:p>
          <a:p>
            <a:pPr marL="463550" lvl="1" indent="-285750">
              <a:buFontTx/>
              <a:buChar char="-"/>
            </a:pPr>
            <a:r>
              <a:rPr lang="de-DE" sz="1600" dirty="0"/>
              <a:t>Schlechter verfügbar als CTP</a:t>
            </a:r>
          </a:p>
        </p:txBody>
      </p:sp>
      <p:graphicFrame>
        <p:nvGraphicFramePr>
          <p:cNvPr id="12" name="Object 14"/>
          <p:cNvGraphicFramePr>
            <a:graphicFrameLocks noChangeAspect="1"/>
          </p:cNvGraphicFramePr>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5" imgW="11247619" imgH="11247619" progId="MSPhotoEd.3">
                  <p:embed/>
                </p:oleObj>
              </mc:Choice>
              <mc:Fallback>
                <p:oleObj name="Photo Editor-Foto" r:id="rId5" imgW="11247619" imgH="11247619" progId="MSPhotoEd.3">
                  <p:embed/>
                  <p:pic>
                    <p:nvPicPr>
                      <p:cNvPr id="12"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3" name="Picture 15" descr="logo"/>
          <p:cNvPicPr>
            <a:picLocks noChangeAspect="1" noChangeArrowheads="1"/>
          </p:cNvPicPr>
          <p:nvPr>
            <p:custDataLst>
              <p:tags r:id="rId1"/>
            </p:custDataLst>
          </p:nvPr>
        </p:nvPicPr>
        <p:blipFill>
          <a:blip r:embed="rId7"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1" name="Rectangle 24"/>
          <p:cNvSpPr>
            <a:spLocks noChangeArrowheads="1"/>
          </p:cNvSpPr>
          <p:nvPr/>
        </p:nvSpPr>
        <p:spPr bwMode="auto">
          <a:xfrm>
            <a:off x="251520" y="6302745"/>
            <a:ext cx="9102711"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1050" baseline="30000" dirty="0">
                <a:solidFill>
                  <a:srgbClr val="A6A6A8"/>
                </a:solidFill>
              </a:rPr>
              <a:t>WAKE-UP, MRI-Guided Thrombolysis for Stroke with Unknown Time of Onset,</a:t>
            </a:r>
            <a:r>
              <a:rPr lang="en-US" sz="1050" dirty="0">
                <a:solidFill>
                  <a:srgbClr val="A6A6A8"/>
                </a:solidFill>
              </a:rPr>
              <a:t> </a:t>
            </a:r>
            <a:r>
              <a:rPr lang="en-US" sz="1050" baseline="30000" dirty="0">
                <a:solidFill>
                  <a:srgbClr val="A6A6A8"/>
                </a:solidFill>
              </a:rPr>
              <a:t>May 16, 2018, EJM.org</a:t>
            </a:r>
          </a:p>
        </p:txBody>
      </p:sp>
      <p:pic>
        <p:nvPicPr>
          <p:cNvPr id="14" name="Grafik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931430" y="4077072"/>
            <a:ext cx="3824131" cy="1979478"/>
          </a:xfrm>
          <a:prstGeom prst="rect">
            <a:avLst/>
          </a:prstGeom>
        </p:spPr>
      </p:pic>
    </p:spTree>
    <p:extLst>
      <p:ext uri="{BB962C8B-B14F-4D97-AF65-F5344CB8AC3E}">
        <p14:creationId xmlns:p14="http://schemas.microsoft.com/office/powerpoint/2010/main" val="3075244533"/>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88</a:t>
            </a:fld>
            <a:endParaRPr lang="de-DE"/>
          </a:p>
        </p:txBody>
      </p:sp>
      <p:sp>
        <p:nvSpPr>
          <p:cNvPr id="21" name="Titel 6"/>
          <p:cNvSpPr>
            <a:spLocks noGrp="1"/>
          </p:cNvSpPr>
          <p:nvPr>
            <p:ph type="title"/>
          </p:nvPr>
        </p:nvSpPr>
        <p:spPr/>
        <p:txBody>
          <a:bodyPr/>
          <a:lstStyle/>
          <a:p>
            <a:r>
              <a:rPr lang="de-DE" dirty="0"/>
              <a:t>MRT- Kurzer Exkurs</a:t>
            </a:r>
          </a:p>
        </p:txBody>
      </p:sp>
      <p:sp>
        <p:nvSpPr>
          <p:cNvPr id="2" name="Inhaltsplatzhalter 1"/>
          <p:cNvSpPr>
            <a:spLocks noGrp="1"/>
          </p:cNvSpPr>
          <p:nvPr>
            <p:ph idx="1"/>
          </p:nvPr>
        </p:nvSpPr>
        <p:spPr>
          <a:xfrm>
            <a:off x="323528" y="983351"/>
            <a:ext cx="2807990" cy="246221"/>
          </a:xfrm>
        </p:spPr>
        <p:txBody>
          <a:bodyPr/>
          <a:lstStyle/>
          <a:p>
            <a:r>
              <a:rPr lang="de-DE" sz="1600" b="1" dirty="0"/>
              <a:t>T1- Wichtung</a:t>
            </a:r>
          </a:p>
        </p:txBody>
      </p:sp>
      <p:sp>
        <p:nvSpPr>
          <p:cNvPr id="9" name="Inhaltsplatzhalter 4"/>
          <p:cNvSpPr txBox="1">
            <a:spLocks/>
          </p:cNvSpPr>
          <p:nvPr/>
        </p:nvSpPr>
        <p:spPr>
          <a:xfrm>
            <a:off x="323527" y="1415399"/>
            <a:ext cx="2735983" cy="584775"/>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altLang="de-DE" dirty="0"/>
              <a:t>Kortex </a:t>
            </a:r>
            <a:r>
              <a:rPr lang="de-DE" altLang="de-DE" dirty="0" err="1"/>
              <a:t>hypointens</a:t>
            </a:r>
            <a:endParaRPr lang="de-DE" altLang="de-DE" dirty="0"/>
          </a:p>
          <a:p>
            <a:pPr marL="285750" indent="-285750">
              <a:buFontTx/>
              <a:buChar char="-"/>
            </a:pPr>
            <a:r>
              <a:rPr lang="de-DE" altLang="de-DE" dirty="0"/>
              <a:t>Marklager </a:t>
            </a:r>
            <a:r>
              <a:rPr lang="de-DE" altLang="de-DE" dirty="0" err="1"/>
              <a:t>hyperintens</a:t>
            </a:r>
            <a:endParaRPr lang="de-DE" altLang="de-DE" dirty="0"/>
          </a:p>
        </p:txBody>
      </p:sp>
      <p:sp>
        <p:nvSpPr>
          <p:cNvPr id="17" name="Inhaltsplatzhalter 1"/>
          <p:cNvSpPr txBox="1">
            <a:spLocks/>
          </p:cNvSpPr>
          <p:nvPr/>
        </p:nvSpPr>
        <p:spPr>
          <a:xfrm>
            <a:off x="4766320" y="980728"/>
            <a:ext cx="3098069" cy="246221"/>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600" b="1" dirty="0"/>
              <a:t>T2- Wichtung</a:t>
            </a:r>
          </a:p>
        </p:txBody>
      </p:sp>
      <p:sp>
        <p:nvSpPr>
          <p:cNvPr id="18" name="Inhaltsplatzhalter 4"/>
          <p:cNvSpPr txBox="1">
            <a:spLocks/>
          </p:cNvSpPr>
          <p:nvPr/>
        </p:nvSpPr>
        <p:spPr>
          <a:xfrm>
            <a:off x="4766320" y="1412776"/>
            <a:ext cx="3168031" cy="584775"/>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altLang="de-DE" dirty="0"/>
              <a:t>Kortex </a:t>
            </a:r>
            <a:r>
              <a:rPr lang="de-DE" altLang="de-DE" dirty="0" err="1"/>
              <a:t>hyperintens</a:t>
            </a:r>
            <a:endParaRPr lang="de-DE" altLang="de-DE" dirty="0"/>
          </a:p>
          <a:p>
            <a:pPr marL="285750" indent="-285750">
              <a:buFontTx/>
              <a:buChar char="-"/>
            </a:pPr>
            <a:r>
              <a:rPr lang="de-DE" altLang="de-DE" dirty="0"/>
              <a:t>Marklager </a:t>
            </a:r>
            <a:r>
              <a:rPr lang="de-DE" altLang="de-DE" dirty="0" err="1"/>
              <a:t>hypointens</a:t>
            </a:r>
            <a:endParaRPr lang="de-DE" altLang="de-DE" dirty="0"/>
          </a:p>
        </p:txBody>
      </p:sp>
      <p:pic>
        <p:nvPicPr>
          <p:cNvPr id="22" name="Grafik 2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23528" y="2386192"/>
            <a:ext cx="3312368" cy="4067144"/>
          </a:xfrm>
          <a:prstGeom prst="rect">
            <a:avLst/>
          </a:prstGeom>
        </p:spPr>
      </p:pic>
      <p:pic>
        <p:nvPicPr>
          <p:cNvPr id="23" name="Grafik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66320" y="2386192"/>
            <a:ext cx="3334072" cy="4067144"/>
          </a:xfrm>
          <a:prstGeom prst="rect">
            <a:avLst/>
          </a:prstGeom>
        </p:spPr>
      </p:pic>
      <p:sp>
        <p:nvSpPr>
          <p:cNvPr id="24"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graphicFrame>
        <p:nvGraphicFramePr>
          <p:cNvPr id="11"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7" imgW="11247619" imgH="11247619" progId="MSPhotoEd.3">
                  <p:embed/>
                </p:oleObj>
              </mc:Choice>
              <mc:Fallback>
                <p:oleObj name="Photo Editor-Foto" r:id="rId7" imgW="11247619" imgH="11247619" progId="MSPhotoEd.3">
                  <p:embed/>
                  <p:pic>
                    <p:nvPicPr>
                      <p:cNvPr id="11"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2" name="Picture 15" descr="logo"/>
          <p:cNvPicPr>
            <a:picLocks noChangeAspect="1" noChangeArrowheads="1"/>
          </p:cNvPicPr>
          <p:nvPr>
            <p:custDataLst>
              <p:tags r:id="rId1"/>
            </p:custDataLst>
          </p:nvPr>
        </p:nvPicPr>
        <p:blipFill>
          <a:blip r:embed="rId9"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893650"/>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89</a:t>
            </a:fld>
            <a:endParaRPr lang="de-DE"/>
          </a:p>
        </p:txBody>
      </p:sp>
      <p:sp>
        <p:nvSpPr>
          <p:cNvPr id="21" name="Titel 6"/>
          <p:cNvSpPr>
            <a:spLocks noGrp="1"/>
          </p:cNvSpPr>
          <p:nvPr>
            <p:ph type="title"/>
          </p:nvPr>
        </p:nvSpPr>
        <p:spPr/>
        <p:txBody>
          <a:bodyPr/>
          <a:lstStyle/>
          <a:p>
            <a:r>
              <a:rPr lang="de-DE" dirty="0"/>
              <a:t>MRT- Kurzer Exkurs</a:t>
            </a:r>
          </a:p>
        </p:txBody>
      </p:sp>
      <p:sp>
        <p:nvSpPr>
          <p:cNvPr id="2" name="Inhaltsplatzhalter 1"/>
          <p:cNvSpPr>
            <a:spLocks noGrp="1"/>
          </p:cNvSpPr>
          <p:nvPr>
            <p:ph idx="1"/>
          </p:nvPr>
        </p:nvSpPr>
        <p:spPr>
          <a:xfrm>
            <a:off x="323528" y="983351"/>
            <a:ext cx="2807990" cy="246221"/>
          </a:xfrm>
        </p:spPr>
        <p:txBody>
          <a:bodyPr/>
          <a:lstStyle/>
          <a:p>
            <a:r>
              <a:rPr lang="de-DE" sz="1600" b="1" dirty="0"/>
              <a:t>FLAIR</a:t>
            </a:r>
          </a:p>
        </p:txBody>
      </p:sp>
      <p:sp>
        <p:nvSpPr>
          <p:cNvPr id="9" name="Inhaltsplatzhalter 4"/>
          <p:cNvSpPr txBox="1">
            <a:spLocks/>
          </p:cNvSpPr>
          <p:nvPr/>
        </p:nvSpPr>
        <p:spPr>
          <a:xfrm>
            <a:off x="323527" y="1415399"/>
            <a:ext cx="2952329" cy="800219"/>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altLang="de-DE" dirty="0"/>
              <a:t>Fluid </a:t>
            </a:r>
            <a:r>
              <a:rPr lang="de-DE" altLang="de-DE" dirty="0" err="1"/>
              <a:t>attenuated</a:t>
            </a:r>
            <a:r>
              <a:rPr lang="de-DE" altLang="de-DE" dirty="0"/>
              <a:t> </a:t>
            </a:r>
            <a:r>
              <a:rPr lang="de-DE" altLang="de-DE" dirty="0" err="1"/>
              <a:t>inversion</a:t>
            </a:r>
            <a:r>
              <a:rPr lang="de-DE" altLang="de-DE" dirty="0"/>
              <a:t> </a:t>
            </a:r>
            <a:r>
              <a:rPr lang="de-DE" altLang="de-DE" dirty="0" err="1"/>
              <a:t>recovery</a:t>
            </a:r>
            <a:endParaRPr lang="de-DE" altLang="de-DE" dirty="0"/>
          </a:p>
          <a:p>
            <a:pPr marL="285750" indent="-285750">
              <a:buFontTx/>
              <a:buChar char="-"/>
            </a:pPr>
            <a:r>
              <a:rPr lang="de-DE" altLang="de-DE" dirty="0"/>
              <a:t>Flüssigkeiten werden unterdrückt</a:t>
            </a:r>
          </a:p>
        </p:txBody>
      </p:sp>
      <p:sp>
        <p:nvSpPr>
          <p:cNvPr id="26"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7" name="Inhaltsplatzhalter 1"/>
          <p:cNvSpPr txBox="1">
            <a:spLocks/>
          </p:cNvSpPr>
          <p:nvPr/>
        </p:nvSpPr>
        <p:spPr>
          <a:xfrm>
            <a:off x="4766320" y="980728"/>
            <a:ext cx="3098069" cy="246221"/>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600" b="1" dirty="0"/>
              <a:t>DWI</a:t>
            </a:r>
          </a:p>
        </p:txBody>
      </p:sp>
      <p:sp>
        <p:nvSpPr>
          <p:cNvPr id="18" name="Inhaltsplatzhalter 4"/>
          <p:cNvSpPr txBox="1">
            <a:spLocks/>
          </p:cNvSpPr>
          <p:nvPr/>
        </p:nvSpPr>
        <p:spPr>
          <a:xfrm>
            <a:off x="4766320" y="1412776"/>
            <a:ext cx="4036859" cy="800219"/>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altLang="de-DE" dirty="0"/>
              <a:t>Hohe Sensitivität für die Bewegung von Wassermolekülen</a:t>
            </a:r>
          </a:p>
          <a:p>
            <a:pPr marL="285750" indent="-285750">
              <a:buFontTx/>
              <a:buChar char="-"/>
            </a:pPr>
            <a:r>
              <a:rPr lang="de-DE" altLang="de-DE" dirty="0"/>
              <a:t>Gestörte Diffusion im Extrazellularraum</a:t>
            </a:r>
          </a:p>
        </p:txBody>
      </p:sp>
      <p:pic>
        <p:nvPicPr>
          <p:cNvPr id="12" name="Grafik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3527" y="2386192"/>
            <a:ext cx="3312370" cy="4067144"/>
          </a:xfrm>
          <a:prstGeom prst="rect">
            <a:avLst/>
          </a:prstGeom>
        </p:spPr>
      </p:pic>
      <p:pic>
        <p:nvPicPr>
          <p:cNvPr id="5" name="Grafik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66838" y="2386192"/>
            <a:ext cx="3297667" cy="4071850"/>
          </a:xfrm>
          <a:prstGeom prst="rect">
            <a:avLst/>
          </a:prstGeom>
        </p:spPr>
      </p:pic>
      <p:graphicFrame>
        <p:nvGraphicFramePr>
          <p:cNvPr id="11"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7" imgW="11247619" imgH="11247619" progId="MSPhotoEd.3">
                  <p:embed/>
                </p:oleObj>
              </mc:Choice>
              <mc:Fallback>
                <p:oleObj name="Photo Editor-Foto" r:id="rId7" imgW="11247619" imgH="11247619" progId="MSPhotoEd.3">
                  <p:embed/>
                  <p:pic>
                    <p:nvPicPr>
                      <p:cNvPr id="11"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3" name="Picture 15" descr="logo"/>
          <p:cNvPicPr>
            <a:picLocks noChangeAspect="1" noChangeArrowheads="1"/>
          </p:cNvPicPr>
          <p:nvPr>
            <p:custDataLst>
              <p:tags r:id="rId1"/>
            </p:custDataLst>
          </p:nvPr>
        </p:nvPicPr>
        <p:blipFill>
          <a:blip r:embed="rId9"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270192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9</a:t>
            </a:fld>
            <a:endParaRPr lang="de-DE"/>
          </a:p>
        </p:txBody>
      </p:sp>
      <p:sp>
        <p:nvSpPr>
          <p:cNvPr id="21" name="Titel 6"/>
          <p:cNvSpPr>
            <a:spLocks noGrp="1"/>
          </p:cNvSpPr>
          <p:nvPr>
            <p:ph type="title"/>
          </p:nvPr>
        </p:nvSpPr>
        <p:spPr/>
        <p:txBody>
          <a:bodyPr/>
          <a:lstStyle/>
          <a:p>
            <a:r>
              <a:rPr lang="de-DE" dirty="0"/>
              <a:t>Pathophysiologie des  ischämischen Schlaganfalls</a:t>
            </a:r>
          </a:p>
        </p:txBody>
      </p:sp>
      <p:sp>
        <p:nvSpPr>
          <p:cNvPr id="2" name="Inhaltsplatzhalter 1"/>
          <p:cNvSpPr>
            <a:spLocks noGrp="1"/>
          </p:cNvSpPr>
          <p:nvPr>
            <p:ph idx="1"/>
          </p:nvPr>
        </p:nvSpPr>
        <p:spPr>
          <a:xfrm>
            <a:off x="323850" y="980728"/>
            <a:ext cx="2807990" cy="215444"/>
          </a:xfrm>
        </p:spPr>
        <p:txBody>
          <a:bodyPr/>
          <a:lstStyle/>
          <a:p>
            <a:r>
              <a:rPr lang="de-DE" b="1" dirty="0"/>
              <a:t>Resorptionsphase:</a:t>
            </a:r>
            <a:r>
              <a:rPr lang="de-DE" dirty="0"/>
              <a:t> 7.-21. Tag</a:t>
            </a:r>
          </a:p>
        </p:txBody>
      </p:sp>
      <p:sp>
        <p:nvSpPr>
          <p:cNvPr id="9" name="Inhaltsplatzhalter 4"/>
          <p:cNvSpPr txBox="1">
            <a:spLocks/>
          </p:cNvSpPr>
          <p:nvPr/>
        </p:nvSpPr>
        <p:spPr>
          <a:xfrm>
            <a:off x="323849" y="1412776"/>
            <a:ext cx="2735983" cy="1231106"/>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altLang="de-DE" dirty="0" err="1"/>
              <a:t>Granulozyteneinwanderung</a:t>
            </a:r>
            <a:r>
              <a:rPr lang="de-DE" altLang="de-DE" dirty="0"/>
              <a:t> &gt;&gt; Phagozytose nekrotisches Gewebe</a:t>
            </a:r>
          </a:p>
          <a:p>
            <a:pPr marL="285750" indent="-285750">
              <a:buFontTx/>
              <a:buChar char="-"/>
            </a:pPr>
            <a:r>
              <a:rPr lang="de-DE" altLang="de-DE" dirty="0"/>
              <a:t>Schrankenstörung (Autoregulationsstörung)</a:t>
            </a:r>
          </a:p>
        </p:txBody>
      </p:sp>
      <p:sp>
        <p:nvSpPr>
          <p:cNvPr id="19" name="Inhaltsplatzhalter 1"/>
          <p:cNvSpPr txBox="1">
            <a:spLocks/>
          </p:cNvSpPr>
          <p:nvPr/>
        </p:nvSpPr>
        <p:spPr>
          <a:xfrm>
            <a:off x="6228184" y="980728"/>
            <a:ext cx="2915815" cy="215444"/>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b="1" dirty="0"/>
              <a:t>Organisationsphase:</a:t>
            </a:r>
            <a:r>
              <a:rPr lang="de-DE" dirty="0"/>
              <a:t> ab 21. Tag</a:t>
            </a:r>
          </a:p>
        </p:txBody>
      </p:sp>
      <p:sp>
        <p:nvSpPr>
          <p:cNvPr id="20" name="Inhaltsplatzhalter 4"/>
          <p:cNvSpPr txBox="1">
            <a:spLocks/>
          </p:cNvSpPr>
          <p:nvPr/>
        </p:nvSpPr>
        <p:spPr>
          <a:xfrm>
            <a:off x="6228183" y="1412013"/>
            <a:ext cx="2915815" cy="1015663"/>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altLang="de-DE" dirty="0"/>
              <a:t>zystisch/ </a:t>
            </a:r>
            <a:r>
              <a:rPr lang="de-DE" altLang="de-DE" dirty="0" err="1"/>
              <a:t>gliös</a:t>
            </a:r>
            <a:r>
              <a:rPr lang="de-DE" altLang="de-DE" dirty="0"/>
              <a:t>-narbiges Infarktareal </a:t>
            </a:r>
          </a:p>
          <a:p>
            <a:pPr marL="285750" indent="-285750">
              <a:buFontTx/>
              <a:buChar char="-"/>
            </a:pPr>
            <a:r>
              <a:rPr lang="de-DE" altLang="de-DE" dirty="0"/>
              <a:t>e </a:t>
            </a:r>
            <a:r>
              <a:rPr lang="de-DE" altLang="de-DE" dirty="0" err="1"/>
              <a:t>vacuo</a:t>
            </a:r>
            <a:r>
              <a:rPr lang="de-DE" altLang="de-DE" dirty="0"/>
              <a:t> Erweiterung angrenzender </a:t>
            </a:r>
            <a:r>
              <a:rPr lang="de-DE" altLang="de-DE" dirty="0" err="1"/>
              <a:t>Liquorräume</a:t>
            </a:r>
            <a:endParaRPr lang="de-DE" altLang="de-DE" dirty="0"/>
          </a:p>
        </p:txBody>
      </p:sp>
      <p:sp>
        <p:nvSpPr>
          <p:cNvPr id="22"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14" name="Picture 11" descr="image0000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36912" y="3036000"/>
            <a:ext cx="2903240" cy="3417335"/>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0" descr="image0000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8600" y="3036000"/>
            <a:ext cx="2903240" cy="3419602"/>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Inhaltsplatzhalter 4"/>
          <p:cNvSpPr txBox="1">
            <a:spLocks/>
          </p:cNvSpPr>
          <p:nvPr/>
        </p:nvSpPr>
        <p:spPr>
          <a:xfrm>
            <a:off x="1403888" y="2769135"/>
            <a:ext cx="647913" cy="215444"/>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altLang="de-DE" dirty="0"/>
              <a:t>Tag 7</a:t>
            </a:r>
          </a:p>
        </p:txBody>
      </p:sp>
      <p:sp>
        <p:nvSpPr>
          <p:cNvPr id="26" name="Inhaltsplatzhalter 4"/>
          <p:cNvSpPr txBox="1">
            <a:spLocks/>
          </p:cNvSpPr>
          <p:nvPr/>
        </p:nvSpPr>
        <p:spPr>
          <a:xfrm>
            <a:off x="4187495" y="2764925"/>
            <a:ext cx="647913" cy="215444"/>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altLang="de-DE" dirty="0"/>
              <a:t>Tag 12</a:t>
            </a:r>
          </a:p>
        </p:txBody>
      </p:sp>
      <p:pic>
        <p:nvPicPr>
          <p:cNvPr id="27" name="Picture 12" descr="image0000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947562" y="3037943"/>
            <a:ext cx="2831233" cy="3415391"/>
          </a:xfrm>
          <a:prstGeom prst="rect">
            <a:avLst/>
          </a:prstGeom>
          <a:noFill/>
          <a:ln w="9525">
            <a:solidFill>
              <a:srgbClr val="C0C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Inhaltsplatzhalter 4"/>
          <p:cNvSpPr txBox="1">
            <a:spLocks/>
          </p:cNvSpPr>
          <p:nvPr/>
        </p:nvSpPr>
        <p:spPr>
          <a:xfrm>
            <a:off x="6824158" y="2820556"/>
            <a:ext cx="1493219" cy="215444"/>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altLang="de-DE" dirty="0"/>
              <a:t>Nach 4 Wochen</a:t>
            </a:r>
          </a:p>
        </p:txBody>
      </p:sp>
      <p:sp>
        <p:nvSpPr>
          <p:cNvPr id="5" name="Rechteck 4"/>
          <p:cNvSpPr/>
          <p:nvPr/>
        </p:nvSpPr>
        <p:spPr>
          <a:xfrm>
            <a:off x="3329076" y="6508966"/>
            <a:ext cx="2364750" cy="400110"/>
          </a:xfrm>
          <a:prstGeom prst="rect">
            <a:avLst/>
          </a:prstGeom>
        </p:spPr>
        <p:txBody>
          <a:bodyPr wrap="none">
            <a:spAutoFit/>
          </a:bodyPr>
          <a:lstStyle/>
          <a:p>
            <a:pPr algn="ctr">
              <a:spcBef>
                <a:spcPct val="50000"/>
              </a:spcBef>
            </a:pPr>
            <a:r>
              <a:rPr lang="de-DE" altLang="de-DE" sz="2000" b="1" dirty="0"/>
              <a:t>Fogging- Stadium</a:t>
            </a:r>
          </a:p>
        </p:txBody>
      </p:sp>
      <p:graphicFrame>
        <p:nvGraphicFramePr>
          <p:cNvPr id="16"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8" imgW="11247619" imgH="11247619" progId="MSPhotoEd.3">
                  <p:embed/>
                </p:oleObj>
              </mc:Choice>
              <mc:Fallback>
                <p:oleObj name="Photo Editor-Foto" r:id="rId8" imgW="11247619" imgH="11247619" progId="MSPhotoEd.3">
                  <p:embed/>
                  <p:pic>
                    <p:nvPicPr>
                      <p:cNvPr id="16"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7" name="Picture 15" descr="logo"/>
          <p:cNvPicPr>
            <a:picLocks noChangeAspect="1" noChangeArrowheads="1"/>
          </p:cNvPicPr>
          <p:nvPr>
            <p:custDataLst>
              <p:tags r:id="rId1"/>
            </p:custDataLst>
          </p:nvPr>
        </p:nvPicPr>
        <p:blipFill>
          <a:blip r:embed="rId10"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1702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6" grpId="0"/>
      <p:bldP spid="28" grpId="0"/>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90</a:t>
            </a:fld>
            <a:endParaRPr lang="de-DE"/>
          </a:p>
        </p:txBody>
      </p:sp>
      <p:sp>
        <p:nvSpPr>
          <p:cNvPr id="21" name="Titel 6"/>
          <p:cNvSpPr>
            <a:spLocks noGrp="1"/>
          </p:cNvSpPr>
          <p:nvPr>
            <p:ph type="title"/>
          </p:nvPr>
        </p:nvSpPr>
        <p:spPr/>
        <p:txBody>
          <a:bodyPr/>
          <a:lstStyle/>
          <a:p>
            <a:r>
              <a:rPr lang="de-DE" dirty="0"/>
              <a:t>DWI-ADC </a:t>
            </a:r>
          </a:p>
        </p:txBody>
      </p:sp>
      <p:sp>
        <p:nvSpPr>
          <p:cNvPr id="2" name="Inhaltsplatzhalter 1"/>
          <p:cNvSpPr>
            <a:spLocks noGrp="1"/>
          </p:cNvSpPr>
          <p:nvPr>
            <p:ph idx="1"/>
          </p:nvPr>
        </p:nvSpPr>
        <p:spPr>
          <a:xfrm>
            <a:off x="323528" y="911343"/>
            <a:ext cx="2807990" cy="246221"/>
          </a:xfrm>
        </p:spPr>
        <p:txBody>
          <a:bodyPr/>
          <a:lstStyle/>
          <a:p>
            <a:r>
              <a:rPr lang="de-DE" sz="1600" b="1" dirty="0"/>
              <a:t>DWI</a:t>
            </a:r>
          </a:p>
        </p:txBody>
      </p:sp>
      <p:sp>
        <p:nvSpPr>
          <p:cNvPr id="9" name="Inhaltsplatzhalter 4"/>
          <p:cNvSpPr txBox="1">
            <a:spLocks/>
          </p:cNvSpPr>
          <p:nvPr/>
        </p:nvSpPr>
        <p:spPr>
          <a:xfrm>
            <a:off x="323527" y="1343391"/>
            <a:ext cx="2952329" cy="800219"/>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altLang="de-DE" dirty="0"/>
              <a:t>Diffusionsrestriktion bei (sub-) akuter Ischämie</a:t>
            </a:r>
          </a:p>
          <a:p>
            <a:pPr marL="285750" indent="-285750">
              <a:buFontTx/>
              <a:buChar char="-"/>
            </a:pPr>
            <a:r>
              <a:rPr lang="de-DE" altLang="de-DE" dirty="0"/>
              <a:t>Das höchste b- Bild wählen</a:t>
            </a:r>
          </a:p>
        </p:txBody>
      </p:sp>
      <p:sp>
        <p:nvSpPr>
          <p:cNvPr id="17" name="Inhaltsplatzhalter 1"/>
          <p:cNvSpPr txBox="1">
            <a:spLocks/>
          </p:cNvSpPr>
          <p:nvPr/>
        </p:nvSpPr>
        <p:spPr>
          <a:xfrm>
            <a:off x="4766320" y="908720"/>
            <a:ext cx="3098069" cy="246221"/>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de-DE" sz="1600" b="1" dirty="0"/>
              <a:t>ADC</a:t>
            </a:r>
          </a:p>
        </p:txBody>
      </p:sp>
      <p:sp>
        <p:nvSpPr>
          <p:cNvPr id="18" name="Inhaltsplatzhalter 4"/>
          <p:cNvSpPr txBox="1">
            <a:spLocks/>
          </p:cNvSpPr>
          <p:nvPr/>
        </p:nvSpPr>
        <p:spPr>
          <a:xfrm>
            <a:off x="4766320" y="1340768"/>
            <a:ext cx="4036859" cy="1015663"/>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altLang="de-DE" dirty="0"/>
              <a:t>Korrelierende </a:t>
            </a:r>
            <a:r>
              <a:rPr lang="de-DE" altLang="de-DE" dirty="0" err="1"/>
              <a:t>hypointense</a:t>
            </a:r>
            <a:r>
              <a:rPr lang="de-DE" altLang="de-DE" dirty="0"/>
              <a:t> Areale-&gt; Diffusionsrestriktion</a:t>
            </a:r>
          </a:p>
          <a:p>
            <a:pPr marL="285750" indent="-285750">
              <a:buFontTx/>
              <a:buChar char="-"/>
            </a:pPr>
            <a:r>
              <a:rPr lang="de-DE" altLang="de-DE" dirty="0"/>
              <a:t>Korrelierende </a:t>
            </a:r>
            <a:r>
              <a:rPr lang="de-DE" altLang="de-DE" dirty="0" err="1"/>
              <a:t>hyperintense</a:t>
            </a:r>
            <a:r>
              <a:rPr lang="de-DE" altLang="de-DE" dirty="0"/>
              <a:t> Areale-&gt; T2 </a:t>
            </a:r>
            <a:r>
              <a:rPr lang="de-DE" altLang="de-DE" dirty="0" err="1"/>
              <a:t>shine</a:t>
            </a:r>
            <a:r>
              <a:rPr lang="de-DE" altLang="de-DE" dirty="0"/>
              <a:t> </a:t>
            </a:r>
            <a:r>
              <a:rPr lang="de-DE" altLang="de-DE" dirty="0" err="1"/>
              <a:t>trhough</a:t>
            </a:r>
            <a:endParaRPr lang="de-DE" altLang="de-DE" dirty="0"/>
          </a:p>
        </p:txBody>
      </p:sp>
      <p:pic>
        <p:nvPicPr>
          <p:cNvPr id="13" name="Grafik 12"/>
          <p:cNvPicPr>
            <a:picLocks noChangeAspect="1"/>
          </p:cNvPicPr>
          <p:nvPr/>
        </p:nvPicPr>
        <p:blipFill>
          <a:blip r:embed="rId5"/>
          <a:stretch>
            <a:fillRect/>
          </a:stretch>
        </p:blipFill>
        <p:spPr>
          <a:xfrm>
            <a:off x="323527" y="2386192"/>
            <a:ext cx="3505523" cy="4067144"/>
          </a:xfrm>
          <a:prstGeom prst="rect">
            <a:avLst/>
          </a:prstGeom>
        </p:spPr>
      </p:pic>
      <p:pic>
        <p:nvPicPr>
          <p:cNvPr id="6" name="Grafik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766320" y="2386192"/>
            <a:ext cx="3505200" cy="4072086"/>
          </a:xfrm>
          <a:prstGeom prst="rect">
            <a:avLst/>
          </a:prstGeom>
        </p:spPr>
      </p:pic>
      <p:sp>
        <p:nvSpPr>
          <p:cNvPr id="7" name="Textfeld 6"/>
          <p:cNvSpPr txBox="1"/>
          <p:nvPr/>
        </p:nvSpPr>
        <p:spPr>
          <a:xfrm>
            <a:off x="3098315" y="6145559"/>
            <a:ext cx="681597" cy="307777"/>
          </a:xfrm>
          <a:prstGeom prst="rect">
            <a:avLst/>
          </a:prstGeom>
          <a:noFill/>
        </p:spPr>
        <p:txBody>
          <a:bodyPr wrap="none" rtlCol="0">
            <a:spAutoFit/>
          </a:bodyPr>
          <a:lstStyle/>
          <a:p>
            <a:r>
              <a:rPr lang="de-DE" sz="1400" dirty="0">
                <a:solidFill>
                  <a:schemeClr val="bg1"/>
                </a:solidFill>
              </a:rPr>
              <a:t>b1000</a:t>
            </a:r>
          </a:p>
        </p:txBody>
      </p:sp>
      <p:sp>
        <p:nvSpPr>
          <p:cNvPr id="15"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graphicFrame>
        <p:nvGraphicFramePr>
          <p:cNvPr id="12"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7" imgW="11247619" imgH="11247619" progId="MSPhotoEd.3">
                  <p:embed/>
                </p:oleObj>
              </mc:Choice>
              <mc:Fallback>
                <p:oleObj name="Photo Editor-Foto" r:id="rId7" imgW="11247619" imgH="11247619" progId="MSPhotoEd.3">
                  <p:embed/>
                  <p:pic>
                    <p:nvPicPr>
                      <p:cNvPr id="12"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4" name="Picture 15" descr="logo"/>
          <p:cNvPicPr>
            <a:picLocks noChangeAspect="1" noChangeArrowheads="1"/>
          </p:cNvPicPr>
          <p:nvPr>
            <p:custDataLst>
              <p:tags r:id="rId1"/>
            </p:custDataLst>
          </p:nvPr>
        </p:nvPicPr>
        <p:blipFill>
          <a:blip r:embed="rId9"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1143509"/>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91</a:t>
            </a:fld>
            <a:endParaRPr lang="de-DE"/>
          </a:p>
        </p:txBody>
      </p:sp>
      <p:sp>
        <p:nvSpPr>
          <p:cNvPr id="2" name="Inhaltsplatzhalter 1"/>
          <p:cNvSpPr>
            <a:spLocks noGrp="1"/>
          </p:cNvSpPr>
          <p:nvPr>
            <p:ph idx="1"/>
          </p:nvPr>
        </p:nvSpPr>
        <p:spPr>
          <a:xfrm>
            <a:off x="323528" y="911343"/>
            <a:ext cx="4536504" cy="246221"/>
          </a:xfrm>
        </p:spPr>
        <p:txBody>
          <a:bodyPr/>
          <a:lstStyle/>
          <a:p>
            <a:r>
              <a:rPr lang="de-DE" sz="1600" b="1" dirty="0"/>
              <a:t>Infarkt </a:t>
            </a:r>
            <a:r>
              <a:rPr lang="de-DE" sz="1600" b="1" dirty="0" err="1"/>
              <a:t>cerebellär</a:t>
            </a:r>
            <a:r>
              <a:rPr lang="de-DE" sz="1600" b="1" dirty="0"/>
              <a:t> rechts (PICA- Stromgebiet)</a:t>
            </a:r>
          </a:p>
        </p:txBody>
      </p:sp>
      <p:sp>
        <p:nvSpPr>
          <p:cNvPr id="9" name="Inhaltsplatzhalter 4"/>
          <p:cNvSpPr txBox="1">
            <a:spLocks/>
          </p:cNvSpPr>
          <p:nvPr/>
        </p:nvSpPr>
        <p:spPr>
          <a:xfrm>
            <a:off x="323527" y="1343391"/>
            <a:ext cx="6480721" cy="1323439"/>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altLang="de-DE" dirty="0"/>
              <a:t>6J, männlich</a:t>
            </a:r>
          </a:p>
          <a:p>
            <a:pPr marL="285750" indent="-285750">
              <a:buFontTx/>
              <a:buChar char="-"/>
            </a:pPr>
            <a:r>
              <a:rPr lang="de-DE" altLang="de-DE" dirty="0"/>
              <a:t>Sturz vor ca. 5 Tagen in der Kita</a:t>
            </a:r>
          </a:p>
          <a:p>
            <a:pPr marL="285750" indent="-285750">
              <a:buFontTx/>
              <a:buChar char="-"/>
            </a:pPr>
            <a:r>
              <a:rPr lang="de-DE" altLang="de-DE" dirty="0"/>
              <a:t>Krampfanfall</a:t>
            </a:r>
          </a:p>
          <a:p>
            <a:pPr marL="285750" indent="-285750">
              <a:buFontTx/>
              <a:buChar char="-"/>
            </a:pPr>
            <a:r>
              <a:rPr lang="de-DE" altLang="de-DE" dirty="0"/>
              <a:t>Gestörte Vigilanz, träge Lichtreaktion, Papillen mittelweit</a:t>
            </a:r>
          </a:p>
        </p:txBody>
      </p:sp>
      <p:pic>
        <p:nvPicPr>
          <p:cNvPr id="3" name="Grafik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0829" y="3133040"/>
            <a:ext cx="2994777" cy="3320294"/>
          </a:xfrm>
          <a:prstGeom prst="rect">
            <a:avLst/>
          </a:prstGeom>
        </p:spPr>
      </p:pic>
      <p:pic>
        <p:nvPicPr>
          <p:cNvPr id="6" name="Grafik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59832" y="3133040"/>
            <a:ext cx="2994778" cy="3320294"/>
          </a:xfrm>
          <a:prstGeom prst="rect">
            <a:avLst/>
          </a:prstGeom>
        </p:spPr>
      </p:pic>
      <p:pic>
        <p:nvPicPr>
          <p:cNvPr id="7" name="Grafik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45485" y="3133040"/>
            <a:ext cx="2991011" cy="3320293"/>
          </a:xfrm>
          <a:prstGeom prst="rect">
            <a:avLst/>
          </a:prstGeom>
        </p:spPr>
      </p:pic>
      <p:sp>
        <p:nvSpPr>
          <p:cNvPr id="14" name="Textfeld 13"/>
          <p:cNvSpPr txBox="1"/>
          <p:nvPr/>
        </p:nvSpPr>
        <p:spPr>
          <a:xfrm>
            <a:off x="1043608" y="2824578"/>
            <a:ext cx="1090363" cy="307777"/>
          </a:xfrm>
          <a:prstGeom prst="rect">
            <a:avLst/>
          </a:prstGeom>
          <a:noFill/>
        </p:spPr>
        <p:txBody>
          <a:bodyPr wrap="none" rtlCol="0">
            <a:spAutoFit/>
          </a:bodyPr>
          <a:lstStyle/>
          <a:p>
            <a:r>
              <a:rPr lang="de-DE" sz="1400" b="1" dirty="0"/>
              <a:t>DWI b1000</a:t>
            </a:r>
          </a:p>
        </p:txBody>
      </p:sp>
      <p:sp>
        <p:nvSpPr>
          <p:cNvPr id="15" name="Textfeld 14"/>
          <p:cNvSpPr txBox="1"/>
          <p:nvPr/>
        </p:nvSpPr>
        <p:spPr>
          <a:xfrm>
            <a:off x="4144211" y="2823208"/>
            <a:ext cx="574196" cy="307777"/>
          </a:xfrm>
          <a:prstGeom prst="rect">
            <a:avLst/>
          </a:prstGeom>
          <a:noFill/>
        </p:spPr>
        <p:txBody>
          <a:bodyPr wrap="none" rtlCol="0">
            <a:spAutoFit/>
          </a:bodyPr>
          <a:lstStyle/>
          <a:p>
            <a:r>
              <a:rPr lang="de-DE" sz="1400" b="1" dirty="0"/>
              <a:t>ADC</a:t>
            </a:r>
          </a:p>
        </p:txBody>
      </p:sp>
      <p:sp>
        <p:nvSpPr>
          <p:cNvPr id="16" name="Textfeld 15"/>
          <p:cNvSpPr txBox="1"/>
          <p:nvPr/>
        </p:nvSpPr>
        <p:spPr>
          <a:xfrm>
            <a:off x="7100306" y="2823208"/>
            <a:ext cx="712054" cy="307777"/>
          </a:xfrm>
          <a:prstGeom prst="rect">
            <a:avLst/>
          </a:prstGeom>
          <a:noFill/>
        </p:spPr>
        <p:txBody>
          <a:bodyPr wrap="none" rtlCol="0">
            <a:spAutoFit/>
          </a:bodyPr>
          <a:lstStyle/>
          <a:p>
            <a:r>
              <a:rPr lang="de-DE" sz="1400" b="1" dirty="0"/>
              <a:t>FLAIR</a:t>
            </a:r>
          </a:p>
        </p:txBody>
      </p:sp>
      <p:sp>
        <p:nvSpPr>
          <p:cNvPr id="19"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7"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8" name="Smiley 17"/>
          <p:cNvSpPr/>
          <p:nvPr/>
        </p:nvSpPr>
        <p:spPr>
          <a:xfrm>
            <a:off x="863749" y="354202"/>
            <a:ext cx="216024" cy="216024"/>
          </a:xfrm>
          <a:prstGeom prst="smileyFac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20"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8" imgW="11247619" imgH="11247619" progId="MSPhotoEd.3">
                  <p:embed/>
                </p:oleObj>
              </mc:Choice>
              <mc:Fallback>
                <p:oleObj name="Photo Editor-Foto" r:id="rId8" imgW="11247619" imgH="11247619" progId="MSPhotoEd.3">
                  <p:embed/>
                  <p:pic>
                    <p:nvPicPr>
                      <p:cNvPr id="20"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21" name="Picture 15" descr="logo"/>
          <p:cNvPicPr>
            <a:picLocks noChangeAspect="1" noChangeArrowheads="1"/>
          </p:cNvPicPr>
          <p:nvPr>
            <p:custDataLst>
              <p:tags r:id="rId1"/>
            </p:custDataLst>
          </p:nvPr>
        </p:nvPicPr>
        <p:blipFill>
          <a:blip r:embed="rId10"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48537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4" grpId="0"/>
      <p:bldP spid="15" grpId="0"/>
      <p:bldP spid="1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92</a:t>
            </a:fld>
            <a:endParaRPr lang="de-DE"/>
          </a:p>
        </p:txBody>
      </p:sp>
      <p:sp>
        <p:nvSpPr>
          <p:cNvPr id="2" name="Inhaltsplatzhalter 1"/>
          <p:cNvSpPr>
            <a:spLocks noGrp="1"/>
          </p:cNvSpPr>
          <p:nvPr>
            <p:ph idx="1"/>
          </p:nvPr>
        </p:nvSpPr>
        <p:spPr>
          <a:xfrm>
            <a:off x="323528" y="911343"/>
            <a:ext cx="2807990" cy="246221"/>
          </a:xfrm>
        </p:spPr>
        <p:txBody>
          <a:bodyPr/>
          <a:lstStyle/>
          <a:p>
            <a:r>
              <a:rPr lang="de-DE" sz="1600" b="1" dirty="0"/>
              <a:t>Im Pons</a:t>
            </a:r>
          </a:p>
        </p:txBody>
      </p:sp>
      <p:sp>
        <p:nvSpPr>
          <p:cNvPr id="9" name="Inhaltsplatzhalter 4"/>
          <p:cNvSpPr txBox="1">
            <a:spLocks/>
          </p:cNvSpPr>
          <p:nvPr/>
        </p:nvSpPr>
        <p:spPr>
          <a:xfrm>
            <a:off x="323527" y="1343391"/>
            <a:ext cx="6120681" cy="954107"/>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altLang="de-DE" dirty="0"/>
              <a:t>DWI b1000 </a:t>
            </a:r>
            <a:r>
              <a:rPr lang="de-DE" altLang="de-DE" dirty="0" err="1"/>
              <a:t>hyperintens</a:t>
            </a:r>
            <a:endParaRPr lang="de-DE" altLang="de-DE" dirty="0"/>
          </a:p>
          <a:p>
            <a:pPr marL="285750" indent="-285750">
              <a:buFontTx/>
              <a:buChar char="-"/>
            </a:pPr>
            <a:r>
              <a:rPr lang="de-DE" altLang="de-DE" dirty="0"/>
              <a:t>ADC </a:t>
            </a:r>
            <a:r>
              <a:rPr lang="de-DE" altLang="de-DE" dirty="0" err="1"/>
              <a:t>hypointens</a:t>
            </a:r>
            <a:endParaRPr lang="de-DE" altLang="de-DE" dirty="0"/>
          </a:p>
          <a:p>
            <a:pPr marL="285750" indent="-285750">
              <a:buFontTx/>
              <a:buChar char="-"/>
            </a:pPr>
            <a:r>
              <a:rPr lang="de-DE" altLang="de-DE" dirty="0"/>
              <a:t>Flair </a:t>
            </a:r>
            <a:r>
              <a:rPr lang="de-DE" altLang="de-DE" b="1" dirty="0"/>
              <a:t>NICHT</a:t>
            </a:r>
            <a:r>
              <a:rPr lang="de-DE" altLang="de-DE" dirty="0"/>
              <a:t> </a:t>
            </a:r>
            <a:r>
              <a:rPr lang="de-DE" altLang="de-DE" dirty="0" err="1"/>
              <a:t>hyperintens</a:t>
            </a:r>
            <a:r>
              <a:rPr lang="de-DE" altLang="de-DE" dirty="0">
                <a:sym typeface="Wingdings" panose="05000000000000000000" pitchFamily="2" charset="2"/>
              </a:rPr>
              <a:t> DWI-Flair-</a:t>
            </a:r>
            <a:r>
              <a:rPr lang="de-DE" altLang="de-DE" dirty="0" err="1">
                <a:sym typeface="Wingdings" panose="05000000000000000000" pitchFamily="2" charset="2"/>
              </a:rPr>
              <a:t>Mismatch</a:t>
            </a:r>
            <a:r>
              <a:rPr lang="de-DE" altLang="de-DE" dirty="0">
                <a:sym typeface="Wingdings" panose="05000000000000000000" pitchFamily="2" charset="2"/>
              </a:rPr>
              <a:t> rettbares Gewebe</a:t>
            </a:r>
            <a:endParaRPr lang="de-DE" altLang="de-DE" dirty="0"/>
          </a:p>
        </p:txBody>
      </p:sp>
      <p:pic>
        <p:nvPicPr>
          <p:cNvPr id="13" name="Grafik 1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0829" y="3133041"/>
            <a:ext cx="2990689" cy="3320293"/>
          </a:xfrm>
          <a:prstGeom prst="rect">
            <a:avLst/>
          </a:prstGeom>
        </p:spPr>
      </p:pic>
      <p:pic>
        <p:nvPicPr>
          <p:cNvPr id="10" name="Grafik 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131840" y="3133041"/>
            <a:ext cx="2990689" cy="3320293"/>
          </a:xfrm>
          <a:prstGeom prst="rect">
            <a:avLst/>
          </a:prstGeom>
        </p:spPr>
      </p:pic>
      <p:pic>
        <p:nvPicPr>
          <p:cNvPr id="11" name="Grafik 1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062489" y="3133725"/>
            <a:ext cx="2974007" cy="3319609"/>
          </a:xfrm>
          <a:prstGeom prst="rect">
            <a:avLst/>
          </a:prstGeom>
        </p:spPr>
      </p:pic>
      <p:sp>
        <p:nvSpPr>
          <p:cNvPr id="16" name="Textfeld 15"/>
          <p:cNvSpPr txBox="1"/>
          <p:nvPr/>
        </p:nvSpPr>
        <p:spPr>
          <a:xfrm>
            <a:off x="1043608" y="2824578"/>
            <a:ext cx="1090363" cy="307777"/>
          </a:xfrm>
          <a:prstGeom prst="rect">
            <a:avLst/>
          </a:prstGeom>
          <a:noFill/>
        </p:spPr>
        <p:txBody>
          <a:bodyPr wrap="none" rtlCol="0">
            <a:spAutoFit/>
          </a:bodyPr>
          <a:lstStyle/>
          <a:p>
            <a:r>
              <a:rPr lang="de-DE" sz="1400" b="1" dirty="0"/>
              <a:t>DWI b1000</a:t>
            </a:r>
          </a:p>
        </p:txBody>
      </p:sp>
      <p:sp>
        <p:nvSpPr>
          <p:cNvPr id="17" name="Textfeld 16"/>
          <p:cNvSpPr txBox="1"/>
          <p:nvPr/>
        </p:nvSpPr>
        <p:spPr>
          <a:xfrm>
            <a:off x="4144211" y="2823208"/>
            <a:ext cx="574196" cy="307777"/>
          </a:xfrm>
          <a:prstGeom prst="rect">
            <a:avLst/>
          </a:prstGeom>
          <a:noFill/>
        </p:spPr>
        <p:txBody>
          <a:bodyPr wrap="none" rtlCol="0">
            <a:spAutoFit/>
          </a:bodyPr>
          <a:lstStyle/>
          <a:p>
            <a:r>
              <a:rPr lang="de-DE" sz="1400" b="1" dirty="0"/>
              <a:t>ADC</a:t>
            </a:r>
          </a:p>
        </p:txBody>
      </p:sp>
      <p:sp>
        <p:nvSpPr>
          <p:cNvPr id="18" name="Textfeld 17"/>
          <p:cNvSpPr txBox="1"/>
          <p:nvPr/>
        </p:nvSpPr>
        <p:spPr>
          <a:xfrm>
            <a:off x="7100306" y="2823208"/>
            <a:ext cx="712054" cy="307777"/>
          </a:xfrm>
          <a:prstGeom prst="rect">
            <a:avLst/>
          </a:prstGeom>
          <a:noFill/>
        </p:spPr>
        <p:txBody>
          <a:bodyPr wrap="none" rtlCol="0">
            <a:spAutoFit/>
          </a:bodyPr>
          <a:lstStyle/>
          <a:p>
            <a:r>
              <a:rPr lang="de-DE" sz="1400" b="1" dirty="0"/>
              <a:t>FLAIR</a:t>
            </a:r>
          </a:p>
        </p:txBody>
      </p:sp>
      <p:sp>
        <p:nvSpPr>
          <p:cNvPr id="19"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4"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5" name="Smiley 14"/>
          <p:cNvSpPr/>
          <p:nvPr/>
        </p:nvSpPr>
        <p:spPr>
          <a:xfrm>
            <a:off x="863749" y="354202"/>
            <a:ext cx="216024" cy="216024"/>
          </a:xfrm>
          <a:prstGeom prst="smileyFac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20"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8" imgW="11247619" imgH="11247619" progId="MSPhotoEd.3">
                  <p:embed/>
                </p:oleObj>
              </mc:Choice>
              <mc:Fallback>
                <p:oleObj name="Photo Editor-Foto" r:id="rId8" imgW="11247619" imgH="11247619" progId="MSPhotoEd.3">
                  <p:embed/>
                  <p:pic>
                    <p:nvPicPr>
                      <p:cNvPr id="20"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21" name="Picture 15" descr="logo"/>
          <p:cNvPicPr>
            <a:picLocks noChangeAspect="1" noChangeArrowheads="1"/>
          </p:cNvPicPr>
          <p:nvPr>
            <p:custDataLst>
              <p:tags r:id="rId1"/>
            </p:custDataLst>
          </p:nvPr>
        </p:nvPicPr>
        <p:blipFill>
          <a:blip r:embed="rId10"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5277322"/>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93</a:t>
            </a:fld>
            <a:endParaRPr lang="de-DE"/>
          </a:p>
        </p:txBody>
      </p:sp>
      <p:sp>
        <p:nvSpPr>
          <p:cNvPr id="2" name="Inhaltsplatzhalter 1"/>
          <p:cNvSpPr>
            <a:spLocks noGrp="1"/>
          </p:cNvSpPr>
          <p:nvPr>
            <p:ph idx="1"/>
          </p:nvPr>
        </p:nvSpPr>
        <p:spPr>
          <a:xfrm>
            <a:off x="323528" y="911343"/>
            <a:ext cx="2807990" cy="246221"/>
          </a:xfrm>
        </p:spPr>
        <p:txBody>
          <a:bodyPr/>
          <a:lstStyle/>
          <a:p>
            <a:r>
              <a:rPr lang="de-DE" sz="1600" b="1" dirty="0"/>
              <a:t>TOF</a:t>
            </a:r>
          </a:p>
        </p:txBody>
      </p:sp>
      <p:sp>
        <p:nvSpPr>
          <p:cNvPr id="9" name="Inhaltsplatzhalter 4"/>
          <p:cNvSpPr txBox="1">
            <a:spLocks/>
          </p:cNvSpPr>
          <p:nvPr/>
        </p:nvSpPr>
        <p:spPr>
          <a:xfrm>
            <a:off x="323527" y="1343391"/>
            <a:ext cx="3312369" cy="1323439"/>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altLang="de-DE" dirty="0"/>
              <a:t>TOF- MRA</a:t>
            </a:r>
          </a:p>
          <a:p>
            <a:pPr marL="285750" indent="-285750">
              <a:buFontTx/>
              <a:buChar char="-"/>
            </a:pPr>
            <a:r>
              <a:rPr lang="de-DE" altLang="de-DE" dirty="0" err="1"/>
              <a:t>Basilarisverschluss</a:t>
            </a:r>
            <a:endParaRPr lang="de-DE" altLang="de-DE" dirty="0"/>
          </a:p>
          <a:p>
            <a:pPr marL="285750" indent="-285750">
              <a:buFontTx/>
              <a:buChar char="-"/>
            </a:pPr>
            <a:r>
              <a:rPr lang="de-DE" altLang="de-DE" dirty="0"/>
              <a:t>Kräftiger </a:t>
            </a:r>
            <a:r>
              <a:rPr lang="de-DE" altLang="de-DE" dirty="0" err="1"/>
              <a:t>Ramus</a:t>
            </a:r>
            <a:r>
              <a:rPr lang="de-DE" altLang="de-DE" dirty="0"/>
              <a:t> </a:t>
            </a:r>
            <a:r>
              <a:rPr lang="de-DE" altLang="de-DE" dirty="0" err="1"/>
              <a:t>com</a:t>
            </a:r>
            <a:r>
              <a:rPr lang="de-DE" altLang="de-DE" dirty="0"/>
              <a:t>. Post.</a:t>
            </a:r>
          </a:p>
          <a:p>
            <a:pPr marL="285750" indent="-285750">
              <a:buFontTx/>
              <a:buChar char="-"/>
            </a:pPr>
            <a:r>
              <a:rPr lang="de-DE" altLang="de-DE" dirty="0"/>
              <a:t>PCA </a:t>
            </a:r>
            <a:r>
              <a:rPr lang="de-DE" altLang="de-DE" dirty="0" err="1"/>
              <a:t>bds</a:t>
            </a:r>
            <a:r>
              <a:rPr lang="de-DE" altLang="de-DE" dirty="0"/>
              <a:t>. regelrecht</a:t>
            </a:r>
          </a:p>
        </p:txBody>
      </p:sp>
      <p:pic>
        <p:nvPicPr>
          <p:cNvPr id="12" name="Grafik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829" y="3133041"/>
            <a:ext cx="3135027" cy="3334434"/>
          </a:xfrm>
          <a:prstGeom prst="rect">
            <a:avLst/>
          </a:prstGeom>
        </p:spPr>
      </p:pic>
      <p:sp>
        <p:nvSpPr>
          <p:cNvPr id="14" name="Textfeld 13"/>
          <p:cNvSpPr txBox="1"/>
          <p:nvPr/>
        </p:nvSpPr>
        <p:spPr>
          <a:xfrm>
            <a:off x="1115616" y="2824578"/>
            <a:ext cx="538865" cy="307777"/>
          </a:xfrm>
          <a:prstGeom prst="rect">
            <a:avLst/>
          </a:prstGeom>
          <a:noFill/>
        </p:spPr>
        <p:txBody>
          <a:bodyPr wrap="none" rtlCol="0">
            <a:spAutoFit/>
          </a:bodyPr>
          <a:lstStyle/>
          <a:p>
            <a:r>
              <a:rPr lang="de-DE" sz="1400" b="1" dirty="0"/>
              <a:t>TOF</a:t>
            </a:r>
          </a:p>
        </p:txBody>
      </p:sp>
      <p:pic>
        <p:nvPicPr>
          <p:cNvPr id="18" name="Grafik 1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703618" y="1693758"/>
            <a:ext cx="3972838" cy="4111506"/>
          </a:xfrm>
          <a:prstGeom prst="rect">
            <a:avLst/>
          </a:prstGeom>
        </p:spPr>
      </p:pic>
      <p:pic>
        <p:nvPicPr>
          <p:cNvPr id="19" name="Grafik 1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95536" y="1693757"/>
            <a:ext cx="4184091" cy="4111507"/>
          </a:xfrm>
          <a:prstGeom prst="rect">
            <a:avLst/>
          </a:prstGeom>
        </p:spPr>
      </p:pic>
      <p:sp>
        <p:nvSpPr>
          <p:cNvPr id="22" name="Textfeld 21"/>
          <p:cNvSpPr txBox="1"/>
          <p:nvPr/>
        </p:nvSpPr>
        <p:spPr>
          <a:xfrm>
            <a:off x="4394498" y="1249897"/>
            <a:ext cx="564578" cy="307777"/>
          </a:xfrm>
          <a:prstGeom prst="rect">
            <a:avLst/>
          </a:prstGeom>
          <a:noFill/>
        </p:spPr>
        <p:txBody>
          <a:bodyPr wrap="none" rtlCol="0">
            <a:spAutoFit/>
          </a:bodyPr>
          <a:lstStyle/>
          <a:p>
            <a:r>
              <a:rPr lang="de-DE" sz="1400" b="1" dirty="0"/>
              <a:t>DSA</a:t>
            </a:r>
          </a:p>
        </p:txBody>
      </p:sp>
      <p:sp>
        <p:nvSpPr>
          <p:cNvPr id="23"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3"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5" name="Smiley 14"/>
          <p:cNvSpPr/>
          <p:nvPr/>
        </p:nvSpPr>
        <p:spPr>
          <a:xfrm>
            <a:off x="863749" y="354202"/>
            <a:ext cx="216024" cy="216024"/>
          </a:xfrm>
          <a:prstGeom prst="smileyFac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6"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8" imgW="11247619" imgH="11247619" progId="MSPhotoEd.3">
                  <p:embed/>
                </p:oleObj>
              </mc:Choice>
              <mc:Fallback>
                <p:oleObj name="Photo Editor-Foto" r:id="rId8" imgW="11247619" imgH="11247619" progId="MSPhotoEd.3">
                  <p:embed/>
                  <p:pic>
                    <p:nvPicPr>
                      <p:cNvPr id="16" name="Object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7" name="Picture 15" descr="logo"/>
          <p:cNvPicPr>
            <a:picLocks noChangeAspect="1" noChangeArrowheads="1"/>
          </p:cNvPicPr>
          <p:nvPr>
            <p:custDataLst>
              <p:tags r:id="rId1"/>
            </p:custDataLst>
          </p:nvPr>
        </p:nvPicPr>
        <p:blipFill>
          <a:blip r:embed="rId10"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341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94</a:t>
            </a:fld>
            <a:endParaRPr lang="de-DE"/>
          </a:p>
        </p:txBody>
      </p:sp>
      <p:sp>
        <p:nvSpPr>
          <p:cNvPr id="2" name="Inhaltsplatzhalter 1"/>
          <p:cNvSpPr>
            <a:spLocks noGrp="1"/>
          </p:cNvSpPr>
          <p:nvPr>
            <p:ph idx="1"/>
          </p:nvPr>
        </p:nvSpPr>
        <p:spPr>
          <a:xfrm>
            <a:off x="323528" y="911343"/>
            <a:ext cx="2952328" cy="492443"/>
          </a:xfrm>
        </p:spPr>
        <p:txBody>
          <a:bodyPr/>
          <a:lstStyle/>
          <a:p>
            <a:r>
              <a:rPr lang="de-DE" sz="1600" b="1" dirty="0"/>
              <a:t>Mechanische </a:t>
            </a:r>
            <a:r>
              <a:rPr lang="de-DE" sz="1600" b="1" dirty="0" err="1"/>
              <a:t>Thrombektomie</a:t>
            </a:r>
            <a:endParaRPr lang="de-DE" sz="1600" b="1" dirty="0"/>
          </a:p>
        </p:txBody>
      </p:sp>
      <p:pic>
        <p:nvPicPr>
          <p:cNvPr id="15" name="Grafik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 y="1693757"/>
            <a:ext cx="4191000" cy="4111507"/>
          </a:xfrm>
          <a:prstGeom prst="rect">
            <a:avLst/>
          </a:prstGeom>
        </p:spPr>
      </p:pic>
      <p:pic>
        <p:nvPicPr>
          <p:cNvPr id="24" name="Grafik 2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5536" y="1693758"/>
            <a:ext cx="4190999" cy="4106968"/>
          </a:xfrm>
          <a:prstGeom prst="rect">
            <a:avLst/>
          </a:prstGeom>
        </p:spPr>
      </p:pic>
      <p:sp>
        <p:nvSpPr>
          <p:cNvPr id="25" name="Textfeld 24"/>
          <p:cNvSpPr txBox="1"/>
          <p:nvPr/>
        </p:nvSpPr>
        <p:spPr>
          <a:xfrm>
            <a:off x="4394498" y="1249897"/>
            <a:ext cx="1050288" cy="307777"/>
          </a:xfrm>
          <a:prstGeom prst="rect">
            <a:avLst/>
          </a:prstGeom>
          <a:noFill/>
        </p:spPr>
        <p:txBody>
          <a:bodyPr wrap="none" rtlCol="0">
            <a:spAutoFit/>
          </a:bodyPr>
          <a:lstStyle/>
          <a:p>
            <a:r>
              <a:rPr lang="de-DE" sz="1400" b="1" dirty="0"/>
              <a:t>Nach MTE</a:t>
            </a:r>
          </a:p>
        </p:txBody>
      </p:sp>
      <p:pic>
        <p:nvPicPr>
          <p:cNvPr id="28" name="Grafik 2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05577" y="1693757"/>
            <a:ext cx="3972838" cy="4106968"/>
          </a:xfrm>
          <a:prstGeom prst="rect">
            <a:avLst/>
          </a:prstGeom>
        </p:spPr>
      </p:pic>
      <p:sp>
        <p:nvSpPr>
          <p:cNvPr id="32"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1"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2" name="Smiley 11"/>
          <p:cNvSpPr/>
          <p:nvPr/>
        </p:nvSpPr>
        <p:spPr>
          <a:xfrm>
            <a:off x="863749" y="354202"/>
            <a:ext cx="216024" cy="216024"/>
          </a:xfrm>
          <a:prstGeom prst="smileyFac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3"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7" imgW="11247619" imgH="11247619" progId="MSPhotoEd.3">
                  <p:embed/>
                </p:oleObj>
              </mc:Choice>
              <mc:Fallback>
                <p:oleObj name="Photo Editor-Foto" r:id="rId7" imgW="11247619" imgH="11247619" progId="MSPhotoEd.3">
                  <p:embed/>
                  <p:pic>
                    <p:nvPicPr>
                      <p:cNvPr id="13"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4" name="Picture 15" descr="logo"/>
          <p:cNvPicPr>
            <a:picLocks noChangeAspect="1" noChangeArrowheads="1"/>
          </p:cNvPicPr>
          <p:nvPr>
            <p:custDataLst>
              <p:tags r:id="rId1"/>
            </p:custDataLst>
          </p:nvPr>
        </p:nvPicPr>
        <p:blipFill>
          <a:blip r:embed="rId9"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2869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95</a:t>
            </a:fld>
            <a:endParaRPr lang="de-DE"/>
          </a:p>
        </p:txBody>
      </p:sp>
      <p:sp>
        <p:nvSpPr>
          <p:cNvPr id="2" name="Inhaltsplatzhalter 1"/>
          <p:cNvSpPr>
            <a:spLocks noGrp="1"/>
          </p:cNvSpPr>
          <p:nvPr>
            <p:ph idx="1"/>
          </p:nvPr>
        </p:nvSpPr>
        <p:spPr>
          <a:xfrm>
            <a:off x="323528" y="911343"/>
            <a:ext cx="2952328" cy="492443"/>
          </a:xfrm>
        </p:spPr>
        <p:txBody>
          <a:bodyPr/>
          <a:lstStyle/>
          <a:p>
            <a:r>
              <a:rPr lang="de-DE" sz="1600" b="1" dirty="0"/>
              <a:t>Mechanische </a:t>
            </a:r>
            <a:r>
              <a:rPr lang="de-DE" sz="1600" b="1" dirty="0" err="1"/>
              <a:t>Thrombektomie</a:t>
            </a:r>
            <a:endParaRPr lang="de-DE" sz="1600" b="1" dirty="0"/>
          </a:p>
        </p:txBody>
      </p:sp>
      <p:pic>
        <p:nvPicPr>
          <p:cNvPr id="28" name="Grafik 2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19642" y="1693757"/>
            <a:ext cx="3972838" cy="4106968"/>
          </a:xfrm>
          <a:prstGeom prst="rect">
            <a:avLst/>
          </a:prstGeom>
        </p:spPr>
      </p:pic>
      <p:pic>
        <p:nvPicPr>
          <p:cNvPr id="12" name="Grafik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5536" y="1689220"/>
            <a:ext cx="4310043" cy="4476084"/>
          </a:xfrm>
          <a:prstGeom prst="rect">
            <a:avLst/>
          </a:prstGeom>
        </p:spPr>
      </p:pic>
      <p:pic>
        <p:nvPicPr>
          <p:cNvPr id="13" name="Grafik 12"/>
          <p:cNvPicPr>
            <a:picLocks noChangeAspect="1"/>
          </p:cNvPicPr>
          <p:nvPr/>
        </p:nvPicPr>
        <p:blipFill>
          <a:blip r:embed="rId6"/>
          <a:stretch>
            <a:fillRect/>
          </a:stretch>
        </p:blipFill>
        <p:spPr>
          <a:xfrm>
            <a:off x="4644008" y="1689220"/>
            <a:ext cx="4313491" cy="4476084"/>
          </a:xfrm>
          <a:prstGeom prst="rect">
            <a:avLst/>
          </a:prstGeom>
        </p:spPr>
      </p:pic>
      <p:sp>
        <p:nvSpPr>
          <p:cNvPr id="3" name="Ellipse 2"/>
          <p:cNvSpPr/>
          <p:nvPr/>
        </p:nvSpPr>
        <p:spPr>
          <a:xfrm>
            <a:off x="1789399" y="3212976"/>
            <a:ext cx="1774489" cy="1800200"/>
          </a:xfrm>
          <a:prstGeom prst="ellipse">
            <a:avLst/>
          </a:prstGeom>
          <a:noFill/>
          <a:ln w="28575">
            <a:solidFill>
              <a:srgbClr val="E10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p:cNvSpPr/>
          <p:nvPr/>
        </p:nvSpPr>
        <p:spPr>
          <a:xfrm>
            <a:off x="6732240" y="3356992"/>
            <a:ext cx="1728192" cy="1656184"/>
          </a:xfrm>
          <a:prstGeom prst="ellipse">
            <a:avLst/>
          </a:prstGeom>
          <a:noFill/>
          <a:ln w="28575">
            <a:solidFill>
              <a:srgbClr val="E105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
        <p:nvSpPr>
          <p:cNvPr id="14"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15" name="Smiley 14"/>
          <p:cNvSpPr/>
          <p:nvPr/>
        </p:nvSpPr>
        <p:spPr>
          <a:xfrm>
            <a:off x="863749" y="354202"/>
            <a:ext cx="216024" cy="216024"/>
          </a:xfrm>
          <a:prstGeom prst="smileyFac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18"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7" imgW="11247619" imgH="11247619" progId="MSPhotoEd.3">
                  <p:embed/>
                </p:oleObj>
              </mc:Choice>
              <mc:Fallback>
                <p:oleObj name="Photo Editor-Foto" r:id="rId7" imgW="11247619" imgH="11247619" progId="MSPhotoEd.3">
                  <p:embed/>
                  <p:pic>
                    <p:nvPicPr>
                      <p:cNvPr id="18" name="Object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9" name="Picture 15" descr="logo"/>
          <p:cNvPicPr>
            <a:picLocks noChangeAspect="1" noChangeArrowheads="1"/>
          </p:cNvPicPr>
          <p:nvPr>
            <p:custDataLst>
              <p:tags r:id="rId1"/>
            </p:custDataLst>
          </p:nvPr>
        </p:nvPicPr>
        <p:blipFill>
          <a:blip r:embed="rId9"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3903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96</a:t>
            </a:fld>
            <a:endParaRPr lang="de-DE"/>
          </a:p>
        </p:txBody>
      </p:sp>
      <p:sp>
        <p:nvSpPr>
          <p:cNvPr id="2" name="Inhaltsplatzhalter 1"/>
          <p:cNvSpPr>
            <a:spLocks noGrp="1"/>
          </p:cNvSpPr>
          <p:nvPr>
            <p:ph idx="1"/>
          </p:nvPr>
        </p:nvSpPr>
        <p:spPr>
          <a:xfrm>
            <a:off x="323528" y="911343"/>
            <a:ext cx="2807990" cy="246221"/>
          </a:xfrm>
        </p:spPr>
        <p:txBody>
          <a:bodyPr/>
          <a:lstStyle/>
          <a:p>
            <a:r>
              <a:rPr lang="de-DE" sz="1600" b="1" dirty="0"/>
              <a:t>8 Tage nach MTE</a:t>
            </a:r>
          </a:p>
        </p:txBody>
      </p:sp>
      <p:sp>
        <p:nvSpPr>
          <p:cNvPr id="9" name="Inhaltsplatzhalter 4"/>
          <p:cNvSpPr txBox="1">
            <a:spLocks/>
          </p:cNvSpPr>
          <p:nvPr/>
        </p:nvSpPr>
        <p:spPr>
          <a:xfrm>
            <a:off x="323527" y="1343391"/>
            <a:ext cx="7560841" cy="954107"/>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altLang="de-DE" dirty="0"/>
              <a:t>Unveränderter PICA- Infarkt rechts, keine Diffusionsrestriktion mehr in der DWI</a:t>
            </a:r>
          </a:p>
          <a:p>
            <a:pPr marL="285750" indent="-285750">
              <a:buFontTx/>
              <a:buChar char="-"/>
            </a:pPr>
            <a:r>
              <a:rPr lang="de-DE" altLang="de-DE" dirty="0"/>
              <a:t>Pons in Flair weiterhin ohne Infarkt</a:t>
            </a:r>
          </a:p>
          <a:p>
            <a:pPr marL="285750" indent="-285750">
              <a:buFontTx/>
              <a:buChar char="-"/>
            </a:pPr>
            <a:r>
              <a:rPr lang="de-DE" altLang="de-DE" dirty="0"/>
              <a:t>Patient ist ohne neurologisches Defizit nach 1 Woche entlassen </a:t>
            </a:r>
          </a:p>
        </p:txBody>
      </p:sp>
      <p:sp>
        <p:nvSpPr>
          <p:cNvPr id="16" name="Textfeld 15"/>
          <p:cNvSpPr txBox="1"/>
          <p:nvPr/>
        </p:nvSpPr>
        <p:spPr>
          <a:xfrm>
            <a:off x="1105373" y="2824578"/>
            <a:ext cx="1090363" cy="307777"/>
          </a:xfrm>
          <a:prstGeom prst="rect">
            <a:avLst/>
          </a:prstGeom>
          <a:noFill/>
        </p:spPr>
        <p:txBody>
          <a:bodyPr wrap="none" rtlCol="0">
            <a:spAutoFit/>
          </a:bodyPr>
          <a:lstStyle/>
          <a:p>
            <a:r>
              <a:rPr lang="de-DE" sz="1400" b="1" dirty="0"/>
              <a:t>DWI b1000</a:t>
            </a:r>
          </a:p>
        </p:txBody>
      </p:sp>
      <p:sp>
        <p:nvSpPr>
          <p:cNvPr id="17" name="Textfeld 16"/>
          <p:cNvSpPr txBox="1"/>
          <p:nvPr/>
        </p:nvSpPr>
        <p:spPr>
          <a:xfrm>
            <a:off x="4357844" y="2823208"/>
            <a:ext cx="574196" cy="307777"/>
          </a:xfrm>
          <a:prstGeom prst="rect">
            <a:avLst/>
          </a:prstGeom>
          <a:noFill/>
        </p:spPr>
        <p:txBody>
          <a:bodyPr wrap="none" rtlCol="0">
            <a:spAutoFit/>
          </a:bodyPr>
          <a:lstStyle/>
          <a:p>
            <a:r>
              <a:rPr lang="de-DE" sz="1400" b="1" dirty="0"/>
              <a:t>ADC</a:t>
            </a:r>
          </a:p>
        </p:txBody>
      </p:sp>
      <p:sp>
        <p:nvSpPr>
          <p:cNvPr id="18" name="Textfeld 17"/>
          <p:cNvSpPr txBox="1"/>
          <p:nvPr/>
        </p:nvSpPr>
        <p:spPr>
          <a:xfrm>
            <a:off x="7100306" y="2823208"/>
            <a:ext cx="712054" cy="307777"/>
          </a:xfrm>
          <a:prstGeom prst="rect">
            <a:avLst/>
          </a:prstGeom>
          <a:noFill/>
        </p:spPr>
        <p:txBody>
          <a:bodyPr wrap="none" rtlCol="0">
            <a:spAutoFit/>
          </a:bodyPr>
          <a:lstStyle/>
          <a:p>
            <a:r>
              <a:rPr lang="de-DE" sz="1400" b="1" dirty="0"/>
              <a:t>FLAIR</a:t>
            </a:r>
          </a:p>
        </p:txBody>
      </p:sp>
      <p:sp>
        <p:nvSpPr>
          <p:cNvPr id="19"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pic>
        <p:nvPicPr>
          <p:cNvPr id="14" name="Grafik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506" y="3130984"/>
            <a:ext cx="2991011" cy="3322349"/>
          </a:xfrm>
          <a:prstGeom prst="rect">
            <a:avLst/>
          </a:prstGeom>
        </p:spPr>
      </p:pic>
      <p:pic>
        <p:nvPicPr>
          <p:cNvPr id="20" name="Grafik 1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131517" y="3130984"/>
            <a:ext cx="3097833" cy="3322349"/>
          </a:xfrm>
          <a:prstGeom prst="rect">
            <a:avLst/>
          </a:prstGeom>
        </p:spPr>
      </p:pic>
      <p:pic>
        <p:nvPicPr>
          <p:cNvPr id="22" name="Grafik 21"/>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229350" y="3130983"/>
            <a:ext cx="2807146" cy="3322350"/>
          </a:xfrm>
          <a:prstGeom prst="rect">
            <a:avLst/>
          </a:prstGeom>
        </p:spPr>
      </p:pic>
      <p:pic>
        <p:nvPicPr>
          <p:cNvPr id="23" name="Grafik 22"/>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045807" y="3154180"/>
            <a:ext cx="2990689" cy="3299154"/>
          </a:xfrm>
          <a:prstGeom prst="rect">
            <a:avLst/>
          </a:prstGeom>
        </p:spPr>
      </p:pic>
      <p:sp>
        <p:nvSpPr>
          <p:cNvPr id="7" name="Rechteck 6"/>
          <p:cNvSpPr/>
          <p:nvPr/>
        </p:nvSpPr>
        <p:spPr>
          <a:xfrm>
            <a:off x="6760618" y="2658236"/>
            <a:ext cx="1512168" cy="449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p:cNvSpPr txBox="1"/>
          <p:nvPr/>
        </p:nvSpPr>
        <p:spPr>
          <a:xfrm>
            <a:off x="6909581" y="2823204"/>
            <a:ext cx="1330814" cy="307777"/>
          </a:xfrm>
          <a:prstGeom prst="rect">
            <a:avLst/>
          </a:prstGeom>
          <a:noFill/>
        </p:spPr>
        <p:txBody>
          <a:bodyPr wrap="none" rtlCol="0">
            <a:spAutoFit/>
          </a:bodyPr>
          <a:lstStyle/>
          <a:p>
            <a:r>
              <a:rPr lang="de-DE" sz="1400" b="1" dirty="0"/>
              <a:t>ADC vor MTE</a:t>
            </a:r>
          </a:p>
        </p:txBody>
      </p:sp>
      <p:sp>
        <p:nvSpPr>
          <p:cNvPr id="25" name="Titel 6"/>
          <p:cNvSpPr txBox="1">
            <a:spLocks/>
          </p:cNvSpPr>
          <p:nvPr/>
        </p:nvSpPr>
        <p:spPr>
          <a:xfrm>
            <a:off x="323850" y="300342"/>
            <a:ext cx="10797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Fall </a:t>
            </a:r>
          </a:p>
        </p:txBody>
      </p:sp>
      <p:sp>
        <p:nvSpPr>
          <p:cNvPr id="26" name="Smiley 25"/>
          <p:cNvSpPr/>
          <p:nvPr/>
        </p:nvSpPr>
        <p:spPr>
          <a:xfrm>
            <a:off x="863749" y="354202"/>
            <a:ext cx="216024" cy="216024"/>
          </a:xfrm>
          <a:prstGeom prst="smileyFac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Smiley 26"/>
          <p:cNvSpPr/>
          <p:nvPr/>
        </p:nvSpPr>
        <p:spPr>
          <a:xfrm>
            <a:off x="5724128" y="2064853"/>
            <a:ext cx="216024" cy="216024"/>
          </a:xfrm>
          <a:prstGeom prst="smileyFace">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aphicFrame>
        <p:nvGraphicFramePr>
          <p:cNvPr id="29"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9" imgW="11247619" imgH="11247619" progId="MSPhotoEd.3">
                  <p:embed/>
                </p:oleObj>
              </mc:Choice>
              <mc:Fallback>
                <p:oleObj name="Photo Editor-Foto" r:id="rId9" imgW="11247619" imgH="11247619" progId="MSPhotoEd.3">
                  <p:embed/>
                  <p:pic>
                    <p:nvPicPr>
                      <p:cNvPr id="29" name="Object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30" name="Picture 15" descr="logo"/>
          <p:cNvPicPr>
            <a:picLocks noChangeAspect="1" noChangeArrowheads="1"/>
          </p:cNvPicPr>
          <p:nvPr>
            <p:custDataLst>
              <p:tags r:id="rId1"/>
            </p:custDataLst>
          </p:nvPr>
        </p:nvPicPr>
        <p:blipFill>
          <a:blip r:embed="rId11"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4246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p:bldP spid="27"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97</a:t>
            </a:fld>
            <a:endParaRPr lang="de-DE"/>
          </a:p>
        </p:txBody>
      </p:sp>
      <p:sp>
        <p:nvSpPr>
          <p:cNvPr id="21" name="Titel 6"/>
          <p:cNvSpPr>
            <a:spLocks noGrp="1"/>
          </p:cNvSpPr>
          <p:nvPr>
            <p:ph type="title"/>
          </p:nvPr>
        </p:nvSpPr>
        <p:spPr/>
        <p:txBody>
          <a:bodyPr/>
          <a:lstStyle/>
          <a:p>
            <a:r>
              <a:rPr lang="de-DE" dirty="0"/>
              <a:t>Management im KH</a:t>
            </a:r>
          </a:p>
        </p:txBody>
      </p:sp>
      <p:sp>
        <p:nvSpPr>
          <p:cNvPr id="2" name="Inhaltsplatzhalter 1"/>
          <p:cNvSpPr>
            <a:spLocks noGrp="1"/>
          </p:cNvSpPr>
          <p:nvPr>
            <p:ph idx="1"/>
          </p:nvPr>
        </p:nvSpPr>
        <p:spPr>
          <a:xfrm>
            <a:off x="323850" y="1125538"/>
            <a:ext cx="8496299" cy="246221"/>
          </a:xfrm>
        </p:spPr>
        <p:txBody>
          <a:bodyPr/>
          <a:lstStyle/>
          <a:p>
            <a:r>
              <a:rPr lang="de-DE" sz="1600" dirty="0"/>
              <a:t>Management</a:t>
            </a:r>
          </a:p>
        </p:txBody>
      </p:sp>
      <p:sp>
        <p:nvSpPr>
          <p:cNvPr id="9" name="Inhaltsplatzhalter 4"/>
          <p:cNvSpPr txBox="1">
            <a:spLocks/>
          </p:cNvSpPr>
          <p:nvPr/>
        </p:nvSpPr>
        <p:spPr>
          <a:xfrm>
            <a:off x="323849" y="1556792"/>
            <a:ext cx="8688167" cy="3847207"/>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Tx/>
              <a:buChar char="-"/>
            </a:pPr>
            <a:r>
              <a:rPr lang="de-DE" sz="1600" dirty="0"/>
              <a:t>Schnelle Überführung des Pat. aus der RTS zum CT</a:t>
            </a:r>
          </a:p>
          <a:p>
            <a:pPr marL="285750" indent="-285750">
              <a:buFontTx/>
              <a:buChar char="-"/>
            </a:pPr>
            <a:r>
              <a:rPr lang="de-DE" sz="1600" dirty="0"/>
              <a:t>Schnelle Entscheidung über die Indikation einer mechanischen </a:t>
            </a:r>
            <a:r>
              <a:rPr lang="de-DE" sz="1600" dirty="0" err="1"/>
              <a:t>Rekanalisation</a:t>
            </a:r>
            <a:endParaRPr lang="de-DE" sz="1600" dirty="0"/>
          </a:p>
          <a:p>
            <a:pPr marL="285750" indent="-285750">
              <a:buFontTx/>
              <a:buChar char="-"/>
            </a:pPr>
            <a:r>
              <a:rPr lang="de-DE" sz="1600" dirty="0"/>
              <a:t>Individuelles Zeitfenster</a:t>
            </a:r>
          </a:p>
          <a:p>
            <a:pPr marL="285750" indent="-285750">
              <a:buFontTx/>
              <a:buChar char="-"/>
            </a:pPr>
            <a:r>
              <a:rPr lang="de-DE" sz="1600" dirty="0"/>
              <a:t>Zügige Kontaktierung der Anästhesie</a:t>
            </a:r>
          </a:p>
          <a:p>
            <a:pPr marL="285750" indent="-285750">
              <a:buFontTx/>
              <a:buChar char="-"/>
            </a:pPr>
            <a:r>
              <a:rPr lang="de-DE" sz="1600" dirty="0"/>
              <a:t>A</a:t>
            </a:r>
            <a:r>
              <a:rPr lang="de-DE" altLang="de-DE" sz="1600" dirty="0"/>
              <a:t>nästhesie übernimmt Patienten bereits im CT</a:t>
            </a:r>
          </a:p>
          <a:p>
            <a:pPr marL="285750" indent="-285750">
              <a:buFontTx/>
              <a:buChar char="-"/>
            </a:pPr>
            <a:r>
              <a:rPr lang="de-DE" altLang="de-DE" sz="1600" dirty="0"/>
              <a:t>Patient direkt von CT in </a:t>
            </a:r>
            <a:r>
              <a:rPr lang="de-DE" altLang="de-DE" sz="1600" dirty="0" err="1"/>
              <a:t>Angio</a:t>
            </a:r>
            <a:r>
              <a:rPr lang="de-DE" altLang="de-DE" sz="1600" dirty="0"/>
              <a:t>-Suite</a:t>
            </a:r>
          </a:p>
          <a:p>
            <a:pPr marL="285750" indent="-285750">
              <a:buFontTx/>
              <a:buChar char="-"/>
            </a:pPr>
            <a:r>
              <a:rPr lang="de-DE" altLang="de-DE" sz="1600" dirty="0"/>
              <a:t>Intubationsnarkose </a:t>
            </a:r>
            <a:r>
              <a:rPr lang="de-DE" altLang="de-DE" sz="1600" b="1" dirty="0"/>
              <a:t>SAP: 150-170 </a:t>
            </a:r>
            <a:r>
              <a:rPr lang="de-DE" altLang="de-DE" sz="1600" b="1" dirty="0" err="1"/>
              <a:t>mmHg</a:t>
            </a:r>
            <a:r>
              <a:rPr lang="de-DE" altLang="de-DE" sz="1600" b="1" dirty="0"/>
              <a:t>!</a:t>
            </a:r>
            <a:r>
              <a:rPr lang="de-DE" altLang="de-DE" sz="1600" dirty="0"/>
              <a:t> minimalistische anästhesiologische Vorbereitung!</a:t>
            </a:r>
          </a:p>
          <a:p>
            <a:pPr marL="285750" indent="-285750">
              <a:buFontTx/>
              <a:buChar char="-"/>
            </a:pPr>
            <a:r>
              <a:rPr lang="de-DE" altLang="de-DE" sz="1600" dirty="0"/>
              <a:t>Kein DK, keine arterielle Druckmessung</a:t>
            </a:r>
          </a:p>
          <a:p>
            <a:pPr marL="285750" indent="-285750">
              <a:buFontTx/>
              <a:buChar char="-"/>
            </a:pPr>
            <a:r>
              <a:rPr lang="de-DE" altLang="de-DE" sz="1600" dirty="0"/>
              <a:t>Zeitnahe Durchführung der mechanischen </a:t>
            </a:r>
            <a:r>
              <a:rPr lang="de-DE" altLang="de-DE" sz="1600" dirty="0" err="1"/>
              <a:t>Rekanalisation</a:t>
            </a:r>
            <a:r>
              <a:rPr lang="de-DE" altLang="de-DE" sz="1600" dirty="0"/>
              <a:t> …</a:t>
            </a:r>
          </a:p>
          <a:p>
            <a:pPr marL="285750" indent="-285750">
              <a:buFontTx/>
              <a:buChar char="-"/>
            </a:pPr>
            <a:r>
              <a:rPr lang="de-DE" sz="1600" dirty="0" err="1"/>
              <a:t>Postinterventionelles</a:t>
            </a:r>
            <a:r>
              <a:rPr lang="de-DE" sz="1600" dirty="0"/>
              <a:t> Management 	</a:t>
            </a:r>
            <a:endParaRPr lang="de-DE" dirty="0"/>
          </a:p>
        </p:txBody>
      </p:sp>
      <p:graphicFrame>
        <p:nvGraphicFramePr>
          <p:cNvPr id="10" name="Object 14"/>
          <p:cNvGraphicFramePr>
            <a:graphicFrameLocks noChangeAspect="1"/>
          </p:cNvGraphicFramePr>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5" imgW="11247619" imgH="11247619" progId="MSPhotoEd.3">
                  <p:embed/>
                </p:oleObj>
              </mc:Choice>
              <mc:Fallback>
                <p:oleObj name="Photo Editor-Foto" r:id="rId5" imgW="11247619" imgH="11247619" progId="MSPhotoEd.3">
                  <p:embed/>
                  <p:pic>
                    <p:nvPicPr>
                      <p:cNvPr id="10"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1" name="Picture 15" descr="logo"/>
          <p:cNvPicPr>
            <a:picLocks noChangeAspect="1" noChangeArrowheads="1"/>
          </p:cNvPicPr>
          <p:nvPr>
            <p:custDataLst>
              <p:tags r:id="rId1"/>
            </p:custDataLst>
          </p:nvPr>
        </p:nvPicPr>
        <p:blipFill>
          <a:blip r:embed="rId7"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Tree>
    <p:extLst>
      <p:ext uri="{BB962C8B-B14F-4D97-AF65-F5344CB8AC3E}">
        <p14:creationId xmlns:p14="http://schemas.microsoft.com/office/powerpoint/2010/main" val="4086514511"/>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A8B545C2-2C01-4A1B-9444-B1963E7379D8}" type="slidenum">
              <a:rPr lang="de-DE" smtClean="0"/>
              <a:pPr/>
              <a:t>98</a:t>
            </a:fld>
            <a:endParaRPr lang="de-DE"/>
          </a:p>
        </p:txBody>
      </p:sp>
      <p:sp>
        <p:nvSpPr>
          <p:cNvPr id="21" name="Titel 6"/>
          <p:cNvSpPr>
            <a:spLocks noGrp="1"/>
          </p:cNvSpPr>
          <p:nvPr>
            <p:ph type="title"/>
          </p:nvPr>
        </p:nvSpPr>
        <p:spPr>
          <a:xfrm>
            <a:off x="323850" y="192620"/>
            <a:ext cx="6480398" cy="461665"/>
          </a:xfrm>
        </p:spPr>
        <p:txBody>
          <a:bodyPr/>
          <a:lstStyle/>
          <a:p>
            <a:r>
              <a:rPr lang="de-DE" dirty="0"/>
              <a:t>Management im KH</a:t>
            </a:r>
            <a:br>
              <a:rPr lang="de-DE" dirty="0"/>
            </a:br>
            <a:r>
              <a:rPr lang="de-DE" sz="1400" b="0" dirty="0" err="1"/>
              <a:t>Flowchart</a:t>
            </a:r>
            <a:endParaRPr lang="de-DE" sz="1400" b="0" dirty="0"/>
          </a:p>
        </p:txBody>
      </p:sp>
      <p:sp>
        <p:nvSpPr>
          <p:cNvPr id="6" name="Rechteck 5"/>
          <p:cNvSpPr/>
          <p:nvPr/>
        </p:nvSpPr>
        <p:spPr>
          <a:xfrm>
            <a:off x="1619672" y="908720"/>
            <a:ext cx="1872208"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544" y="807970"/>
            <a:ext cx="7743205" cy="5573358"/>
          </a:xfrm>
          <a:prstGeom prst="rect">
            <a:avLst/>
          </a:prstGeom>
        </p:spPr>
      </p:pic>
      <p:graphicFrame>
        <p:nvGraphicFramePr>
          <p:cNvPr id="9" name="Object 14"/>
          <p:cNvGraphicFramePr>
            <a:graphicFrameLocks noChangeAspect="1"/>
          </p:cNvGraphicFramePr>
          <p:nvPr>
            <p:extLst>
              <p:ext uri="{D42A27DB-BD31-4B8C-83A1-F6EECF244321}">
                <p14:modId xmlns:p14="http://schemas.microsoft.com/office/powerpoint/2010/main" val="2621547990"/>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5" imgW="11247619" imgH="11247619" progId="MSPhotoEd.3">
                  <p:embed/>
                </p:oleObj>
              </mc:Choice>
              <mc:Fallback>
                <p:oleObj name="Photo Editor-Foto" r:id="rId5" imgW="11247619" imgH="11247619" progId="MSPhotoEd.3">
                  <p:embed/>
                  <p:pic>
                    <p:nvPicPr>
                      <p:cNvPr id="9"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0" name="Picture 15" descr="logo"/>
          <p:cNvPicPr>
            <a:picLocks noChangeAspect="1" noChangeArrowheads="1"/>
          </p:cNvPicPr>
          <p:nvPr>
            <p:custDataLst>
              <p:tags r:id="rId1"/>
            </p:custDataLst>
          </p:nvPr>
        </p:nvPicPr>
        <p:blipFill>
          <a:blip r:embed="rId7"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Datumsplatzhalter 1"/>
          <p:cNvSpPr txBox="1">
            <a:spLocks/>
          </p:cNvSpPr>
          <p:nvPr/>
        </p:nvSpPr>
        <p:spPr>
          <a:xfrm>
            <a:off x="323850" y="6669175"/>
            <a:ext cx="1440000" cy="123111"/>
          </a:xfrm>
          <a:prstGeom prst="rect">
            <a:avLst/>
          </a:prstGeom>
        </p:spPr>
        <p:txBody>
          <a:bodyPr vert="horz" lIns="0" tIns="0" rIns="0" bIns="0" rtlCol="0" anchor="t" anchorCtr="0">
            <a:spAutoFit/>
          </a:bodyPr>
          <a:lstStyle>
            <a:defPPr>
              <a:defRPr lang="de-DE"/>
            </a:defPPr>
            <a:lvl1pPr marL="0" algn="l" defTabSz="914400" rtl="0" eaLnBrk="1" latinLnBrk="0" hangingPunct="1">
              <a:defRPr sz="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21.06.2024</a:t>
            </a:r>
          </a:p>
        </p:txBody>
      </p:sp>
    </p:spTree>
    <p:extLst>
      <p:ext uri="{BB962C8B-B14F-4D97-AF65-F5344CB8AC3E}">
        <p14:creationId xmlns:p14="http://schemas.microsoft.com/office/powerpoint/2010/main" val="4092878673"/>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6"/>
          <p:cNvSpPr txBox="1">
            <a:spLocks/>
          </p:cNvSpPr>
          <p:nvPr/>
        </p:nvSpPr>
        <p:spPr>
          <a:xfrm>
            <a:off x="323850" y="300342"/>
            <a:ext cx="6480398" cy="246221"/>
          </a:xfrm>
          <a:prstGeom prst="rect">
            <a:avLst/>
          </a:prstGeom>
        </p:spPr>
        <p:txBody>
          <a:bodyPr/>
          <a:lstStyle>
            <a:lvl1pPr algn="l" defTabSz="914400" rtl="0" eaLnBrk="1" latinLnBrk="0" hangingPunct="1">
              <a:spcBef>
                <a:spcPct val="0"/>
              </a:spcBef>
              <a:buNone/>
              <a:defRPr lang="de-DE" sz="1600" b="1" kern="1200" dirty="0">
                <a:solidFill>
                  <a:schemeClr val="tx1"/>
                </a:solidFill>
                <a:latin typeface="+mj-lt"/>
                <a:ea typeface="+mj-ea"/>
                <a:cs typeface="+mj-cs"/>
              </a:defRPr>
            </a:lvl1pPr>
          </a:lstStyle>
          <a:p>
            <a:r>
              <a:rPr lang="de-DE" dirty="0"/>
              <a:t>Fragen/ Diskussionen</a:t>
            </a:r>
          </a:p>
        </p:txBody>
      </p:sp>
      <p:sp>
        <p:nvSpPr>
          <p:cNvPr id="4" name="Inhaltsplatzhalter 4"/>
          <p:cNvSpPr txBox="1">
            <a:spLocks/>
          </p:cNvSpPr>
          <p:nvPr/>
        </p:nvSpPr>
        <p:spPr>
          <a:xfrm>
            <a:off x="323850" y="961154"/>
            <a:ext cx="8352606" cy="3016210"/>
          </a:xfrm>
          <a:prstGeom prst="rect">
            <a:avLst/>
          </a:prstGeom>
        </p:spPr>
        <p:txBody>
          <a:bodyPr vert="horz" wrap="square" lIns="0" tIns="0" rIns="0" bIns="0" rtlCol="0" anchor="t" anchorCtr="0">
            <a:spAutoFit/>
          </a:bodyPr>
          <a:lstStyle>
            <a:lvl1pPr marL="0" indent="0" algn="l" defTabSz="914400" rtl="0" eaLnBrk="1" latinLnBrk="0" hangingPunct="1">
              <a:spcBef>
                <a:spcPts val="1200"/>
              </a:spcBef>
              <a:spcAft>
                <a:spcPts val="0"/>
              </a:spcAft>
              <a:buFont typeface="Arial" pitchFamily="34" charset="0"/>
              <a:buNone/>
              <a:tabLst/>
              <a:defRPr sz="1400" kern="1200">
                <a:solidFill>
                  <a:schemeClr val="tx1"/>
                </a:solidFill>
                <a:latin typeface="+mn-lt"/>
                <a:ea typeface="+mn-ea"/>
                <a:cs typeface="+mn-cs"/>
              </a:defRPr>
            </a:lvl1pPr>
            <a:lvl2pPr marL="177800" indent="-177800" algn="l" defTabSz="914400" rtl="0" eaLnBrk="1" latinLnBrk="0" hangingPunct="1">
              <a:spcBef>
                <a:spcPts val="600"/>
              </a:spcBef>
              <a:buFontTx/>
              <a:buBlip>
                <a:blip r:embed="rId4"/>
              </a:buBlip>
              <a:defRPr sz="1400" kern="1200">
                <a:solidFill>
                  <a:schemeClr val="tx1"/>
                </a:solidFill>
                <a:latin typeface="+mn-lt"/>
                <a:ea typeface="+mn-ea"/>
                <a:cs typeface="+mn-cs"/>
              </a:defRPr>
            </a:lvl2pPr>
            <a:lvl3pPr marL="361950" indent="-184150"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3pPr>
            <a:lvl4pPr marL="539750" indent="-177800" algn="l" defTabSz="914400" rtl="0" eaLnBrk="1" latinLnBrk="0" hangingPunct="1">
              <a:spcBef>
                <a:spcPct val="20000"/>
              </a:spcBef>
              <a:buFontTx/>
              <a:buBlip>
                <a:blip r:embed="rId4"/>
              </a:buBlip>
              <a:tabLst/>
              <a:defRPr sz="1400" kern="1200">
                <a:solidFill>
                  <a:schemeClr val="tx1"/>
                </a:solidFill>
                <a:latin typeface="+mn-lt"/>
                <a:ea typeface="+mn-ea"/>
                <a:cs typeface="+mn-cs"/>
              </a:defRPr>
            </a:lvl4pPr>
            <a:lvl5pPr marL="719138" indent="-179388" algn="l" defTabSz="914400" rtl="0" eaLnBrk="1" latinLnBrk="0" hangingPunct="1">
              <a:spcBef>
                <a:spcPct val="20000"/>
              </a:spcBef>
              <a:buClr>
                <a:schemeClr val="accent1"/>
              </a:buClr>
              <a:buFont typeface="Arial" pitchFamily="34" charset="0"/>
              <a:buChar char="•"/>
              <a:defRPr sz="1400" kern="1200">
                <a:solidFill>
                  <a:schemeClr val="tx1"/>
                </a:solidFill>
                <a:latin typeface="+mn-lt"/>
                <a:ea typeface="+mn-ea"/>
                <a:cs typeface="+mn-cs"/>
              </a:defRPr>
            </a:lvl5pPr>
            <a:lvl6pPr marL="182563" indent="-182563" algn="l" defTabSz="914400" rtl="0" eaLnBrk="1" latinLnBrk="0" hangingPunct="1">
              <a:spcBef>
                <a:spcPts val="1200"/>
              </a:spcBef>
              <a:buFont typeface="Arial" pitchFamily="34" charset="0"/>
              <a:buChar char="»"/>
              <a:defRPr sz="1400" b="1" kern="120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63550" lvl="1" indent="-285750">
              <a:buFontTx/>
              <a:buChar char="-"/>
            </a:pPr>
            <a:r>
              <a:rPr lang="de-DE" sz="1600" dirty="0"/>
              <a:t>Technische Fragen</a:t>
            </a:r>
          </a:p>
          <a:p>
            <a:pPr marL="647700" lvl="2" indent="-285750">
              <a:buClrTx/>
              <a:buFontTx/>
              <a:buChar char="-"/>
            </a:pPr>
            <a:r>
              <a:rPr lang="de-DE" sz="1600" dirty="0" err="1"/>
              <a:t>Stentretrieving</a:t>
            </a:r>
            <a:r>
              <a:rPr lang="de-DE" sz="1600" dirty="0"/>
              <a:t> vs. Aspiration</a:t>
            </a:r>
          </a:p>
          <a:p>
            <a:pPr marL="647700" lvl="2" indent="-285750">
              <a:buClrTx/>
              <a:buFontTx/>
              <a:buChar char="-"/>
            </a:pPr>
            <a:r>
              <a:rPr lang="de-DE" sz="1600" dirty="0"/>
              <a:t>Welcher </a:t>
            </a:r>
            <a:r>
              <a:rPr lang="de-DE" sz="1600" dirty="0" err="1"/>
              <a:t>Stenretriever</a:t>
            </a:r>
            <a:endParaRPr lang="de-DE" sz="1600" dirty="0"/>
          </a:p>
          <a:p>
            <a:pPr marL="647700" lvl="2" indent="-285750">
              <a:buClrTx/>
              <a:buFontTx/>
              <a:buChar char="-"/>
            </a:pPr>
            <a:r>
              <a:rPr lang="de-DE" sz="1600" dirty="0"/>
              <a:t>Ein </a:t>
            </a:r>
            <a:r>
              <a:rPr lang="de-DE" sz="1600" dirty="0" err="1"/>
              <a:t>Retriever</a:t>
            </a:r>
            <a:r>
              <a:rPr lang="de-DE" sz="1600" dirty="0"/>
              <a:t>? Mehrere?</a:t>
            </a:r>
          </a:p>
          <a:p>
            <a:pPr marL="647700" lvl="2" indent="-285750">
              <a:buClrTx/>
              <a:buFontTx/>
              <a:buChar char="-"/>
            </a:pPr>
            <a:r>
              <a:rPr lang="de-DE" sz="1600" dirty="0"/>
              <a:t>proximale Okklusion</a:t>
            </a:r>
          </a:p>
          <a:p>
            <a:pPr marL="647700" lvl="2" indent="-285750">
              <a:buClrTx/>
              <a:buFontTx/>
              <a:buChar char="-"/>
            </a:pPr>
            <a:r>
              <a:rPr lang="de-DE" sz="1600" dirty="0"/>
              <a:t>Zugänge: </a:t>
            </a:r>
            <a:r>
              <a:rPr lang="de-DE" sz="1600" dirty="0" err="1"/>
              <a:t>femoral</a:t>
            </a:r>
            <a:r>
              <a:rPr lang="de-DE" sz="1600" dirty="0"/>
              <a:t>, radial, </a:t>
            </a:r>
            <a:r>
              <a:rPr lang="de-DE" sz="1600" dirty="0" err="1"/>
              <a:t>carotis</a:t>
            </a:r>
            <a:r>
              <a:rPr lang="de-DE" sz="1600" dirty="0"/>
              <a:t>…</a:t>
            </a:r>
          </a:p>
          <a:p>
            <a:pPr marL="463550" lvl="1" indent="-285750">
              <a:buFontTx/>
              <a:buChar char="-"/>
            </a:pPr>
            <a:r>
              <a:rPr lang="de-DE" sz="1600" dirty="0"/>
              <a:t>Indikation- Zeitfenster…</a:t>
            </a:r>
            <a:r>
              <a:rPr lang="de-DE" sz="1600" dirty="0" err="1"/>
              <a:t>Mevo</a:t>
            </a:r>
            <a:r>
              <a:rPr lang="de-DE" sz="1600" dirty="0"/>
              <a:t>, periphere Verschlüsse</a:t>
            </a:r>
          </a:p>
          <a:p>
            <a:pPr marL="463550" lvl="1" indent="-285750">
              <a:buFontTx/>
              <a:buChar char="-"/>
            </a:pPr>
            <a:r>
              <a:rPr lang="de-DE" sz="1600" dirty="0"/>
              <a:t>IVT als Bridgingtherapie</a:t>
            </a:r>
            <a:r>
              <a:rPr lang="de-DE" sz="1600" baseline="30000" dirty="0"/>
              <a:t>1</a:t>
            </a:r>
            <a:r>
              <a:rPr lang="de-DE" sz="1600" dirty="0"/>
              <a:t> </a:t>
            </a:r>
          </a:p>
          <a:p>
            <a:pPr marL="463550" lvl="1" indent="-285750">
              <a:buFontTx/>
              <a:buChar char="-"/>
            </a:pPr>
            <a:r>
              <a:rPr lang="de-DE" sz="1600" dirty="0" err="1"/>
              <a:t>mTE</a:t>
            </a:r>
            <a:r>
              <a:rPr lang="de-DE" sz="1600" dirty="0"/>
              <a:t> unter Narkose oder Sedierung</a:t>
            </a:r>
          </a:p>
          <a:p>
            <a:pPr marL="463550" lvl="1" indent="-285750">
              <a:buFontTx/>
              <a:buChar char="-"/>
            </a:pPr>
            <a:r>
              <a:rPr lang="de-DE" sz="1600" dirty="0"/>
              <a:t>Zuweisungsart (direkt vs. „</a:t>
            </a:r>
            <a:r>
              <a:rPr lang="de-DE" sz="1600" dirty="0" err="1"/>
              <a:t>drip</a:t>
            </a:r>
            <a:r>
              <a:rPr lang="de-DE" sz="1600" dirty="0"/>
              <a:t> &amp; </a:t>
            </a:r>
            <a:r>
              <a:rPr lang="de-DE" sz="1600" dirty="0" err="1"/>
              <a:t>ship</a:t>
            </a:r>
            <a:r>
              <a:rPr lang="de-DE" sz="1600" dirty="0"/>
              <a:t>“, „</a:t>
            </a:r>
            <a:r>
              <a:rPr lang="de-DE" sz="1600" dirty="0" err="1"/>
              <a:t>drip</a:t>
            </a:r>
            <a:r>
              <a:rPr lang="de-DE" sz="1600" dirty="0"/>
              <a:t> &amp; </a:t>
            </a:r>
            <a:r>
              <a:rPr lang="de-DE" sz="1600" dirty="0" err="1"/>
              <a:t>drive</a:t>
            </a:r>
            <a:r>
              <a:rPr lang="de-DE" sz="1600" dirty="0"/>
              <a:t>“)</a:t>
            </a:r>
          </a:p>
        </p:txBody>
      </p:sp>
      <p:pic>
        <p:nvPicPr>
          <p:cNvPr id="7" name="Grafik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rot="861327">
            <a:off x="599558" y="4180342"/>
            <a:ext cx="2140651" cy="1915337"/>
          </a:xfrm>
          <a:prstGeom prst="parallelogram">
            <a:avLst>
              <a:gd name="adj" fmla="val 30419"/>
            </a:avLst>
          </a:prstGeom>
        </p:spPr>
      </p:pic>
      <p:pic>
        <p:nvPicPr>
          <p:cNvPr id="3" name="Grafik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0606409">
            <a:off x="6813692" y="4007824"/>
            <a:ext cx="2218208" cy="1365632"/>
          </a:xfrm>
          <a:prstGeom prst="rect">
            <a:avLst/>
          </a:prstGeom>
        </p:spPr>
      </p:pic>
      <p:pic>
        <p:nvPicPr>
          <p:cNvPr id="11" name="Grafik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87805" y="920436"/>
            <a:ext cx="2600421" cy="2779200"/>
          </a:xfrm>
          <a:prstGeom prst="rect">
            <a:avLst/>
          </a:prstGeom>
        </p:spPr>
      </p:pic>
      <p:pic>
        <p:nvPicPr>
          <p:cNvPr id="8" name="Grafik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43808" y="4136018"/>
            <a:ext cx="2178432" cy="2029286"/>
          </a:xfrm>
          <a:prstGeom prst="rect">
            <a:avLst/>
          </a:prstGeom>
        </p:spPr>
      </p:pic>
      <p:pic>
        <p:nvPicPr>
          <p:cNvPr id="12" name="Grafik 11"/>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flipH="1" flipV="1">
            <a:off x="35496" y="4187284"/>
            <a:ext cx="1800200" cy="705134"/>
          </a:xfrm>
          <a:prstGeom prst="rect">
            <a:avLst/>
          </a:prstGeom>
        </p:spPr>
      </p:pic>
      <p:pic>
        <p:nvPicPr>
          <p:cNvPr id="13" name="Grafik 12"/>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rot="14168052">
            <a:off x="5042507" y="4570647"/>
            <a:ext cx="2604925" cy="1134728"/>
          </a:xfrm>
          <a:prstGeom prst="rect">
            <a:avLst/>
          </a:prstGeom>
        </p:spPr>
      </p:pic>
      <p:sp>
        <p:nvSpPr>
          <p:cNvPr id="14" name="Rechteck 13"/>
          <p:cNvSpPr/>
          <p:nvPr/>
        </p:nvSpPr>
        <p:spPr>
          <a:xfrm>
            <a:off x="182636" y="6063099"/>
            <a:ext cx="8853860" cy="246221"/>
          </a:xfrm>
          <a:prstGeom prst="rect">
            <a:avLst/>
          </a:prstGeom>
        </p:spPr>
        <p:txBody>
          <a:bodyPr wrap="square">
            <a:spAutoFit/>
          </a:bodyPr>
          <a:lstStyle/>
          <a:p>
            <a:r>
              <a:rPr lang="en-US" sz="1000" baseline="30000" dirty="0">
                <a:solidFill>
                  <a:srgbClr val="A6A6A8"/>
                </a:solidFill>
                <a:latin typeface="+mj-lt"/>
              </a:rPr>
              <a:t>1</a:t>
            </a:r>
            <a:r>
              <a:rPr lang="en-US" sz="1000" dirty="0">
                <a:solidFill>
                  <a:srgbClr val="A6A6A8"/>
                </a:solidFill>
                <a:latin typeface="+mj-lt"/>
              </a:rPr>
              <a:t>A Randomized Trial of Intravenous </a:t>
            </a:r>
            <a:r>
              <a:rPr lang="en-US" sz="1000" dirty="0" err="1">
                <a:solidFill>
                  <a:srgbClr val="A6A6A8"/>
                </a:solidFill>
                <a:latin typeface="+mj-lt"/>
              </a:rPr>
              <a:t>Alteplase</a:t>
            </a:r>
            <a:r>
              <a:rPr lang="en-US" sz="1000" dirty="0">
                <a:solidFill>
                  <a:srgbClr val="A6A6A8"/>
                </a:solidFill>
                <a:latin typeface="+mj-lt"/>
              </a:rPr>
              <a:t> </a:t>
            </a:r>
            <a:r>
              <a:rPr lang="de-DE" sz="1000" dirty="0" err="1">
                <a:solidFill>
                  <a:srgbClr val="A6A6A8"/>
                </a:solidFill>
                <a:latin typeface="+mj-lt"/>
              </a:rPr>
              <a:t>before</a:t>
            </a:r>
            <a:r>
              <a:rPr lang="de-DE" sz="1000" dirty="0">
                <a:solidFill>
                  <a:srgbClr val="A6A6A8"/>
                </a:solidFill>
                <a:latin typeface="+mj-lt"/>
              </a:rPr>
              <a:t> </a:t>
            </a:r>
            <a:r>
              <a:rPr lang="de-DE" sz="1000" dirty="0" err="1">
                <a:solidFill>
                  <a:srgbClr val="A6A6A8"/>
                </a:solidFill>
                <a:latin typeface="+mj-lt"/>
              </a:rPr>
              <a:t>Endovascular</a:t>
            </a:r>
            <a:r>
              <a:rPr lang="de-DE" sz="1000" dirty="0">
                <a:solidFill>
                  <a:srgbClr val="A6A6A8"/>
                </a:solidFill>
                <a:latin typeface="+mj-lt"/>
              </a:rPr>
              <a:t> Treatment </a:t>
            </a:r>
            <a:r>
              <a:rPr lang="de-DE" sz="1000" dirty="0" err="1">
                <a:solidFill>
                  <a:srgbClr val="A6A6A8"/>
                </a:solidFill>
                <a:latin typeface="+mj-lt"/>
              </a:rPr>
              <a:t>for</a:t>
            </a:r>
            <a:r>
              <a:rPr lang="de-DE" sz="1000" dirty="0">
                <a:solidFill>
                  <a:srgbClr val="A6A6A8"/>
                </a:solidFill>
                <a:latin typeface="+mj-lt"/>
              </a:rPr>
              <a:t> </a:t>
            </a:r>
            <a:r>
              <a:rPr lang="de-DE" sz="1000" dirty="0" err="1">
                <a:solidFill>
                  <a:srgbClr val="A6A6A8"/>
                </a:solidFill>
                <a:latin typeface="+mj-lt"/>
              </a:rPr>
              <a:t>Stroke</a:t>
            </a:r>
            <a:r>
              <a:rPr lang="de-DE" sz="1000" dirty="0">
                <a:solidFill>
                  <a:srgbClr val="A6A6A8"/>
                </a:solidFill>
                <a:latin typeface="+mj-lt"/>
              </a:rPr>
              <a:t>; </a:t>
            </a:r>
            <a:r>
              <a:rPr lang="pt-BR" sz="1000" dirty="0">
                <a:solidFill>
                  <a:srgbClr val="A6A6A8"/>
                </a:solidFill>
                <a:latin typeface="+mj-lt"/>
              </a:rPr>
              <a:t>N Engl J Med 2021;385:1833-44. DOI: 10.1056/NEJMoa2107727</a:t>
            </a:r>
            <a:endParaRPr lang="de-DE" sz="1000" dirty="0">
              <a:solidFill>
                <a:srgbClr val="A6A6A8"/>
              </a:solidFill>
              <a:latin typeface="+mj-lt"/>
            </a:endParaRPr>
          </a:p>
        </p:txBody>
      </p:sp>
      <p:pic>
        <p:nvPicPr>
          <p:cNvPr id="10" name="Grafik 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702275" y="781117"/>
            <a:ext cx="2132340" cy="3263068"/>
          </a:xfrm>
          <a:prstGeom prst="rect">
            <a:avLst/>
          </a:prstGeom>
        </p:spPr>
      </p:pic>
      <p:graphicFrame>
        <p:nvGraphicFramePr>
          <p:cNvPr id="15" name="Object 14"/>
          <p:cNvGraphicFramePr>
            <a:graphicFrameLocks noChangeAspect="1"/>
          </p:cNvGraphicFramePr>
          <p:nvPr>
            <p:extLst>
              <p:ext uri="{D42A27DB-BD31-4B8C-83A1-F6EECF244321}">
                <p14:modId xmlns:p14="http://schemas.microsoft.com/office/powerpoint/2010/main" val="7501413"/>
              </p:ext>
            </p:extLst>
          </p:nvPr>
        </p:nvGraphicFramePr>
        <p:xfrm>
          <a:off x="8391153" y="6312693"/>
          <a:ext cx="141287" cy="160148"/>
        </p:xfrm>
        <a:graphic>
          <a:graphicData uri="http://schemas.openxmlformats.org/presentationml/2006/ole">
            <mc:AlternateContent xmlns:mc="http://schemas.openxmlformats.org/markup-compatibility/2006">
              <mc:Choice xmlns:v="urn:schemas-microsoft-com:vml" Requires="v">
                <p:oleObj name="Photo Editor-Foto" r:id="rId12" imgW="11247619" imgH="11247619" progId="MSPhotoEd.3">
                  <p:embed/>
                </p:oleObj>
              </mc:Choice>
              <mc:Fallback>
                <p:oleObj name="Photo Editor-Foto" r:id="rId12" imgW="11247619" imgH="11247619" progId="MSPhotoEd.3">
                  <p:embed/>
                  <p:pic>
                    <p:nvPicPr>
                      <p:cNvPr id="15" name="Object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91153" y="6312693"/>
                        <a:ext cx="141287" cy="160148"/>
                      </a:xfrm>
                      <a:prstGeom prst="rect">
                        <a:avLst/>
                      </a:prstGeom>
                      <a:noFill/>
                      <a:ln>
                        <a:noFill/>
                      </a:ln>
                      <a:effectLst/>
                    </p:spPr>
                  </p:pic>
                </p:oleObj>
              </mc:Fallback>
            </mc:AlternateContent>
          </a:graphicData>
        </a:graphic>
      </p:graphicFrame>
      <p:pic>
        <p:nvPicPr>
          <p:cNvPr id="16" name="Picture 15" descr="logo"/>
          <p:cNvPicPr>
            <a:picLocks noChangeAspect="1" noChangeArrowheads="1"/>
          </p:cNvPicPr>
          <p:nvPr>
            <p:custDataLst>
              <p:tags r:id="rId1"/>
            </p:custDataLst>
          </p:nvPr>
        </p:nvPicPr>
        <p:blipFill>
          <a:blip r:embed="rId14" cstate="email">
            <a:extLst>
              <a:ext uri="{28A0092B-C50C-407E-A947-70E740481C1C}">
                <a14:useLocalDpi xmlns:a14="http://schemas.microsoft.com/office/drawing/2010/main"/>
              </a:ext>
            </a:extLst>
          </a:blip>
          <a:srcRect/>
          <a:stretch>
            <a:fillRect/>
          </a:stretch>
        </p:blipFill>
        <p:spPr bwMode="auto">
          <a:xfrm>
            <a:off x="8540529" y="6312692"/>
            <a:ext cx="471488" cy="156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642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nBUdHuo0EEqvo1iHf8XWn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v7vQ0lLcQ0aXZPGk9NES5Q"/>
</p:tagLst>
</file>

<file path=ppt/theme/theme1.xml><?xml version="1.0" encoding="utf-8"?>
<a:theme xmlns:a="http://schemas.openxmlformats.org/drawingml/2006/main" name="PPT-Template Vivantes 2013 - 4:3">
  <a:themeElements>
    <a:clrScheme name="Vivantes">
      <a:dk1>
        <a:sysClr val="windowText" lastClr="000000"/>
      </a:dk1>
      <a:lt1>
        <a:sysClr val="window" lastClr="FFFFFF"/>
      </a:lt1>
      <a:dk2>
        <a:srgbClr val="1F497D"/>
      </a:dk2>
      <a:lt2>
        <a:srgbClr val="EEECE1"/>
      </a:lt2>
      <a:accent1>
        <a:srgbClr val="C10435"/>
      </a:accent1>
      <a:accent2>
        <a:srgbClr val="EDECED"/>
      </a:accent2>
      <a:accent3>
        <a:srgbClr val="B2B2B4"/>
      </a:accent3>
      <a:accent4>
        <a:srgbClr val="707173"/>
      </a:accent4>
      <a:accent5>
        <a:srgbClr val="3D87B4"/>
      </a:accent5>
      <a:accent6>
        <a:srgbClr val="F79646"/>
      </a:accent6>
      <a:hlink>
        <a:srgbClr val="C10435"/>
      </a:hlink>
      <a:folHlink>
        <a:srgbClr val="707173"/>
      </a:folHlink>
    </a:clrScheme>
    <a:fontScheme name="Vivante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777777"/>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4184AAC7F578E04AAD45316080F3924D" ma:contentTypeVersion="10" ma:contentTypeDescription="Ein neues Dokument erstellen." ma:contentTypeScope="" ma:versionID="b47b586fefcc0544123a263fd7d97321">
  <xsd:schema xmlns:xsd="http://www.w3.org/2001/XMLSchema" xmlns:xs="http://www.w3.org/2001/XMLSchema" xmlns:p="http://schemas.microsoft.com/office/2006/metadata/properties" xmlns:ns2="59d969e5-db20-4e31-b8b9-7a68e8b70367" xmlns:ns3="6c6c95e2-3e98-4bb6-9465-936be07839b0" targetNamespace="http://schemas.microsoft.com/office/2006/metadata/properties" ma:root="true" ma:fieldsID="7b7613cf18d982705fb37ba9197d4254" ns2:_="" ns3:_="">
    <xsd:import namespace="59d969e5-db20-4e31-b8b9-7a68e8b70367"/>
    <xsd:import namespace="6c6c95e2-3e98-4bb6-9465-936be07839b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d969e5-db20-4e31-b8b9-7a68e8b703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c6c95e2-3e98-4bb6-9465-936be07839b0" elementFormDefault="qualified">
    <xsd:import namespace="http://schemas.microsoft.com/office/2006/documentManagement/types"/>
    <xsd:import namespace="http://schemas.microsoft.com/office/infopath/2007/PartnerControls"/>
    <xsd:element name="SharedWithUsers" ma:index="14"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2B5269A-9750-4B7E-A2E6-FB229E48C89F}"/>
</file>

<file path=customXml/itemProps2.xml><?xml version="1.0" encoding="utf-8"?>
<ds:datastoreItem xmlns:ds="http://schemas.openxmlformats.org/officeDocument/2006/customXml" ds:itemID="{E7331084-2317-4FE0-9635-F3A356D9565A}"/>
</file>

<file path=customXml/itemProps3.xml><?xml version="1.0" encoding="utf-8"?>
<ds:datastoreItem xmlns:ds="http://schemas.openxmlformats.org/officeDocument/2006/customXml" ds:itemID="{37AF78A2-820F-4506-A732-2CA47AF6F727}"/>
</file>

<file path=docProps/app.xml><?xml version="1.0" encoding="utf-8"?>
<Properties xmlns="http://schemas.openxmlformats.org/officeDocument/2006/extended-properties" xmlns:vt="http://schemas.openxmlformats.org/officeDocument/2006/docPropsVTypes">
  <TotalTime>0</TotalTime>
  <Words>3419</Words>
  <Application>Microsoft Office PowerPoint</Application>
  <PresentationFormat>Bildschirmpräsentation (4:3)</PresentationFormat>
  <Paragraphs>956</Paragraphs>
  <Slides>102</Slides>
  <Notes>101</Notes>
  <HiddenSlides>0</HiddenSlides>
  <MMClips>0</MMClips>
  <ScaleCrop>false</ScaleCrop>
  <HeadingPairs>
    <vt:vector size="10" baseType="variant">
      <vt:variant>
        <vt:lpstr>Verwendete Schriftarten</vt:lpstr>
      </vt:variant>
      <vt:variant>
        <vt:i4>8</vt:i4>
      </vt:variant>
      <vt:variant>
        <vt:lpstr>Design</vt:lpstr>
      </vt:variant>
      <vt:variant>
        <vt:i4>1</vt:i4>
      </vt:variant>
      <vt:variant>
        <vt:lpstr>Links</vt:lpstr>
      </vt:variant>
      <vt:variant>
        <vt:i4>2</vt:i4>
      </vt:variant>
      <vt:variant>
        <vt:lpstr>Eingebettete OLE-Server</vt:lpstr>
      </vt:variant>
      <vt:variant>
        <vt:i4>1</vt:i4>
      </vt:variant>
      <vt:variant>
        <vt:lpstr>Folientitel</vt:lpstr>
      </vt:variant>
      <vt:variant>
        <vt:i4>102</vt:i4>
      </vt:variant>
    </vt:vector>
  </HeadingPairs>
  <TitlesOfParts>
    <vt:vector size="114" baseType="lpstr">
      <vt:lpstr>Arial</vt:lpstr>
      <vt:lpstr>Arial Black</vt:lpstr>
      <vt:lpstr>Bradley Hand ITC</vt:lpstr>
      <vt:lpstr>Calibri</vt:lpstr>
      <vt:lpstr>Comic Sans MS</vt:lpstr>
      <vt:lpstr>Symbol</vt:lpstr>
      <vt:lpstr>Tahoma</vt:lpstr>
      <vt:lpstr>Times New Roman</vt:lpstr>
      <vt:lpstr>PPT-Template Vivantes 2013 - 4:3</vt:lpstr>
      <vt:lpstr>file:///\\zdv.vivantes.de\gDaten\KNK\Neuroradiologie\04_Arzt\EXCEL\iFlow_G\lm-Ana_M1-V\160101_M1-V%20lm%20ANA-Patienten%20gesamt.xls!aaD=f(TI)%20SG!%5b160101_M1-V%20lm%20ANA-Patienten%20gesamt.xls%5daaD=f(TI)%20SG%20Diagramm%201027</vt:lpstr>
      <vt:lpstr>file:///\\zdv.vivantes.de\gDaten\KNK\Neuroradiologie\04_Arzt\EXCEL\iFlow_G\lm-Ana_M1-V\160101_M1-V%20lm%20ANA-Patienten%20gesamt.xls!NIHSS=f(aaD)!%5b160101_M1-V%20lm%20ANA-Patienten%20gesamt.xls%5dNIHSS=f(aaD)%20Diagramm%206</vt:lpstr>
      <vt:lpstr>Photo Editor-Foto</vt:lpstr>
      <vt:lpstr>Neuroradiologie für Neurologinnen und Neurologen</vt:lpstr>
      <vt:lpstr>PowerPoint-Präsentation</vt:lpstr>
      <vt:lpstr>Gliederung</vt:lpstr>
      <vt:lpstr>STROKE- IVT und gutes Outcome</vt:lpstr>
      <vt:lpstr>Thrombuslänge und erfolgreiche IVT</vt:lpstr>
      <vt:lpstr>STROKE- IVT bei LVO</vt:lpstr>
      <vt:lpstr>Technische Besonderheiten Mechanische Thrombektomie (MTE)</vt:lpstr>
      <vt:lpstr>Pathophysiologie des  ischämischen Schlaganfalls</vt:lpstr>
      <vt:lpstr>Pathophysiologie des  ischämischen Schlaganfalls</vt:lpstr>
      <vt:lpstr>Ätiopathogenese</vt:lpstr>
      <vt:lpstr>Anatomie</vt:lpstr>
      <vt:lpstr>Anatomie</vt:lpstr>
      <vt:lpstr>Anatomie</vt:lpstr>
      <vt:lpstr>Anatomie</vt:lpstr>
      <vt:lpstr>PowerPoint-Präsentation</vt:lpstr>
      <vt:lpstr>PowerPoint-Präsentation</vt:lpstr>
      <vt:lpstr>PowerPoint-Präsentation</vt:lpstr>
      <vt:lpstr>MCA</vt:lpstr>
      <vt:lpstr>MCA</vt:lpstr>
      <vt:lpstr>MCA</vt:lpstr>
      <vt:lpstr>MCA</vt:lpstr>
      <vt:lpstr>MCA</vt:lpstr>
      <vt:lpstr>Stentretriever</vt:lpstr>
      <vt:lpstr>TICI Einteilung</vt:lpstr>
      <vt:lpstr>Time is brain</vt:lpstr>
      <vt:lpstr>Time is brain</vt:lpstr>
      <vt:lpstr>PowerPoint-Präsentation</vt:lpstr>
      <vt:lpstr>Time is brain</vt:lpstr>
      <vt:lpstr>MCA</vt:lpstr>
      <vt:lpstr>Leptomeningeale Anastomosen</vt:lpstr>
      <vt:lpstr>Leptomeningeale Anastomosen</vt:lpstr>
      <vt:lpstr>PowerPoint-Präsentation</vt:lpstr>
      <vt:lpstr>PowerPoint-Präsentation</vt:lpstr>
      <vt:lpstr>M1- Verschluss prox. vs. distal</vt:lpstr>
      <vt:lpstr>MCA</vt:lpstr>
      <vt:lpstr>MCA</vt:lpstr>
      <vt:lpstr>Proximaler M1- Verschluss</vt:lpstr>
      <vt:lpstr>MCA</vt:lpstr>
      <vt:lpstr>MCA</vt:lpstr>
      <vt:lpstr>Distaler M1- Verschluss</vt:lpstr>
      <vt:lpstr>PowerPoint-Präsentation</vt:lpstr>
      <vt:lpstr>PowerPoint-Präsentation</vt:lpstr>
      <vt:lpstr>PowerPoint-Präsentation</vt:lpstr>
      <vt:lpstr>Bildgebung im Zeitfenster- CT</vt:lpstr>
      <vt:lpstr>PowerPoint-Präsentation</vt:lpstr>
      <vt:lpstr>ASPECT- Score (Alberta Stroke Program Early Computed Tomographic Score)</vt:lpstr>
      <vt:lpstr>ASPECT- Score (Alberta Stroke Program Early Computed Tomographic Score)</vt:lpstr>
      <vt:lpstr>ASPECT- Score (Alberta Stroke Program Early Computed Tomographic Score)</vt:lpstr>
      <vt:lpstr>PowerPoint-Präsentation</vt:lpstr>
      <vt:lpstr>PowerPoint-Präsentation</vt:lpstr>
      <vt:lpstr>PowerPoint-Präsentation</vt:lpstr>
      <vt:lpstr>PowerPoint-Präsentation</vt:lpstr>
      <vt:lpstr>PowerPoint-Präsentation</vt:lpstr>
      <vt:lpstr>PowerPoint-Präsentation</vt:lpstr>
      <vt:lpstr>ASPECT (Automatisiertes Scoring)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Stroke- MRT Bildgebung</vt:lpstr>
      <vt:lpstr>MRT- Kurzer Exkurs</vt:lpstr>
      <vt:lpstr>MRT- Kurzer Exkurs</vt:lpstr>
      <vt:lpstr>DWI-ADC </vt:lpstr>
      <vt:lpstr>PowerPoint-Präsentation</vt:lpstr>
      <vt:lpstr>PowerPoint-Präsentation</vt:lpstr>
      <vt:lpstr>PowerPoint-Präsentation</vt:lpstr>
      <vt:lpstr>PowerPoint-Präsentation</vt:lpstr>
      <vt:lpstr>PowerPoint-Präsentation</vt:lpstr>
      <vt:lpstr>PowerPoint-Präsentation</vt:lpstr>
      <vt:lpstr>Management im KH</vt:lpstr>
      <vt:lpstr>Management im KH Flowchart</vt:lpstr>
      <vt:lpstr>PowerPoint-Präsentation</vt:lpstr>
      <vt:lpstr>Zusammenfassung</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Vivantes PowerPoint-Template 2013 - 4:3</dc:title>
  <dc:creator>united communications GmbH;Berlin</dc:creator>
  <cp:keywords>Optimiert für PowerPoint 2010</cp:keywords>
  <cp:lastModifiedBy>Yilmaz, Servet</cp:lastModifiedBy>
  <cp:revision>1595</cp:revision>
  <dcterms:created xsi:type="dcterms:W3CDTF">2013-05-16T13:34:13Z</dcterms:created>
  <dcterms:modified xsi:type="dcterms:W3CDTF">2024-06-03T13:37:52Z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791b42f-c435-42ca-9531-75a3f42aae3d_Enabled">
    <vt:lpwstr>true</vt:lpwstr>
  </property>
  <property fmtid="{D5CDD505-2E9C-101B-9397-08002B2CF9AE}" pid="3" name="MSIP_Label_4791b42f-c435-42ca-9531-75a3f42aae3d_SetDate">
    <vt:lpwstr>2024-06-03T13:37:51Z</vt:lpwstr>
  </property>
  <property fmtid="{D5CDD505-2E9C-101B-9397-08002B2CF9AE}" pid="4" name="MSIP_Label_4791b42f-c435-42ca-9531-75a3f42aae3d_Method">
    <vt:lpwstr>Privileged</vt:lpwstr>
  </property>
  <property fmtid="{D5CDD505-2E9C-101B-9397-08002B2CF9AE}" pid="5" name="MSIP_Label_4791b42f-c435-42ca-9531-75a3f42aae3d_Name">
    <vt:lpwstr>4791b42f-c435-42ca-9531-75a3f42aae3d</vt:lpwstr>
  </property>
  <property fmtid="{D5CDD505-2E9C-101B-9397-08002B2CF9AE}" pid="6" name="MSIP_Label_4791b42f-c435-42ca-9531-75a3f42aae3d_SiteId">
    <vt:lpwstr>7a916015-20ae-4ad1-9170-eefd915e9272</vt:lpwstr>
  </property>
  <property fmtid="{D5CDD505-2E9C-101B-9397-08002B2CF9AE}" pid="7" name="MSIP_Label_4791b42f-c435-42ca-9531-75a3f42aae3d_ActionId">
    <vt:lpwstr>c1dbc81f-16b7-4168-a7ac-923d3a034c09</vt:lpwstr>
  </property>
  <property fmtid="{D5CDD505-2E9C-101B-9397-08002B2CF9AE}" pid="8" name="MSIP_Label_4791b42f-c435-42ca-9531-75a3f42aae3d_ContentBits">
    <vt:lpwstr>0</vt:lpwstr>
  </property>
  <property fmtid="{D5CDD505-2E9C-101B-9397-08002B2CF9AE}" pid="9" name="ContentTypeId">
    <vt:lpwstr>0x0101004184AAC7F578E04AAD45316080F3924D</vt:lpwstr>
  </property>
</Properties>
</file>