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s/slide23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62.xml" ContentType="application/vnd.openxmlformats-officedocument.presentationml.slide+xml"/>
  <Override PartName="/ppt/slides/slide61.xml" ContentType="application/vnd.openxmlformats-officedocument.presentationml.slide+xml"/>
  <Override PartName="/ppt/slides/slide60.xml" ContentType="application/vnd.openxmlformats-officedocument.presentationml.slide+xml"/>
  <Override PartName="/ppt/slides/slide59.xml" ContentType="application/vnd.openxmlformats-officedocument.presentationml.slide+xml"/>
  <Override PartName="/ppt/slides/slide24.xml" ContentType="application/vnd.openxmlformats-officedocument.presentationml.slide+xml"/>
  <Override PartName="/ppt/slides/slide57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70.xml" ContentType="application/vnd.openxmlformats-officedocument.presentationml.slide+xml"/>
  <Override PartName="/ppt/slides/slide69.xml" ContentType="application/vnd.openxmlformats-officedocument.presentationml.slide+xml"/>
  <Override PartName="/ppt/slides/slide68.xml" ContentType="application/vnd.openxmlformats-officedocument.presentationml.slide+xml"/>
  <Override PartName="/ppt/slides/slide67.xml" ContentType="application/vnd.openxmlformats-officedocument.presentationml.slide+xml"/>
  <Override PartName="/ppt/slides/slide66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54.xml" ContentType="application/vnd.openxmlformats-officedocument.presentationml.slide+xml"/>
  <Override PartName="/ppt/slides/slide45.xml" ContentType="application/vnd.openxmlformats-officedocument.presentationml.slide+xml"/>
  <Override PartName="/ppt/slides/slide55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6.xml" ContentType="application/vnd.openxmlformats-officedocument.presentationml.slide+xml"/>
  <Override PartName="/ppt/slides/slide44.xml" ContentType="application/vnd.openxmlformats-officedocument.presentationml.slide+xml"/>
  <Override PartName="/ppt/slides/slide48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47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49.xml" ContentType="application/vnd.openxmlformats-officedocument.presentationml.slide+xml"/>
  <Override PartName="/ppt/notesSlides/notesSlide44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handoutMasterIdLst>
    <p:handoutMasterId r:id="rId73"/>
  </p:handoutMasterIdLst>
  <p:sldIdLst>
    <p:sldId id="256" r:id="rId2"/>
    <p:sldId id="1058" r:id="rId3"/>
    <p:sldId id="566" r:id="rId4"/>
    <p:sldId id="1000" r:id="rId5"/>
    <p:sldId id="1317" r:id="rId6"/>
    <p:sldId id="886" r:id="rId7"/>
    <p:sldId id="1315" r:id="rId8"/>
    <p:sldId id="1284" r:id="rId9"/>
    <p:sldId id="1139" r:id="rId10"/>
    <p:sldId id="1140" r:id="rId11"/>
    <p:sldId id="1141" r:id="rId12"/>
    <p:sldId id="3056" r:id="rId13"/>
    <p:sldId id="1150" r:id="rId14"/>
    <p:sldId id="1308" r:id="rId15"/>
    <p:sldId id="1309" r:id="rId16"/>
    <p:sldId id="1314" r:id="rId17"/>
    <p:sldId id="1312" r:id="rId18"/>
    <p:sldId id="1142" r:id="rId19"/>
    <p:sldId id="1144" r:id="rId20"/>
    <p:sldId id="1145" r:id="rId21"/>
    <p:sldId id="1146" r:id="rId22"/>
    <p:sldId id="1147" r:id="rId23"/>
    <p:sldId id="1149" r:id="rId24"/>
    <p:sldId id="3051" r:id="rId25"/>
    <p:sldId id="1251" r:id="rId26"/>
    <p:sldId id="3052" r:id="rId27"/>
    <p:sldId id="1318" r:id="rId28"/>
    <p:sldId id="1252" r:id="rId29"/>
    <p:sldId id="1253" r:id="rId30"/>
    <p:sldId id="1254" r:id="rId31"/>
    <p:sldId id="3047" r:id="rId32"/>
    <p:sldId id="1260" r:id="rId33"/>
    <p:sldId id="1256" r:id="rId34"/>
    <p:sldId id="1257" r:id="rId35"/>
    <p:sldId id="3048" r:id="rId36"/>
    <p:sldId id="3050" r:id="rId37"/>
    <p:sldId id="3049" r:id="rId38"/>
    <p:sldId id="1261" r:id="rId39"/>
    <p:sldId id="1262" r:id="rId40"/>
    <p:sldId id="1263" r:id="rId41"/>
    <p:sldId id="1264" r:id="rId42"/>
    <p:sldId id="1265" r:id="rId43"/>
    <p:sldId id="1266" r:id="rId44"/>
    <p:sldId id="1267" r:id="rId45"/>
    <p:sldId id="1268" r:id="rId46"/>
    <p:sldId id="1269" r:id="rId47"/>
    <p:sldId id="3053" r:id="rId48"/>
    <p:sldId id="1286" r:id="rId49"/>
    <p:sldId id="1287" r:id="rId50"/>
    <p:sldId id="1288" r:id="rId51"/>
    <p:sldId id="1289" r:id="rId52"/>
    <p:sldId id="1285" r:id="rId53"/>
    <p:sldId id="1293" r:id="rId54"/>
    <p:sldId id="1294" r:id="rId55"/>
    <p:sldId id="1295" r:id="rId56"/>
    <p:sldId id="1299" r:id="rId57"/>
    <p:sldId id="1301" r:id="rId58"/>
    <p:sldId id="1302" r:id="rId59"/>
    <p:sldId id="1303" r:id="rId60"/>
    <p:sldId id="1304" r:id="rId61"/>
    <p:sldId id="1305" r:id="rId62"/>
    <p:sldId id="1306" r:id="rId63"/>
    <p:sldId id="1300" r:id="rId64"/>
    <p:sldId id="3054" r:id="rId65"/>
    <p:sldId id="1274" r:id="rId66"/>
    <p:sldId id="1275" r:id="rId67"/>
    <p:sldId id="1276" r:id="rId68"/>
    <p:sldId id="1277" r:id="rId69"/>
    <p:sldId id="1278" r:id="rId70"/>
    <p:sldId id="3055" r:id="rId71"/>
  </p:sldIdLst>
  <p:sldSz cx="12192000" cy="6858000"/>
  <p:notesSz cx="6797675" cy="992822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9D9FF"/>
    <a:srgbClr val="FFFFFF"/>
    <a:srgbClr val="FF0000"/>
    <a:srgbClr val="000000"/>
    <a:srgbClr val="99CCFF"/>
    <a:srgbClr val="969696"/>
    <a:srgbClr val="5F5F5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37" autoAdjust="0"/>
    <p:restoredTop sz="98053" autoAdjust="0"/>
  </p:normalViewPr>
  <p:slideViewPr>
    <p:cSldViewPr snapToGrid="0">
      <p:cViewPr varScale="1">
        <p:scale>
          <a:sx n="72" d="100"/>
          <a:sy n="72" d="100"/>
        </p:scale>
        <p:origin x="1134" y="72"/>
      </p:cViewPr>
      <p:guideLst>
        <p:guide orient="horz" pos="527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79" Type="http://schemas.openxmlformats.org/officeDocument/2006/relationships/customXml" Target="../customXml/item2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80" Type="http://schemas.openxmlformats.org/officeDocument/2006/relationships/customXml" Target="../customXml/item3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78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>
            <a:extLst>
              <a:ext uri="{FF2B5EF4-FFF2-40B4-BE49-F238E27FC236}">
                <a16:creationId xmlns:a16="http://schemas.microsoft.com/office/drawing/2014/main" id="{6BD7F79F-9067-4443-9014-54291CD0A6D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62499" name="Rectangle 3">
            <a:extLst>
              <a:ext uri="{FF2B5EF4-FFF2-40B4-BE49-F238E27FC236}">
                <a16:creationId xmlns:a16="http://schemas.microsoft.com/office/drawing/2014/main" id="{8D239B7E-898E-4431-8A46-DBE27AFC33E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62500" name="Rectangle 4">
            <a:extLst>
              <a:ext uri="{FF2B5EF4-FFF2-40B4-BE49-F238E27FC236}">
                <a16:creationId xmlns:a16="http://schemas.microsoft.com/office/drawing/2014/main" id="{0D458CDA-4766-4148-BADC-59E0022861E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62501" name="Rectangle 5">
            <a:extLst>
              <a:ext uri="{FF2B5EF4-FFF2-40B4-BE49-F238E27FC236}">
                <a16:creationId xmlns:a16="http://schemas.microsoft.com/office/drawing/2014/main" id="{E3DAA4C7-0108-4167-977B-403ACD693BB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9513D01-C83F-4CFB-8432-DFA676AA50D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45397117-73D1-4A92-A54E-1FCF85424EF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A780BB1B-B6C1-48E6-8907-CCC5363E75A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CD46ED67-6325-418A-9A86-B2C10E53557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8309" name="Rectangle 5">
            <a:extLst>
              <a:ext uri="{FF2B5EF4-FFF2-40B4-BE49-F238E27FC236}">
                <a16:creationId xmlns:a16="http://schemas.microsoft.com/office/drawing/2014/main" id="{D521E904-C13C-4613-AC01-CBABFB8D036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Textmasterformate durch Klicken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98310" name="Rectangle 6">
            <a:extLst>
              <a:ext uri="{FF2B5EF4-FFF2-40B4-BE49-F238E27FC236}">
                <a16:creationId xmlns:a16="http://schemas.microsoft.com/office/drawing/2014/main" id="{9BB996F0-8BA0-4626-ACEF-58E97BA6BC0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8311" name="Rectangle 7">
            <a:extLst>
              <a:ext uri="{FF2B5EF4-FFF2-40B4-BE49-F238E27FC236}">
                <a16:creationId xmlns:a16="http://schemas.microsoft.com/office/drawing/2014/main" id="{3416267E-9142-46C0-8DFC-7F3EA53133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F1B45C2-F2FB-4E52-9DF0-06995BB4403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5C5DC0DF-9F8B-461A-A5D2-37CA80E1D2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08D737-448F-4DAD-905E-7E8196CF3E5D}" type="slidenum">
              <a:rPr lang="de-DE" altLang="de-DE"/>
              <a:pPr>
                <a:spcBef>
                  <a:spcPct val="0"/>
                </a:spcBef>
              </a:pPr>
              <a:t>3</a:t>
            </a:fld>
            <a:endParaRPr lang="de-DE" altLang="de-DE"/>
          </a:p>
        </p:txBody>
      </p:sp>
      <p:sp>
        <p:nvSpPr>
          <p:cNvPr id="11267" name="Rectangle 7">
            <a:extLst>
              <a:ext uri="{FF2B5EF4-FFF2-40B4-BE49-F238E27FC236}">
                <a16:creationId xmlns:a16="http://schemas.microsoft.com/office/drawing/2014/main" id="{B624239C-DCF4-4D98-AAB3-F85301380A3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C87284A-7A19-4EF3-8A8F-8A480B88D01D}" type="slidenum">
              <a:rPr lang="de-DE" altLang="de-DE">
                <a:ea typeface="ヒラギノ角ゴ ProN W3"/>
                <a:cs typeface="ヒラギノ角ゴ ProN W3"/>
                <a:sym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de-DE" altLang="de-DE">
              <a:ea typeface="ヒラギノ角ゴ ProN W3"/>
              <a:cs typeface="ヒラギノ角ゴ ProN W3"/>
              <a:sym typeface="Arial" panose="020B0604020202020204" pitchFamily="34" charset="0"/>
            </a:endParaRPr>
          </a:p>
        </p:txBody>
      </p:sp>
      <p:sp>
        <p:nvSpPr>
          <p:cNvPr id="11268" name="Rectangle 2">
            <a:extLst>
              <a:ext uri="{FF2B5EF4-FFF2-40B4-BE49-F238E27FC236}">
                <a16:creationId xmlns:a16="http://schemas.microsoft.com/office/drawing/2014/main" id="{3547B9DB-3AB3-47B5-9213-03802BF645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1269" name="Rectangle 3">
            <a:extLst>
              <a:ext uri="{FF2B5EF4-FFF2-40B4-BE49-F238E27FC236}">
                <a16:creationId xmlns:a16="http://schemas.microsoft.com/office/drawing/2014/main" id="{1FBFDD3E-7C3D-4D2B-915E-C76E74767A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32963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1B45C2-F2FB-4E52-9DF0-06995BB44031}" type="slidenum">
              <a:rPr lang="de-DE" altLang="de-DE" smtClean="0"/>
              <a:pPr>
                <a:defRPr/>
              </a:pPr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020406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378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C0ED084-81E5-4A3A-8F60-E25462E6368B}" type="slidenum">
              <a:rPr lang="de-DE" altLang="de-DE" smtClean="0"/>
              <a:pPr/>
              <a:t>17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075922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378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C0ED084-81E5-4A3A-8F60-E25462E6368B}" type="slidenum">
              <a:rPr lang="de-DE" altLang="de-DE" smtClean="0"/>
              <a:pPr/>
              <a:t>18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19629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Notizenplatzhalt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38916" name="Foliennummernplatzhalter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B3BC6A1-54DA-4747-B451-5E107450CBF8}" type="slidenum">
              <a:rPr lang="de-DE" altLang="de-DE"/>
              <a:pPr/>
              <a:t>20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005486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Notizenplatzhalt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40964" name="Foliennummernplatzhalter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4034705-A07A-468A-8CE0-BE26B8FD2053}" type="slidenum">
              <a:rPr lang="de-DE" altLang="de-DE"/>
              <a:pPr/>
              <a:t>21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413340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Notizenplatzhalt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40964" name="Foliennummernplatzhalter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4034705-A07A-468A-8CE0-BE26B8FD2053}" type="slidenum">
              <a:rPr lang="de-DE" altLang="de-DE"/>
              <a:pPr/>
              <a:t>22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673948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Notizenplatzhalter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  <p:sp>
        <p:nvSpPr>
          <p:cNvPr id="40964" name="Foliennummernplatzhalter 3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4034705-A07A-468A-8CE0-BE26B8FD2053}" type="slidenum">
              <a:rPr lang="de-DE" altLang="de-DE"/>
              <a:pPr/>
              <a:t>23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690005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5C5DC0DF-9F8B-461A-A5D2-37CA80E1D2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08D737-448F-4DAD-905E-7E8196CF3E5D}" type="slidenum">
              <a:rPr lang="de-DE" altLang="de-DE"/>
              <a:pPr>
                <a:spcBef>
                  <a:spcPct val="0"/>
                </a:spcBef>
              </a:pPr>
              <a:t>24</a:t>
            </a:fld>
            <a:endParaRPr lang="de-DE" altLang="de-DE"/>
          </a:p>
        </p:txBody>
      </p:sp>
      <p:sp>
        <p:nvSpPr>
          <p:cNvPr id="11267" name="Rectangle 7">
            <a:extLst>
              <a:ext uri="{FF2B5EF4-FFF2-40B4-BE49-F238E27FC236}">
                <a16:creationId xmlns:a16="http://schemas.microsoft.com/office/drawing/2014/main" id="{B624239C-DCF4-4D98-AAB3-F85301380A3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C87284A-7A19-4EF3-8A8F-8A480B88D01D}" type="slidenum">
              <a:rPr lang="de-DE" altLang="de-DE">
                <a:ea typeface="ヒラギノ角ゴ ProN W3"/>
                <a:cs typeface="ヒラギノ角ゴ ProN W3"/>
                <a:sym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24</a:t>
            </a:fld>
            <a:endParaRPr lang="de-DE" altLang="de-DE">
              <a:ea typeface="ヒラギノ角ゴ ProN W3"/>
              <a:cs typeface="ヒラギノ角ゴ ProN W3"/>
              <a:sym typeface="Arial" panose="020B0604020202020204" pitchFamily="34" charset="0"/>
            </a:endParaRPr>
          </a:p>
        </p:txBody>
      </p:sp>
      <p:sp>
        <p:nvSpPr>
          <p:cNvPr id="11268" name="Rectangle 2">
            <a:extLst>
              <a:ext uri="{FF2B5EF4-FFF2-40B4-BE49-F238E27FC236}">
                <a16:creationId xmlns:a16="http://schemas.microsoft.com/office/drawing/2014/main" id="{3547B9DB-3AB3-47B5-9213-03802BF645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1269" name="Rectangle 3">
            <a:extLst>
              <a:ext uri="{FF2B5EF4-FFF2-40B4-BE49-F238E27FC236}">
                <a16:creationId xmlns:a16="http://schemas.microsoft.com/office/drawing/2014/main" id="{1FBFDD3E-7C3D-4D2B-915E-C76E74767A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352135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8892346-FB05-4D45-98C3-CCCBD4FE28F1}" type="slidenum">
              <a:rPr lang="de-DE" altLang="de-DE"/>
              <a:pPr algn="r" eaLnBrk="1" hangingPunct="1">
                <a:spcBef>
                  <a:spcPct val="0"/>
                </a:spcBef>
              </a:pPr>
              <a:t>29</a:t>
            </a:fld>
            <a:endParaRPr lang="de-DE" altLang="de-DE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851219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7599DDA-25B5-4A11-BA50-408CB48B2258}" type="slidenum">
              <a:rPr lang="de-DE" altLang="de-DE"/>
              <a:pPr algn="r" eaLnBrk="1" hangingPunct="1">
                <a:spcBef>
                  <a:spcPct val="0"/>
                </a:spcBef>
              </a:pPr>
              <a:t>30</a:t>
            </a:fld>
            <a:endParaRPr lang="de-DE" altLang="de-DE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84164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619C017B-44EB-47B7-B30E-7A1250DF2C2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8B471FB-30F6-4AA2-8FEE-9B22CA6978A8}" type="slidenum">
              <a:rPr lang="de-DE" altLang="de-DE"/>
              <a:pPr algn="r" eaLnBrk="1" hangingPunct="1">
                <a:spcBef>
                  <a:spcPct val="0"/>
                </a:spcBef>
              </a:pPr>
              <a:t>4</a:t>
            </a:fld>
            <a:endParaRPr lang="de-DE" altLang="de-DE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6D21C3B2-F758-4ACA-8E55-9C970BDF9A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5E7A9B0E-9D8D-4CB8-A6B8-2DB54601DA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69840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>
            <a:extLst>
              <a:ext uri="{FF2B5EF4-FFF2-40B4-BE49-F238E27FC236}">
                <a16:creationId xmlns:a16="http://schemas.microsoft.com/office/drawing/2014/main" id="{D195AE88-7B2E-F8FF-F873-4C9E54803A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918B81A-4130-44CC-A772-2C31FF824CE5}" type="slidenum">
              <a:rPr lang="de-DE" altLang="de-DE" smtClean="0"/>
              <a:pPr>
                <a:spcBef>
                  <a:spcPct val="0"/>
                </a:spcBef>
              </a:pPr>
              <a:t>31</a:t>
            </a:fld>
            <a:endParaRPr lang="de-DE" altLang="de-DE"/>
          </a:p>
        </p:txBody>
      </p:sp>
      <p:sp>
        <p:nvSpPr>
          <p:cNvPr id="108547" name="Rectangle 7">
            <a:extLst>
              <a:ext uri="{FF2B5EF4-FFF2-40B4-BE49-F238E27FC236}">
                <a16:creationId xmlns:a16="http://schemas.microsoft.com/office/drawing/2014/main" id="{6867ED86-7047-8CA7-E460-24BFF22BBD6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11E615E-E119-4033-A589-5B37C5AC7208}" type="slidenum">
              <a:rPr lang="de-DE" altLang="de-DE">
                <a:ea typeface="ヒラギノ角ゴ ProN W3"/>
                <a:cs typeface="ヒラギノ角ゴ ProN W3"/>
                <a:sym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31</a:t>
            </a:fld>
            <a:endParaRPr lang="de-DE" altLang="de-DE">
              <a:ea typeface="ヒラギノ角ゴ ProN W3"/>
              <a:cs typeface="ヒラギノ角ゴ ProN W3"/>
              <a:sym typeface="Arial" panose="020B0604020202020204" pitchFamily="34" charset="0"/>
            </a:endParaRPr>
          </a:p>
        </p:txBody>
      </p:sp>
      <p:sp>
        <p:nvSpPr>
          <p:cNvPr id="108548" name="Rectangle 2">
            <a:extLst>
              <a:ext uri="{FF2B5EF4-FFF2-40B4-BE49-F238E27FC236}">
                <a16:creationId xmlns:a16="http://schemas.microsoft.com/office/drawing/2014/main" id="{1C5880E4-7B8D-EE10-D88C-4AC8C9EC1C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08549" name="Rectangle 3">
            <a:extLst>
              <a:ext uri="{FF2B5EF4-FFF2-40B4-BE49-F238E27FC236}">
                <a16:creationId xmlns:a16="http://schemas.microsoft.com/office/drawing/2014/main" id="{5E071F28-0EB5-0861-7553-B0F0F2690B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09687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>
            <a:extLst>
              <a:ext uri="{FF2B5EF4-FFF2-40B4-BE49-F238E27FC236}">
                <a16:creationId xmlns:a16="http://schemas.microsoft.com/office/drawing/2014/main" id="{D195AE88-7B2E-F8FF-F873-4C9E54803A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918B81A-4130-44CC-A772-2C31FF824CE5}" type="slidenum">
              <a:rPr lang="de-DE" altLang="de-DE" smtClean="0"/>
              <a:pPr>
                <a:spcBef>
                  <a:spcPct val="0"/>
                </a:spcBef>
              </a:pPr>
              <a:t>32</a:t>
            </a:fld>
            <a:endParaRPr lang="de-DE" altLang="de-DE"/>
          </a:p>
        </p:txBody>
      </p:sp>
      <p:sp>
        <p:nvSpPr>
          <p:cNvPr id="108547" name="Rectangle 7">
            <a:extLst>
              <a:ext uri="{FF2B5EF4-FFF2-40B4-BE49-F238E27FC236}">
                <a16:creationId xmlns:a16="http://schemas.microsoft.com/office/drawing/2014/main" id="{6867ED86-7047-8CA7-E460-24BFF22BBD6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11E615E-E119-4033-A589-5B37C5AC7208}" type="slidenum">
              <a:rPr lang="de-DE" altLang="de-DE">
                <a:ea typeface="ヒラギノ角ゴ ProN W3"/>
                <a:cs typeface="ヒラギノ角ゴ ProN W3"/>
                <a:sym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32</a:t>
            </a:fld>
            <a:endParaRPr lang="de-DE" altLang="de-DE">
              <a:ea typeface="ヒラギノ角ゴ ProN W3"/>
              <a:cs typeface="ヒラギノ角ゴ ProN W3"/>
              <a:sym typeface="Arial" panose="020B0604020202020204" pitchFamily="34" charset="0"/>
            </a:endParaRPr>
          </a:p>
        </p:txBody>
      </p:sp>
      <p:sp>
        <p:nvSpPr>
          <p:cNvPr id="108548" name="Rectangle 2">
            <a:extLst>
              <a:ext uri="{FF2B5EF4-FFF2-40B4-BE49-F238E27FC236}">
                <a16:creationId xmlns:a16="http://schemas.microsoft.com/office/drawing/2014/main" id="{1C5880E4-7B8D-EE10-D88C-4AC8C9EC1C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08549" name="Rectangle 3">
            <a:extLst>
              <a:ext uri="{FF2B5EF4-FFF2-40B4-BE49-F238E27FC236}">
                <a16:creationId xmlns:a16="http://schemas.microsoft.com/office/drawing/2014/main" id="{5E071F28-0EB5-0861-7553-B0F0F2690B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463662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>
            <a:extLst>
              <a:ext uri="{FF2B5EF4-FFF2-40B4-BE49-F238E27FC236}">
                <a16:creationId xmlns:a16="http://schemas.microsoft.com/office/drawing/2014/main" id="{C6F43A01-626E-625C-77F7-310AAEDB3F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D9350AE-8A90-46D7-B327-D5D49971C555}" type="slidenum">
              <a:rPr lang="de-DE" altLang="de-DE" smtClean="0"/>
              <a:pPr>
                <a:spcBef>
                  <a:spcPct val="0"/>
                </a:spcBef>
              </a:pPr>
              <a:t>33</a:t>
            </a:fld>
            <a:endParaRPr lang="de-DE" altLang="de-DE"/>
          </a:p>
        </p:txBody>
      </p:sp>
      <p:sp>
        <p:nvSpPr>
          <p:cNvPr id="104451" name="Rectangle 7">
            <a:extLst>
              <a:ext uri="{FF2B5EF4-FFF2-40B4-BE49-F238E27FC236}">
                <a16:creationId xmlns:a16="http://schemas.microsoft.com/office/drawing/2014/main" id="{2F6E69F5-8EF3-500B-4105-B4355915CA8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DF530D6-DA28-4591-A355-A767662945B9}" type="slidenum">
              <a:rPr lang="de-DE" altLang="de-DE">
                <a:ea typeface="ヒラギノ角ゴ ProN W3"/>
                <a:cs typeface="ヒラギノ角ゴ ProN W3"/>
                <a:sym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33</a:t>
            </a:fld>
            <a:endParaRPr lang="de-DE" altLang="de-DE">
              <a:ea typeface="ヒラギノ角ゴ ProN W3"/>
              <a:cs typeface="ヒラギノ角ゴ ProN W3"/>
              <a:sym typeface="Arial" panose="020B0604020202020204" pitchFamily="34" charset="0"/>
            </a:endParaRPr>
          </a:p>
        </p:txBody>
      </p:sp>
      <p:sp>
        <p:nvSpPr>
          <p:cNvPr id="104452" name="Rectangle 2">
            <a:extLst>
              <a:ext uri="{FF2B5EF4-FFF2-40B4-BE49-F238E27FC236}">
                <a16:creationId xmlns:a16="http://schemas.microsoft.com/office/drawing/2014/main" id="{B6CE03A4-D876-3B45-35BF-B57654C209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04453" name="Rectangle 3">
            <a:extLst>
              <a:ext uri="{FF2B5EF4-FFF2-40B4-BE49-F238E27FC236}">
                <a16:creationId xmlns:a16="http://schemas.microsoft.com/office/drawing/2014/main" id="{AE26CC06-616C-0133-3021-2723ED9BAE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176278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>
            <a:extLst>
              <a:ext uri="{FF2B5EF4-FFF2-40B4-BE49-F238E27FC236}">
                <a16:creationId xmlns:a16="http://schemas.microsoft.com/office/drawing/2014/main" id="{1705E3B9-F5F4-87D7-DC52-D77E343D78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785833F-5D7F-483A-B825-7FC95FE66172}" type="slidenum">
              <a:rPr lang="de-DE" altLang="de-DE" smtClean="0"/>
              <a:pPr>
                <a:spcBef>
                  <a:spcPct val="0"/>
                </a:spcBef>
              </a:pPr>
              <a:t>34</a:t>
            </a:fld>
            <a:endParaRPr lang="de-DE" altLang="de-DE"/>
          </a:p>
        </p:txBody>
      </p:sp>
      <p:sp>
        <p:nvSpPr>
          <p:cNvPr id="106499" name="Rectangle 7">
            <a:extLst>
              <a:ext uri="{FF2B5EF4-FFF2-40B4-BE49-F238E27FC236}">
                <a16:creationId xmlns:a16="http://schemas.microsoft.com/office/drawing/2014/main" id="{72C382A7-4EEE-6C5B-6401-E1D1EAF48AD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8992E36-5B5E-4089-B861-BCA0A946B30F}" type="slidenum">
              <a:rPr lang="de-DE" altLang="de-DE">
                <a:ea typeface="ヒラギノ角ゴ ProN W3"/>
                <a:cs typeface="ヒラギノ角ゴ ProN W3"/>
                <a:sym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34</a:t>
            </a:fld>
            <a:endParaRPr lang="de-DE" altLang="de-DE">
              <a:ea typeface="ヒラギノ角ゴ ProN W3"/>
              <a:cs typeface="ヒラギノ角ゴ ProN W3"/>
              <a:sym typeface="Arial" panose="020B0604020202020204" pitchFamily="34" charset="0"/>
            </a:endParaRPr>
          </a:p>
        </p:txBody>
      </p:sp>
      <p:sp>
        <p:nvSpPr>
          <p:cNvPr id="106500" name="Rectangle 2">
            <a:extLst>
              <a:ext uri="{FF2B5EF4-FFF2-40B4-BE49-F238E27FC236}">
                <a16:creationId xmlns:a16="http://schemas.microsoft.com/office/drawing/2014/main" id="{5D4EFFBA-0B3F-D8BB-3AE4-AAC0B8DF9B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06501" name="Rectangle 3">
            <a:extLst>
              <a:ext uri="{FF2B5EF4-FFF2-40B4-BE49-F238E27FC236}">
                <a16:creationId xmlns:a16="http://schemas.microsoft.com/office/drawing/2014/main" id="{A6AD14C4-2D28-2585-3FAA-0ECBE870C9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236577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>
            <a:extLst>
              <a:ext uri="{FF2B5EF4-FFF2-40B4-BE49-F238E27FC236}">
                <a16:creationId xmlns:a16="http://schemas.microsoft.com/office/drawing/2014/main" id="{D195AE88-7B2E-F8FF-F873-4C9E54803A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918B81A-4130-44CC-A772-2C31FF824CE5}" type="slidenum">
              <a:rPr lang="de-DE" altLang="de-DE" smtClean="0"/>
              <a:pPr>
                <a:spcBef>
                  <a:spcPct val="0"/>
                </a:spcBef>
              </a:pPr>
              <a:t>35</a:t>
            </a:fld>
            <a:endParaRPr lang="de-DE" altLang="de-DE"/>
          </a:p>
        </p:txBody>
      </p:sp>
      <p:sp>
        <p:nvSpPr>
          <p:cNvPr id="108547" name="Rectangle 7">
            <a:extLst>
              <a:ext uri="{FF2B5EF4-FFF2-40B4-BE49-F238E27FC236}">
                <a16:creationId xmlns:a16="http://schemas.microsoft.com/office/drawing/2014/main" id="{6867ED86-7047-8CA7-E460-24BFF22BBD6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11E615E-E119-4033-A589-5B37C5AC7208}" type="slidenum">
              <a:rPr lang="de-DE" altLang="de-DE">
                <a:ea typeface="ヒラギノ角ゴ ProN W3"/>
                <a:cs typeface="ヒラギノ角ゴ ProN W3"/>
                <a:sym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35</a:t>
            </a:fld>
            <a:endParaRPr lang="de-DE" altLang="de-DE">
              <a:ea typeface="ヒラギノ角ゴ ProN W3"/>
              <a:cs typeface="ヒラギノ角ゴ ProN W3"/>
              <a:sym typeface="Arial" panose="020B0604020202020204" pitchFamily="34" charset="0"/>
            </a:endParaRPr>
          </a:p>
        </p:txBody>
      </p:sp>
      <p:sp>
        <p:nvSpPr>
          <p:cNvPr id="108548" name="Rectangle 2">
            <a:extLst>
              <a:ext uri="{FF2B5EF4-FFF2-40B4-BE49-F238E27FC236}">
                <a16:creationId xmlns:a16="http://schemas.microsoft.com/office/drawing/2014/main" id="{1C5880E4-7B8D-EE10-D88C-4AC8C9EC1C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08549" name="Rectangle 3">
            <a:extLst>
              <a:ext uri="{FF2B5EF4-FFF2-40B4-BE49-F238E27FC236}">
                <a16:creationId xmlns:a16="http://schemas.microsoft.com/office/drawing/2014/main" id="{5E071F28-0EB5-0861-7553-B0F0F2690B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660676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1B45C2-F2FB-4E52-9DF0-06995BB44031}" type="slidenum">
              <a:rPr lang="de-DE" altLang="de-DE" smtClean="0"/>
              <a:pPr>
                <a:defRPr/>
              </a:pPr>
              <a:t>38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201495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1B45C2-F2FB-4E52-9DF0-06995BB44031}" type="slidenum">
              <a:rPr lang="de-DE" altLang="de-DE" smtClean="0"/>
              <a:pPr>
                <a:defRPr/>
              </a:pPr>
              <a:t>39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289262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1B45C2-F2FB-4E52-9DF0-06995BB44031}" type="slidenum">
              <a:rPr lang="de-DE" altLang="de-DE" smtClean="0"/>
              <a:pPr>
                <a:defRPr/>
              </a:pPr>
              <a:t>40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808380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1B45C2-F2FB-4E52-9DF0-06995BB44031}" type="slidenum">
              <a:rPr lang="de-DE" altLang="de-DE" smtClean="0"/>
              <a:pPr>
                <a:defRPr/>
              </a:pPr>
              <a:t>41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484723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1B45C2-F2FB-4E52-9DF0-06995BB44031}" type="slidenum">
              <a:rPr lang="de-DE" altLang="de-DE" smtClean="0"/>
              <a:pPr>
                <a:defRPr/>
              </a:pPr>
              <a:t>42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59521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1B45C2-F2FB-4E52-9DF0-06995BB44031}" type="slidenum">
              <a:rPr lang="de-DE" altLang="de-DE" smtClean="0"/>
              <a:pPr>
                <a:defRPr/>
              </a:pPr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617087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1B45C2-F2FB-4E52-9DF0-06995BB44031}" type="slidenum">
              <a:rPr lang="de-DE" altLang="de-DE" smtClean="0"/>
              <a:pPr>
                <a:defRPr/>
              </a:pPr>
              <a:t>43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436996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1B45C2-F2FB-4E52-9DF0-06995BB44031}" type="slidenum">
              <a:rPr lang="de-DE" altLang="de-DE" smtClean="0"/>
              <a:pPr>
                <a:defRPr/>
              </a:pPr>
              <a:t>44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5748939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1B45C2-F2FB-4E52-9DF0-06995BB44031}" type="slidenum">
              <a:rPr lang="de-DE" altLang="de-DE" smtClean="0"/>
              <a:pPr>
                <a:defRPr/>
              </a:pPr>
              <a:t>45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24250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1B45C2-F2FB-4E52-9DF0-06995BB44031}" type="slidenum">
              <a:rPr lang="de-DE" altLang="de-DE" smtClean="0"/>
              <a:pPr>
                <a:defRPr/>
              </a:pPr>
              <a:t>46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070097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5C5DC0DF-9F8B-461A-A5D2-37CA80E1D2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08D737-448F-4DAD-905E-7E8196CF3E5D}" type="slidenum">
              <a:rPr lang="de-DE" altLang="de-DE"/>
              <a:pPr>
                <a:spcBef>
                  <a:spcPct val="0"/>
                </a:spcBef>
              </a:pPr>
              <a:t>47</a:t>
            </a:fld>
            <a:endParaRPr lang="de-DE" altLang="de-DE"/>
          </a:p>
        </p:txBody>
      </p:sp>
      <p:sp>
        <p:nvSpPr>
          <p:cNvPr id="11267" name="Rectangle 7">
            <a:extLst>
              <a:ext uri="{FF2B5EF4-FFF2-40B4-BE49-F238E27FC236}">
                <a16:creationId xmlns:a16="http://schemas.microsoft.com/office/drawing/2014/main" id="{B624239C-DCF4-4D98-AAB3-F85301380A3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C87284A-7A19-4EF3-8A8F-8A480B88D01D}" type="slidenum">
              <a:rPr lang="de-DE" altLang="de-DE">
                <a:ea typeface="ヒラギノ角ゴ ProN W3"/>
                <a:cs typeface="ヒラギノ角ゴ ProN W3"/>
                <a:sym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47</a:t>
            </a:fld>
            <a:endParaRPr lang="de-DE" altLang="de-DE">
              <a:ea typeface="ヒラギノ角ゴ ProN W3"/>
              <a:cs typeface="ヒラギノ角ゴ ProN W3"/>
              <a:sym typeface="Arial" panose="020B0604020202020204" pitchFamily="34" charset="0"/>
            </a:endParaRPr>
          </a:p>
        </p:txBody>
      </p:sp>
      <p:sp>
        <p:nvSpPr>
          <p:cNvPr id="11268" name="Rectangle 2">
            <a:extLst>
              <a:ext uri="{FF2B5EF4-FFF2-40B4-BE49-F238E27FC236}">
                <a16:creationId xmlns:a16="http://schemas.microsoft.com/office/drawing/2014/main" id="{3547B9DB-3AB3-47B5-9213-03802BF645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1269" name="Rectangle 3">
            <a:extLst>
              <a:ext uri="{FF2B5EF4-FFF2-40B4-BE49-F238E27FC236}">
                <a16:creationId xmlns:a16="http://schemas.microsoft.com/office/drawing/2014/main" id="{1FBFDD3E-7C3D-4D2B-915E-C76E74767A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806107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>
            <a:extLst>
              <a:ext uri="{FF2B5EF4-FFF2-40B4-BE49-F238E27FC236}">
                <a16:creationId xmlns:a16="http://schemas.microsoft.com/office/drawing/2014/main" id="{6DCF5C12-C128-478D-8AE9-698B64057F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8375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8375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8375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8375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8375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6E3C1A1-6D80-45A3-AB5C-9431C48FFA7F}" type="slidenum">
              <a:rPr lang="de-DE" altLang="de-DE" sz="1300">
                <a:latin typeface="Arial" panose="020B0604020202020204" pitchFamily="34" charset="0"/>
                <a:cs typeface="Arial" panose="020B0604020202020204" pitchFamily="34" charset="0"/>
              </a:rPr>
              <a:pPr/>
              <a:t>54</a:t>
            </a:fld>
            <a:endParaRPr lang="de-DE" altLang="de-DE" sz="1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3475" name="Rectangle 2">
            <a:extLst>
              <a:ext uri="{FF2B5EF4-FFF2-40B4-BE49-F238E27FC236}">
                <a16:creationId xmlns:a16="http://schemas.microsoft.com/office/drawing/2014/main" id="{C6592160-873B-42F1-BDD0-3ABEF420C7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6" name="Rectangle 3">
            <a:extLst>
              <a:ext uri="{FF2B5EF4-FFF2-40B4-BE49-F238E27FC236}">
                <a16:creationId xmlns:a16="http://schemas.microsoft.com/office/drawing/2014/main" id="{EEBDA685-C380-4038-86F6-5F4D0007AE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718144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>
            <a:extLst>
              <a:ext uri="{FF2B5EF4-FFF2-40B4-BE49-F238E27FC236}">
                <a16:creationId xmlns:a16="http://schemas.microsoft.com/office/drawing/2014/main" id="{2CA9E411-F0DF-4818-A816-43A24C5A140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E9C5BCA-AB28-43CD-ACC5-5641052775E4}" type="slidenum">
              <a:rPr lang="de-DE" altLang="de-D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56</a:t>
            </a:fld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234499" name="Rectangle 7">
            <a:extLst>
              <a:ext uri="{FF2B5EF4-FFF2-40B4-BE49-F238E27FC236}">
                <a16:creationId xmlns:a16="http://schemas.microsoft.com/office/drawing/2014/main" id="{8D08851E-BFD2-4DB3-B1A0-2232F203153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51F8CB1-818F-4FA9-A727-41540037A239}" type="slidenum">
              <a:rPr lang="de-DE" altLang="de-D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56</a:t>
            </a:fld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234500" name="Rectangle 1026">
            <a:extLst>
              <a:ext uri="{FF2B5EF4-FFF2-40B4-BE49-F238E27FC236}">
                <a16:creationId xmlns:a16="http://schemas.microsoft.com/office/drawing/2014/main" id="{0920BF8E-3EEC-4D02-B580-6660BB35CF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34501" name="Rectangle 1027">
            <a:extLst>
              <a:ext uri="{FF2B5EF4-FFF2-40B4-BE49-F238E27FC236}">
                <a16:creationId xmlns:a16="http://schemas.microsoft.com/office/drawing/2014/main" id="{BB49826E-C58F-407A-9F96-EA1EB8775D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20186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1B45C2-F2FB-4E52-9DF0-06995BB44031}" type="slidenum">
              <a:rPr lang="de-DE" altLang="de-DE" smtClean="0"/>
              <a:pPr>
                <a:defRPr/>
              </a:pPr>
              <a:t>57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3642784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1B45C2-F2FB-4E52-9DF0-06995BB44031}" type="slidenum">
              <a:rPr lang="de-DE" altLang="de-DE" smtClean="0"/>
              <a:pPr>
                <a:defRPr/>
              </a:pPr>
              <a:t>58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465782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1B45C2-F2FB-4E52-9DF0-06995BB44031}" type="slidenum">
              <a:rPr lang="de-DE" altLang="de-DE" smtClean="0"/>
              <a:pPr>
                <a:defRPr/>
              </a:pPr>
              <a:t>59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06741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2270D907-8925-4D03-BE09-36D52E9E3B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99A9D1A9-E466-487F-9E3A-B3A4E50A7A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7" rIns="91435" bIns="45717"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1B45C2-F2FB-4E52-9DF0-06995BB44031}" type="slidenum">
              <a:rPr lang="de-DE" altLang="de-DE" smtClean="0"/>
              <a:pPr>
                <a:defRPr/>
              </a:pPr>
              <a:t>60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709347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1B45C2-F2FB-4E52-9DF0-06995BB44031}" type="slidenum">
              <a:rPr lang="de-DE" altLang="de-DE" smtClean="0"/>
              <a:pPr>
                <a:defRPr/>
              </a:pPr>
              <a:t>61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7632691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1B45C2-F2FB-4E52-9DF0-06995BB44031}" type="slidenum">
              <a:rPr lang="de-DE" altLang="de-DE" smtClean="0"/>
              <a:pPr>
                <a:defRPr/>
              </a:pPr>
              <a:t>62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527466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>
            <a:extLst>
              <a:ext uri="{FF2B5EF4-FFF2-40B4-BE49-F238E27FC236}">
                <a16:creationId xmlns:a16="http://schemas.microsoft.com/office/drawing/2014/main" id="{EFC37FB8-A097-4F9D-B652-5ED940BF57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8375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68375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68375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68375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68375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683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984A5D3-8C6B-4D6D-BE16-682840E23805}" type="slidenum">
              <a:rPr lang="de-DE" altLang="de-DE" sz="1300"/>
              <a:pPr/>
              <a:t>63</a:t>
            </a:fld>
            <a:endParaRPr lang="de-DE" altLang="de-DE" sz="1300"/>
          </a:p>
        </p:txBody>
      </p:sp>
      <p:sp>
        <p:nvSpPr>
          <p:cNvPr id="238595" name="Rectangle 2">
            <a:extLst>
              <a:ext uri="{FF2B5EF4-FFF2-40B4-BE49-F238E27FC236}">
                <a16:creationId xmlns:a16="http://schemas.microsoft.com/office/drawing/2014/main" id="{4DD82FFD-4D10-4656-A0F9-8DE44C1A7A3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6" name="Rectangle 3">
            <a:extLst>
              <a:ext uri="{FF2B5EF4-FFF2-40B4-BE49-F238E27FC236}">
                <a16:creationId xmlns:a16="http://schemas.microsoft.com/office/drawing/2014/main" id="{3D2F851A-5E36-4934-9F50-DE9A15115F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92" tIns="46296" rIns="92592" bIns="46296"/>
          <a:lstStyle/>
          <a:p>
            <a:pPr marL="228600" indent="-228600"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1946565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5C5DC0DF-9F8B-461A-A5D2-37CA80E1D2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08D737-448F-4DAD-905E-7E8196CF3E5D}" type="slidenum">
              <a:rPr lang="de-DE" altLang="de-DE"/>
              <a:pPr>
                <a:spcBef>
                  <a:spcPct val="0"/>
                </a:spcBef>
              </a:pPr>
              <a:t>64</a:t>
            </a:fld>
            <a:endParaRPr lang="de-DE" altLang="de-DE"/>
          </a:p>
        </p:txBody>
      </p:sp>
      <p:sp>
        <p:nvSpPr>
          <p:cNvPr id="11267" name="Rectangle 7">
            <a:extLst>
              <a:ext uri="{FF2B5EF4-FFF2-40B4-BE49-F238E27FC236}">
                <a16:creationId xmlns:a16="http://schemas.microsoft.com/office/drawing/2014/main" id="{B624239C-DCF4-4D98-AAB3-F85301380A3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C87284A-7A19-4EF3-8A8F-8A480B88D01D}" type="slidenum">
              <a:rPr lang="de-DE" altLang="de-DE">
                <a:ea typeface="ヒラギノ角ゴ ProN W3"/>
                <a:cs typeface="ヒラギノ角ゴ ProN W3"/>
                <a:sym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64</a:t>
            </a:fld>
            <a:endParaRPr lang="de-DE" altLang="de-DE">
              <a:ea typeface="ヒラギノ角ゴ ProN W3"/>
              <a:cs typeface="ヒラギノ角ゴ ProN W3"/>
              <a:sym typeface="Arial" panose="020B0604020202020204" pitchFamily="34" charset="0"/>
            </a:endParaRPr>
          </a:p>
        </p:txBody>
      </p:sp>
      <p:sp>
        <p:nvSpPr>
          <p:cNvPr id="11268" name="Rectangle 2">
            <a:extLst>
              <a:ext uri="{FF2B5EF4-FFF2-40B4-BE49-F238E27FC236}">
                <a16:creationId xmlns:a16="http://schemas.microsoft.com/office/drawing/2014/main" id="{3547B9DB-3AB3-47B5-9213-03802BF645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1269" name="Rectangle 3">
            <a:extLst>
              <a:ext uri="{FF2B5EF4-FFF2-40B4-BE49-F238E27FC236}">
                <a16:creationId xmlns:a16="http://schemas.microsoft.com/office/drawing/2014/main" id="{1FBFDD3E-7C3D-4D2B-915E-C76E74767A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9104920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5C5DC0DF-9F8B-461A-A5D2-37CA80E1D2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08D737-448F-4DAD-905E-7E8196CF3E5D}" type="slidenum">
              <a:rPr lang="de-DE" altLang="de-DE"/>
              <a:pPr>
                <a:spcBef>
                  <a:spcPct val="0"/>
                </a:spcBef>
              </a:pPr>
              <a:t>70</a:t>
            </a:fld>
            <a:endParaRPr lang="de-DE" altLang="de-DE"/>
          </a:p>
        </p:txBody>
      </p:sp>
      <p:sp>
        <p:nvSpPr>
          <p:cNvPr id="11267" name="Rectangle 7">
            <a:extLst>
              <a:ext uri="{FF2B5EF4-FFF2-40B4-BE49-F238E27FC236}">
                <a16:creationId xmlns:a16="http://schemas.microsoft.com/office/drawing/2014/main" id="{B624239C-DCF4-4D98-AAB3-F85301380A3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C87284A-7A19-4EF3-8A8F-8A480B88D01D}" type="slidenum">
              <a:rPr lang="de-DE" altLang="de-DE">
                <a:ea typeface="ヒラギノ角ゴ ProN W3"/>
                <a:cs typeface="ヒラギノ角ゴ ProN W3"/>
                <a:sym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70</a:t>
            </a:fld>
            <a:endParaRPr lang="de-DE" altLang="de-DE">
              <a:ea typeface="ヒラギノ角ゴ ProN W3"/>
              <a:cs typeface="ヒラギノ角ゴ ProN W3"/>
              <a:sym typeface="Arial" panose="020B0604020202020204" pitchFamily="34" charset="0"/>
            </a:endParaRPr>
          </a:p>
        </p:txBody>
      </p:sp>
      <p:sp>
        <p:nvSpPr>
          <p:cNvPr id="11268" name="Rectangle 2">
            <a:extLst>
              <a:ext uri="{FF2B5EF4-FFF2-40B4-BE49-F238E27FC236}">
                <a16:creationId xmlns:a16="http://schemas.microsoft.com/office/drawing/2014/main" id="{3547B9DB-3AB3-47B5-9213-03802BF645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1269" name="Rectangle 3">
            <a:extLst>
              <a:ext uri="{FF2B5EF4-FFF2-40B4-BE49-F238E27FC236}">
                <a16:creationId xmlns:a16="http://schemas.microsoft.com/office/drawing/2014/main" id="{1FBFDD3E-7C3D-4D2B-915E-C76E74767A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12712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5C5DC0DF-9F8B-461A-A5D2-37CA80E1D2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08D737-448F-4DAD-905E-7E8196CF3E5D}" type="slidenum">
              <a:rPr lang="de-DE" altLang="de-DE"/>
              <a:pPr>
                <a:spcBef>
                  <a:spcPct val="0"/>
                </a:spcBef>
              </a:pPr>
              <a:t>7</a:t>
            </a:fld>
            <a:endParaRPr lang="de-DE" altLang="de-DE"/>
          </a:p>
        </p:txBody>
      </p:sp>
      <p:sp>
        <p:nvSpPr>
          <p:cNvPr id="11267" name="Rectangle 7">
            <a:extLst>
              <a:ext uri="{FF2B5EF4-FFF2-40B4-BE49-F238E27FC236}">
                <a16:creationId xmlns:a16="http://schemas.microsoft.com/office/drawing/2014/main" id="{B624239C-DCF4-4D98-AAB3-F85301380A3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C87284A-7A19-4EF3-8A8F-8A480B88D01D}" type="slidenum">
              <a:rPr lang="de-DE" altLang="de-DE">
                <a:ea typeface="ヒラギノ角ゴ ProN W3"/>
                <a:cs typeface="ヒラギノ角ゴ ProN W3"/>
                <a:sym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de-DE" altLang="de-DE">
              <a:ea typeface="ヒラギノ角ゴ ProN W3"/>
              <a:cs typeface="ヒラギノ角ゴ ProN W3"/>
              <a:sym typeface="Arial" panose="020B0604020202020204" pitchFamily="34" charset="0"/>
            </a:endParaRPr>
          </a:p>
        </p:txBody>
      </p:sp>
      <p:sp>
        <p:nvSpPr>
          <p:cNvPr id="11268" name="Rectangle 2">
            <a:extLst>
              <a:ext uri="{FF2B5EF4-FFF2-40B4-BE49-F238E27FC236}">
                <a16:creationId xmlns:a16="http://schemas.microsoft.com/office/drawing/2014/main" id="{3547B9DB-3AB3-47B5-9213-03802BF645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1269" name="Rectangle 3">
            <a:extLst>
              <a:ext uri="{FF2B5EF4-FFF2-40B4-BE49-F238E27FC236}">
                <a16:creationId xmlns:a16="http://schemas.microsoft.com/office/drawing/2014/main" id="{1FBFDD3E-7C3D-4D2B-915E-C76E74767A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46805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D7AE7144-E6A8-23E0-AD69-F4715DFC0EC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7BA6FA6-4EB4-4F59-9A8F-2D90B88F662C}" type="slidenum">
              <a:rPr lang="de-DE" altLang="de-DE"/>
              <a:pPr algn="r" eaLnBrk="1" hangingPunct="1">
                <a:spcBef>
                  <a:spcPct val="0"/>
                </a:spcBef>
              </a:pPr>
              <a:t>8</a:t>
            </a:fld>
            <a:endParaRPr lang="de-DE" altLang="de-DE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7AA5056B-BD4A-AFEA-8DE8-DA08178D87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A8E919FA-5721-806F-29E9-AA871A92C5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943987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8B4119F-CF78-4B3E-97A1-19FE059F8BD8}" type="slidenum">
              <a:rPr lang="de-DE" altLang="de-DE"/>
              <a:pPr algn="r" eaLnBrk="1" hangingPunct="1">
                <a:spcBef>
                  <a:spcPct val="0"/>
                </a:spcBef>
              </a:pPr>
              <a:t>9</a:t>
            </a:fld>
            <a:endParaRPr lang="de-DE" altLang="de-DE"/>
          </a:p>
        </p:txBody>
      </p:sp>
      <p:sp>
        <p:nvSpPr>
          <p:cNvPr id="30723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5F8934E-C26B-4899-8405-7E027D5BBF87}" type="slidenum">
              <a:rPr lang="de-DE" altLang="de-DE"/>
              <a:pPr algn="r" eaLnBrk="1" hangingPunct="1">
                <a:spcBef>
                  <a:spcPct val="0"/>
                </a:spcBef>
              </a:pPr>
              <a:t>9</a:t>
            </a:fld>
            <a:endParaRPr lang="de-DE" altLang="de-DE"/>
          </a:p>
        </p:txBody>
      </p:sp>
      <p:sp>
        <p:nvSpPr>
          <p:cNvPr id="3072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3072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94153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8BAA5D8-E997-4F84-92A9-C34F75694AC5}" type="slidenum">
              <a:rPr lang="de-DE" altLang="de-DE"/>
              <a:pPr algn="r" eaLnBrk="1" hangingPunct="1">
                <a:spcBef>
                  <a:spcPct val="0"/>
                </a:spcBef>
              </a:pPr>
              <a:t>10</a:t>
            </a:fld>
            <a:endParaRPr lang="de-DE" altLang="de-DE"/>
          </a:p>
        </p:txBody>
      </p:sp>
      <p:sp>
        <p:nvSpPr>
          <p:cNvPr id="32771" name="Rectangle 7"/>
          <p:cNvSpPr txBox="1">
            <a:spLocks noGrp="1" noChangeArrowheads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92C0EB4-80BC-4126-9268-901B5145A02B}" type="slidenum">
              <a:rPr lang="de-DE" altLang="de-DE"/>
              <a:pPr algn="r" eaLnBrk="1" hangingPunct="1">
                <a:spcBef>
                  <a:spcPct val="0"/>
                </a:spcBef>
              </a:pPr>
              <a:t>10</a:t>
            </a:fld>
            <a:endParaRPr lang="de-DE" altLang="de-DE"/>
          </a:p>
        </p:txBody>
      </p:sp>
      <p:sp>
        <p:nvSpPr>
          <p:cNvPr id="3277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3277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68723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1B45C2-F2FB-4E52-9DF0-06995BB44031}" type="slidenum">
              <a:rPr lang="de-DE" altLang="de-DE" smtClean="0"/>
              <a:pPr>
                <a:defRPr/>
              </a:pPr>
              <a:t>11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49366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15B95A2-28A4-4F1F-B682-78152F2833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1A7A65F-7368-45F7-A79B-61675D9185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80B55D-DEFB-4087-96B4-21B7E7BAA4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4871F-4639-4513-9EA8-7AEE5413E53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68435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2968E4-114F-48DA-B726-50D4B5BA11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2996EA9-D2B2-4B21-A4E8-6A91C5810F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A12A049-D1A0-45A6-88E7-E1F8433335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E9028-BAD0-4040-9283-80A21BCD1F4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56575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8EEFC1-812E-42E3-BB2C-099EAD3A9C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3A53CC-9D3D-49AD-89C1-003FF929FC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3661E2-E657-40DA-96C6-315009CA68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ABBDB-EB6E-4AF4-8C91-48D738FA98A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88506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8EF84FF-36AE-4BC9-BDC7-688BEF7228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ADB673C-6FB3-4C37-9E07-DF42AA56EF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CFEFC87-2F04-4047-967A-A6C8DF921A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E0269-C4BD-49BC-BCE6-846DC4F95CB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14950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B7179A-201D-4A08-9B35-1A2EB8E76A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FCDD92-D8D5-439A-BA1C-3B49E7788B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028E79-80E1-4865-8739-C4EB857449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0AA30-8713-4002-9D12-1140C3C53C4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17480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0767DEC-9824-4C49-BC93-DCB23B5015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1C68357-6A3E-4C8A-B8D8-A8A8C896EE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218FBFB-0702-4856-BA1C-C5C6C6F2F7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CBAE4-1FF3-4F5B-A903-15852BC1B76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33856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269E15-AD06-4591-B0D2-514EA84F54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0EA0BE-67F7-41B7-8F1C-3E5774E66D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0C0850-4456-40D3-B722-8FCA8CC42F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9CC05-99E7-44D8-821A-B4DBB3567BF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50676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46FEB27-98B1-4876-A043-C048B700A7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0BBA65B-3BC4-496F-AB84-B518A5FFC6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212A7D1-AB38-4AE2-9116-F27017A6B7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A257C3-F1A0-498A-96C7-0F6BF1709485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10752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81BE938-4A91-4E62-A53D-1ADF769666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4B6B1F1-3671-410B-9B49-14ACDB0C06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2233A91-18B7-4C18-830E-2921DA6863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58AC92-1E7E-4A51-BA95-F91C510D214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68951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E4955AA-60A6-421B-902B-B93D850055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DBD304D-90BE-4C43-98C9-603B1AF5B0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6C36358-25F9-43C6-876B-71B52148B6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73D2B-CDEC-4229-9CCA-885A7B0A86A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51232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368D6A-5146-4BF8-84EE-D4064D9D30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D5BD34-6593-454C-9251-A74864AD5C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A19D6E-1717-4E5B-8AAB-BF67CDAEC8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AC8CC-AE63-4722-A273-7E9C7F3F1C9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66029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283619-E935-4F5D-A127-94AC75B7C1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1C75A9-240C-49D4-B0D7-138E4734F6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5256A2B-6007-48B9-BD8E-F20B35D459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55D09-C914-40F2-BD4B-FAE95888267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21770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DC70E23-418A-4231-83D6-110BA54388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4A14CE8-7184-4387-AEE5-91482E6CDE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1B0A249-FF83-47D1-ACC3-8B69FED9342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A09B56B-9814-415B-B56E-07B4A4B173B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2955F26-0206-41D4-996A-1B6C4150FB5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CE06754-1DD2-4DEB-999B-5E49EC3FE57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9.jpeg"/><Relationship Id="rId5" Type="http://schemas.openxmlformats.org/officeDocument/2006/relationships/image" Target="../media/image4.jpeg"/><Relationship Id="rId10" Type="http://schemas.openxmlformats.org/officeDocument/2006/relationships/image" Target="../media/image8.png"/><Relationship Id="rId4" Type="http://schemas.openxmlformats.org/officeDocument/2006/relationships/image" Target="../media/image3.jpeg"/><Relationship Id="rId9" Type="http://schemas.openxmlformats.org/officeDocument/2006/relationships/hyperlink" Target="http://stroke.ahajournals.org/content/43/10/2699/F1.large.jpg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6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7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3.emf"/><Relationship Id="rId4" Type="http://schemas.openxmlformats.org/officeDocument/2006/relationships/image" Target="../media/image62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3">
            <a:extLst>
              <a:ext uri="{FF2B5EF4-FFF2-40B4-BE49-F238E27FC236}">
                <a16:creationId xmlns:a16="http://schemas.microsoft.com/office/drawing/2014/main" id="{A9D5CFF0-3849-4B96-8F1C-252DCE93AE54}"/>
              </a:ext>
            </a:extLst>
          </p:cNvPr>
          <p:cNvSpPr>
            <a:spLocks noChangeArrowheads="1"/>
          </p:cNvSpPr>
          <p:nvPr/>
        </p:nvSpPr>
        <p:spPr bwMode="auto">
          <a:xfrm rot="5400000" flipH="1">
            <a:off x="2438401" y="4011613"/>
            <a:ext cx="90487" cy="90488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5123" name="AutoShape 24">
            <a:extLst>
              <a:ext uri="{FF2B5EF4-FFF2-40B4-BE49-F238E27FC236}">
                <a16:creationId xmlns:a16="http://schemas.microsoft.com/office/drawing/2014/main" id="{5A91EF52-335B-4B8B-A8BD-3C07B129EF8C}"/>
              </a:ext>
            </a:extLst>
          </p:cNvPr>
          <p:cNvSpPr>
            <a:spLocks noChangeArrowheads="1"/>
          </p:cNvSpPr>
          <p:nvPr/>
        </p:nvSpPr>
        <p:spPr bwMode="auto">
          <a:xfrm rot="5400000" flipH="1">
            <a:off x="2438401" y="4011613"/>
            <a:ext cx="90487" cy="90488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/>
          </a:p>
        </p:txBody>
      </p:sp>
      <p:sp>
        <p:nvSpPr>
          <p:cNvPr id="5125" name="Rectangle 32">
            <a:extLst>
              <a:ext uri="{FF2B5EF4-FFF2-40B4-BE49-F238E27FC236}">
                <a16:creationId xmlns:a16="http://schemas.microsoft.com/office/drawing/2014/main" id="{A40510BD-6CC0-4026-A19A-A6635B21D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7700" y="5280026"/>
            <a:ext cx="9145588" cy="123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0000" tIns="0" rIns="180000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de-DE" altLang="de-DE" sz="1800" b="1" dirty="0"/>
              <a:t>Darius G. Nabavi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600" dirty="0"/>
              <a:t>Klinik für Neurologie mit Stroke Unit</a:t>
            </a:r>
            <a:br>
              <a:rPr lang="de-DE" altLang="de-DE" sz="1600" dirty="0"/>
            </a:br>
            <a:r>
              <a:rPr lang="de-DE" altLang="de-DE" sz="1600" dirty="0" err="1"/>
              <a:t>Neuro</a:t>
            </a:r>
            <a:r>
              <a:rPr lang="de-DE" altLang="de-DE" sz="1600" dirty="0" err="1">
                <a:solidFill>
                  <a:srgbClr val="4D4D4D"/>
                </a:solidFill>
              </a:rPr>
              <a:t>ZENTRUM</a:t>
            </a:r>
            <a:endParaRPr lang="de-DE" altLang="de-DE" sz="1600" dirty="0">
              <a:solidFill>
                <a:srgbClr val="4D4D4D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600" dirty="0"/>
              <a:t>Vivantes Klinikum Neukölln</a:t>
            </a:r>
          </a:p>
        </p:txBody>
      </p:sp>
      <p:sp>
        <p:nvSpPr>
          <p:cNvPr id="5129" name="Freeform 26">
            <a:extLst>
              <a:ext uri="{FF2B5EF4-FFF2-40B4-BE49-F238E27FC236}">
                <a16:creationId xmlns:a16="http://schemas.microsoft.com/office/drawing/2014/main" id="{C643BAE5-4FE4-4620-90EC-BCC68CDD2120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1527870" y="-82679"/>
            <a:ext cx="6695381" cy="2722692"/>
          </a:xfrm>
          <a:custGeom>
            <a:avLst/>
            <a:gdLst>
              <a:gd name="T0" fmla="*/ 2080 w 5769"/>
              <a:gd name="T1" fmla="*/ 32 h 2261"/>
              <a:gd name="T2" fmla="*/ 5752 w 5769"/>
              <a:gd name="T3" fmla="*/ 0 h 2261"/>
              <a:gd name="T4" fmla="*/ 5769 w 5769"/>
              <a:gd name="T5" fmla="*/ 2261 h 2261"/>
              <a:gd name="T6" fmla="*/ 0 w 5769"/>
              <a:gd name="T7" fmla="*/ 2261 h 2261"/>
              <a:gd name="T8" fmla="*/ 120 w 5769"/>
              <a:gd name="T9" fmla="*/ 1880 h 2261"/>
              <a:gd name="T10" fmla="*/ 1431 w 5769"/>
              <a:gd name="T11" fmla="*/ 1627 h 2261"/>
              <a:gd name="T12" fmla="*/ 1552 w 5769"/>
              <a:gd name="T13" fmla="*/ 1416 h 2261"/>
              <a:gd name="T14" fmla="*/ 1976 w 5769"/>
              <a:gd name="T15" fmla="*/ 800 h 2261"/>
              <a:gd name="T16" fmla="*/ 2016 w 5769"/>
              <a:gd name="T17" fmla="*/ 440 h 2261"/>
              <a:gd name="T18" fmla="*/ 2080 w 5769"/>
              <a:gd name="T19" fmla="*/ 32 h 226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5769" h="2261">
                <a:moveTo>
                  <a:pt x="2080" y="32"/>
                </a:moveTo>
                <a:lnTo>
                  <a:pt x="5752" y="0"/>
                </a:lnTo>
                <a:lnTo>
                  <a:pt x="5769" y="2261"/>
                </a:lnTo>
                <a:lnTo>
                  <a:pt x="0" y="2261"/>
                </a:lnTo>
                <a:lnTo>
                  <a:pt x="120" y="1880"/>
                </a:lnTo>
                <a:lnTo>
                  <a:pt x="1431" y="1627"/>
                </a:lnTo>
                <a:lnTo>
                  <a:pt x="1552" y="1416"/>
                </a:lnTo>
                <a:lnTo>
                  <a:pt x="1976" y="800"/>
                </a:lnTo>
                <a:lnTo>
                  <a:pt x="2016" y="440"/>
                </a:lnTo>
                <a:lnTo>
                  <a:pt x="2080" y="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7FC0A110-B3B2-48AF-BBF8-428577198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6464" y="636082"/>
            <a:ext cx="618518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►"/>
              <a:defRPr sz="21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►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▬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altLang="de-DE" sz="2000" i="1" dirty="0">
                <a:solidFill>
                  <a:srgbClr val="0000FF"/>
                </a:solidFill>
              </a:rPr>
              <a:t>12. INTENSIVKURS STROKE-UNIT-STARTER</a:t>
            </a:r>
          </a:p>
          <a:p>
            <a:pPr eaLnBrk="1" hangingPunct="1">
              <a:buFontTx/>
              <a:buNone/>
            </a:pPr>
            <a:r>
              <a:rPr lang="de-DE" altLang="de-DE" sz="2000" i="1" dirty="0">
                <a:solidFill>
                  <a:srgbClr val="0000FF"/>
                </a:solidFill>
              </a:rPr>
              <a:t>21.-22. Juni 2024</a:t>
            </a:r>
          </a:p>
          <a:p>
            <a:pPr eaLnBrk="1" hangingPunct="1">
              <a:buFontTx/>
              <a:buNone/>
            </a:pPr>
            <a:r>
              <a:rPr lang="de-DE" altLang="de-DE" sz="2000" i="1" dirty="0">
                <a:solidFill>
                  <a:srgbClr val="0000FF"/>
                </a:solidFill>
              </a:rPr>
              <a:t/>
            </a:r>
            <a:br>
              <a:rPr lang="de-DE" altLang="de-DE" sz="2000" i="1" dirty="0">
                <a:solidFill>
                  <a:srgbClr val="0000FF"/>
                </a:solidFill>
              </a:rPr>
            </a:br>
            <a:endParaRPr lang="de-DE" altLang="de-DE" sz="2000" i="1" dirty="0">
              <a:solidFill>
                <a:srgbClr val="0000FF"/>
              </a:solidFill>
            </a:endParaRPr>
          </a:p>
        </p:txBody>
      </p:sp>
      <p:pic>
        <p:nvPicPr>
          <p:cNvPr id="12" name="Picture 34">
            <a:extLst>
              <a:ext uri="{FF2B5EF4-FFF2-40B4-BE49-F238E27FC236}">
                <a16:creationId xmlns:a16="http://schemas.microsoft.com/office/drawing/2014/main" id="{D7722407-DAE7-4FEC-9041-AE31A2DB4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3" b="16556"/>
          <a:stretch>
            <a:fillRect/>
          </a:stretch>
        </p:blipFill>
        <p:spPr bwMode="auto">
          <a:xfrm>
            <a:off x="-22440" y="0"/>
            <a:ext cx="2001838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2">
            <a:extLst>
              <a:ext uri="{FF2B5EF4-FFF2-40B4-BE49-F238E27FC236}">
                <a16:creationId xmlns:a16="http://schemas.microsoft.com/office/drawing/2014/main" id="{56C02705-CE99-499E-A705-F6AF16A55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3164" y="2971801"/>
            <a:ext cx="8848436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►"/>
              <a:defRPr sz="21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►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▬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b="1" dirty="0">
                <a:latin typeface="Arial Black" panose="020B0A04020102020204" pitchFamily="34" charset="0"/>
              </a:rPr>
              <a:t>Kontroversen zur akuten Schlaganfall-Therapie</a:t>
            </a:r>
            <a:br>
              <a:rPr lang="de-DE" altLang="de-DE" b="1" dirty="0">
                <a:latin typeface="Arial Black" panose="020B0A04020102020204" pitchFamily="34" charset="0"/>
              </a:rPr>
            </a:br>
            <a:r>
              <a:rPr lang="de-DE" altLang="de-DE" dirty="0">
                <a:cs typeface="Arial" panose="020B0604020202020204" pitchFamily="34" charset="0"/>
              </a:rPr>
              <a:t>praktische Überlegungen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nummernplatzhalter 1"/>
          <p:cNvSpPr txBox="1">
            <a:spLocks noGrp="1"/>
          </p:cNvSpPr>
          <p:nvPr/>
        </p:nvSpPr>
        <p:spPr bwMode="auto">
          <a:xfrm>
            <a:off x="8880475" y="6283325"/>
            <a:ext cx="53975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945BF37B-BFC7-4E3A-BECC-C1121A82E082}" type="slidenum">
              <a:rPr lang="de-DE" altLang="de-DE" sz="1200">
                <a:solidFill>
                  <a:schemeClr val="bg1"/>
                </a:solidFill>
                <a:cs typeface="Arial" panose="020B0604020202020204" pitchFamily="34" charset="0"/>
              </a:rPr>
              <a:pPr algn="r" eaLnBrk="1" hangingPunct="1"/>
              <a:t>10</a:t>
            </a:fld>
            <a:endParaRPr lang="de-DE" altLang="de-DE" sz="12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1747" name="Foliennummernplatzhalter 3"/>
          <p:cNvSpPr txBox="1">
            <a:spLocks noGrp="1"/>
          </p:cNvSpPr>
          <p:nvPr/>
        </p:nvSpPr>
        <p:spPr bwMode="auto">
          <a:xfrm>
            <a:off x="9791700" y="6283325"/>
            <a:ext cx="53975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E3759DB-AF14-44CC-89BB-AF4C335952FA}" type="slidenum">
              <a:rPr lang="de-DE" altLang="de-DE" sz="1200">
                <a:solidFill>
                  <a:schemeClr val="bg1"/>
                </a:solidFill>
                <a:cs typeface="Arial" panose="020B0604020202020204" pitchFamily="34" charset="0"/>
              </a:rPr>
              <a:pPr algn="r" eaLnBrk="1" hangingPunct="1"/>
              <a:t>10</a:t>
            </a:fld>
            <a:endParaRPr lang="de-DE" altLang="de-DE" sz="12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1748" name="Rectangle 9"/>
          <p:cNvSpPr>
            <a:spLocks noChangeArrowheads="1"/>
          </p:cNvSpPr>
          <p:nvPr/>
        </p:nvSpPr>
        <p:spPr bwMode="auto">
          <a:xfrm>
            <a:off x="6745288" y="4676775"/>
            <a:ext cx="2192337" cy="708025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2000" b="1">
                <a:solidFill>
                  <a:schemeClr val="bg1"/>
                </a:solidFill>
                <a:cs typeface="Arial" panose="020B0604020202020204" pitchFamily="34" charset="0"/>
              </a:rPr>
              <a:t>Thrombektomie-</a:t>
            </a:r>
          </a:p>
          <a:p>
            <a:pPr algn="ctr" eaLnBrk="1" hangingPunct="1"/>
            <a:r>
              <a:rPr lang="de-DE" altLang="de-DE" sz="2000" b="1">
                <a:solidFill>
                  <a:schemeClr val="bg1"/>
                </a:solidFill>
                <a:cs typeface="Arial" panose="020B0604020202020204" pitchFamily="34" charset="0"/>
              </a:rPr>
              <a:t>Zentrum</a:t>
            </a:r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 flipH="1">
            <a:off x="4873625" y="2835275"/>
            <a:ext cx="879475" cy="7937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50" name="Rectangle 7"/>
          <p:cNvSpPr>
            <a:spLocks noChangeArrowheads="1"/>
          </p:cNvSpPr>
          <p:nvPr/>
        </p:nvSpPr>
        <p:spPr bwMode="auto">
          <a:xfrm>
            <a:off x="4873625" y="2043113"/>
            <a:ext cx="192405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2000" b="1">
                <a:latin typeface="Arial Black" panose="020B0A04020102020204" pitchFamily="34" charset="0"/>
                <a:cs typeface="Arial" panose="020B0604020202020204" pitchFamily="34" charset="0"/>
              </a:rPr>
              <a:t>Schwerer </a:t>
            </a:r>
            <a:br>
              <a:rPr lang="de-DE" altLang="de-DE" sz="2000" b="1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de-DE" altLang="de-DE" sz="2000" b="1">
                <a:latin typeface="Arial Black" panose="020B0A04020102020204" pitchFamily="34" charset="0"/>
                <a:cs typeface="Arial" panose="020B0604020202020204" pitchFamily="34" charset="0"/>
              </a:rPr>
              <a:t>Schlaganfall</a:t>
            </a:r>
          </a:p>
        </p:txBody>
      </p:sp>
      <p:sp>
        <p:nvSpPr>
          <p:cNvPr id="18" name="Line 10"/>
          <p:cNvSpPr>
            <a:spLocks noChangeShapeType="1"/>
          </p:cNvSpPr>
          <p:nvPr/>
        </p:nvSpPr>
        <p:spPr bwMode="auto">
          <a:xfrm flipH="1" flipV="1">
            <a:off x="4787900" y="4454525"/>
            <a:ext cx="1957388" cy="576263"/>
          </a:xfrm>
          <a:prstGeom prst="line">
            <a:avLst/>
          </a:prstGeom>
          <a:noFill/>
          <a:ln w="25400">
            <a:solidFill>
              <a:srgbClr val="C00000"/>
            </a:solidFill>
            <a:prstDash val="sys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3594100" y="3687763"/>
            <a:ext cx="1450975" cy="708025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2000" b="1">
                <a:solidFill>
                  <a:schemeClr val="bg1"/>
                </a:solidFill>
                <a:cs typeface="Arial" panose="020B0604020202020204" pitchFamily="34" charset="0"/>
              </a:rPr>
              <a:t>Lyse-Zentrum</a:t>
            </a:r>
          </a:p>
        </p:txBody>
      </p:sp>
      <p:sp>
        <p:nvSpPr>
          <p:cNvPr id="5" name="Abgerundetes Rechteck 4"/>
          <p:cNvSpPr/>
          <p:nvPr/>
        </p:nvSpPr>
        <p:spPr>
          <a:xfrm>
            <a:off x="4787900" y="2033588"/>
            <a:ext cx="2082800" cy="792162"/>
          </a:xfrm>
          <a:prstGeom prst="roundRect">
            <a:avLst/>
          </a:prstGeom>
          <a:solidFill>
            <a:srgbClr val="0000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2063750" y="3232150"/>
            <a:ext cx="16802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altLang="de-DE" sz="2000" dirty="0">
                <a:solidFill>
                  <a:srgbClr val="000000"/>
                </a:solidFill>
                <a:latin typeface="+mn-lt"/>
              </a:rPr>
              <a:t>1. </a:t>
            </a:r>
            <a:r>
              <a:rPr lang="de-DE" altLang="de-DE" sz="2000" dirty="0" err="1">
                <a:solidFill>
                  <a:srgbClr val="000000"/>
                </a:solidFill>
                <a:latin typeface="+mn-lt"/>
              </a:rPr>
              <a:t>drip</a:t>
            </a:r>
            <a:r>
              <a:rPr lang="de-DE" altLang="de-DE" sz="2000" dirty="0">
                <a:solidFill>
                  <a:srgbClr val="000000"/>
                </a:solidFill>
                <a:latin typeface="+mn-lt"/>
              </a:rPr>
              <a:t> &amp; </a:t>
            </a:r>
            <a:r>
              <a:rPr lang="de-DE" altLang="de-DE" sz="2000" dirty="0" err="1">
                <a:solidFill>
                  <a:srgbClr val="000000"/>
                </a:solidFill>
                <a:latin typeface="+mn-lt"/>
              </a:rPr>
              <a:t>ship</a:t>
            </a:r>
            <a:endParaRPr lang="de-DE" sz="2000" dirty="0">
              <a:latin typeface="+mn-lt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7840663" y="4165600"/>
            <a:ext cx="17363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altLang="de-DE" sz="2000" dirty="0">
                <a:solidFill>
                  <a:srgbClr val="000000"/>
                </a:solidFill>
                <a:latin typeface="+mn-lt"/>
              </a:rPr>
              <a:t>2. </a:t>
            </a:r>
            <a:r>
              <a:rPr lang="de-DE" altLang="de-DE" sz="2000" dirty="0" err="1">
                <a:solidFill>
                  <a:srgbClr val="000000"/>
                </a:solidFill>
                <a:latin typeface="+mn-lt"/>
              </a:rPr>
              <a:t>mothership</a:t>
            </a:r>
            <a:endParaRPr lang="de-DE" sz="2000" dirty="0">
              <a:latin typeface="+mn-lt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3117850" y="4953000"/>
            <a:ext cx="20922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altLang="de-DE" sz="2000" dirty="0">
                <a:solidFill>
                  <a:srgbClr val="000000"/>
                </a:solidFill>
                <a:latin typeface="+mn-lt"/>
              </a:rPr>
              <a:t>3. </a:t>
            </a:r>
            <a:r>
              <a:rPr lang="de-DE" altLang="de-DE" sz="2000" dirty="0" err="1">
                <a:solidFill>
                  <a:srgbClr val="000000"/>
                </a:solidFill>
                <a:latin typeface="+mn-lt"/>
              </a:rPr>
              <a:t>drip</a:t>
            </a:r>
            <a:r>
              <a:rPr lang="de-DE" altLang="de-DE" sz="2000" dirty="0">
                <a:solidFill>
                  <a:srgbClr val="000000"/>
                </a:solidFill>
                <a:latin typeface="+mn-lt"/>
              </a:rPr>
              <a:t> &amp; </a:t>
            </a:r>
            <a:r>
              <a:rPr lang="de-DE" altLang="de-DE" sz="2000" dirty="0" err="1">
                <a:solidFill>
                  <a:srgbClr val="000000"/>
                </a:solidFill>
                <a:latin typeface="+mn-lt"/>
              </a:rPr>
              <a:t>drive</a:t>
            </a:r>
            <a:r>
              <a:rPr lang="de-DE" altLang="de-DE" sz="2000" dirty="0">
                <a:solidFill>
                  <a:srgbClr val="000000"/>
                </a:solidFill>
                <a:latin typeface="+mn-lt"/>
              </a:rPr>
              <a:t>/</a:t>
            </a:r>
            <a:r>
              <a:rPr lang="de-DE" altLang="de-DE" sz="2000" dirty="0" err="1">
                <a:solidFill>
                  <a:srgbClr val="000000"/>
                </a:solidFill>
                <a:latin typeface="+mn-lt"/>
              </a:rPr>
              <a:t>fly</a:t>
            </a:r>
            <a:endParaRPr lang="de-DE" sz="2000" dirty="0">
              <a:latin typeface="+mn-lt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3420665" y="681601"/>
            <a:ext cx="48702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altLang="de-DE" sz="2000" b="1" kern="0" dirty="0"/>
              <a:t>Zuweisung bei schwerem Schlaganfall</a:t>
            </a:r>
          </a:p>
        </p:txBody>
      </p:sp>
      <p:sp>
        <p:nvSpPr>
          <p:cNvPr id="16" name="Rechteck 15"/>
          <p:cNvSpPr/>
          <p:nvPr/>
        </p:nvSpPr>
        <p:spPr>
          <a:xfrm>
            <a:off x="8572239" y="6202005"/>
            <a:ext cx="3407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dirty="0" smtClean="0"/>
              <a:t>(orientiert an LL der DGN/DSG)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492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7A2862C-9824-AD97-CDEB-5D0FCD31D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913" y="984971"/>
            <a:ext cx="1781994" cy="137183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3F137D5-907A-2559-43D6-C40DCBC183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1236" y="944531"/>
            <a:ext cx="1995764" cy="1412276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C0B71F2E-9EB0-2D42-8DCC-FFE13F8F975B}"/>
              </a:ext>
            </a:extLst>
          </p:cNvPr>
          <p:cNvGrpSpPr/>
          <p:nvPr/>
        </p:nvGrpSpPr>
        <p:grpSpPr>
          <a:xfrm>
            <a:off x="891740" y="2486611"/>
            <a:ext cx="9149502" cy="4310193"/>
            <a:chOff x="830095" y="2143648"/>
            <a:chExt cx="9149502" cy="4310193"/>
          </a:xfrm>
        </p:grpSpPr>
        <p:pic>
          <p:nvPicPr>
            <p:cNvPr id="2" name="Grafik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0095" y="2143648"/>
              <a:ext cx="9149502" cy="4310193"/>
            </a:xfrm>
            <a:prstGeom prst="rect">
              <a:avLst/>
            </a:prstGeom>
          </p:spPr>
        </p:pic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5536D1F9-5375-E7B9-9F0D-4E0430F26BDA}"/>
                </a:ext>
              </a:extLst>
            </p:cNvPr>
            <p:cNvCxnSpPr>
              <a:cxnSpLocks/>
            </p:cNvCxnSpPr>
            <p:nvPr/>
          </p:nvCxnSpPr>
          <p:spPr>
            <a:xfrm>
              <a:off x="9979597" y="2143648"/>
              <a:ext cx="0" cy="34983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hteck 6"/>
          <p:cNvSpPr/>
          <p:nvPr/>
        </p:nvSpPr>
        <p:spPr>
          <a:xfrm>
            <a:off x="7464829" y="388533"/>
            <a:ext cx="3192088" cy="5835534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8651751" y="6321280"/>
            <a:ext cx="3407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dirty="0" smtClean="0"/>
              <a:t>(orientiert an LL der DGN/DSG)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7981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7A2862C-9824-AD97-CDEB-5D0FCD31D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913" y="984971"/>
            <a:ext cx="1781994" cy="137183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3F137D5-907A-2559-43D6-C40DCBC183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1236" y="944531"/>
            <a:ext cx="1995764" cy="1412276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C0B71F2E-9EB0-2D42-8DCC-FFE13F8F975B}"/>
              </a:ext>
            </a:extLst>
          </p:cNvPr>
          <p:cNvGrpSpPr/>
          <p:nvPr/>
        </p:nvGrpSpPr>
        <p:grpSpPr>
          <a:xfrm>
            <a:off x="891740" y="2486611"/>
            <a:ext cx="9149502" cy="4310193"/>
            <a:chOff x="830095" y="2143648"/>
            <a:chExt cx="9149502" cy="4310193"/>
          </a:xfrm>
        </p:grpSpPr>
        <p:pic>
          <p:nvPicPr>
            <p:cNvPr id="2" name="Grafik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0095" y="2143648"/>
              <a:ext cx="9149502" cy="4310193"/>
            </a:xfrm>
            <a:prstGeom prst="rect">
              <a:avLst/>
            </a:prstGeom>
          </p:spPr>
        </p:pic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5536D1F9-5375-E7B9-9F0D-4E0430F26BDA}"/>
                </a:ext>
              </a:extLst>
            </p:cNvPr>
            <p:cNvCxnSpPr>
              <a:cxnSpLocks/>
            </p:cNvCxnSpPr>
            <p:nvPr/>
          </p:nvCxnSpPr>
          <p:spPr>
            <a:xfrm>
              <a:off x="9979597" y="2143648"/>
              <a:ext cx="0" cy="34983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hteck 8"/>
          <p:cNvSpPr/>
          <p:nvPr/>
        </p:nvSpPr>
        <p:spPr>
          <a:xfrm>
            <a:off x="8651751" y="6321280"/>
            <a:ext cx="3407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dirty="0" smtClean="0"/>
              <a:t>(orientiert an LL der DGN/DSG)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4591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3134718" y="2611437"/>
            <a:ext cx="6908800" cy="372864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de-DE" sz="2000" dirty="0">
                <a:cs typeface="Arial" panose="020B0604020202020204" pitchFamily="34" charset="0"/>
              </a:rPr>
              <a:t>RCT in Katalonien  (3/2017 – 6/2020)</a:t>
            </a:r>
          </a:p>
          <a:p>
            <a:pPr>
              <a:lnSpc>
                <a:spcPct val="150000"/>
              </a:lnSpc>
              <a:defRPr/>
            </a:pPr>
            <a:r>
              <a:rPr lang="de-DE" sz="2000" dirty="0">
                <a:cs typeface="Arial" panose="020B0604020202020204" pitchFamily="34" charset="0"/>
              </a:rPr>
              <a:t>7,5 </a:t>
            </a:r>
            <a:r>
              <a:rPr lang="de-DE" sz="2000" dirty="0" err="1">
                <a:cs typeface="Arial" panose="020B0604020202020204" pitchFamily="34" charset="0"/>
              </a:rPr>
              <a:t>mio</a:t>
            </a:r>
            <a:r>
              <a:rPr lang="de-DE" sz="2000" dirty="0">
                <a:cs typeface="Arial" panose="020B0604020202020204" pitchFamily="34" charset="0"/>
              </a:rPr>
              <a:t> Einwohner</a:t>
            </a:r>
          </a:p>
          <a:p>
            <a:pPr>
              <a:lnSpc>
                <a:spcPct val="150000"/>
              </a:lnSpc>
              <a:defRPr/>
            </a:pPr>
            <a:r>
              <a:rPr lang="de-DE" sz="2000" dirty="0">
                <a:cs typeface="Arial" panose="020B0604020202020204" pitchFamily="34" charset="0"/>
              </a:rPr>
              <a:t>Viele kleine SU, wenig </a:t>
            </a:r>
            <a:r>
              <a:rPr lang="de-DE" sz="2000" dirty="0" err="1">
                <a:cs typeface="Arial" panose="020B0604020202020204" pitchFamily="34" charset="0"/>
              </a:rPr>
              <a:t>Thrombektomie</a:t>
            </a:r>
            <a:r>
              <a:rPr lang="de-DE" sz="2000" dirty="0">
                <a:cs typeface="Arial" panose="020B0604020202020204" pitchFamily="34" charset="0"/>
              </a:rPr>
              <a:t>-Zentren</a:t>
            </a:r>
          </a:p>
          <a:p>
            <a:pPr>
              <a:lnSpc>
                <a:spcPct val="150000"/>
              </a:lnSpc>
              <a:defRPr/>
            </a:pPr>
            <a:r>
              <a:rPr lang="de-DE" sz="2000" dirty="0">
                <a:cs typeface="Arial" panose="020B0604020202020204" pitchFamily="34" charset="0"/>
              </a:rPr>
              <a:t>1:1 Randomisierung nach Region und Wochentag</a:t>
            </a:r>
            <a:br>
              <a:rPr lang="de-DE" sz="2000" dirty="0">
                <a:cs typeface="Arial" panose="020B0604020202020204" pitchFamily="34" charset="0"/>
              </a:rPr>
            </a:br>
            <a:r>
              <a:rPr lang="de-DE" sz="2000" dirty="0">
                <a:cs typeface="Arial" panose="020B0604020202020204" pitchFamily="34" charset="0"/>
                <a:sym typeface="Wingdings" panose="05000000000000000000" pitchFamily="2" charset="2"/>
              </a:rPr>
              <a:t> nächst gelegene SU  TE-Zentrum (</a:t>
            </a:r>
            <a:r>
              <a:rPr lang="de-DE" sz="2000" dirty="0" err="1">
                <a:cs typeface="Arial" panose="020B0604020202020204" pitchFamily="34" charset="0"/>
                <a:sym typeface="Wingdings" panose="05000000000000000000" pitchFamily="2" charset="2"/>
              </a:rPr>
              <a:t>Drip-Ship</a:t>
            </a:r>
            <a:r>
              <a:rPr lang="de-DE" sz="2000" dirty="0"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à"/>
              <a:defRPr/>
            </a:pPr>
            <a:r>
              <a:rPr lang="de-DE" sz="2000" dirty="0">
                <a:cs typeface="Arial" panose="020B0604020202020204" pitchFamily="34" charset="0"/>
                <a:sym typeface="Wingdings" panose="05000000000000000000" pitchFamily="2" charset="2"/>
              </a:rPr>
              <a:t>Primär ins TE-Zentrum (</a:t>
            </a:r>
            <a:r>
              <a:rPr lang="de-DE" sz="2000" dirty="0" err="1">
                <a:cs typeface="Arial" panose="020B0604020202020204" pitchFamily="34" charset="0"/>
                <a:sym typeface="Wingdings" panose="05000000000000000000" pitchFamily="2" charset="2"/>
              </a:rPr>
              <a:t>motherhip</a:t>
            </a:r>
            <a:r>
              <a:rPr lang="de-DE" sz="2000" dirty="0"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</a:p>
          <a:p>
            <a:pPr>
              <a:lnSpc>
                <a:spcPct val="150000"/>
              </a:lnSpc>
              <a:defRPr/>
            </a:pPr>
            <a:endParaRPr lang="de-DE" sz="2000" dirty="0"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  <a:defRPr/>
            </a:pPr>
            <a:r>
              <a:rPr lang="de-DE" sz="2000" dirty="0">
                <a:cs typeface="Arial" panose="020B0604020202020204" pitchFamily="34" charset="0"/>
                <a:sym typeface="Wingdings" panose="05000000000000000000" pitchFamily="2" charset="2"/>
              </a:rPr>
              <a:t>Geplant waren 2000 Pat.</a:t>
            </a:r>
            <a:endParaRPr lang="de-DE" sz="2000" dirty="0">
              <a:cs typeface="Arial" panose="020B0604020202020204" pitchFamily="34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8D8C40A-76E9-1C8C-AE6F-A1E135769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969" y="318592"/>
            <a:ext cx="8147073" cy="1974048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9029851" y="1898691"/>
            <a:ext cx="2720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/>
              <a:t>JAMA 2022; 327(18):1782-1794</a:t>
            </a:r>
          </a:p>
        </p:txBody>
      </p:sp>
    </p:spTree>
    <p:extLst>
      <p:ext uri="{BB962C8B-B14F-4D97-AF65-F5344CB8AC3E}">
        <p14:creationId xmlns:p14="http://schemas.microsoft.com/office/powerpoint/2010/main" val="506311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1649413" y="6342063"/>
            <a:ext cx="8940800" cy="495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graphicFrame>
        <p:nvGraphicFramePr>
          <p:cNvPr id="8" name="Group 1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389380"/>
              </p:ext>
            </p:extLst>
          </p:nvPr>
        </p:nvGraphicFramePr>
        <p:xfrm>
          <a:off x="2501900" y="2049463"/>
          <a:ext cx="7235825" cy="3028952"/>
        </p:xfrm>
        <a:graphic>
          <a:graphicData uri="http://schemas.openxmlformats.org/drawingml/2006/table">
            <a:tbl>
              <a:tblPr/>
              <a:tblGrid>
                <a:gridCol w="3307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1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6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32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9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de-DE" altLang="de-DE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439" marR="91439" marT="45680" marB="4568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Sekundärtransfer</a:t>
                      </a:r>
                    </a:p>
                  </a:txBody>
                  <a:tcPr marL="91439" marR="91439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8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9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de-DE" altLang="de-DE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Times New Roman" pitchFamily="18" charset="0"/>
                        </a:rPr>
                        <a:t>Mothership</a:t>
                      </a:r>
                      <a:endParaRPr kumimoji="0" lang="de-DE" altLang="de-DE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1439" marR="91439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E8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570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</a:t>
                      </a:r>
                    </a:p>
                  </a:txBody>
                  <a:tcPr marL="91439" marR="91439" marT="45680" marB="4568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713</a:t>
                      </a:r>
                    </a:p>
                  </a:txBody>
                  <a:tcPr marL="91439" marR="91439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688</a:t>
                      </a:r>
                    </a:p>
                  </a:txBody>
                  <a:tcPr marL="91439" marR="91439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87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9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Komplikationen (in %)</a:t>
                      </a:r>
                      <a:b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Intubationen </a:t>
                      </a:r>
                      <a:r>
                        <a:rPr kumimoji="0" lang="de-DE" alt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prähospital</a:t>
                      </a:r>
                      <a:endParaRPr kumimoji="0" lang="de-DE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91439" marR="91439" marT="45680" marB="4568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31 (4,6 %)</a:t>
                      </a:r>
                      <a:b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 (0,3 %)</a:t>
                      </a:r>
                    </a:p>
                  </a:txBody>
                  <a:tcPr marL="91439" marR="91439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9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70 (10,4 %)</a:t>
                      </a:r>
                      <a:b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</a:b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7 (1 %)</a:t>
                      </a:r>
                    </a:p>
                  </a:txBody>
                  <a:tcPr marL="91439" marR="91439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570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9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Symptom </a:t>
                      </a: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kumimoji="0" lang="de-DE" alt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first</a:t>
                      </a: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de-DE" alt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center</a:t>
                      </a: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(min)</a:t>
                      </a:r>
                    </a:p>
                  </a:txBody>
                  <a:tcPr marL="91439" marR="91439" marT="45680" marB="4568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142</a:t>
                      </a:r>
                    </a:p>
                  </a:txBody>
                  <a:tcPr marL="91439" marR="91439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9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216</a:t>
                      </a:r>
                    </a:p>
                  </a:txBody>
                  <a:tcPr marL="91439" marR="91439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570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9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Symptom – </a:t>
                      </a:r>
                      <a:r>
                        <a:rPr kumimoji="0" lang="de-DE" alt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Lyse</a:t>
                      </a: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(min)</a:t>
                      </a:r>
                    </a:p>
                  </a:txBody>
                  <a:tcPr marL="91439" marR="91439" marT="45680" marB="4568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120</a:t>
                      </a:r>
                    </a:p>
                  </a:txBody>
                  <a:tcPr marL="91439" marR="91439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9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155</a:t>
                      </a:r>
                    </a:p>
                  </a:txBody>
                  <a:tcPr marL="91439" marR="91439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570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9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Symptom – Leistenpunktion (min)</a:t>
                      </a:r>
                    </a:p>
                  </a:txBody>
                  <a:tcPr marL="91439" marR="91439" marT="45680" marB="45680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270</a:t>
                      </a:r>
                    </a:p>
                  </a:txBody>
                  <a:tcPr marL="91439" marR="91439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rgbClr val="000000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900">
                          <a:solidFill>
                            <a:srgbClr val="000000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600">
                          <a:solidFill>
                            <a:srgbClr val="000000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Arial" charset="0"/>
                        <a:defRPr sz="1400">
                          <a:solidFill>
                            <a:srgbClr val="000000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rgbClr val="000000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de-DE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214</a:t>
                      </a:r>
                    </a:p>
                  </a:txBody>
                  <a:tcPr marL="91439" marR="91439" marT="45680" marB="4568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itel 1"/>
          <p:cNvSpPr txBox="1">
            <a:spLocks/>
          </p:cNvSpPr>
          <p:nvPr/>
        </p:nvSpPr>
        <p:spPr>
          <a:xfrm>
            <a:off x="1922463" y="584200"/>
            <a:ext cx="8523287" cy="90011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DE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Primärtransport bei schwerem Schlaganfall</a:t>
            </a:r>
            <a:r>
              <a:rPr lang="de-DE" sz="24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de-DE" sz="24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2000" kern="0" dirty="0">
                <a:solidFill>
                  <a:srgbClr val="0000FF"/>
                </a:solidFill>
                <a:cs typeface="Arial" panose="020B0604020202020204" pitchFamily="34" charset="0"/>
              </a:rPr>
              <a:t>RACECAT-Studie</a:t>
            </a:r>
          </a:p>
        </p:txBody>
      </p:sp>
      <p:sp>
        <p:nvSpPr>
          <p:cNvPr id="35874" name="Rechteck 10"/>
          <p:cNvSpPr>
            <a:spLocks noChangeArrowheads="1"/>
          </p:cNvSpPr>
          <p:nvPr/>
        </p:nvSpPr>
        <p:spPr bwMode="auto">
          <a:xfrm>
            <a:off x="8972857" y="6342063"/>
            <a:ext cx="27203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dirty="0">
                <a:cs typeface="Arial" panose="020B0604020202020204" pitchFamily="34" charset="0"/>
                <a:sym typeface="Wingdings" panose="05000000000000000000" pitchFamily="2" charset="2"/>
              </a:rPr>
              <a:t>JAMA 2022; 327(18):1782-1794</a:t>
            </a: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2501900" y="4175125"/>
            <a:ext cx="7235825" cy="461963"/>
          </a:xfrm>
          <a:prstGeom prst="rect">
            <a:avLst/>
          </a:prstGeom>
          <a:solidFill>
            <a:srgbClr val="0000FF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4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2527300" y="4657725"/>
            <a:ext cx="7235825" cy="400050"/>
          </a:xfrm>
          <a:prstGeom prst="rect">
            <a:avLst/>
          </a:prstGeom>
          <a:solidFill>
            <a:srgbClr val="0000FF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9709150" y="4202113"/>
            <a:ext cx="15716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kern="0" dirty="0">
                <a:cs typeface="Arial" panose="020B0604020202020204" pitchFamily="34" charset="0"/>
              </a:rPr>
              <a:t>+ 35 min.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9737725" y="4667250"/>
            <a:ext cx="119062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kern="0" dirty="0">
                <a:cs typeface="Arial" panose="020B0604020202020204" pitchFamily="34" charset="0"/>
              </a:rPr>
              <a:t>- 56 min.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9696450" y="3753645"/>
            <a:ext cx="15716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kern="0" dirty="0">
                <a:cs typeface="Arial" panose="020B0604020202020204" pitchFamily="34" charset="0"/>
              </a:rPr>
              <a:t>+ 74 min.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4208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868488" y="6018213"/>
            <a:ext cx="8739187" cy="771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8919425" y="6386492"/>
            <a:ext cx="2720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/>
              <a:t>JAMA 2022; 327(18):1782-1794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/>
          <a:srcRect l="-3338" t="22053" r="49727" b="38279"/>
          <a:stretch/>
        </p:blipFill>
        <p:spPr>
          <a:xfrm>
            <a:off x="1737707" y="2274225"/>
            <a:ext cx="8317455" cy="2312245"/>
          </a:xfrm>
          <a:prstGeom prst="rect">
            <a:avLst/>
          </a:prstGeom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1922463" y="584200"/>
            <a:ext cx="8523287" cy="90011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DE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Primärtransport bei schwerem Schlaganfall</a:t>
            </a:r>
            <a:r>
              <a:rPr lang="de-DE" sz="24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de-DE" sz="24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2000" kern="0" dirty="0">
                <a:solidFill>
                  <a:srgbClr val="0000FF"/>
                </a:solidFill>
                <a:cs typeface="Arial" panose="020B0604020202020204" pitchFamily="34" charset="0"/>
              </a:rPr>
              <a:t>RACECAT-Studie: neutral</a:t>
            </a:r>
          </a:p>
        </p:txBody>
      </p:sp>
    </p:spTree>
    <p:extLst>
      <p:ext uri="{BB962C8B-B14F-4D97-AF65-F5344CB8AC3E}">
        <p14:creationId xmlns:p14="http://schemas.microsoft.com/office/powerpoint/2010/main" val="2746718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868488" y="6018213"/>
            <a:ext cx="8739187" cy="7715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9081350" y="6250086"/>
            <a:ext cx="28309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/>
              <a:t>JAMA </a:t>
            </a:r>
            <a:r>
              <a:rPr lang="de-DE" sz="1400" dirty="0" err="1"/>
              <a:t>Neurol</a:t>
            </a:r>
            <a:r>
              <a:rPr lang="de-DE" sz="1400" dirty="0"/>
              <a:t> 2023; 80:1028-36.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/>
          <a:srcRect b="19299"/>
          <a:stretch/>
        </p:blipFill>
        <p:spPr>
          <a:xfrm>
            <a:off x="2138209" y="234521"/>
            <a:ext cx="6391582" cy="165096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8209" y="2277705"/>
            <a:ext cx="5269361" cy="3646953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8117713" y="2982352"/>
            <a:ext cx="30316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0000FF"/>
                </a:solidFill>
              </a:rPr>
              <a:t>Längerer Transport bei ICB </a:t>
            </a:r>
          </a:p>
          <a:p>
            <a:r>
              <a:rPr lang="de-DE" dirty="0">
                <a:solidFill>
                  <a:srgbClr val="0000FF"/>
                </a:solidFill>
              </a:rPr>
              <a:t>tendenziell ungünstig !</a:t>
            </a:r>
          </a:p>
        </p:txBody>
      </p:sp>
    </p:spTree>
    <p:extLst>
      <p:ext uri="{BB962C8B-B14F-4D97-AF65-F5344CB8AC3E}">
        <p14:creationId xmlns:p14="http://schemas.microsoft.com/office/powerpoint/2010/main" val="247846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1649413" y="6294438"/>
            <a:ext cx="8940800" cy="495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922463" y="584200"/>
            <a:ext cx="8523287" cy="90011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DE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Primärtransport bei schwerem Schlaganfall</a:t>
            </a:r>
            <a:r>
              <a:rPr lang="de-DE" sz="24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de-DE" sz="24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2000" kern="0" dirty="0">
                <a:solidFill>
                  <a:srgbClr val="0000FF"/>
                </a:solidFill>
                <a:cs typeface="Arial" panose="020B0604020202020204" pitchFamily="34" charset="0"/>
              </a:rPr>
              <a:t>RACECAT-Studie</a:t>
            </a:r>
          </a:p>
        </p:txBody>
      </p:sp>
      <p:sp>
        <p:nvSpPr>
          <p:cNvPr id="36869" name="Rechteck 5"/>
          <p:cNvSpPr>
            <a:spLocks noChangeArrowheads="1"/>
          </p:cNvSpPr>
          <p:nvPr/>
        </p:nvSpPr>
        <p:spPr bwMode="auto">
          <a:xfrm>
            <a:off x="2968625" y="2008675"/>
            <a:ext cx="6908800" cy="142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de-DE" altLang="de-DE" sz="2000" u="sng" dirty="0">
                <a:cs typeface="Arial" panose="020B0604020202020204" pitchFamily="34" charset="0"/>
              </a:rPr>
              <a:t>Primärer Endpunkt</a:t>
            </a:r>
            <a:r>
              <a:rPr lang="de-DE" altLang="de-DE" sz="2000" dirty="0">
                <a:cs typeface="Arial" panose="020B0604020202020204" pitchFamily="34" charset="0"/>
              </a:rPr>
              <a:t>: keine Outcome-Differenz</a:t>
            </a:r>
            <a:endParaRPr lang="de-DE" altLang="de-DE" sz="2000" dirty="0"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de-DE" altLang="de-DE" sz="2000" dirty="0">
                <a:cs typeface="Arial" panose="020B0604020202020204" pitchFamily="34" charset="0"/>
                <a:sym typeface="Wingdings" panose="05000000000000000000" pitchFamily="2" charset="2"/>
              </a:rPr>
              <a:t>Sicherheitsendpunkte: keine Differenz</a:t>
            </a:r>
          </a:p>
          <a:p>
            <a:pPr>
              <a:lnSpc>
                <a:spcPct val="150000"/>
              </a:lnSpc>
            </a:pPr>
            <a:r>
              <a:rPr lang="de-DE" altLang="de-DE" sz="2000" dirty="0">
                <a:cs typeface="Arial" panose="020B0604020202020204" pitchFamily="34" charset="0"/>
                <a:sym typeface="Wingdings" panose="05000000000000000000" pitchFamily="2" charset="2"/>
              </a:rPr>
              <a:t>ICB: verzögerter Behandlungsbeginn tendenziell ungünstig</a:t>
            </a:r>
            <a:endParaRPr lang="de-DE" altLang="de-DE" sz="2000" dirty="0">
              <a:cs typeface="Arial" panose="020B0604020202020204" pitchFamily="34" charset="0"/>
            </a:endParaRPr>
          </a:p>
        </p:txBody>
      </p:sp>
      <p:sp>
        <p:nvSpPr>
          <p:cNvPr id="36870" name="Rechteck 9"/>
          <p:cNvSpPr>
            <a:spLocks noChangeArrowheads="1"/>
          </p:cNvSpPr>
          <p:nvPr/>
        </p:nvSpPr>
        <p:spPr bwMode="auto">
          <a:xfrm>
            <a:off x="2695887" y="3585720"/>
            <a:ext cx="7353300" cy="142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de-DE" altLang="de-DE" sz="2000" u="sng" dirty="0">
                <a:cs typeface="Arial" panose="020B0604020202020204" pitchFamily="34" charset="0"/>
              </a:rPr>
              <a:t>Fazit</a:t>
            </a:r>
            <a:r>
              <a:rPr lang="de-DE" altLang="de-DE" sz="2000" dirty="0">
                <a:cs typeface="Arial" panose="020B0604020202020204" pitchFamily="34" charset="0"/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de-DE" altLang="de-DE" sz="2000" dirty="0">
                <a:cs typeface="Arial" panose="020B0604020202020204" pitchFamily="34" charset="0"/>
              </a:rPr>
              <a:t>Unter optimalen Organisations- und Transportbedingungen keine Differenz  </a:t>
            </a:r>
            <a:r>
              <a:rPr lang="de-DE" altLang="de-DE" sz="2000" b="1" dirty="0" err="1">
                <a:cs typeface="Arial" panose="020B0604020202020204" pitchFamily="34" charset="0"/>
              </a:rPr>
              <a:t>Drip-Ship</a:t>
            </a:r>
            <a:r>
              <a:rPr lang="de-DE" altLang="de-DE" sz="2000" dirty="0">
                <a:cs typeface="Arial" panose="020B0604020202020204" pitchFamily="34" charset="0"/>
              </a:rPr>
              <a:t> = </a:t>
            </a:r>
            <a:r>
              <a:rPr lang="de-DE" altLang="de-DE" sz="2000" b="1" dirty="0" err="1">
                <a:cs typeface="Arial" panose="020B0604020202020204" pitchFamily="34" charset="0"/>
              </a:rPr>
              <a:t>Mothership</a:t>
            </a:r>
            <a:endParaRPr lang="de-DE" altLang="de-DE" sz="2000" b="1" dirty="0"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8856906" y="6206708"/>
            <a:ext cx="28309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/>
              <a:t>JAMA </a:t>
            </a:r>
            <a:r>
              <a:rPr lang="de-DE" sz="1400" dirty="0" err="1"/>
              <a:t>Neurol</a:t>
            </a:r>
            <a:r>
              <a:rPr lang="de-DE" sz="1400" dirty="0"/>
              <a:t> 2023; 80:1028-36.</a:t>
            </a:r>
          </a:p>
        </p:txBody>
      </p:sp>
      <p:sp>
        <p:nvSpPr>
          <p:cNvPr id="11" name="Rechteck 10"/>
          <p:cNvSpPr/>
          <p:nvPr/>
        </p:nvSpPr>
        <p:spPr>
          <a:xfrm>
            <a:off x="8919425" y="6386492"/>
            <a:ext cx="2720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/>
              <a:t>JAMA 2022; 327(18):1782-1794</a:t>
            </a:r>
          </a:p>
        </p:txBody>
      </p:sp>
    </p:spTree>
    <p:extLst>
      <p:ext uri="{BB962C8B-B14F-4D97-AF65-F5344CB8AC3E}">
        <p14:creationId xmlns:p14="http://schemas.microsoft.com/office/powerpoint/2010/main" val="3900513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1649413" y="6294438"/>
            <a:ext cx="8940800" cy="495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922463" y="584200"/>
            <a:ext cx="8523287" cy="90011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DE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Sekundärtransporte zur </a:t>
            </a:r>
            <a:r>
              <a:rPr lang="de-DE" sz="2000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Thrombektomie</a:t>
            </a:r>
            <a:r>
              <a:rPr lang="de-DE" sz="24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de-DE" sz="24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2000" kern="0" dirty="0">
                <a:solidFill>
                  <a:srgbClr val="0000FF"/>
                </a:solidFill>
                <a:cs typeface="Arial" panose="020B0604020202020204" pitchFamily="34" charset="0"/>
              </a:rPr>
              <a:t>das Problem</a:t>
            </a:r>
          </a:p>
        </p:txBody>
      </p:sp>
      <p:sp>
        <p:nvSpPr>
          <p:cNvPr id="36869" name="Rechteck 5"/>
          <p:cNvSpPr>
            <a:spLocks noChangeArrowheads="1"/>
          </p:cNvSpPr>
          <p:nvPr/>
        </p:nvSpPr>
        <p:spPr bwMode="auto">
          <a:xfrm>
            <a:off x="1789012" y="2257140"/>
            <a:ext cx="8940800" cy="23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de-DE" altLang="de-DE" sz="2000" b="1" dirty="0">
                <a:cs typeface="Arial" panose="020B0604020202020204" pitchFamily="34" charset="0"/>
              </a:rPr>
              <a:t>Unter laufender Lysetherapie i.d.R. Notarzt-Standard zur Verlegung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de-DE" altLang="de-DE" sz="2000" dirty="0">
                <a:cs typeface="Arial" panose="020B0604020202020204" pitchFamily="34" charset="0"/>
                <a:sym typeface="Wingdings" panose="05000000000000000000" pitchFamily="2" charset="2"/>
              </a:rPr>
              <a:t>verursacht Wartezeiten für (vermeintlich) mehr Transportsicherheit</a:t>
            </a:r>
          </a:p>
          <a:p>
            <a:pPr>
              <a:lnSpc>
                <a:spcPct val="150000"/>
              </a:lnSpc>
            </a:pPr>
            <a:endParaRPr lang="de-DE" altLang="de-DE" sz="2000" dirty="0"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altLang="de-DE" sz="2000" b="1" dirty="0">
                <a:cs typeface="Arial" panose="020B0604020202020204" pitchFamily="34" charset="0"/>
              </a:rPr>
              <a:t>Time-</a:t>
            </a:r>
            <a:r>
              <a:rPr lang="de-DE" altLang="de-DE" sz="2000" b="1" dirty="0" err="1">
                <a:cs typeface="Arial" panose="020B0604020202020204" pitchFamily="34" charset="0"/>
              </a:rPr>
              <a:t>is</a:t>
            </a:r>
            <a:r>
              <a:rPr lang="de-DE" altLang="de-DE" sz="2000" b="1" dirty="0">
                <a:cs typeface="Arial" panose="020B0604020202020204" pitchFamily="34" charset="0"/>
              </a:rPr>
              <a:t>-Brain-Mentalität bei Verlegungsprozess noch </a:t>
            </a:r>
            <a:r>
              <a:rPr lang="de-DE" altLang="de-DE" sz="2000" b="1" dirty="0" err="1">
                <a:cs typeface="Arial" panose="020B0604020202020204" pitchFamily="34" charset="0"/>
              </a:rPr>
              <a:t>steigerbar</a:t>
            </a:r>
            <a:r>
              <a:rPr lang="de-DE" altLang="de-DE" sz="2000" b="1" dirty="0">
                <a:cs typeface="Arial" panose="020B0604020202020204" pitchFamily="34" charset="0"/>
              </a:rPr>
              <a:t/>
            </a:r>
            <a:br>
              <a:rPr lang="de-DE" altLang="de-DE" sz="2000" b="1" dirty="0">
                <a:cs typeface="Arial" panose="020B0604020202020204" pitchFamily="34" charset="0"/>
              </a:rPr>
            </a:br>
            <a:r>
              <a:rPr lang="de-DE" altLang="de-DE" sz="2000" dirty="0">
                <a:cs typeface="Arial" panose="020B0604020202020204" pitchFamily="34" charset="0"/>
                <a:sym typeface="Wingdings" panose="05000000000000000000" pitchFamily="2" charset="2"/>
              </a:rPr>
              <a:t> viele kleine Zeitfresser</a:t>
            </a:r>
            <a:endParaRPr lang="de-DE" altLang="de-DE" sz="2000" dirty="0"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9370" y="434375"/>
            <a:ext cx="1621686" cy="1353776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8962010" y="6212168"/>
            <a:ext cx="2967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dirty="0" smtClean="0"/>
              <a:t>(persönliche Einschätzung)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8617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Grafik 1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1" y="476251"/>
            <a:ext cx="6143625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4843899" y="5206016"/>
            <a:ext cx="244810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de-DE" altLang="de-DE" dirty="0">
                <a:cs typeface="Arial" panose="020B0604020202020204" pitchFamily="34" charset="0"/>
                <a:sym typeface="Wingdings" panose="05000000000000000000" pitchFamily="2" charset="2"/>
              </a:rPr>
              <a:t>&gt; 100.000 Datensätze</a:t>
            </a:r>
          </a:p>
        </p:txBody>
      </p:sp>
    </p:spTree>
    <p:extLst>
      <p:ext uri="{BB962C8B-B14F-4D97-AF65-F5344CB8AC3E}">
        <p14:creationId xmlns:p14="http://schemas.microsoft.com/office/powerpoint/2010/main" val="483949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29" name="Group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271064"/>
              </p:ext>
            </p:extLst>
          </p:nvPr>
        </p:nvGraphicFramePr>
        <p:xfrm>
          <a:off x="3367089" y="2468167"/>
          <a:ext cx="6408678" cy="2053957"/>
        </p:xfrm>
        <a:graphic>
          <a:graphicData uri="http://schemas.openxmlformats.org/drawingml/2006/table">
            <a:tbl>
              <a:tblPr/>
              <a:tblGrid>
                <a:gridCol w="2037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713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572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Beruf</a:t>
                      </a:r>
                    </a:p>
                  </a:txBody>
                  <a:tcPr marL="68580" marR="68580" marT="34247" marB="3424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Chefarzt, Klinik für Neurologie mit Stroke Unit</a:t>
                      </a:r>
                      <a:br>
                        <a:rPr kumimoji="0" lang="de-DE" alt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de-DE" alt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Vivantes Klinikum Neukölln, Berlin</a:t>
                      </a:r>
                      <a:br>
                        <a:rPr kumimoji="0" lang="de-DE" alt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de-DE" altLang="de-DE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(kommunale Trägerschaft)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47" marB="342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50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Gremientätigkeit</a:t>
                      </a:r>
                    </a:p>
                  </a:txBody>
                  <a:tcPr marL="68580" marR="68580" marT="34247" marB="3424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Vorsitzender DSG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Stellv. Vorsitzender Stiftung </a:t>
                      </a:r>
                      <a:r>
                        <a:rPr kumimoji="0" lang="de-DE" altLang="de-D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Dtsch</a:t>
                      </a: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Schlaganfall-Hilfe </a:t>
                      </a:r>
                    </a:p>
                  </a:txBody>
                  <a:tcPr marL="68580" marR="68580" marT="34247" marB="342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357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Referententätigkeit</a:t>
                      </a:r>
                      <a:b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de-DE" alt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Advisory Boards</a:t>
                      </a:r>
                    </a:p>
                  </a:txBody>
                  <a:tcPr marL="68580" marR="68580" marT="34247" marB="3424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AstraZeneca, Bayer, BMS, Boehringer, </a:t>
                      </a:r>
                      <a:b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de-DE" altLang="de-D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Daiichi Sankyo, Novartis, Pfizer, </a:t>
                      </a:r>
                      <a:endParaRPr kumimoji="0" lang="de-DE" altLang="de-DE" sz="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47" marB="3424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160" name="Rectangle 3"/>
          <p:cNvSpPr>
            <a:spLocks noChangeArrowheads="1"/>
          </p:cNvSpPr>
          <p:nvPr/>
        </p:nvSpPr>
        <p:spPr bwMode="auto">
          <a:xfrm>
            <a:off x="3017045" y="1325168"/>
            <a:ext cx="6265069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1950" b="1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Transparenzerklärung</a:t>
            </a:r>
            <a:endParaRPr lang="de-DE" altLang="de-DE" sz="1650" b="1" i="1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811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hteck 4"/>
          <p:cNvSpPr>
            <a:spLocks noChangeArrowheads="1"/>
          </p:cNvSpPr>
          <p:nvPr/>
        </p:nvSpPr>
        <p:spPr bwMode="auto">
          <a:xfrm>
            <a:off x="9448401" y="260351"/>
            <a:ext cx="8707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2400">
                <a:solidFill>
                  <a:srgbClr val="0000FF"/>
                </a:solidFill>
              </a:rPr>
              <a:t>2017</a:t>
            </a:r>
          </a:p>
        </p:txBody>
      </p:sp>
      <p:pic>
        <p:nvPicPr>
          <p:cNvPr id="37891" name="Grafik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10"/>
          <a:stretch>
            <a:fillRect/>
          </a:stretch>
        </p:blipFill>
        <p:spPr bwMode="auto">
          <a:xfrm>
            <a:off x="2640013" y="260351"/>
            <a:ext cx="5929312" cy="28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Grafik 5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9" y="4221163"/>
            <a:ext cx="5405437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uppieren 9"/>
          <p:cNvGrpSpPr>
            <a:grpSpLocks/>
          </p:cNvGrpSpPr>
          <p:nvPr/>
        </p:nvGrpSpPr>
        <p:grpSpPr bwMode="auto">
          <a:xfrm>
            <a:off x="2184400" y="2986089"/>
            <a:ext cx="6840538" cy="1081087"/>
            <a:chOff x="659823" y="2986641"/>
            <a:chExt cx="6841246" cy="1080120"/>
          </a:xfrm>
        </p:grpSpPr>
        <p:pic>
          <p:nvPicPr>
            <p:cNvPr id="37895" name="Grafik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517" b="13792"/>
            <a:stretch>
              <a:fillRect/>
            </a:stretch>
          </p:blipFill>
          <p:spPr bwMode="auto">
            <a:xfrm>
              <a:off x="659823" y="2986641"/>
              <a:ext cx="6841246" cy="1080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6" name="Rectangle 4"/>
            <p:cNvSpPr>
              <a:spLocks noChangeArrowheads="1"/>
            </p:cNvSpPr>
            <p:nvPr/>
          </p:nvSpPr>
          <p:spPr bwMode="auto">
            <a:xfrm>
              <a:off x="3851921" y="3458199"/>
              <a:ext cx="864096" cy="186825"/>
            </a:xfrm>
            <a:prstGeom prst="rect">
              <a:avLst/>
            </a:prstGeom>
            <a:solidFill>
              <a:srgbClr val="0000FF">
                <a:alpha val="14117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678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hteck 4"/>
          <p:cNvSpPr>
            <a:spLocks noChangeArrowheads="1"/>
          </p:cNvSpPr>
          <p:nvPr/>
        </p:nvSpPr>
        <p:spPr bwMode="auto">
          <a:xfrm>
            <a:off x="9323389" y="385764"/>
            <a:ext cx="8715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2400">
                <a:solidFill>
                  <a:srgbClr val="0000FF"/>
                </a:solidFill>
              </a:rPr>
              <a:t>2021</a:t>
            </a:r>
          </a:p>
        </p:txBody>
      </p:sp>
      <p:pic>
        <p:nvPicPr>
          <p:cNvPr id="39939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40"/>
          <a:stretch>
            <a:fillRect/>
          </a:stretch>
        </p:blipFill>
        <p:spPr bwMode="auto">
          <a:xfrm>
            <a:off x="2543175" y="266701"/>
            <a:ext cx="6122988" cy="246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4" y="3894138"/>
            <a:ext cx="5602287" cy="251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Grafi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6" y="2908300"/>
            <a:ext cx="5897563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Rectangle 4"/>
          <p:cNvSpPr>
            <a:spLocks noChangeArrowheads="1"/>
          </p:cNvSpPr>
          <p:nvPr/>
        </p:nvSpPr>
        <p:spPr bwMode="auto">
          <a:xfrm>
            <a:off x="5424488" y="3179764"/>
            <a:ext cx="804862" cy="136525"/>
          </a:xfrm>
          <a:prstGeom prst="rect">
            <a:avLst/>
          </a:prstGeom>
          <a:solidFill>
            <a:srgbClr val="0000FF">
              <a:alpha val="1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1452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hteck 4"/>
          <p:cNvSpPr>
            <a:spLocks noChangeArrowheads="1"/>
          </p:cNvSpPr>
          <p:nvPr/>
        </p:nvSpPr>
        <p:spPr bwMode="auto">
          <a:xfrm>
            <a:off x="9323781" y="385764"/>
            <a:ext cx="8707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de-DE" altLang="de-DE" sz="2400" dirty="0">
                <a:solidFill>
                  <a:srgbClr val="0000FF"/>
                </a:solidFill>
              </a:rPr>
              <a:t>2022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0564" y="495300"/>
            <a:ext cx="6691739" cy="4810432"/>
          </a:xfrm>
          <a:prstGeom prst="rect">
            <a:avLst/>
          </a:prstGeom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5338763" y="4684714"/>
            <a:ext cx="804862" cy="136525"/>
          </a:xfrm>
          <a:prstGeom prst="rect">
            <a:avLst/>
          </a:prstGeom>
          <a:solidFill>
            <a:srgbClr val="0000FF">
              <a:alpha val="1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522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4222A223-634A-0A38-BCF8-01CA69B435E0}"/>
              </a:ext>
            </a:extLst>
          </p:cNvPr>
          <p:cNvSpPr txBox="1"/>
          <p:nvPr/>
        </p:nvSpPr>
        <p:spPr>
          <a:xfrm>
            <a:off x="1444562" y="865627"/>
            <a:ext cx="82517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000" b="1" dirty="0">
                <a:cs typeface="Arial" panose="020B0604020202020204" pitchFamily="34" charset="0"/>
              </a:rPr>
              <a:t>Schreiben an die DSG-Mitglieder </a:t>
            </a:r>
            <a:r>
              <a:rPr lang="de-DE" sz="2000" b="1" u="none" strike="noStrike" baseline="0" dirty="0">
                <a:cs typeface="Arial" panose="020B0604020202020204" pitchFamily="34" charset="0"/>
              </a:rPr>
              <a:t>vom 30.9.2021</a:t>
            </a:r>
          </a:p>
          <a:p>
            <a:pPr algn="ctr"/>
            <a:r>
              <a:rPr lang="de-DE" sz="2000" b="1" dirty="0">
                <a:cs typeface="Arial" panose="020B0604020202020204" pitchFamily="34" charset="0"/>
              </a:rPr>
              <a:t>zu Sekundärtransporten</a:t>
            </a:r>
            <a:r>
              <a:rPr lang="de-DE" sz="2000" b="1" u="none" strike="noStrike" baseline="0" dirty="0">
                <a:cs typeface="Arial" panose="020B0604020202020204" pitchFamily="34" charset="0"/>
              </a:rPr>
              <a:t> </a:t>
            </a:r>
            <a:endParaRPr lang="de-DE" sz="2000" b="1" dirty="0">
              <a:cs typeface="Arial" panose="020B060402020202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8BE297A-436D-0046-75A7-C37CE4B5DD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0" t="8255" r="14500" b="10710"/>
          <a:stretch/>
        </p:blipFill>
        <p:spPr>
          <a:xfrm>
            <a:off x="9297513" y="448323"/>
            <a:ext cx="2573413" cy="112519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228E7588-D4B0-A725-83DC-AA1F76D64E74}"/>
              </a:ext>
            </a:extLst>
          </p:cNvPr>
          <p:cNvSpPr txBox="1"/>
          <p:nvPr/>
        </p:nvSpPr>
        <p:spPr>
          <a:xfrm>
            <a:off x="2262709" y="2316710"/>
            <a:ext cx="816534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0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Insgesamt erscheint es aus Sicht des DSG-Vorstandes medizinisch und </a:t>
            </a:r>
            <a:r>
              <a:rPr lang="de-DE" sz="2000" u="sng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medikolegal</a:t>
            </a:r>
            <a:r>
              <a:rPr lang="de-DE" sz="20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vertretbar</a:t>
            </a:r>
            <a:r>
              <a:rPr lang="de-DE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auf Basis einer gut dokumentierten Risiko-Nutzen-Abwägung, </a:t>
            </a:r>
            <a:r>
              <a:rPr lang="de-DE" sz="20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eine Verlegung zur </a:t>
            </a:r>
            <a:r>
              <a:rPr lang="de-DE" sz="2000" u="sng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Thrombektomie</a:t>
            </a:r>
            <a:r>
              <a:rPr lang="de-DE" sz="20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begleitet durch geschultes Rettungsdienstpersonal, zu erwägen</a:t>
            </a:r>
            <a:r>
              <a:rPr lang="de-DE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</a:p>
          <a:p>
            <a:endParaRPr lang="de-DE" sz="2000" dirty="0">
              <a:ea typeface="Times New Roman" panose="02020603050405020304" pitchFamily="18" charset="0"/>
            </a:endParaRPr>
          </a:p>
          <a:p>
            <a:r>
              <a:rPr lang="de-DE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Zwar bleibt der verzögerungsarme, notärztlich begleitete Transport bis auf weiteres der Goldstandard für diese Patientengruppe. Allerdings sollte dies nicht als alternativlos angesehen werden. </a:t>
            </a:r>
          </a:p>
          <a:p>
            <a:endParaRPr lang="de-DE" sz="2000" u="sng" dirty="0">
              <a:ea typeface="Times New Roman" panose="02020603050405020304" pitchFamily="18" charset="0"/>
            </a:endParaRPr>
          </a:p>
          <a:p>
            <a:r>
              <a:rPr lang="de-DE" sz="2000" u="sng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Sofern erhebliche Verzögerungen drohen, sind pragmatische Einzelfallentscheidung nach individueller „Schadensabwägung“ geboten</a:t>
            </a:r>
            <a:r>
              <a:rPr lang="de-DE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8594950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nummernplatzhalter 1">
            <a:extLst>
              <a:ext uri="{FF2B5EF4-FFF2-40B4-BE49-F238E27FC236}">
                <a16:creationId xmlns:a16="http://schemas.microsoft.com/office/drawing/2014/main" id="{CB0C5E38-8D53-40D9-A287-A11EC7A7BE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►"/>
              <a:defRPr sz="21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►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▬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68FDD3-029D-489C-9621-CF34B336230C}" type="slidenum">
              <a:rPr lang="de-DE" altLang="de-DE" sz="1200">
                <a:solidFill>
                  <a:schemeClr val="bg1"/>
                </a:solidFill>
                <a:latin typeface="Arial Black" panose="020B0A040201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de-DE" altLang="de-DE" sz="12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FE9C1E0C-4284-45E4-8A5E-83BB92D6D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2864" y="653010"/>
            <a:ext cx="83534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►"/>
              <a:defRPr sz="21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►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▬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b="1" dirty="0">
                <a:latin typeface="Arial Black" panose="020B0A04020102020204" pitchFamily="34" charset="0"/>
              </a:rPr>
              <a:t>Themen</a:t>
            </a:r>
            <a:endParaRPr lang="de-DE" altLang="de-DE" sz="2000" b="1" i="1" dirty="0">
              <a:solidFill>
                <a:srgbClr val="0000FF"/>
              </a:solidFill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E92F03B-39CA-47EF-8345-E7555CB61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9737" y="2011176"/>
            <a:ext cx="6662823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►"/>
              <a:defRPr sz="21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►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▬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457200" indent="-457200" eaLnBrk="1" hangingPunct="1">
              <a:spcBef>
                <a:spcPct val="50000"/>
              </a:spcBef>
              <a:buFont typeface="+mj-lt"/>
              <a:buAutoNum type="arabicPeriod"/>
            </a:pPr>
            <a:r>
              <a:rPr lang="de-DE" altLang="de-DE" sz="2000" dirty="0"/>
              <a:t>Zuweisung beim akuten Schlaganfall</a:t>
            </a:r>
            <a:br>
              <a:rPr lang="de-DE" altLang="de-DE" sz="2000" dirty="0"/>
            </a:br>
            <a:r>
              <a:rPr lang="de-DE" altLang="de-DE" sz="2000" dirty="0"/>
              <a:t>Engpass: Sekundärtransporte</a:t>
            </a:r>
          </a:p>
          <a:p>
            <a:pPr marL="457200" indent="-457200" eaLnBrk="1" hangingPunct="1">
              <a:spcBef>
                <a:spcPct val="50000"/>
              </a:spcBef>
              <a:buFont typeface="+mj-lt"/>
              <a:buAutoNum type="arabicPeriod"/>
            </a:pPr>
            <a:r>
              <a:rPr lang="de-DE" altLang="de-DE" sz="2000" dirty="0" err="1"/>
              <a:t>Thrombektomie</a:t>
            </a:r>
            <a:r>
              <a:rPr lang="de-DE" altLang="de-DE" sz="2000" dirty="0"/>
              <a:t>: wann ist Zurückhaltung angezeigt ?</a:t>
            </a:r>
            <a:br>
              <a:rPr lang="de-DE" altLang="de-DE" sz="2000" dirty="0"/>
            </a:br>
            <a:r>
              <a:rPr lang="de-DE" altLang="de-DE" sz="2000" dirty="0"/>
              <a:t>Was ist ein akzeptables Outcome</a:t>
            </a:r>
          </a:p>
          <a:p>
            <a:pPr marL="457200" indent="-457200" eaLnBrk="1" hangingPunct="1">
              <a:lnSpc>
                <a:spcPct val="150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de-DE" altLang="de-DE" sz="2000" dirty="0"/>
              <a:t>ICB: wann operieren ?</a:t>
            </a:r>
          </a:p>
          <a:p>
            <a:pPr marL="457200" indent="-457200" eaLnBrk="1" hangingPunct="1">
              <a:lnSpc>
                <a:spcPct val="150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de-DE" altLang="de-DE" sz="2000" dirty="0"/>
              <a:t>Entscheidungsfindung am Lebensende</a:t>
            </a:r>
          </a:p>
        </p:txBody>
      </p:sp>
      <p:sp>
        <p:nvSpPr>
          <p:cNvPr id="5" name="Rechteck 4"/>
          <p:cNvSpPr/>
          <p:nvPr/>
        </p:nvSpPr>
        <p:spPr>
          <a:xfrm>
            <a:off x="2329555" y="3674429"/>
            <a:ext cx="7298574" cy="1560570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397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9148763" y="6273800"/>
            <a:ext cx="28384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400" dirty="0">
                <a:latin typeface="+mj-lt"/>
              </a:rPr>
              <a:t>Lancet 2000; 355 (9216): 1670-4</a:t>
            </a:r>
            <a:endParaRPr lang="de-DE" sz="4000" dirty="0">
              <a:latin typeface="+mj-lt"/>
            </a:endParaRP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1150938" y="198438"/>
            <a:ext cx="896778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2200" b="1" dirty="0">
                <a:solidFill>
                  <a:srgbClr val="000000"/>
                </a:solidFill>
                <a:latin typeface="Arial Black" panose="020B0A04020102020204" pitchFamily="34" charset="0"/>
              </a:rPr>
              <a:t>ASPECTS-Score</a:t>
            </a:r>
          </a:p>
          <a:p>
            <a:pPr algn="ctr" eaLnBrk="1" hangingPunct="1"/>
            <a:r>
              <a:rPr lang="de-DE" altLang="de-DE" sz="2000" dirty="0">
                <a:solidFill>
                  <a:srgbClr val="0000FF"/>
                </a:solidFill>
              </a:rPr>
              <a:t>Infarktfrühzeichen in 10 definierten Regionen</a:t>
            </a:r>
          </a:p>
        </p:txBody>
      </p:sp>
      <p:pic>
        <p:nvPicPr>
          <p:cNvPr id="66564" name="Grafik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12" t="14819" r="3778" b="9093"/>
          <a:stretch>
            <a:fillRect/>
          </a:stretch>
        </p:blipFill>
        <p:spPr bwMode="auto">
          <a:xfrm>
            <a:off x="5127625" y="1577975"/>
            <a:ext cx="3365500" cy="405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6565" name="Gruppieren 4"/>
          <p:cNvGrpSpPr>
            <a:grpSpLocks/>
          </p:cNvGrpSpPr>
          <p:nvPr/>
        </p:nvGrpSpPr>
        <p:grpSpPr bwMode="auto">
          <a:xfrm>
            <a:off x="1254125" y="1577975"/>
            <a:ext cx="3208338" cy="4056063"/>
            <a:chOff x="2094807" y="1654233"/>
            <a:chExt cx="3208713" cy="4056612"/>
          </a:xfrm>
        </p:grpSpPr>
        <p:pic>
          <p:nvPicPr>
            <p:cNvPr id="66580" name="Grafik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77" t="12717" r="45052" b="6212"/>
            <a:stretch>
              <a:fillRect/>
            </a:stretch>
          </p:blipFill>
          <p:spPr bwMode="auto">
            <a:xfrm>
              <a:off x="2094807" y="1654233"/>
              <a:ext cx="3208713" cy="4056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581" name="Rechteck 3"/>
            <p:cNvSpPr>
              <a:spLocks noChangeArrowheads="1"/>
            </p:cNvSpPr>
            <p:nvPr/>
          </p:nvSpPr>
          <p:spPr bwMode="auto">
            <a:xfrm>
              <a:off x="4555374" y="1654233"/>
              <a:ext cx="731520" cy="26600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de-DE" altLang="de-DE"/>
            </a:p>
          </p:txBody>
        </p:sp>
      </p:grpSp>
      <p:grpSp>
        <p:nvGrpSpPr>
          <p:cNvPr id="53248" name="Gruppieren 53247"/>
          <p:cNvGrpSpPr>
            <a:grpSpLocks/>
          </p:cNvGrpSpPr>
          <p:nvPr/>
        </p:nvGrpSpPr>
        <p:grpSpPr bwMode="auto">
          <a:xfrm>
            <a:off x="3367088" y="2386013"/>
            <a:ext cx="722312" cy="2336800"/>
            <a:chOff x="4208760" y="2462819"/>
            <a:chExt cx="722633" cy="2337181"/>
          </a:xfrm>
        </p:grpSpPr>
        <p:sp>
          <p:nvSpPr>
            <p:cNvPr id="66577" name="Rechteck 5"/>
            <p:cNvSpPr>
              <a:spLocks noChangeArrowheads="1"/>
            </p:cNvSpPr>
            <p:nvPr/>
          </p:nvSpPr>
          <p:spPr bwMode="auto">
            <a:xfrm>
              <a:off x="4208760" y="2462819"/>
              <a:ext cx="470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600">
                  <a:solidFill>
                    <a:schemeClr val="bg1"/>
                  </a:solidFill>
                </a:rPr>
                <a:t>M1</a:t>
              </a:r>
            </a:p>
          </p:txBody>
        </p:sp>
        <p:sp>
          <p:nvSpPr>
            <p:cNvPr id="66578" name="Rechteck 21"/>
            <p:cNvSpPr>
              <a:spLocks noChangeArrowheads="1"/>
            </p:cNvSpPr>
            <p:nvPr/>
          </p:nvSpPr>
          <p:spPr bwMode="auto">
            <a:xfrm>
              <a:off x="4461393" y="3374730"/>
              <a:ext cx="470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600">
                  <a:solidFill>
                    <a:schemeClr val="bg1"/>
                  </a:solidFill>
                </a:rPr>
                <a:t>M2</a:t>
              </a:r>
            </a:p>
          </p:txBody>
        </p:sp>
        <p:sp>
          <p:nvSpPr>
            <p:cNvPr id="66579" name="Rechteck 22"/>
            <p:cNvSpPr>
              <a:spLocks noChangeArrowheads="1"/>
            </p:cNvSpPr>
            <p:nvPr/>
          </p:nvSpPr>
          <p:spPr bwMode="auto">
            <a:xfrm>
              <a:off x="4407554" y="4461446"/>
              <a:ext cx="470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600">
                  <a:solidFill>
                    <a:schemeClr val="bg1"/>
                  </a:solidFill>
                </a:rPr>
                <a:t>M3</a:t>
              </a:r>
            </a:p>
          </p:txBody>
        </p:sp>
      </p:grpSp>
      <p:grpSp>
        <p:nvGrpSpPr>
          <p:cNvPr id="53249" name="Gruppieren 53248"/>
          <p:cNvGrpSpPr>
            <a:grpSpLocks/>
          </p:cNvGrpSpPr>
          <p:nvPr/>
        </p:nvGrpSpPr>
        <p:grpSpPr bwMode="auto">
          <a:xfrm>
            <a:off x="7334250" y="2554288"/>
            <a:ext cx="796925" cy="2108200"/>
            <a:chOff x="8175991" y="2630859"/>
            <a:chExt cx="796966" cy="2108929"/>
          </a:xfrm>
        </p:grpSpPr>
        <p:sp>
          <p:nvSpPr>
            <p:cNvPr id="66574" name="Rechteck 23"/>
            <p:cNvSpPr>
              <a:spLocks noChangeArrowheads="1"/>
            </p:cNvSpPr>
            <p:nvPr/>
          </p:nvSpPr>
          <p:spPr bwMode="auto">
            <a:xfrm>
              <a:off x="8175991" y="2630859"/>
              <a:ext cx="470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600">
                  <a:solidFill>
                    <a:schemeClr val="bg1"/>
                  </a:solidFill>
                </a:rPr>
                <a:t>M4</a:t>
              </a:r>
            </a:p>
          </p:txBody>
        </p:sp>
        <p:sp>
          <p:nvSpPr>
            <p:cNvPr id="66575" name="Rechteck 25"/>
            <p:cNvSpPr>
              <a:spLocks noChangeArrowheads="1"/>
            </p:cNvSpPr>
            <p:nvPr/>
          </p:nvSpPr>
          <p:spPr bwMode="auto">
            <a:xfrm>
              <a:off x="8502957" y="3399669"/>
              <a:ext cx="470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600">
                  <a:solidFill>
                    <a:schemeClr val="bg1"/>
                  </a:solidFill>
                </a:rPr>
                <a:t>M5</a:t>
              </a:r>
            </a:p>
          </p:txBody>
        </p:sp>
        <p:sp>
          <p:nvSpPr>
            <p:cNvPr id="66576" name="Rechteck 26"/>
            <p:cNvSpPr>
              <a:spLocks noChangeArrowheads="1"/>
            </p:cNvSpPr>
            <p:nvPr/>
          </p:nvSpPr>
          <p:spPr bwMode="auto">
            <a:xfrm>
              <a:off x="8461876" y="4401234"/>
              <a:ext cx="470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600">
                  <a:solidFill>
                    <a:schemeClr val="bg1"/>
                  </a:solidFill>
                </a:rPr>
                <a:t>M6</a:t>
              </a:r>
            </a:p>
          </p:txBody>
        </p:sp>
      </p:grpSp>
      <p:grpSp>
        <p:nvGrpSpPr>
          <p:cNvPr id="21" name="Gruppieren 20"/>
          <p:cNvGrpSpPr>
            <a:grpSpLocks/>
          </p:cNvGrpSpPr>
          <p:nvPr/>
        </p:nvGrpSpPr>
        <p:grpSpPr bwMode="auto">
          <a:xfrm>
            <a:off x="2922588" y="2928938"/>
            <a:ext cx="696912" cy="950912"/>
            <a:chOff x="3763699" y="3005398"/>
            <a:chExt cx="697694" cy="951726"/>
          </a:xfrm>
        </p:grpSpPr>
        <p:sp>
          <p:nvSpPr>
            <p:cNvPr id="66570" name="Rechteck 27"/>
            <p:cNvSpPr>
              <a:spLocks noChangeArrowheads="1"/>
            </p:cNvSpPr>
            <p:nvPr/>
          </p:nvSpPr>
          <p:spPr bwMode="auto">
            <a:xfrm>
              <a:off x="3763699" y="3005398"/>
              <a:ext cx="4443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>
                  <a:solidFill>
                    <a:schemeClr val="bg1"/>
                  </a:solidFill>
                </a:rPr>
                <a:t>NC</a:t>
              </a:r>
            </a:p>
          </p:txBody>
        </p:sp>
        <p:sp>
          <p:nvSpPr>
            <p:cNvPr id="66571" name="Rechteck 28"/>
            <p:cNvSpPr>
              <a:spLocks noChangeArrowheads="1"/>
            </p:cNvSpPr>
            <p:nvPr/>
          </p:nvSpPr>
          <p:spPr bwMode="auto">
            <a:xfrm>
              <a:off x="4227033" y="3246354"/>
              <a:ext cx="23436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>
                  <a:solidFill>
                    <a:schemeClr val="bg1"/>
                  </a:solidFill>
                </a:rPr>
                <a:t>I</a:t>
              </a:r>
            </a:p>
          </p:txBody>
        </p:sp>
        <p:sp>
          <p:nvSpPr>
            <p:cNvPr id="66572" name="Rechteck 29"/>
            <p:cNvSpPr>
              <a:spLocks noChangeArrowheads="1"/>
            </p:cNvSpPr>
            <p:nvPr/>
          </p:nvSpPr>
          <p:spPr bwMode="auto">
            <a:xfrm>
              <a:off x="3948775" y="3649347"/>
              <a:ext cx="36420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>
                  <a:solidFill>
                    <a:schemeClr val="bg1"/>
                  </a:solidFill>
                </a:rPr>
                <a:t>CI</a:t>
              </a:r>
            </a:p>
          </p:txBody>
        </p:sp>
        <p:sp>
          <p:nvSpPr>
            <p:cNvPr id="66573" name="Rechteck 30"/>
            <p:cNvSpPr>
              <a:spLocks noChangeArrowheads="1"/>
            </p:cNvSpPr>
            <p:nvPr/>
          </p:nvSpPr>
          <p:spPr bwMode="auto">
            <a:xfrm>
              <a:off x="4031300" y="3343952"/>
              <a:ext cx="284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1400">
                  <a:solidFill>
                    <a:schemeClr val="bg1"/>
                  </a:solidFill>
                </a:rPr>
                <a:t>L</a:t>
              </a:r>
            </a:p>
          </p:txBody>
        </p:sp>
      </p:grpSp>
      <p:sp>
        <p:nvSpPr>
          <p:cNvPr id="66569" name="Rechteck 53250"/>
          <p:cNvSpPr>
            <a:spLocks noChangeArrowheads="1"/>
          </p:cNvSpPr>
          <p:nvPr/>
        </p:nvSpPr>
        <p:spPr bwMode="auto">
          <a:xfrm>
            <a:off x="8710613" y="2112963"/>
            <a:ext cx="3302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u="sng" dirty="0"/>
              <a:t>Skala von 0 – 10</a:t>
            </a:r>
            <a:r>
              <a:rPr lang="de-DE" altLang="de-DE" dirty="0"/>
              <a:t>:</a:t>
            </a:r>
          </a:p>
          <a:p>
            <a:endParaRPr lang="de-DE" altLang="de-DE" dirty="0"/>
          </a:p>
          <a:p>
            <a:r>
              <a:rPr lang="de-DE" altLang="de-DE" dirty="0"/>
              <a:t>Keine Infarktzeichen = 10 Pkt.</a:t>
            </a:r>
          </a:p>
          <a:p>
            <a:endParaRPr lang="de-DE" altLang="de-DE" dirty="0"/>
          </a:p>
          <a:p>
            <a:r>
              <a:rPr lang="de-DE" altLang="de-DE" dirty="0"/>
              <a:t>Überall Infarktzeichen = 0</a:t>
            </a:r>
          </a:p>
          <a:p>
            <a:endParaRPr lang="de-DE" altLang="de-DE" dirty="0"/>
          </a:p>
          <a:p>
            <a:r>
              <a:rPr lang="de-DE" altLang="de-DE" dirty="0"/>
              <a:t>Leitlinien empfehlen MT bei </a:t>
            </a:r>
          </a:p>
          <a:p>
            <a:r>
              <a:rPr lang="de-DE" altLang="de-DE" dirty="0"/>
              <a:t>ASPECTS-Score ≥ 6 </a:t>
            </a:r>
          </a:p>
        </p:txBody>
      </p:sp>
    </p:spTree>
    <p:extLst>
      <p:ext uri="{BB962C8B-B14F-4D97-AF65-F5344CB8AC3E}">
        <p14:creationId xmlns:p14="http://schemas.microsoft.com/office/powerpoint/2010/main" val="410103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1150938" y="198438"/>
            <a:ext cx="896778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2200" b="1" dirty="0">
                <a:solidFill>
                  <a:srgbClr val="000000"/>
                </a:solidFill>
                <a:latin typeface="Arial Black" panose="020B0A04020102020204" pitchFamily="34" charset="0"/>
              </a:rPr>
              <a:t>ASPECTS-Score</a:t>
            </a:r>
          </a:p>
          <a:p>
            <a:pPr algn="ctr" eaLnBrk="1" hangingPunct="1"/>
            <a:r>
              <a:rPr lang="de-DE" altLang="de-DE" sz="2000" dirty="0">
                <a:solidFill>
                  <a:srgbClr val="0000FF"/>
                </a:solidFill>
              </a:rPr>
              <a:t>Beispiele</a:t>
            </a:r>
          </a:p>
        </p:txBody>
      </p:sp>
      <p:pic>
        <p:nvPicPr>
          <p:cNvPr id="66564" name="Grafik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12" t="14819" r="3778" b="9093"/>
          <a:stretch>
            <a:fillRect/>
          </a:stretch>
        </p:blipFill>
        <p:spPr bwMode="auto">
          <a:xfrm>
            <a:off x="3400678" y="2249536"/>
            <a:ext cx="2305564" cy="2778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6565" name="Gruppieren 4"/>
          <p:cNvGrpSpPr>
            <a:grpSpLocks/>
          </p:cNvGrpSpPr>
          <p:nvPr/>
        </p:nvGrpSpPr>
        <p:grpSpPr bwMode="auto">
          <a:xfrm>
            <a:off x="979870" y="2249536"/>
            <a:ext cx="2171343" cy="2778641"/>
            <a:chOff x="2094807" y="1654233"/>
            <a:chExt cx="3208713" cy="4056612"/>
          </a:xfrm>
        </p:grpSpPr>
        <p:pic>
          <p:nvPicPr>
            <p:cNvPr id="66580" name="Grafik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77" t="12717" r="45052" b="6212"/>
            <a:stretch>
              <a:fillRect/>
            </a:stretch>
          </p:blipFill>
          <p:spPr bwMode="auto">
            <a:xfrm>
              <a:off x="2094807" y="1654233"/>
              <a:ext cx="3208713" cy="4056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581" name="Rechteck 3"/>
            <p:cNvSpPr>
              <a:spLocks noChangeArrowheads="1"/>
            </p:cNvSpPr>
            <p:nvPr/>
          </p:nvSpPr>
          <p:spPr bwMode="auto">
            <a:xfrm>
              <a:off x="4555374" y="1654233"/>
              <a:ext cx="731520" cy="26600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de-DE" altLang="de-DE"/>
            </a:p>
          </p:txBody>
        </p:sp>
      </p:grpSp>
      <p:sp>
        <p:nvSpPr>
          <p:cNvPr id="2" name="Flussdiagramm: Manuelle Verarbeitung 1">
            <a:extLst>
              <a:ext uri="{FF2B5EF4-FFF2-40B4-BE49-F238E27FC236}">
                <a16:creationId xmlns:a16="http://schemas.microsoft.com/office/drawing/2014/main" id="{9CDD8CC9-FCBC-8A32-17B8-2954E906EB40}"/>
              </a:ext>
            </a:extLst>
          </p:cNvPr>
          <p:cNvSpPr/>
          <p:nvPr/>
        </p:nvSpPr>
        <p:spPr>
          <a:xfrm rot="3715362">
            <a:off x="4734535" y="2977534"/>
            <a:ext cx="612157" cy="417305"/>
          </a:xfrm>
          <a:prstGeom prst="flowChartManualOperation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lussdiagramm: Manuelle Verarbeitung 3">
            <a:extLst>
              <a:ext uri="{FF2B5EF4-FFF2-40B4-BE49-F238E27FC236}">
                <a16:creationId xmlns:a16="http://schemas.microsoft.com/office/drawing/2014/main" id="{7D494C72-B117-D25A-CA5E-6B5E69510335}"/>
              </a:ext>
            </a:extLst>
          </p:cNvPr>
          <p:cNvSpPr/>
          <p:nvPr/>
        </p:nvSpPr>
        <p:spPr>
          <a:xfrm rot="4441622">
            <a:off x="4946603" y="3472702"/>
            <a:ext cx="612157" cy="417305"/>
          </a:xfrm>
          <a:prstGeom prst="flowChartManualOperation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lussdiagramm: Manuelle Verarbeitung 4">
            <a:extLst>
              <a:ext uri="{FF2B5EF4-FFF2-40B4-BE49-F238E27FC236}">
                <a16:creationId xmlns:a16="http://schemas.microsoft.com/office/drawing/2014/main" id="{34B55742-90F3-C42C-E9B1-8C9BBD89951E}"/>
              </a:ext>
            </a:extLst>
          </p:cNvPr>
          <p:cNvSpPr/>
          <p:nvPr/>
        </p:nvSpPr>
        <p:spPr>
          <a:xfrm rot="4409486">
            <a:off x="2280055" y="2914336"/>
            <a:ext cx="557547" cy="385284"/>
          </a:xfrm>
          <a:prstGeom prst="flowChartManualOperation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lussdiagramm: Manuelle Verarbeitung 5">
            <a:extLst>
              <a:ext uri="{FF2B5EF4-FFF2-40B4-BE49-F238E27FC236}">
                <a16:creationId xmlns:a16="http://schemas.microsoft.com/office/drawing/2014/main" id="{227CEEEA-AC60-93DC-D76A-676F44CCB8CD}"/>
              </a:ext>
            </a:extLst>
          </p:cNvPr>
          <p:cNvSpPr/>
          <p:nvPr/>
        </p:nvSpPr>
        <p:spPr>
          <a:xfrm rot="4621494">
            <a:off x="2405113" y="3472347"/>
            <a:ext cx="612157" cy="296028"/>
          </a:xfrm>
          <a:prstGeom prst="flowChartManualOperation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1B5D263-8506-FF85-6083-8311E394D868}"/>
              </a:ext>
            </a:extLst>
          </p:cNvPr>
          <p:cNvSpPr txBox="1"/>
          <p:nvPr/>
        </p:nvSpPr>
        <p:spPr>
          <a:xfrm>
            <a:off x="2406892" y="1726679"/>
            <a:ext cx="23055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1800" dirty="0">
                <a:solidFill>
                  <a:srgbClr val="0000FF"/>
                </a:solidFill>
              </a:rPr>
              <a:t>ASPECTS 6</a:t>
            </a:r>
            <a:endParaRPr lang="de-DE" dirty="0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1986911E-7FB6-9BEC-0BCA-AE0E27B47813}"/>
              </a:ext>
            </a:extLst>
          </p:cNvPr>
          <p:cNvSpPr txBox="1"/>
          <p:nvPr/>
        </p:nvSpPr>
        <p:spPr>
          <a:xfrm>
            <a:off x="2453424" y="2919532"/>
            <a:ext cx="4557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2400" dirty="0">
                <a:solidFill>
                  <a:schemeClr val="bg1"/>
                </a:solidFill>
              </a:rPr>
              <a:t>*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BAF6568C-D94D-0AB8-4145-920BA16B50C7}"/>
              </a:ext>
            </a:extLst>
          </p:cNvPr>
          <p:cNvSpPr txBox="1"/>
          <p:nvPr/>
        </p:nvSpPr>
        <p:spPr>
          <a:xfrm>
            <a:off x="2593093" y="3447936"/>
            <a:ext cx="4557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2400" dirty="0">
                <a:solidFill>
                  <a:schemeClr val="bg1"/>
                </a:solidFill>
              </a:rPr>
              <a:t>*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66560" name="Textfeld 66559">
            <a:extLst>
              <a:ext uri="{FF2B5EF4-FFF2-40B4-BE49-F238E27FC236}">
                <a16:creationId xmlns:a16="http://schemas.microsoft.com/office/drawing/2014/main" id="{1483A6BC-9154-E87E-45BB-8BD07B376313}"/>
              </a:ext>
            </a:extLst>
          </p:cNvPr>
          <p:cNvSpPr txBox="1"/>
          <p:nvPr/>
        </p:nvSpPr>
        <p:spPr>
          <a:xfrm>
            <a:off x="4903483" y="2968935"/>
            <a:ext cx="4557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2400" dirty="0">
                <a:solidFill>
                  <a:schemeClr val="bg1"/>
                </a:solidFill>
              </a:rPr>
              <a:t>*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66561" name="Textfeld 66560">
            <a:extLst>
              <a:ext uri="{FF2B5EF4-FFF2-40B4-BE49-F238E27FC236}">
                <a16:creationId xmlns:a16="http://schemas.microsoft.com/office/drawing/2014/main" id="{5F9B2762-F45F-2E64-D80C-8AE0A8B6E461}"/>
              </a:ext>
            </a:extLst>
          </p:cNvPr>
          <p:cNvSpPr txBox="1"/>
          <p:nvPr/>
        </p:nvSpPr>
        <p:spPr>
          <a:xfrm>
            <a:off x="5136089" y="3490193"/>
            <a:ext cx="4557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2400" dirty="0">
                <a:solidFill>
                  <a:schemeClr val="bg1"/>
                </a:solidFill>
              </a:rPr>
              <a:t>*</a:t>
            </a:r>
            <a:endParaRPr lang="de-DE" sz="2400" dirty="0">
              <a:solidFill>
                <a:schemeClr val="bg1"/>
              </a:solidFill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74A6DC43-8FE9-AE4E-6FDA-874CD60EA121}"/>
              </a:ext>
            </a:extLst>
          </p:cNvPr>
          <p:cNvGrpSpPr/>
          <p:nvPr/>
        </p:nvGrpSpPr>
        <p:grpSpPr>
          <a:xfrm>
            <a:off x="6485760" y="1772590"/>
            <a:ext cx="4726372" cy="3269234"/>
            <a:chOff x="6485760" y="1772590"/>
            <a:chExt cx="4726372" cy="3269234"/>
          </a:xfrm>
        </p:grpSpPr>
        <p:sp>
          <p:nvSpPr>
            <p:cNvPr id="66562" name="Textfeld 66561">
              <a:extLst>
                <a:ext uri="{FF2B5EF4-FFF2-40B4-BE49-F238E27FC236}">
                  <a16:creationId xmlns:a16="http://schemas.microsoft.com/office/drawing/2014/main" id="{E13E4F07-BBB7-9956-29F9-F7AF7123781F}"/>
                </a:ext>
              </a:extLst>
            </p:cNvPr>
            <p:cNvSpPr txBox="1"/>
            <p:nvPr/>
          </p:nvSpPr>
          <p:spPr>
            <a:xfrm>
              <a:off x="7675827" y="1772590"/>
              <a:ext cx="230556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altLang="de-DE" sz="1800" dirty="0">
                  <a:solidFill>
                    <a:srgbClr val="0000FF"/>
                  </a:solidFill>
                </a:rPr>
                <a:t>ASPECTS 6</a:t>
              </a:r>
              <a:endParaRPr lang="de-DE" dirty="0"/>
            </a:p>
          </p:txBody>
        </p:sp>
        <p:pic>
          <p:nvPicPr>
            <p:cNvPr id="66566" name="Grafik 19">
              <a:extLst>
                <a:ext uri="{FF2B5EF4-FFF2-40B4-BE49-F238E27FC236}">
                  <a16:creationId xmlns:a16="http://schemas.microsoft.com/office/drawing/2014/main" id="{D066FD58-D85A-002A-5445-8FD1EB27B5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712" t="14819" r="3778" b="9093"/>
            <a:stretch>
              <a:fillRect/>
            </a:stretch>
          </p:blipFill>
          <p:spPr bwMode="auto">
            <a:xfrm>
              <a:off x="8906568" y="2263183"/>
              <a:ext cx="2305564" cy="2778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6567" name="Gruppieren 4">
              <a:extLst>
                <a:ext uri="{FF2B5EF4-FFF2-40B4-BE49-F238E27FC236}">
                  <a16:creationId xmlns:a16="http://schemas.microsoft.com/office/drawing/2014/main" id="{5991F8E2-6ED9-E693-787D-1BD1AB3235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85760" y="2263183"/>
              <a:ext cx="2171343" cy="2778641"/>
              <a:chOff x="2094807" y="1654233"/>
              <a:chExt cx="3208713" cy="4056612"/>
            </a:xfrm>
          </p:grpSpPr>
          <p:pic>
            <p:nvPicPr>
              <p:cNvPr id="66568" name="Grafik 1">
                <a:extLst>
                  <a:ext uri="{FF2B5EF4-FFF2-40B4-BE49-F238E27FC236}">
                    <a16:creationId xmlns:a16="http://schemas.microsoft.com/office/drawing/2014/main" id="{6560D50F-0BC2-D38E-B3AB-90B7F4B9AD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877" t="12717" r="45052" b="6212"/>
              <a:stretch>
                <a:fillRect/>
              </a:stretch>
            </p:blipFill>
            <p:spPr bwMode="auto">
              <a:xfrm>
                <a:off x="2094807" y="1654233"/>
                <a:ext cx="3208713" cy="40566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6582" name="Rechteck 3">
                <a:extLst>
                  <a:ext uri="{FF2B5EF4-FFF2-40B4-BE49-F238E27FC236}">
                    <a16:creationId xmlns:a16="http://schemas.microsoft.com/office/drawing/2014/main" id="{E7240FAF-3D47-A150-D7B4-A5A57D32E4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5374" y="1654233"/>
                <a:ext cx="731520" cy="26600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endParaRPr lang="de-DE" altLang="de-DE"/>
              </a:p>
            </p:txBody>
          </p:sp>
        </p:grpSp>
        <p:sp>
          <p:nvSpPr>
            <p:cNvPr id="66591" name="Freihandform: Form 66590">
              <a:extLst>
                <a:ext uri="{FF2B5EF4-FFF2-40B4-BE49-F238E27FC236}">
                  <a16:creationId xmlns:a16="http://schemas.microsoft.com/office/drawing/2014/main" id="{93A05307-6D0C-9E3F-5D5B-BADCA662D2B1}"/>
                </a:ext>
              </a:extLst>
            </p:cNvPr>
            <p:cNvSpPr/>
            <p:nvPr/>
          </p:nvSpPr>
          <p:spPr>
            <a:xfrm>
              <a:off x="7728275" y="3281913"/>
              <a:ext cx="422556" cy="600922"/>
            </a:xfrm>
            <a:custGeom>
              <a:avLst/>
              <a:gdLst>
                <a:gd name="connsiteX0" fmla="*/ 61711 w 452222"/>
                <a:gd name="connsiteY0" fmla="*/ 44879 h 661958"/>
                <a:gd name="connsiteX1" fmla="*/ 39272 w 452222"/>
                <a:gd name="connsiteY1" fmla="*/ 145855 h 661958"/>
                <a:gd name="connsiteX2" fmla="*/ 11223 w 452222"/>
                <a:gd name="connsiteY2" fmla="*/ 185124 h 661958"/>
                <a:gd name="connsiteX3" fmla="*/ 3 w 452222"/>
                <a:gd name="connsiteY3" fmla="*/ 230003 h 661958"/>
                <a:gd name="connsiteX4" fmla="*/ 5613 w 452222"/>
                <a:gd name="connsiteY4" fmla="*/ 353419 h 661958"/>
                <a:gd name="connsiteX5" fmla="*/ 39272 w 452222"/>
                <a:gd name="connsiteY5" fmla="*/ 398297 h 661958"/>
                <a:gd name="connsiteX6" fmla="*/ 61711 w 452222"/>
                <a:gd name="connsiteY6" fmla="*/ 431956 h 661958"/>
                <a:gd name="connsiteX7" fmla="*/ 100980 w 452222"/>
                <a:gd name="connsiteY7" fmla="*/ 437566 h 661958"/>
                <a:gd name="connsiteX8" fmla="*/ 134639 w 452222"/>
                <a:gd name="connsiteY8" fmla="*/ 454395 h 661958"/>
                <a:gd name="connsiteX9" fmla="*/ 173908 w 452222"/>
                <a:gd name="connsiteY9" fmla="*/ 471225 h 661958"/>
                <a:gd name="connsiteX10" fmla="*/ 196347 w 452222"/>
                <a:gd name="connsiteY10" fmla="*/ 488054 h 661958"/>
                <a:gd name="connsiteX11" fmla="*/ 286104 w 452222"/>
                <a:gd name="connsiteY11" fmla="*/ 617080 h 661958"/>
                <a:gd name="connsiteX12" fmla="*/ 364641 w 452222"/>
                <a:gd name="connsiteY12" fmla="*/ 656349 h 661958"/>
                <a:gd name="connsiteX13" fmla="*/ 403910 w 452222"/>
                <a:gd name="connsiteY13" fmla="*/ 661958 h 661958"/>
                <a:gd name="connsiteX14" fmla="*/ 448789 w 452222"/>
                <a:gd name="connsiteY14" fmla="*/ 605860 h 661958"/>
                <a:gd name="connsiteX15" fmla="*/ 443179 w 452222"/>
                <a:gd name="connsiteY15" fmla="*/ 460005 h 661958"/>
                <a:gd name="connsiteX16" fmla="*/ 431959 w 452222"/>
                <a:gd name="connsiteY16" fmla="*/ 375858 h 661958"/>
                <a:gd name="connsiteX17" fmla="*/ 370251 w 452222"/>
                <a:gd name="connsiteY17" fmla="*/ 179514 h 661958"/>
                <a:gd name="connsiteX18" fmla="*/ 347812 w 452222"/>
                <a:gd name="connsiteY18" fmla="*/ 145855 h 661958"/>
                <a:gd name="connsiteX19" fmla="*/ 319763 w 452222"/>
                <a:gd name="connsiteY19" fmla="*/ 106587 h 661958"/>
                <a:gd name="connsiteX20" fmla="*/ 297324 w 452222"/>
                <a:gd name="connsiteY20" fmla="*/ 56098 h 661958"/>
                <a:gd name="connsiteX21" fmla="*/ 280494 w 452222"/>
                <a:gd name="connsiteY21" fmla="*/ 50489 h 661958"/>
                <a:gd name="connsiteX22" fmla="*/ 241225 w 452222"/>
                <a:gd name="connsiteY22" fmla="*/ 11220 h 661958"/>
                <a:gd name="connsiteX23" fmla="*/ 224396 w 452222"/>
                <a:gd name="connsiteY23" fmla="*/ 0 h 661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52222" h="661958">
                  <a:moveTo>
                    <a:pt x="61711" y="44879"/>
                  </a:moveTo>
                  <a:cubicBezTo>
                    <a:pt x="54231" y="78538"/>
                    <a:pt x="50951" y="113413"/>
                    <a:pt x="39272" y="145855"/>
                  </a:cubicBezTo>
                  <a:cubicBezTo>
                    <a:pt x="33823" y="160990"/>
                    <a:pt x="19499" y="171330"/>
                    <a:pt x="11223" y="185124"/>
                  </a:cubicBezTo>
                  <a:cubicBezTo>
                    <a:pt x="6048" y="193749"/>
                    <a:pt x="1210" y="223970"/>
                    <a:pt x="3" y="230003"/>
                  </a:cubicBezTo>
                  <a:cubicBezTo>
                    <a:pt x="1873" y="271142"/>
                    <a:pt x="-3745" y="313315"/>
                    <a:pt x="5613" y="353419"/>
                  </a:cubicBezTo>
                  <a:cubicBezTo>
                    <a:pt x="9862" y="371629"/>
                    <a:pt x="28900" y="382738"/>
                    <a:pt x="39272" y="398297"/>
                  </a:cubicBezTo>
                  <a:cubicBezTo>
                    <a:pt x="46752" y="409517"/>
                    <a:pt x="50335" y="424717"/>
                    <a:pt x="61711" y="431956"/>
                  </a:cubicBezTo>
                  <a:cubicBezTo>
                    <a:pt x="72866" y="439055"/>
                    <a:pt x="87890" y="435696"/>
                    <a:pt x="100980" y="437566"/>
                  </a:cubicBezTo>
                  <a:cubicBezTo>
                    <a:pt x="112200" y="443176"/>
                    <a:pt x="123250" y="449138"/>
                    <a:pt x="134639" y="454395"/>
                  </a:cubicBezTo>
                  <a:cubicBezTo>
                    <a:pt x="147569" y="460363"/>
                    <a:pt x="161406" y="464406"/>
                    <a:pt x="173908" y="471225"/>
                  </a:cubicBezTo>
                  <a:cubicBezTo>
                    <a:pt x="182116" y="475702"/>
                    <a:pt x="188867" y="482444"/>
                    <a:pt x="196347" y="488054"/>
                  </a:cubicBezTo>
                  <a:cubicBezTo>
                    <a:pt x="199599" y="492932"/>
                    <a:pt x="277925" y="612406"/>
                    <a:pt x="286104" y="617080"/>
                  </a:cubicBezTo>
                  <a:cubicBezTo>
                    <a:pt x="309612" y="630513"/>
                    <a:pt x="338084" y="648761"/>
                    <a:pt x="364641" y="656349"/>
                  </a:cubicBezTo>
                  <a:cubicBezTo>
                    <a:pt x="377355" y="659981"/>
                    <a:pt x="390820" y="660088"/>
                    <a:pt x="403910" y="661958"/>
                  </a:cubicBezTo>
                  <a:cubicBezTo>
                    <a:pt x="418870" y="643259"/>
                    <a:pt x="444218" y="629367"/>
                    <a:pt x="448789" y="605860"/>
                  </a:cubicBezTo>
                  <a:cubicBezTo>
                    <a:pt x="458076" y="558100"/>
                    <a:pt x="445878" y="508584"/>
                    <a:pt x="443179" y="460005"/>
                  </a:cubicBezTo>
                  <a:cubicBezTo>
                    <a:pt x="439884" y="400693"/>
                    <a:pt x="439599" y="419151"/>
                    <a:pt x="431959" y="375858"/>
                  </a:cubicBezTo>
                  <a:cubicBezTo>
                    <a:pt x="418976" y="302286"/>
                    <a:pt x="417197" y="249934"/>
                    <a:pt x="370251" y="179514"/>
                  </a:cubicBezTo>
                  <a:cubicBezTo>
                    <a:pt x="362771" y="168294"/>
                    <a:pt x="354750" y="157418"/>
                    <a:pt x="347812" y="145855"/>
                  </a:cubicBezTo>
                  <a:cubicBezTo>
                    <a:pt x="325662" y="108938"/>
                    <a:pt x="349509" y="136333"/>
                    <a:pt x="319763" y="106587"/>
                  </a:cubicBezTo>
                  <a:cubicBezTo>
                    <a:pt x="315078" y="78477"/>
                    <a:pt x="320641" y="71642"/>
                    <a:pt x="297324" y="56098"/>
                  </a:cubicBezTo>
                  <a:cubicBezTo>
                    <a:pt x="292404" y="52818"/>
                    <a:pt x="286104" y="52359"/>
                    <a:pt x="280494" y="50489"/>
                  </a:cubicBezTo>
                  <a:cubicBezTo>
                    <a:pt x="271439" y="14271"/>
                    <a:pt x="282435" y="34114"/>
                    <a:pt x="241225" y="11220"/>
                  </a:cubicBezTo>
                  <a:cubicBezTo>
                    <a:pt x="235331" y="7946"/>
                    <a:pt x="224396" y="0"/>
                    <a:pt x="224396" y="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251" name="Textfeld 53250">
              <a:extLst>
                <a:ext uri="{FF2B5EF4-FFF2-40B4-BE49-F238E27FC236}">
                  <a16:creationId xmlns:a16="http://schemas.microsoft.com/office/drawing/2014/main" id="{40D06D30-805A-BBBC-0729-7F7A3BEF669E}"/>
                </a:ext>
              </a:extLst>
            </p:cNvPr>
            <p:cNvSpPr txBox="1"/>
            <p:nvPr/>
          </p:nvSpPr>
          <p:spPr>
            <a:xfrm>
              <a:off x="7897403" y="3554449"/>
              <a:ext cx="55777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altLang="de-DE" sz="2400" dirty="0">
                  <a:solidFill>
                    <a:schemeClr val="bg1"/>
                  </a:solidFill>
                </a:rPr>
                <a:t>*</a:t>
              </a:r>
              <a:endParaRPr lang="de-DE" sz="2400" dirty="0">
                <a:solidFill>
                  <a:schemeClr val="bg1"/>
                </a:solidFill>
              </a:endParaRPr>
            </a:p>
          </p:txBody>
        </p:sp>
        <p:sp>
          <p:nvSpPr>
            <p:cNvPr id="53252" name="Textfeld 53251">
              <a:extLst>
                <a:ext uri="{FF2B5EF4-FFF2-40B4-BE49-F238E27FC236}">
                  <a16:creationId xmlns:a16="http://schemas.microsoft.com/office/drawing/2014/main" id="{1B6798F1-DD02-00BB-288A-7ECAB2B3F061}"/>
                </a:ext>
              </a:extLst>
            </p:cNvPr>
            <p:cNvSpPr txBox="1"/>
            <p:nvPr/>
          </p:nvSpPr>
          <p:spPr>
            <a:xfrm>
              <a:off x="7671393" y="3396416"/>
              <a:ext cx="45579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altLang="de-DE" sz="2400" dirty="0">
                  <a:solidFill>
                    <a:schemeClr val="bg1"/>
                  </a:solidFill>
                </a:rPr>
                <a:t>*</a:t>
              </a:r>
              <a:endParaRPr lang="de-DE" sz="2400" dirty="0">
                <a:solidFill>
                  <a:schemeClr val="bg1"/>
                </a:solidFill>
              </a:endParaRPr>
            </a:p>
          </p:txBody>
        </p:sp>
        <p:sp>
          <p:nvSpPr>
            <p:cNvPr id="53253" name="Textfeld 53252">
              <a:extLst>
                <a:ext uri="{FF2B5EF4-FFF2-40B4-BE49-F238E27FC236}">
                  <a16:creationId xmlns:a16="http://schemas.microsoft.com/office/drawing/2014/main" id="{F76F0E17-4B7C-C027-6E3D-E506C3FBCC55}"/>
                </a:ext>
              </a:extLst>
            </p:cNvPr>
            <p:cNvSpPr txBox="1"/>
            <p:nvPr/>
          </p:nvSpPr>
          <p:spPr>
            <a:xfrm>
              <a:off x="7904846" y="3348871"/>
              <a:ext cx="45579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altLang="de-DE" sz="2400" dirty="0">
                  <a:solidFill>
                    <a:schemeClr val="bg1"/>
                  </a:solidFill>
                </a:rPr>
                <a:t>*</a:t>
              </a:r>
              <a:endParaRPr lang="de-DE" sz="2400" dirty="0">
                <a:solidFill>
                  <a:schemeClr val="bg1"/>
                </a:solidFill>
              </a:endParaRPr>
            </a:p>
          </p:txBody>
        </p:sp>
        <p:sp>
          <p:nvSpPr>
            <p:cNvPr id="66588" name="Textfeld 66587">
              <a:extLst>
                <a:ext uri="{FF2B5EF4-FFF2-40B4-BE49-F238E27FC236}">
                  <a16:creationId xmlns:a16="http://schemas.microsoft.com/office/drawing/2014/main" id="{2BF5FFDF-6749-805A-6234-753F5AA52F38}"/>
                </a:ext>
              </a:extLst>
            </p:cNvPr>
            <p:cNvSpPr txBox="1"/>
            <p:nvPr/>
          </p:nvSpPr>
          <p:spPr>
            <a:xfrm>
              <a:off x="7750928" y="3218149"/>
              <a:ext cx="45579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altLang="de-DE" sz="2400" dirty="0">
                  <a:solidFill>
                    <a:schemeClr val="bg1"/>
                  </a:solidFill>
                </a:rPr>
                <a:t>*</a:t>
              </a:r>
              <a:endParaRPr lang="de-DE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Rechteck 26"/>
          <p:cNvSpPr/>
          <p:nvPr/>
        </p:nvSpPr>
        <p:spPr>
          <a:xfrm>
            <a:off x="8314385" y="6183716"/>
            <a:ext cx="3608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dirty="0" smtClean="0"/>
              <a:t>(eigenes schematisches Beispiel)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950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1150938" y="198438"/>
            <a:ext cx="896778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2200" b="1" dirty="0">
                <a:solidFill>
                  <a:srgbClr val="000000"/>
                </a:solidFill>
                <a:latin typeface="Arial Black" panose="020B0A04020102020204" pitchFamily="34" charset="0"/>
              </a:rPr>
              <a:t>ASPECTS-Score</a:t>
            </a:r>
          </a:p>
          <a:p>
            <a:pPr algn="ctr" eaLnBrk="1" hangingPunct="1"/>
            <a:r>
              <a:rPr lang="de-DE" altLang="de-DE" sz="2000" dirty="0">
                <a:solidFill>
                  <a:srgbClr val="0000FF"/>
                </a:solidFill>
              </a:rPr>
              <a:t>Beispiele</a:t>
            </a:r>
          </a:p>
        </p:txBody>
      </p:sp>
      <p:pic>
        <p:nvPicPr>
          <p:cNvPr id="66564" name="Grafik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12" t="14819" r="3778" b="9093"/>
          <a:stretch>
            <a:fillRect/>
          </a:stretch>
        </p:blipFill>
        <p:spPr bwMode="auto">
          <a:xfrm>
            <a:off x="3400678" y="2249536"/>
            <a:ext cx="2305564" cy="2778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6565" name="Gruppieren 4"/>
          <p:cNvGrpSpPr>
            <a:grpSpLocks/>
          </p:cNvGrpSpPr>
          <p:nvPr/>
        </p:nvGrpSpPr>
        <p:grpSpPr bwMode="auto">
          <a:xfrm>
            <a:off x="979870" y="2249536"/>
            <a:ext cx="2171343" cy="2778641"/>
            <a:chOff x="2094807" y="1654233"/>
            <a:chExt cx="3208713" cy="4056612"/>
          </a:xfrm>
        </p:grpSpPr>
        <p:pic>
          <p:nvPicPr>
            <p:cNvPr id="66580" name="Grafik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77" t="12717" r="45052" b="6212"/>
            <a:stretch>
              <a:fillRect/>
            </a:stretch>
          </p:blipFill>
          <p:spPr bwMode="auto">
            <a:xfrm>
              <a:off x="2094807" y="1654233"/>
              <a:ext cx="3208713" cy="4056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581" name="Rechteck 3"/>
            <p:cNvSpPr>
              <a:spLocks noChangeArrowheads="1"/>
            </p:cNvSpPr>
            <p:nvPr/>
          </p:nvSpPr>
          <p:spPr bwMode="auto">
            <a:xfrm>
              <a:off x="4555374" y="1654233"/>
              <a:ext cx="731520" cy="26600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de-DE" altLang="de-DE"/>
            </a:p>
          </p:txBody>
        </p:sp>
      </p:grpSp>
      <p:sp>
        <p:nvSpPr>
          <p:cNvPr id="2" name="Flussdiagramm: Manuelle Verarbeitung 1">
            <a:extLst>
              <a:ext uri="{FF2B5EF4-FFF2-40B4-BE49-F238E27FC236}">
                <a16:creationId xmlns:a16="http://schemas.microsoft.com/office/drawing/2014/main" id="{9CDD8CC9-FCBC-8A32-17B8-2954E906EB40}"/>
              </a:ext>
            </a:extLst>
          </p:cNvPr>
          <p:cNvSpPr/>
          <p:nvPr/>
        </p:nvSpPr>
        <p:spPr>
          <a:xfrm rot="3715362">
            <a:off x="4734535" y="2977534"/>
            <a:ext cx="612157" cy="417305"/>
          </a:xfrm>
          <a:prstGeom prst="flowChartManualOperation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lussdiagramm: Manuelle Verarbeitung 3">
            <a:extLst>
              <a:ext uri="{FF2B5EF4-FFF2-40B4-BE49-F238E27FC236}">
                <a16:creationId xmlns:a16="http://schemas.microsoft.com/office/drawing/2014/main" id="{7D494C72-B117-D25A-CA5E-6B5E69510335}"/>
              </a:ext>
            </a:extLst>
          </p:cNvPr>
          <p:cNvSpPr/>
          <p:nvPr/>
        </p:nvSpPr>
        <p:spPr>
          <a:xfrm rot="4441622">
            <a:off x="4946603" y="3472702"/>
            <a:ext cx="612157" cy="417305"/>
          </a:xfrm>
          <a:prstGeom prst="flowChartManualOperation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lussdiagramm: Manuelle Verarbeitung 4">
            <a:extLst>
              <a:ext uri="{FF2B5EF4-FFF2-40B4-BE49-F238E27FC236}">
                <a16:creationId xmlns:a16="http://schemas.microsoft.com/office/drawing/2014/main" id="{34B55742-90F3-C42C-E9B1-8C9BBD89951E}"/>
              </a:ext>
            </a:extLst>
          </p:cNvPr>
          <p:cNvSpPr/>
          <p:nvPr/>
        </p:nvSpPr>
        <p:spPr>
          <a:xfrm rot="4409486">
            <a:off x="2280055" y="2914336"/>
            <a:ext cx="557547" cy="385284"/>
          </a:xfrm>
          <a:prstGeom prst="flowChartManualOperation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lussdiagramm: Manuelle Verarbeitung 5">
            <a:extLst>
              <a:ext uri="{FF2B5EF4-FFF2-40B4-BE49-F238E27FC236}">
                <a16:creationId xmlns:a16="http://schemas.microsoft.com/office/drawing/2014/main" id="{227CEEEA-AC60-93DC-D76A-676F44CCB8CD}"/>
              </a:ext>
            </a:extLst>
          </p:cNvPr>
          <p:cNvSpPr/>
          <p:nvPr/>
        </p:nvSpPr>
        <p:spPr>
          <a:xfrm rot="4621494">
            <a:off x="2405113" y="3472347"/>
            <a:ext cx="612157" cy="296028"/>
          </a:xfrm>
          <a:prstGeom prst="flowChartManualOperation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1B5D263-8506-FF85-6083-8311E394D868}"/>
              </a:ext>
            </a:extLst>
          </p:cNvPr>
          <p:cNvSpPr txBox="1"/>
          <p:nvPr/>
        </p:nvSpPr>
        <p:spPr>
          <a:xfrm>
            <a:off x="2406892" y="1726679"/>
            <a:ext cx="23055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1800" dirty="0">
                <a:solidFill>
                  <a:srgbClr val="0000FF"/>
                </a:solidFill>
              </a:rPr>
              <a:t>ASPECTS 6</a:t>
            </a:r>
            <a:endParaRPr lang="de-DE" dirty="0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1986911E-7FB6-9BEC-0BCA-AE0E27B47813}"/>
              </a:ext>
            </a:extLst>
          </p:cNvPr>
          <p:cNvSpPr txBox="1"/>
          <p:nvPr/>
        </p:nvSpPr>
        <p:spPr>
          <a:xfrm>
            <a:off x="2453424" y="2919532"/>
            <a:ext cx="4557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2400" dirty="0">
                <a:solidFill>
                  <a:schemeClr val="bg1"/>
                </a:solidFill>
              </a:rPr>
              <a:t>*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BAF6568C-D94D-0AB8-4145-920BA16B50C7}"/>
              </a:ext>
            </a:extLst>
          </p:cNvPr>
          <p:cNvSpPr txBox="1"/>
          <p:nvPr/>
        </p:nvSpPr>
        <p:spPr>
          <a:xfrm>
            <a:off x="2593093" y="3447936"/>
            <a:ext cx="4557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2400" dirty="0">
                <a:solidFill>
                  <a:schemeClr val="bg1"/>
                </a:solidFill>
              </a:rPr>
              <a:t>*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66560" name="Textfeld 66559">
            <a:extLst>
              <a:ext uri="{FF2B5EF4-FFF2-40B4-BE49-F238E27FC236}">
                <a16:creationId xmlns:a16="http://schemas.microsoft.com/office/drawing/2014/main" id="{1483A6BC-9154-E87E-45BB-8BD07B376313}"/>
              </a:ext>
            </a:extLst>
          </p:cNvPr>
          <p:cNvSpPr txBox="1"/>
          <p:nvPr/>
        </p:nvSpPr>
        <p:spPr>
          <a:xfrm>
            <a:off x="4903483" y="2968935"/>
            <a:ext cx="4557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2400" dirty="0">
                <a:solidFill>
                  <a:schemeClr val="bg1"/>
                </a:solidFill>
              </a:rPr>
              <a:t>*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66561" name="Textfeld 66560">
            <a:extLst>
              <a:ext uri="{FF2B5EF4-FFF2-40B4-BE49-F238E27FC236}">
                <a16:creationId xmlns:a16="http://schemas.microsoft.com/office/drawing/2014/main" id="{5F9B2762-F45F-2E64-D80C-8AE0A8B6E461}"/>
              </a:ext>
            </a:extLst>
          </p:cNvPr>
          <p:cNvSpPr txBox="1"/>
          <p:nvPr/>
        </p:nvSpPr>
        <p:spPr>
          <a:xfrm>
            <a:off x="5136089" y="3490193"/>
            <a:ext cx="4557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2400" dirty="0">
                <a:solidFill>
                  <a:schemeClr val="bg1"/>
                </a:solidFill>
              </a:rPr>
              <a:t>*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66562" name="Textfeld 66561">
            <a:extLst>
              <a:ext uri="{FF2B5EF4-FFF2-40B4-BE49-F238E27FC236}">
                <a16:creationId xmlns:a16="http://schemas.microsoft.com/office/drawing/2014/main" id="{E13E4F07-BBB7-9956-29F9-F7AF7123781F}"/>
              </a:ext>
            </a:extLst>
          </p:cNvPr>
          <p:cNvSpPr txBox="1"/>
          <p:nvPr/>
        </p:nvSpPr>
        <p:spPr>
          <a:xfrm>
            <a:off x="7675827" y="1772590"/>
            <a:ext cx="23055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1800" dirty="0">
                <a:solidFill>
                  <a:srgbClr val="0000FF"/>
                </a:solidFill>
              </a:rPr>
              <a:t>ASPECTS 3</a:t>
            </a:r>
            <a:endParaRPr lang="de-DE" dirty="0"/>
          </a:p>
        </p:txBody>
      </p:sp>
      <p:pic>
        <p:nvPicPr>
          <p:cNvPr id="66566" name="Grafik 19">
            <a:extLst>
              <a:ext uri="{FF2B5EF4-FFF2-40B4-BE49-F238E27FC236}">
                <a16:creationId xmlns:a16="http://schemas.microsoft.com/office/drawing/2014/main" id="{D066FD58-D85A-002A-5445-8FD1EB27B5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12" t="14819" r="3778" b="9093"/>
          <a:stretch>
            <a:fillRect/>
          </a:stretch>
        </p:blipFill>
        <p:spPr bwMode="auto">
          <a:xfrm>
            <a:off x="8906568" y="2263183"/>
            <a:ext cx="2305564" cy="2778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6567" name="Gruppieren 4">
            <a:extLst>
              <a:ext uri="{FF2B5EF4-FFF2-40B4-BE49-F238E27FC236}">
                <a16:creationId xmlns:a16="http://schemas.microsoft.com/office/drawing/2014/main" id="{5991F8E2-6ED9-E693-787D-1BD1AB323530}"/>
              </a:ext>
            </a:extLst>
          </p:cNvPr>
          <p:cNvGrpSpPr>
            <a:grpSpLocks/>
          </p:cNvGrpSpPr>
          <p:nvPr/>
        </p:nvGrpSpPr>
        <p:grpSpPr bwMode="auto">
          <a:xfrm>
            <a:off x="6485760" y="2263183"/>
            <a:ext cx="2171343" cy="2778641"/>
            <a:chOff x="2094807" y="1654233"/>
            <a:chExt cx="3208713" cy="4056612"/>
          </a:xfrm>
        </p:grpSpPr>
        <p:pic>
          <p:nvPicPr>
            <p:cNvPr id="66568" name="Grafik 1">
              <a:extLst>
                <a:ext uri="{FF2B5EF4-FFF2-40B4-BE49-F238E27FC236}">
                  <a16:creationId xmlns:a16="http://schemas.microsoft.com/office/drawing/2014/main" id="{6560D50F-0BC2-D38E-B3AB-90B7F4B9AD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77" t="12717" r="45052" b="6212"/>
            <a:stretch>
              <a:fillRect/>
            </a:stretch>
          </p:blipFill>
          <p:spPr bwMode="auto">
            <a:xfrm>
              <a:off x="2094807" y="1654233"/>
              <a:ext cx="3208713" cy="4056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582" name="Rechteck 3">
              <a:extLst>
                <a:ext uri="{FF2B5EF4-FFF2-40B4-BE49-F238E27FC236}">
                  <a16:creationId xmlns:a16="http://schemas.microsoft.com/office/drawing/2014/main" id="{E7240FAF-3D47-A150-D7B4-A5A57D32E4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5374" y="1654233"/>
              <a:ext cx="731520" cy="26600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de-DE" altLang="de-DE"/>
            </a:p>
          </p:txBody>
        </p:sp>
      </p:grpSp>
      <p:sp>
        <p:nvSpPr>
          <p:cNvPr id="66583" name="Flussdiagramm: Manuelle Verarbeitung 66582">
            <a:extLst>
              <a:ext uri="{FF2B5EF4-FFF2-40B4-BE49-F238E27FC236}">
                <a16:creationId xmlns:a16="http://schemas.microsoft.com/office/drawing/2014/main" id="{5E0367E0-F40B-52F6-C9E3-0632E368CCA5}"/>
              </a:ext>
            </a:extLst>
          </p:cNvPr>
          <p:cNvSpPr/>
          <p:nvPr/>
        </p:nvSpPr>
        <p:spPr>
          <a:xfrm rot="3715362">
            <a:off x="10240425" y="2991181"/>
            <a:ext cx="612157" cy="417305"/>
          </a:xfrm>
          <a:prstGeom prst="flowChartManualOperation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584" name="Flussdiagramm: Manuelle Verarbeitung 66583">
            <a:extLst>
              <a:ext uri="{FF2B5EF4-FFF2-40B4-BE49-F238E27FC236}">
                <a16:creationId xmlns:a16="http://schemas.microsoft.com/office/drawing/2014/main" id="{59416989-96DA-6EF9-A86B-2F9E1BC28B05}"/>
              </a:ext>
            </a:extLst>
          </p:cNvPr>
          <p:cNvSpPr/>
          <p:nvPr/>
        </p:nvSpPr>
        <p:spPr>
          <a:xfrm rot="4441622">
            <a:off x="10452493" y="3486349"/>
            <a:ext cx="612157" cy="417305"/>
          </a:xfrm>
          <a:prstGeom prst="flowChartManualOperation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585" name="Flussdiagramm: Manuelle Verarbeitung 66584">
            <a:extLst>
              <a:ext uri="{FF2B5EF4-FFF2-40B4-BE49-F238E27FC236}">
                <a16:creationId xmlns:a16="http://schemas.microsoft.com/office/drawing/2014/main" id="{3E85017D-0CFC-8F88-C51C-73D23DC8778E}"/>
              </a:ext>
            </a:extLst>
          </p:cNvPr>
          <p:cNvSpPr/>
          <p:nvPr/>
        </p:nvSpPr>
        <p:spPr>
          <a:xfrm rot="4409486">
            <a:off x="7785945" y="2927983"/>
            <a:ext cx="557547" cy="385284"/>
          </a:xfrm>
          <a:prstGeom prst="flowChartManualOperation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586" name="Flussdiagramm: Manuelle Verarbeitung 66585">
            <a:extLst>
              <a:ext uri="{FF2B5EF4-FFF2-40B4-BE49-F238E27FC236}">
                <a16:creationId xmlns:a16="http://schemas.microsoft.com/office/drawing/2014/main" id="{CC230882-8384-8EE2-31A2-C8AFC73B3154}"/>
              </a:ext>
            </a:extLst>
          </p:cNvPr>
          <p:cNvSpPr/>
          <p:nvPr/>
        </p:nvSpPr>
        <p:spPr>
          <a:xfrm rot="4621494">
            <a:off x="7911003" y="3485994"/>
            <a:ext cx="612157" cy="296028"/>
          </a:xfrm>
          <a:prstGeom prst="flowChartManualOperation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587" name="Textfeld 66586">
            <a:extLst>
              <a:ext uri="{FF2B5EF4-FFF2-40B4-BE49-F238E27FC236}">
                <a16:creationId xmlns:a16="http://schemas.microsoft.com/office/drawing/2014/main" id="{A096063A-03D9-2D50-4056-637DCBB19542}"/>
              </a:ext>
            </a:extLst>
          </p:cNvPr>
          <p:cNvSpPr txBox="1"/>
          <p:nvPr/>
        </p:nvSpPr>
        <p:spPr>
          <a:xfrm>
            <a:off x="7959314" y="2933179"/>
            <a:ext cx="4557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2400" dirty="0">
                <a:solidFill>
                  <a:schemeClr val="bg1"/>
                </a:solidFill>
              </a:rPr>
              <a:t>*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66588" name="Textfeld 66587">
            <a:extLst>
              <a:ext uri="{FF2B5EF4-FFF2-40B4-BE49-F238E27FC236}">
                <a16:creationId xmlns:a16="http://schemas.microsoft.com/office/drawing/2014/main" id="{2BF5FFDF-6749-805A-6234-753F5AA52F38}"/>
              </a:ext>
            </a:extLst>
          </p:cNvPr>
          <p:cNvSpPr txBox="1"/>
          <p:nvPr/>
        </p:nvSpPr>
        <p:spPr>
          <a:xfrm>
            <a:off x="8098983" y="3461583"/>
            <a:ext cx="4557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2400" dirty="0">
                <a:solidFill>
                  <a:schemeClr val="bg1"/>
                </a:solidFill>
              </a:rPr>
              <a:t>*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66589" name="Textfeld 66588">
            <a:extLst>
              <a:ext uri="{FF2B5EF4-FFF2-40B4-BE49-F238E27FC236}">
                <a16:creationId xmlns:a16="http://schemas.microsoft.com/office/drawing/2014/main" id="{D044C435-1524-79FD-87A9-4188512A987B}"/>
              </a:ext>
            </a:extLst>
          </p:cNvPr>
          <p:cNvSpPr txBox="1"/>
          <p:nvPr/>
        </p:nvSpPr>
        <p:spPr>
          <a:xfrm>
            <a:off x="10409373" y="2982582"/>
            <a:ext cx="4557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2400" dirty="0">
                <a:solidFill>
                  <a:schemeClr val="bg1"/>
                </a:solidFill>
              </a:rPr>
              <a:t>*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66590" name="Textfeld 66589">
            <a:extLst>
              <a:ext uri="{FF2B5EF4-FFF2-40B4-BE49-F238E27FC236}">
                <a16:creationId xmlns:a16="http://schemas.microsoft.com/office/drawing/2014/main" id="{7DF0D428-FDEE-A271-A33B-C727D59B487D}"/>
              </a:ext>
            </a:extLst>
          </p:cNvPr>
          <p:cNvSpPr txBox="1"/>
          <p:nvPr/>
        </p:nvSpPr>
        <p:spPr>
          <a:xfrm>
            <a:off x="10641979" y="3503840"/>
            <a:ext cx="4557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2400" dirty="0">
                <a:solidFill>
                  <a:schemeClr val="bg1"/>
                </a:solidFill>
              </a:rPr>
              <a:t>*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66591" name="Freihandform: Form 66590">
            <a:extLst>
              <a:ext uri="{FF2B5EF4-FFF2-40B4-BE49-F238E27FC236}">
                <a16:creationId xmlns:a16="http://schemas.microsoft.com/office/drawing/2014/main" id="{93A05307-6D0C-9E3F-5D5B-BADCA662D2B1}"/>
              </a:ext>
            </a:extLst>
          </p:cNvPr>
          <p:cNvSpPr/>
          <p:nvPr/>
        </p:nvSpPr>
        <p:spPr>
          <a:xfrm>
            <a:off x="7645864" y="3215644"/>
            <a:ext cx="309874" cy="600922"/>
          </a:xfrm>
          <a:custGeom>
            <a:avLst/>
            <a:gdLst>
              <a:gd name="connsiteX0" fmla="*/ 61711 w 452222"/>
              <a:gd name="connsiteY0" fmla="*/ 44879 h 661958"/>
              <a:gd name="connsiteX1" fmla="*/ 39272 w 452222"/>
              <a:gd name="connsiteY1" fmla="*/ 145855 h 661958"/>
              <a:gd name="connsiteX2" fmla="*/ 11223 w 452222"/>
              <a:gd name="connsiteY2" fmla="*/ 185124 h 661958"/>
              <a:gd name="connsiteX3" fmla="*/ 3 w 452222"/>
              <a:gd name="connsiteY3" fmla="*/ 230003 h 661958"/>
              <a:gd name="connsiteX4" fmla="*/ 5613 w 452222"/>
              <a:gd name="connsiteY4" fmla="*/ 353419 h 661958"/>
              <a:gd name="connsiteX5" fmla="*/ 39272 w 452222"/>
              <a:gd name="connsiteY5" fmla="*/ 398297 h 661958"/>
              <a:gd name="connsiteX6" fmla="*/ 61711 w 452222"/>
              <a:gd name="connsiteY6" fmla="*/ 431956 h 661958"/>
              <a:gd name="connsiteX7" fmla="*/ 100980 w 452222"/>
              <a:gd name="connsiteY7" fmla="*/ 437566 h 661958"/>
              <a:gd name="connsiteX8" fmla="*/ 134639 w 452222"/>
              <a:gd name="connsiteY8" fmla="*/ 454395 h 661958"/>
              <a:gd name="connsiteX9" fmla="*/ 173908 w 452222"/>
              <a:gd name="connsiteY9" fmla="*/ 471225 h 661958"/>
              <a:gd name="connsiteX10" fmla="*/ 196347 w 452222"/>
              <a:gd name="connsiteY10" fmla="*/ 488054 h 661958"/>
              <a:gd name="connsiteX11" fmla="*/ 286104 w 452222"/>
              <a:gd name="connsiteY11" fmla="*/ 617080 h 661958"/>
              <a:gd name="connsiteX12" fmla="*/ 364641 w 452222"/>
              <a:gd name="connsiteY12" fmla="*/ 656349 h 661958"/>
              <a:gd name="connsiteX13" fmla="*/ 403910 w 452222"/>
              <a:gd name="connsiteY13" fmla="*/ 661958 h 661958"/>
              <a:gd name="connsiteX14" fmla="*/ 448789 w 452222"/>
              <a:gd name="connsiteY14" fmla="*/ 605860 h 661958"/>
              <a:gd name="connsiteX15" fmla="*/ 443179 w 452222"/>
              <a:gd name="connsiteY15" fmla="*/ 460005 h 661958"/>
              <a:gd name="connsiteX16" fmla="*/ 431959 w 452222"/>
              <a:gd name="connsiteY16" fmla="*/ 375858 h 661958"/>
              <a:gd name="connsiteX17" fmla="*/ 370251 w 452222"/>
              <a:gd name="connsiteY17" fmla="*/ 179514 h 661958"/>
              <a:gd name="connsiteX18" fmla="*/ 347812 w 452222"/>
              <a:gd name="connsiteY18" fmla="*/ 145855 h 661958"/>
              <a:gd name="connsiteX19" fmla="*/ 319763 w 452222"/>
              <a:gd name="connsiteY19" fmla="*/ 106587 h 661958"/>
              <a:gd name="connsiteX20" fmla="*/ 297324 w 452222"/>
              <a:gd name="connsiteY20" fmla="*/ 56098 h 661958"/>
              <a:gd name="connsiteX21" fmla="*/ 280494 w 452222"/>
              <a:gd name="connsiteY21" fmla="*/ 50489 h 661958"/>
              <a:gd name="connsiteX22" fmla="*/ 241225 w 452222"/>
              <a:gd name="connsiteY22" fmla="*/ 11220 h 661958"/>
              <a:gd name="connsiteX23" fmla="*/ 224396 w 452222"/>
              <a:gd name="connsiteY23" fmla="*/ 0 h 66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2222" h="661958">
                <a:moveTo>
                  <a:pt x="61711" y="44879"/>
                </a:moveTo>
                <a:cubicBezTo>
                  <a:pt x="54231" y="78538"/>
                  <a:pt x="50951" y="113413"/>
                  <a:pt x="39272" y="145855"/>
                </a:cubicBezTo>
                <a:cubicBezTo>
                  <a:pt x="33823" y="160990"/>
                  <a:pt x="19499" y="171330"/>
                  <a:pt x="11223" y="185124"/>
                </a:cubicBezTo>
                <a:cubicBezTo>
                  <a:pt x="6048" y="193749"/>
                  <a:pt x="1210" y="223970"/>
                  <a:pt x="3" y="230003"/>
                </a:cubicBezTo>
                <a:cubicBezTo>
                  <a:pt x="1873" y="271142"/>
                  <a:pt x="-3745" y="313315"/>
                  <a:pt x="5613" y="353419"/>
                </a:cubicBezTo>
                <a:cubicBezTo>
                  <a:pt x="9862" y="371629"/>
                  <a:pt x="28900" y="382738"/>
                  <a:pt x="39272" y="398297"/>
                </a:cubicBezTo>
                <a:cubicBezTo>
                  <a:pt x="46752" y="409517"/>
                  <a:pt x="50335" y="424717"/>
                  <a:pt x="61711" y="431956"/>
                </a:cubicBezTo>
                <a:cubicBezTo>
                  <a:pt x="72866" y="439055"/>
                  <a:pt x="87890" y="435696"/>
                  <a:pt x="100980" y="437566"/>
                </a:cubicBezTo>
                <a:cubicBezTo>
                  <a:pt x="112200" y="443176"/>
                  <a:pt x="123250" y="449138"/>
                  <a:pt x="134639" y="454395"/>
                </a:cubicBezTo>
                <a:cubicBezTo>
                  <a:pt x="147569" y="460363"/>
                  <a:pt x="161406" y="464406"/>
                  <a:pt x="173908" y="471225"/>
                </a:cubicBezTo>
                <a:cubicBezTo>
                  <a:pt x="182116" y="475702"/>
                  <a:pt x="188867" y="482444"/>
                  <a:pt x="196347" y="488054"/>
                </a:cubicBezTo>
                <a:cubicBezTo>
                  <a:pt x="199599" y="492932"/>
                  <a:pt x="277925" y="612406"/>
                  <a:pt x="286104" y="617080"/>
                </a:cubicBezTo>
                <a:cubicBezTo>
                  <a:pt x="309612" y="630513"/>
                  <a:pt x="338084" y="648761"/>
                  <a:pt x="364641" y="656349"/>
                </a:cubicBezTo>
                <a:cubicBezTo>
                  <a:pt x="377355" y="659981"/>
                  <a:pt x="390820" y="660088"/>
                  <a:pt x="403910" y="661958"/>
                </a:cubicBezTo>
                <a:cubicBezTo>
                  <a:pt x="418870" y="643259"/>
                  <a:pt x="444218" y="629367"/>
                  <a:pt x="448789" y="605860"/>
                </a:cubicBezTo>
                <a:cubicBezTo>
                  <a:pt x="458076" y="558100"/>
                  <a:pt x="445878" y="508584"/>
                  <a:pt x="443179" y="460005"/>
                </a:cubicBezTo>
                <a:cubicBezTo>
                  <a:pt x="439884" y="400693"/>
                  <a:pt x="439599" y="419151"/>
                  <a:pt x="431959" y="375858"/>
                </a:cubicBezTo>
                <a:cubicBezTo>
                  <a:pt x="418976" y="302286"/>
                  <a:pt x="417197" y="249934"/>
                  <a:pt x="370251" y="179514"/>
                </a:cubicBezTo>
                <a:cubicBezTo>
                  <a:pt x="362771" y="168294"/>
                  <a:pt x="354750" y="157418"/>
                  <a:pt x="347812" y="145855"/>
                </a:cubicBezTo>
                <a:cubicBezTo>
                  <a:pt x="325662" y="108938"/>
                  <a:pt x="349509" y="136333"/>
                  <a:pt x="319763" y="106587"/>
                </a:cubicBezTo>
                <a:cubicBezTo>
                  <a:pt x="315078" y="78477"/>
                  <a:pt x="320641" y="71642"/>
                  <a:pt x="297324" y="56098"/>
                </a:cubicBezTo>
                <a:cubicBezTo>
                  <a:pt x="292404" y="52818"/>
                  <a:pt x="286104" y="52359"/>
                  <a:pt x="280494" y="50489"/>
                </a:cubicBezTo>
                <a:cubicBezTo>
                  <a:pt x="271439" y="14271"/>
                  <a:pt x="282435" y="34114"/>
                  <a:pt x="241225" y="11220"/>
                </a:cubicBezTo>
                <a:cubicBezTo>
                  <a:pt x="235331" y="7946"/>
                  <a:pt x="224396" y="0"/>
                  <a:pt x="224396" y="0"/>
                </a:cubicBezTo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251" name="Textfeld 53250">
            <a:extLst>
              <a:ext uri="{FF2B5EF4-FFF2-40B4-BE49-F238E27FC236}">
                <a16:creationId xmlns:a16="http://schemas.microsoft.com/office/drawing/2014/main" id="{40D06D30-805A-BBBC-0729-7F7A3BEF669E}"/>
              </a:ext>
            </a:extLst>
          </p:cNvPr>
          <p:cNvSpPr txBox="1"/>
          <p:nvPr/>
        </p:nvSpPr>
        <p:spPr>
          <a:xfrm>
            <a:off x="7641405" y="3167762"/>
            <a:ext cx="4557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2400" dirty="0">
                <a:solidFill>
                  <a:schemeClr val="bg1"/>
                </a:solidFill>
              </a:rPr>
              <a:t>*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53252" name="Textfeld 53251">
            <a:extLst>
              <a:ext uri="{FF2B5EF4-FFF2-40B4-BE49-F238E27FC236}">
                <a16:creationId xmlns:a16="http://schemas.microsoft.com/office/drawing/2014/main" id="{1B6798F1-DD02-00BB-288A-7ECAB2B3F061}"/>
              </a:ext>
            </a:extLst>
          </p:cNvPr>
          <p:cNvSpPr txBox="1"/>
          <p:nvPr/>
        </p:nvSpPr>
        <p:spPr>
          <a:xfrm>
            <a:off x="7606947" y="3362779"/>
            <a:ext cx="4557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2400" dirty="0">
                <a:solidFill>
                  <a:schemeClr val="bg1"/>
                </a:solidFill>
              </a:rPr>
              <a:t>*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53253" name="Textfeld 53252">
            <a:extLst>
              <a:ext uri="{FF2B5EF4-FFF2-40B4-BE49-F238E27FC236}">
                <a16:creationId xmlns:a16="http://schemas.microsoft.com/office/drawing/2014/main" id="{F76F0E17-4B7C-C027-6E3D-E506C3FBCC55}"/>
              </a:ext>
            </a:extLst>
          </p:cNvPr>
          <p:cNvSpPr txBox="1"/>
          <p:nvPr/>
        </p:nvSpPr>
        <p:spPr>
          <a:xfrm>
            <a:off x="7743388" y="3496217"/>
            <a:ext cx="4557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2400" dirty="0">
                <a:solidFill>
                  <a:schemeClr val="bg1"/>
                </a:solidFill>
              </a:rPr>
              <a:t>*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8314385" y="6183716"/>
            <a:ext cx="3608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dirty="0" smtClean="0"/>
              <a:t>(eigenes schematisches Beispiel)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5131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hteck 1"/>
          <p:cNvSpPr>
            <a:spLocks noChangeArrowheads="1"/>
          </p:cNvSpPr>
          <p:nvPr/>
        </p:nvSpPr>
        <p:spPr bwMode="auto">
          <a:xfrm>
            <a:off x="2159000" y="1790700"/>
            <a:ext cx="818038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altLang="de-DE"/>
          </a:p>
        </p:txBody>
      </p:sp>
      <p:sp>
        <p:nvSpPr>
          <p:cNvPr id="6" name="Rechteck 5"/>
          <p:cNvSpPr/>
          <p:nvPr/>
        </p:nvSpPr>
        <p:spPr>
          <a:xfrm>
            <a:off x="2201068" y="2379762"/>
            <a:ext cx="707945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à"/>
              <a:defRPr/>
            </a:pPr>
            <a:r>
              <a:rPr lang="de-DE" altLang="de-DE" sz="2000" dirty="0">
                <a:sym typeface="Wingdings" panose="05000000000000000000" pitchFamily="2" charset="2"/>
              </a:rPr>
              <a:t>Hohes Einblutungsrisiko bei erfolgreicher Reperfusion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à"/>
              <a:defRPr/>
            </a:pPr>
            <a:r>
              <a:rPr lang="de-DE" altLang="de-DE" sz="2000" dirty="0"/>
              <a:t>ungünstige Prognose ist kaum verbesserbar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à"/>
              <a:defRPr/>
            </a:pPr>
            <a:r>
              <a:rPr lang="de-DE" altLang="de-DE" sz="2000" dirty="0"/>
              <a:t>wenig rettbares Gewebe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à"/>
              <a:defRPr/>
            </a:pPr>
            <a:r>
              <a:rPr lang="de-DE" altLang="de-DE" sz="2000" dirty="0"/>
              <a:t>ungünstiges Risiko-Nutzen-Verhältnis</a:t>
            </a:r>
          </a:p>
        </p:txBody>
      </p:sp>
      <p:sp>
        <p:nvSpPr>
          <p:cNvPr id="3" name="Rechteck 2"/>
          <p:cNvSpPr/>
          <p:nvPr/>
        </p:nvSpPr>
        <p:spPr>
          <a:xfrm>
            <a:off x="7740650" y="6194425"/>
            <a:ext cx="3756025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400" dirty="0">
                <a:latin typeface="+mj-lt"/>
              </a:rPr>
              <a:t>JAMA Network Open 2021;4(12):e2137708.</a:t>
            </a:r>
            <a:endParaRPr lang="de-DE" sz="4000" dirty="0">
              <a:latin typeface="+mj-lt"/>
            </a:endParaRPr>
          </a:p>
        </p:txBody>
      </p:sp>
      <p:grpSp>
        <p:nvGrpSpPr>
          <p:cNvPr id="61447" name="Group 23"/>
          <p:cNvGrpSpPr>
            <a:grpSpLocks/>
          </p:cNvGrpSpPr>
          <p:nvPr/>
        </p:nvGrpSpPr>
        <p:grpSpPr bwMode="auto">
          <a:xfrm>
            <a:off x="9409102" y="2731294"/>
            <a:ext cx="1989137" cy="1395412"/>
            <a:chOff x="2629" y="864"/>
            <a:chExt cx="1253" cy="879"/>
          </a:xfrm>
        </p:grpSpPr>
        <p:pic>
          <p:nvPicPr>
            <p:cNvPr id="61448" name="Picture 24" descr="Gehirn-blu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106"/>
            <a:stretch>
              <a:fillRect/>
            </a:stretch>
          </p:blipFill>
          <p:spPr bwMode="auto">
            <a:xfrm>
              <a:off x="2629" y="864"/>
              <a:ext cx="1253" cy="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49" name="Freeform 25"/>
            <p:cNvSpPr>
              <a:spLocks/>
            </p:cNvSpPr>
            <p:nvPr/>
          </p:nvSpPr>
          <p:spPr bwMode="auto">
            <a:xfrm>
              <a:off x="2796" y="934"/>
              <a:ext cx="798" cy="551"/>
            </a:xfrm>
            <a:custGeom>
              <a:avLst/>
              <a:gdLst>
                <a:gd name="T0" fmla="*/ 1 w 1467"/>
                <a:gd name="T1" fmla="*/ 0 h 1189"/>
                <a:gd name="T2" fmla="*/ 1 w 1467"/>
                <a:gd name="T3" fmla="*/ 0 h 1189"/>
                <a:gd name="T4" fmla="*/ 1 w 1467"/>
                <a:gd name="T5" fmla="*/ 0 h 1189"/>
                <a:gd name="T6" fmla="*/ 1 w 1467"/>
                <a:gd name="T7" fmla="*/ 0 h 1189"/>
                <a:gd name="T8" fmla="*/ 1 w 1467"/>
                <a:gd name="T9" fmla="*/ 0 h 1189"/>
                <a:gd name="T10" fmla="*/ 1 w 1467"/>
                <a:gd name="T11" fmla="*/ 0 h 1189"/>
                <a:gd name="T12" fmla="*/ 1 w 1467"/>
                <a:gd name="T13" fmla="*/ 0 h 1189"/>
                <a:gd name="T14" fmla="*/ 1 w 1467"/>
                <a:gd name="T15" fmla="*/ 0 h 1189"/>
                <a:gd name="T16" fmla="*/ 1 w 1467"/>
                <a:gd name="T17" fmla="*/ 0 h 1189"/>
                <a:gd name="T18" fmla="*/ 1 w 1467"/>
                <a:gd name="T19" fmla="*/ 0 h 1189"/>
                <a:gd name="T20" fmla="*/ 1 w 1467"/>
                <a:gd name="T21" fmla="*/ 0 h 1189"/>
                <a:gd name="T22" fmla="*/ 1 w 1467"/>
                <a:gd name="T23" fmla="*/ 0 h 1189"/>
                <a:gd name="T24" fmla="*/ 1 w 1467"/>
                <a:gd name="T25" fmla="*/ 0 h 1189"/>
                <a:gd name="T26" fmla="*/ 1 w 1467"/>
                <a:gd name="T27" fmla="*/ 0 h 1189"/>
                <a:gd name="T28" fmla="*/ 1 w 1467"/>
                <a:gd name="T29" fmla="*/ 0 h 1189"/>
                <a:gd name="T30" fmla="*/ 1 w 1467"/>
                <a:gd name="T31" fmla="*/ 0 h 1189"/>
                <a:gd name="T32" fmla="*/ 1 w 1467"/>
                <a:gd name="T33" fmla="*/ 0 h 1189"/>
                <a:gd name="T34" fmla="*/ 1 w 1467"/>
                <a:gd name="T35" fmla="*/ 0 h 1189"/>
                <a:gd name="T36" fmla="*/ 1 w 1467"/>
                <a:gd name="T37" fmla="*/ 0 h 1189"/>
                <a:gd name="T38" fmla="*/ 1 w 1467"/>
                <a:gd name="T39" fmla="*/ 0 h 1189"/>
                <a:gd name="T40" fmla="*/ 1 w 1467"/>
                <a:gd name="T41" fmla="*/ 0 h 1189"/>
                <a:gd name="T42" fmla="*/ 1 w 1467"/>
                <a:gd name="T43" fmla="*/ 0 h 1189"/>
                <a:gd name="T44" fmla="*/ 1 w 1467"/>
                <a:gd name="T45" fmla="*/ 0 h 1189"/>
                <a:gd name="T46" fmla="*/ 1 w 1467"/>
                <a:gd name="T47" fmla="*/ 0 h 1189"/>
                <a:gd name="T48" fmla="*/ 1 w 1467"/>
                <a:gd name="T49" fmla="*/ 0 h 1189"/>
                <a:gd name="T50" fmla="*/ 1 w 1467"/>
                <a:gd name="T51" fmla="*/ 0 h 1189"/>
                <a:gd name="T52" fmla="*/ 1 w 1467"/>
                <a:gd name="T53" fmla="*/ 0 h 1189"/>
                <a:gd name="T54" fmla="*/ 1 w 1467"/>
                <a:gd name="T55" fmla="*/ 0 h 1189"/>
                <a:gd name="T56" fmla="*/ 1 w 1467"/>
                <a:gd name="T57" fmla="*/ 0 h 1189"/>
                <a:gd name="T58" fmla="*/ 1 w 1467"/>
                <a:gd name="T59" fmla="*/ 0 h 1189"/>
                <a:gd name="T60" fmla="*/ 1 w 1467"/>
                <a:gd name="T61" fmla="*/ 0 h 1189"/>
                <a:gd name="T62" fmla="*/ 1 w 1467"/>
                <a:gd name="T63" fmla="*/ 0 h 1189"/>
                <a:gd name="T64" fmla="*/ 1 w 1467"/>
                <a:gd name="T65" fmla="*/ 0 h 118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67" h="1189">
                  <a:moveTo>
                    <a:pt x="702" y="76"/>
                  </a:moveTo>
                  <a:cubicBezTo>
                    <a:pt x="677" y="84"/>
                    <a:pt x="665" y="83"/>
                    <a:pt x="624" y="82"/>
                  </a:cubicBezTo>
                  <a:cubicBezTo>
                    <a:pt x="583" y="81"/>
                    <a:pt x="504" y="63"/>
                    <a:pt x="456" y="70"/>
                  </a:cubicBezTo>
                  <a:cubicBezTo>
                    <a:pt x="408" y="77"/>
                    <a:pt x="363" y="98"/>
                    <a:pt x="336" y="124"/>
                  </a:cubicBezTo>
                  <a:cubicBezTo>
                    <a:pt x="309" y="150"/>
                    <a:pt x="305" y="201"/>
                    <a:pt x="294" y="226"/>
                  </a:cubicBezTo>
                  <a:cubicBezTo>
                    <a:pt x="283" y="251"/>
                    <a:pt x="290" y="258"/>
                    <a:pt x="270" y="274"/>
                  </a:cubicBezTo>
                  <a:cubicBezTo>
                    <a:pt x="250" y="290"/>
                    <a:pt x="203" y="303"/>
                    <a:pt x="174" y="322"/>
                  </a:cubicBezTo>
                  <a:cubicBezTo>
                    <a:pt x="145" y="341"/>
                    <a:pt x="123" y="357"/>
                    <a:pt x="96" y="388"/>
                  </a:cubicBezTo>
                  <a:cubicBezTo>
                    <a:pt x="69" y="419"/>
                    <a:pt x="24" y="460"/>
                    <a:pt x="12" y="508"/>
                  </a:cubicBezTo>
                  <a:cubicBezTo>
                    <a:pt x="0" y="556"/>
                    <a:pt x="11" y="622"/>
                    <a:pt x="24" y="676"/>
                  </a:cubicBezTo>
                  <a:cubicBezTo>
                    <a:pt x="37" y="730"/>
                    <a:pt x="40" y="785"/>
                    <a:pt x="90" y="832"/>
                  </a:cubicBezTo>
                  <a:cubicBezTo>
                    <a:pt x="140" y="879"/>
                    <a:pt x="253" y="929"/>
                    <a:pt x="324" y="958"/>
                  </a:cubicBezTo>
                  <a:cubicBezTo>
                    <a:pt x="395" y="987"/>
                    <a:pt x="469" y="979"/>
                    <a:pt x="516" y="1006"/>
                  </a:cubicBezTo>
                  <a:cubicBezTo>
                    <a:pt x="563" y="1033"/>
                    <a:pt x="572" y="1091"/>
                    <a:pt x="606" y="1120"/>
                  </a:cubicBezTo>
                  <a:cubicBezTo>
                    <a:pt x="640" y="1149"/>
                    <a:pt x="676" y="1171"/>
                    <a:pt x="720" y="1180"/>
                  </a:cubicBezTo>
                  <a:cubicBezTo>
                    <a:pt x="764" y="1189"/>
                    <a:pt x="835" y="1185"/>
                    <a:pt x="870" y="1174"/>
                  </a:cubicBezTo>
                  <a:cubicBezTo>
                    <a:pt x="905" y="1163"/>
                    <a:pt x="906" y="1139"/>
                    <a:pt x="930" y="1114"/>
                  </a:cubicBezTo>
                  <a:cubicBezTo>
                    <a:pt x="954" y="1089"/>
                    <a:pt x="980" y="1052"/>
                    <a:pt x="1014" y="1024"/>
                  </a:cubicBezTo>
                  <a:cubicBezTo>
                    <a:pt x="1048" y="996"/>
                    <a:pt x="1069" y="964"/>
                    <a:pt x="1134" y="946"/>
                  </a:cubicBezTo>
                  <a:cubicBezTo>
                    <a:pt x="1199" y="928"/>
                    <a:pt x="1350" y="930"/>
                    <a:pt x="1404" y="916"/>
                  </a:cubicBezTo>
                  <a:cubicBezTo>
                    <a:pt x="1458" y="902"/>
                    <a:pt x="1449" y="883"/>
                    <a:pt x="1458" y="862"/>
                  </a:cubicBezTo>
                  <a:cubicBezTo>
                    <a:pt x="1467" y="841"/>
                    <a:pt x="1466" y="819"/>
                    <a:pt x="1458" y="790"/>
                  </a:cubicBezTo>
                  <a:cubicBezTo>
                    <a:pt x="1450" y="761"/>
                    <a:pt x="1419" y="720"/>
                    <a:pt x="1410" y="688"/>
                  </a:cubicBezTo>
                  <a:cubicBezTo>
                    <a:pt x="1401" y="656"/>
                    <a:pt x="1405" y="628"/>
                    <a:pt x="1404" y="598"/>
                  </a:cubicBezTo>
                  <a:cubicBezTo>
                    <a:pt x="1403" y="568"/>
                    <a:pt x="1405" y="537"/>
                    <a:pt x="1404" y="508"/>
                  </a:cubicBezTo>
                  <a:cubicBezTo>
                    <a:pt x="1403" y="479"/>
                    <a:pt x="1402" y="452"/>
                    <a:pt x="1398" y="424"/>
                  </a:cubicBezTo>
                  <a:cubicBezTo>
                    <a:pt x="1394" y="396"/>
                    <a:pt x="1411" y="369"/>
                    <a:pt x="1380" y="340"/>
                  </a:cubicBezTo>
                  <a:cubicBezTo>
                    <a:pt x="1349" y="311"/>
                    <a:pt x="1256" y="284"/>
                    <a:pt x="1212" y="250"/>
                  </a:cubicBezTo>
                  <a:cubicBezTo>
                    <a:pt x="1168" y="216"/>
                    <a:pt x="1138" y="168"/>
                    <a:pt x="1116" y="136"/>
                  </a:cubicBezTo>
                  <a:cubicBezTo>
                    <a:pt x="1094" y="104"/>
                    <a:pt x="1101" y="80"/>
                    <a:pt x="1080" y="58"/>
                  </a:cubicBezTo>
                  <a:cubicBezTo>
                    <a:pt x="1059" y="36"/>
                    <a:pt x="1041" y="8"/>
                    <a:pt x="990" y="4"/>
                  </a:cubicBezTo>
                  <a:cubicBezTo>
                    <a:pt x="939" y="0"/>
                    <a:pt x="822" y="20"/>
                    <a:pt x="774" y="34"/>
                  </a:cubicBezTo>
                  <a:cubicBezTo>
                    <a:pt x="726" y="48"/>
                    <a:pt x="727" y="68"/>
                    <a:pt x="702" y="76"/>
                  </a:cubicBezTo>
                  <a:close/>
                </a:path>
              </a:pathLst>
            </a:custGeom>
            <a:solidFill>
              <a:srgbClr val="00D69E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ap="flat" cmpd="sng">
                  <a:solidFill>
                    <a:schemeClr val="tx1"/>
                  </a:solidFill>
                  <a:prstDash val="solid"/>
                  <a:round/>
                  <a:headEnd type="none" w="med" len="sm"/>
                  <a:tailEnd type="none" w="med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1450" name="Freeform 26"/>
            <p:cNvSpPr>
              <a:spLocks/>
            </p:cNvSpPr>
            <p:nvPr/>
          </p:nvSpPr>
          <p:spPr bwMode="auto">
            <a:xfrm>
              <a:off x="2829" y="968"/>
              <a:ext cx="717" cy="480"/>
            </a:xfrm>
            <a:custGeom>
              <a:avLst/>
              <a:gdLst>
                <a:gd name="T0" fmla="*/ 0 w 1467"/>
                <a:gd name="T1" fmla="*/ 0 h 1189"/>
                <a:gd name="T2" fmla="*/ 0 w 1467"/>
                <a:gd name="T3" fmla="*/ 0 h 1189"/>
                <a:gd name="T4" fmla="*/ 0 w 1467"/>
                <a:gd name="T5" fmla="*/ 0 h 1189"/>
                <a:gd name="T6" fmla="*/ 0 w 1467"/>
                <a:gd name="T7" fmla="*/ 0 h 1189"/>
                <a:gd name="T8" fmla="*/ 0 w 1467"/>
                <a:gd name="T9" fmla="*/ 0 h 1189"/>
                <a:gd name="T10" fmla="*/ 0 w 1467"/>
                <a:gd name="T11" fmla="*/ 0 h 1189"/>
                <a:gd name="T12" fmla="*/ 0 w 1467"/>
                <a:gd name="T13" fmla="*/ 0 h 1189"/>
                <a:gd name="T14" fmla="*/ 0 w 1467"/>
                <a:gd name="T15" fmla="*/ 0 h 1189"/>
                <a:gd name="T16" fmla="*/ 0 w 1467"/>
                <a:gd name="T17" fmla="*/ 0 h 1189"/>
                <a:gd name="T18" fmla="*/ 0 w 1467"/>
                <a:gd name="T19" fmla="*/ 0 h 1189"/>
                <a:gd name="T20" fmla="*/ 0 w 1467"/>
                <a:gd name="T21" fmla="*/ 0 h 1189"/>
                <a:gd name="T22" fmla="*/ 0 w 1467"/>
                <a:gd name="T23" fmla="*/ 0 h 1189"/>
                <a:gd name="T24" fmla="*/ 0 w 1467"/>
                <a:gd name="T25" fmla="*/ 0 h 1189"/>
                <a:gd name="T26" fmla="*/ 0 w 1467"/>
                <a:gd name="T27" fmla="*/ 0 h 1189"/>
                <a:gd name="T28" fmla="*/ 0 w 1467"/>
                <a:gd name="T29" fmla="*/ 0 h 1189"/>
                <a:gd name="T30" fmla="*/ 0 w 1467"/>
                <a:gd name="T31" fmla="*/ 0 h 1189"/>
                <a:gd name="T32" fmla="*/ 0 w 1467"/>
                <a:gd name="T33" fmla="*/ 0 h 1189"/>
                <a:gd name="T34" fmla="*/ 0 w 1467"/>
                <a:gd name="T35" fmla="*/ 0 h 1189"/>
                <a:gd name="T36" fmla="*/ 0 w 1467"/>
                <a:gd name="T37" fmla="*/ 0 h 1189"/>
                <a:gd name="T38" fmla="*/ 0 w 1467"/>
                <a:gd name="T39" fmla="*/ 0 h 1189"/>
                <a:gd name="T40" fmla="*/ 0 w 1467"/>
                <a:gd name="T41" fmla="*/ 0 h 1189"/>
                <a:gd name="T42" fmla="*/ 0 w 1467"/>
                <a:gd name="T43" fmla="*/ 0 h 1189"/>
                <a:gd name="T44" fmla="*/ 0 w 1467"/>
                <a:gd name="T45" fmla="*/ 0 h 1189"/>
                <a:gd name="T46" fmla="*/ 0 w 1467"/>
                <a:gd name="T47" fmla="*/ 0 h 1189"/>
                <a:gd name="T48" fmla="*/ 0 w 1467"/>
                <a:gd name="T49" fmla="*/ 0 h 1189"/>
                <a:gd name="T50" fmla="*/ 0 w 1467"/>
                <a:gd name="T51" fmla="*/ 0 h 1189"/>
                <a:gd name="T52" fmla="*/ 0 w 1467"/>
                <a:gd name="T53" fmla="*/ 0 h 1189"/>
                <a:gd name="T54" fmla="*/ 0 w 1467"/>
                <a:gd name="T55" fmla="*/ 0 h 1189"/>
                <a:gd name="T56" fmla="*/ 0 w 1467"/>
                <a:gd name="T57" fmla="*/ 0 h 1189"/>
                <a:gd name="T58" fmla="*/ 0 w 1467"/>
                <a:gd name="T59" fmla="*/ 0 h 1189"/>
                <a:gd name="T60" fmla="*/ 0 w 1467"/>
                <a:gd name="T61" fmla="*/ 0 h 1189"/>
                <a:gd name="T62" fmla="*/ 0 w 1467"/>
                <a:gd name="T63" fmla="*/ 0 h 1189"/>
                <a:gd name="T64" fmla="*/ 0 w 1467"/>
                <a:gd name="T65" fmla="*/ 0 h 118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67" h="1189">
                  <a:moveTo>
                    <a:pt x="702" y="76"/>
                  </a:moveTo>
                  <a:cubicBezTo>
                    <a:pt x="677" y="84"/>
                    <a:pt x="665" y="83"/>
                    <a:pt x="624" y="82"/>
                  </a:cubicBezTo>
                  <a:cubicBezTo>
                    <a:pt x="583" y="81"/>
                    <a:pt x="504" y="63"/>
                    <a:pt x="456" y="70"/>
                  </a:cubicBezTo>
                  <a:cubicBezTo>
                    <a:pt x="408" y="77"/>
                    <a:pt x="363" y="98"/>
                    <a:pt x="336" y="124"/>
                  </a:cubicBezTo>
                  <a:cubicBezTo>
                    <a:pt x="309" y="150"/>
                    <a:pt x="305" y="201"/>
                    <a:pt x="294" y="226"/>
                  </a:cubicBezTo>
                  <a:cubicBezTo>
                    <a:pt x="283" y="251"/>
                    <a:pt x="290" y="258"/>
                    <a:pt x="270" y="274"/>
                  </a:cubicBezTo>
                  <a:cubicBezTo>
                    <a:pt x="250" y="290"/>
                    <a:pt x="203" y="303"/>
                    <a:pt x="174" y="322"/>
                  </a:cubicBezTo>
                  <a:cubicBezTo>
                    <a:pt x="145" y="341"/>
                    <a:pt x="123" y="357"/>
                    <a:pt x="96" y="388"/>
                  </a:cubicBezTo>
                  <a:cubicBezTo>
                    <a:pt x="69" y="419"/>
                    <a:pt x="24" y="460"/>
                    <a:pt x="12" y="508"/>
                  </a:cubicBezTo>
                  <a:cubicBezTo>
                    <a:pt x="0" y="556"/>
                    <a:pt x="11" y="622"/>
                    <a:pt x="24" y="676"/>
                  </a:cubicBezTo>
                  <a:cubicBezTo>
                    <a:pt x="37" y="730"/>
                    <a:pt x="40" y="785"/>
                    <a:pt x="90" y="832"/>
                  </a:cubicBezTo>
                  <a:cubicBezTo>
                    <a:pt x="140" y="879"/>
                    <a:pt x="253" y="929"/>
                    <a:pt x="324" y="958"/>
                  </a:cubicBezTo>
                  <a:cubicBezTo>
                    <a:pt x="395" y="987"/>
                    <a:pt x="469" y="979"/>
                    <a:pt x="516" y="1006"/>
                  </a:cubicBezTo>
                  <a:cubicBezTo>
                    <a:pt x="563" y="1033"/>
                    <a:pt x="572" y="1091"/>
                    <a:pt x="606" y="1120"/>
                  </a:cubicBezTo>
                  <a:cubicBezTo>
                    <a:pt x="640" y="1149"/>
                    <a:pt x="676" y="1171"/>
                    <a:pt x="720" y="1180"/>
                  </a:cubicBezTo>
                  <a:cubicBezTo>
                    <a:pt x="764" y="1189"/>
                    <a:pt x="835" y="1185"/>
                    <a:pt x="870" y="1174"/>
                  </a:cubicBezTo>
                  <a:cubicBezTo>
                    <a:pt x="905" y="1163"/>
                    <a:pt x="906" y="1139"/>
                    <a:pt x="930" y="1114"/>
                  </a:cubicBezTo>
                  <a:cubicBezTo>
                    <a:pt x="954" y="1089"/>
                    <a:pt x="980" y="1052"/>
                    <a:pt x="1014" y="1024"/>
                  </a:cubicBezTo>
                  <a:cubicBezTo>
                    <a:pt x="1048" y="996"/>
                    <a:pt x="1069" y="964"/>
                    <a:pt x="1134" y="946"/>
                  </a:cubicBezTo>
                  <a:cubicBezTo>
                    <a:pt x="1199" y="928"/>
                    <a:pt x="1350" y="930"/>
                    <a:pt x="1404" y="916"/>
                  </a:cubicBezTo>
                  <a:cubicBezTo>
                    <a:pt x="1458" y="902"/>
                    <a:pt x="1449" y="883"/>
                    <a:pt x="1458" y="862"/>
                  </a:cubicBezTo>
                  <a:cubicBezTo>
                    <a:pt x="1467" y="841"/>
                    <a:pt x="1466" y="819"/>
                    <a:pt x="1458" y="790"/>
                  </a:cubicBezTo>
                  <a:cubicBezTo>
                    <a:pt x="1450" y="761"/>
                    <a:pt x="1419" y="720"/>
                    <a:pt x="1410" y="688"/>
                  </a:cubicBezTo>
                  <a:cubicBezTo>
                    <a:pt x="1401" y="656"/>
                    <a:pt x="1405" y="628"/>
                    <a:pt x="1404" y="598"/>
                  </a:cubicBezTo>
                  <a:cubicBezTo>
                    <a:pt x="1403" y="568"/>
                    <a:pt x="1405" y="537"/>
                    <a:pt x="1404" y="508"/>
                  </a:cubicBezTo>
                  <a:cubicBezTo>
                    <a:pt x="1403" y="479"/>
                    <a:pt x="1402" y="452"/>
                    <a:pt x="1398" y="424"/>
                  </a:cubicBezTo>
                  <a:cubicBezTo>
                    <a:pt x="1394" y="396"/>
                    <a:pt x="1411" y="369"/>
                    <a:pt x="1380" y="340"/>
                  </a:cubicBezTo>
                  <a:cubicBezTo>
                    <a:pt x="1349" y="311"/>
                    <a:pt x="1256" y="284"/>
                    <a:pt x="1212" y="250"/>
                  </a:cubicBezTo>
                  <a:cubicBezTo>
                    <a:pt x="1168" y="216"/>
                    <a:pt x="1138" y="168"/>
                    <a:pt x="1116" y="136"/>
                  </a:cubicBezTo>
                  <a:cubicBezTo>
                    <a:pt x="1094" y="104"/>
                    <a:pt x="1101" y="80"/>
                    <a:pt x="1080" y="58"/>
                  </a:cubicBezTo>
                  <a:cubicBezTo>
                    <a:pt x="1059" y="36"/>
                    <a:pt x="1041" y="8"/>
                    <a:pt x="990" y="4"/>
                  </a:cubicBezTo>
                  <a:cubicBezTo>
                    <a:pt x="939" y="0"/>
                    <a:pt x="822" y="20"/>
                    <a:pt x="774" y="34"/>
                  </a:cubicBezTo>
                  <a:cubicBezTo>
                    <a:pt x="726" y="48"/>
                    <a:pt x="727" y="68"/>
                    <a:pt x="702" y="76"/>
                  </a:cubicBezTo>
                  <a:close/>
                </a:path>
              </a:pathLst>
            </a:custGeom>
            <a:solidFill>
              <a:srgbClr val="00664B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ap="flat" cmpd="sng">
                  <a:solidFill>
                    <a:schemeClr val="tx1"/>
                  </a:solidFill>
                  <a:prstDash val="solid"/>
                  <a:round/>
                  <a:headEnd type="none" w="med" len="sm"/>
                  <a:tailEnd type="none" w="med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1451" name="Freeform 27"/>
            <p:cNvSpPr>
              <a:spLocks/>
            </p:cNvSpPr>
            <p:nvPr/>
          </p:nvSpPr>
          <p:spPr bwMode="auto">
            <a:xfrm>
              <a:off x="2952" y="1447"/>
              <a:ext cx="185" cy="296"/>
            </a:xfrm>
            <a:custGeom>
              <a:avLst/>
              <a:gdLst>
                <a:gd name="T0" fmla="*/ 0 w 480"/>
                <a:gd name="T1" fmla="*/ 0 h 912"/>
                <a:gd name="T2" fmla="*/ 0 w 480"/>
                <a:gd name="T3" fmla="*/ 0 h 912"/>
                <a:gd name="T4" fmla="*/ 0 w 480"/>
                <a:gd name="T5" fmla="*/ 0 h 912"/>
                <a:gd name="T6" fmla="*/ 0 w 480"/>
                <a:gd name="T7" fmla="*/ 0 h 912"/>
                <a:gd name="T8" fmla="*/ 0 w 480"/>
                <a:gd name="T9" fmla="*/ 0 h 912"/>
                <a:gd name="T10" fmla="*/ 0 w 480"/>
                <a:gd name="T11" fmla="*/ 0 h 912"/>
                <a:gd name="T12" fmla="*/ 0 w 480"/>
                <a:gd name="T13" fmla="*/ 0 h 912"/>
                <a:gd name="T14" fmla="*/ 0 w 480"/>
                <a:gd name="T15" fmla="*/ 0 h 912"/>
                <a:gd name="T16" fmla="*/ 0 w 480"/>
                <a:gd name="T17" fmla="*/ 0 h 912"/>
                <a:gd name="T18" fmla="*/ 0 w 480"/>
                <a:gd name="T19" fmla="*/ 0 h 9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80" h="912">
                  <a:moveTo>
                    <a:pt x="192" y="912"/>
                  </a:moveTo>
                  <a:cubicBezTo>
                    <a:pt x="183" y="860"/>
                    <a:pt x="175" y="809"/>
                    <a:pt x="180" y="756"/>
                  </a:cubicBezTo>
                  <a:cubicBezTo>
                    <a:pt x="185" y="703"/>
                    <a:pt x="214" y="641"/>
                    <a:pt x="222" y="594"/>
                  </a:cubicBezTo>
                  <a:cubicBezTo>
                    <a:pt x="230" y="547"/>
                    <a:pt x="240" y="525"/>
                    <a:pt x="228" y="474"/>
                  </a:cubicBezTo>
                  <a:cubicBezTo>
                    <a:pt x="216" y="423"/>
                    <a:pt x="185" y="334"/>
                    <a:pt x="150" y="288"/>
                  </a:cubicBezTo>
                  <a:cubicBezTo>
                    <a:pt x="115" y="242"/>
                    <a:pt x="36" y="230"/>
                    <a:pt x="18" y="198"/>
                  </a:cubicBezTo>
                  <a:cubicBezTo>
                    <a:pt x="0" y="166"/>
                    <a:pt x="9" y="118"/>
                    <a:pt x="42" y="96"/>
                  </a:cubicBezTo>
                  <a:cubicBezTo>
                    <a:pt x="75" y="74"/>
                    <a:pt x="158" y="70"/>
                    <a:pt x="216" y="66"/>
                  </a:cubicBezTo>
                  <a:cubicBezTo>
                    <a:pt x="274" y="62"/>
                    <a:pt x="346" y="83"/>
                    <a:pt x="390" y="72"/>
                  </a:cubicBezTo>
                  <a:cubicBezTo>
                    <a:pt x="434" y="61"/>
                    <a:pt x="457" y="30"/>
                    <a:pt x="480" y="0"/>
                  </a:cubicBezTo>
                </a:path>
              </a:pathLst>
            </a:custGeom>
            <a:noFill/>
            <a:ln w="38100" cap="flat" cmpd="sng">
              <a:solidFill>
                <a:srgbClr val="FFFFFF"/>
              </a:solidFill>
              <a:prstDash val="solid"/>
              <a:round/>
              <a:headEnd type="none" w="med" len="sm"/>
              <a:tailEnd type="none" w="med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1452" name="Freeform 28"/>
            <p:cNvSpPr>
              <a:spLocks/>
            </p:cNvSpPr>
            <p:nvPr/>
          </p:nvSpPr>
          <p:spPr bwMode="auto">
            <a:xfrm rot="-273880">
              <a:off x="2885" y="1492"/>
              <a:ext cx="129" cy="75"/>
            </a:xfrm>
            <a:custGeom>
              <a:avLst/>
              <a:gdLst>
                <a:gd name="T0" fmla="*/ 0 w 270"/>
                <a:gd name="T1" fmla="*/ 2 h 96"/>
                <a:gd name="T2" fmla="*/ 0 w 270"/>
                <a:gd name="T3" fmla="*/ 2 h 96"/>
                <a:gd name="T4" fmla="*/ 0 w 270"/>
                <a:gd name="T5" fmla="*/ 2 h 96"/>
                <a:gd name="T6" fmla="*/ 0 w 270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0" h="96">
                  <a:moveTo>
                    <a:pt x="270" y="96"/>
                  </a:moveTo>
                  <a:cubicBezTo>
                    <a:pt x="255" y="72"/>
                    <a:pt x="240" y="48"/>
                    <a:pt x="210" y="36"/>
                  </a:cubicBezTo>
                  <a:cubicBezTo>
                    <a:pt x="180" y="24"/>
                    <a:pt x="125" y="30"/>
                    <a:pt x="90" y="24"/>
                  </a:cubicBezTo>
                  <a:cubicBezTo>
                    <a:pt x="55" y="18"/>
                    <a:pt x="27" y="9"/>
                    <a:pt x="0" y="0"/>
                  </a:cubicBezTo>
                </a:path>
              </a:pathLst>
            </a:custGeom>
            <a:noFill/>
            <a:ln w="38100" cap="flat" cmpd="sng">
              <a:solidFill>
                <a:srgbClr val="FFFFFF"/>
              </a:solidFill>
              <a:prstDash val="solid"/>
              <a:round/>
              <a:headEnd type="none" w="med" len="sm"/>
              <a:tailEnd type="none" w="med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1453" name="Oval 29"/>
            <p:cNvSpPr>
              <a:spLocks noChangeArrowheads="1"/>
            </p:cNvSpPr>
            <p:nvPr/>
          </p:nvSpPr>
          <p:spPr bwMode="auto">
            <a:xfrm>
              <a:off x="3056" y="1459"/>
              <a:ext cx="36" cy="23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 type="none" w="med" len="sm"/>
              <a:tailEnd type="none" w="med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de-DE" altLang="de-DE"/>
            </a:p>
          </p:txBody>
        </p:sp>
        <p:sp>
          <p:nvSpPr>
            <p:cNvPr id="61454" name="Freeform 30"/>
            <p:cNvSpPr>
              <a:spLocks/>
            </p:cNvSpPr>
            <p:nvPr/>
          </p:nvSpPr>
          <p:spPr bwMode="auto">
            <a:xfrm>
              <a:off x="2910" y="1004"/>
              <a:ext cx="573" cy="383"/>
            </a:xfrm>
            <a:custGeom>
              <a:avLst/>
              <a:gdLst>
                <a:gd name="T0" fmla="*/ 0 w 1467"/>
                <a:gd name="T1" fmla="*/ 0 h 1189"/>
                <a:gd name="T2" fmla="*/ 0 w 1467"/>
                <a:gd name="T3" fmla="*/ 0 h 1189"/>
                <a:gd name="T4" fmla="*/ 0 w 1467"/>
                <a:gd name="T5" fmla="*/ 0 h 1189"/>
                <a:gd name="T6" fmla="*/ 0 w 1467"/>
                <a:gd name="T7" fmla="*/ 0 h 1189"/>
                <a:gd name="T8" fmla="*/ 0 w 1467"/>
                <a:gd name="T9" fmla="*/ 0 h 1189"/>
                <a:gd name="T10" fmla="*/ 0 w 1467"/>
                <a:gd name="T11" fmla="*/ 0 h 1189"/>
                <a:gd name="T12" fmla="*/ 0 w 1467"/>
                <a:gd name="T13" fmla="*/ 0 h 1189"/>
                <a:gd name="T14" fmla="*/ 0 w 1467"/>
                <a:gd name="T15" fmla="*/ 0 h 1189"/>
                <a:gd name="T16" fmla="*/ 0 w 1467"/>
                <a:gd name="T17" fmla="*/ 0 h 1189"/>
                <a:gd name="T18" fmla="*/ 0 w 1467"/>
                <a:gd name="T19" fmla="*/ 0 h 1189"/>
                <a:gd name="T20" fmla="*/ 0 w 1467"/>
                <a:gd name="T21" fmla="*/ 0 h 1189"/>
                <a:gd name="T22" fmla="*/ 0 w 1467"/>
                <a:gd name="T23" fmla="*/ 0 h 1189"/>
                <a:gd name="T24" fmla="*/ 0 w 1467"/>
                <a:gd name="T25" fmla="*/ 0 h 1189"/>
                <a:gd name="T26" fmla="*/ 0 w 1467"/>
                <a:gd name="T27" fmla="*/ 0 h 1189"/>
                <a:gd name="T28" fmla="*/ 0 w 1467"/>
                <a:gd name="T29" fmla="*/ 0 h 1189"/>
                <a:gd name="T30" fmla="*/ 0 w 1467"/>
                <a:gd name="T31" fmla="*/ 0 h 1189"/>
                <a:gd name="T32" fmla="*/ 0 w 1467"/>
                <a:gd name="T33" fmla="*/ 0 h 1189"/>
                <a:gd name="T34" fmla="*/ 0 w 1467"/>
                <a:gd name="T35" fmla="*/ 0 h 1189"/>
                <a:gd name="T36" fmla="*/ 0 w 1467"/>
                <a:gd name="T37" fmla="*/ 0 h 1189"/>
                <a:gd name="T38" fmla="*/ 0 w 1467"/>
                <a:gd name="T39" fmla="*/ 0 h 1189"/>
                <a:gd name="T40" fmla="*/ 0 w 1467"/>
                <a:gd name="T41" fmla="*/ 0 h 1189"/>
                <a:gd name="T42" fmla="*/ 0 w 1467"/>
                <a:gd name="T43" fmla="*/ 0 h 1189"/>
                <a:gd name="T44" fmla="*/ 0 w 1467"/>
                <a:gd name="T45" fmla="*/ 0 h 1189"/>
                <a:gd name="T46" fmla="*/ 0 w 1467"/>
                <a:gd name="T47" fmla="*/ 0 h 1189"/>
                <a:gd name="T48" fmla="*/ 0 w 1467"/>
                <a:gd name="T49" fmla="*/ 0 h 1189"/>
                <a:gd name="T50" fmla="*/ 0 w 1467"/>
                <a:gd name="T51" fmla="*/ 0 h 1189"/>
                <a:gd name="T52" fmla="*/ 0 w 1467"/>
                <a:gd name="T53" fmla="*/ 0 h 1189"/>
                <a:gd name="T54" fmla="*/ 0 w 1467"/>
                <a:gd name="T55" fmla="*/ 0 h 1189"/>
                <a:gd name="T56" fmla="*/ 0 w 1467"/>
                <a:gd name="T57" fmla="*/ 0 h 1189"/>
                <a:gd name="T58" fmla="*/ 0 w 1467"/>
                <a:gd name="T59" fmla="*/ 0 h 1189"/>
                <a:gd name="T60" fmla="*/ 0 w 1467"/>
                <a:gd name="T61" fmla="*/ 0 h 1189"/>
                <a:gd name="T62" fmla="*/ 0 w 1467"/>
                <a:gd name="T63" fmla="*/ 0 h 1189"/>
                <a:gd name="T64" fmla="*/ 0 w 1467"/>
                <a:gd name="T65" fmla="*/ 0 h 118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67" h="1189">
                  <a:moveTo>
                    <a:pt x="702" y="76"/>
                  </a:moveTo>
                  <a:cubicBezTo>
                    <a:pt x="677" y="84"/>
                    <a:pt x="665" y="83"/>
                    <a:pt x="624" y="82"/>
                  </a:cubicBezTo>
                  <a:cubicBezTo>
                    <a:pt x="583" y="81"/>
                    <a:pt x="504" y="63"/>
                    <a:pt x="456" y="70"/>
                  </a:cubicBezTo>
                  <a:cubicBezTo>
                    <a:pt x="408" y="77"/>
                    <a:pt x="363" y="98"/>
                    <a:pt x="336" y="124"/>
                  </a:cubicBezTo>
                  <a:cubicBezTo>
                    <a:pt x="309" y="150"/>
                    <a:pt x="305" y="201"/>
                    <a:pt x="294" y="226"/>
                  </a:cubicBezTo>
                  <a:cubicBezTo>
                    <a:pt x="283" y="251"/>
                    <a:pt x="290" y="258"/>
                    <a:pt x="270" y="274"/>
                  </a:cubicBezTo>
                  <a:cubicBezTo>
                    <a:pt x="250" y="290"/>
                    <a:pt x="203" y="303"/>
                    <a:pt x="174" y="322"/>
                  </a:cubicBezTo>
                  <a:cubicBezTo>
                    <a:pt x="145" y="341"/>
                    <a:pt x="123" y="357"/>
                    <a:pt x="96" y="388"/>
                  </a:cubicBezTo>
                  <a:cubicBezTo>
                    <a:pt x="69" y="419"/>
                    <a:pt x="24" y="460"/>
                    <a:pt x="12" y="508"/>
                  </a:cubicBezTo>
                  <a:cubicBezTo>
                    <a:pt x="0" y="556"/>
                    <a:pt x="11" y="622"/>
                    <a:pt x="24" y="676"/>
                  </a:cubicBezTo>
                  <a:cubicBezTo>
                    <a:pt x="37" y="730"/>
                    <a:pt x="40" y="785"/>
                    <a:pt x="90" y="832"/>
                  </a:cubicBezTo>
                  <a:cubicBezTo>
                    <a:pt x="140" y="879"/>
                    <a:pt x="253" y="929"/>
                    <a:pt x="324" y="958"/>
                  </a:cubicBezTo>
                  <a:cubicBezTo>
                    <a:pt x="395" y="987"/>
                    <a:pt x="469" y="979"/>
                    <a:pt x="516" y="1006"/>
                  </a:cubicBezTo>
                  <a:cubicBezTo>
                    <a:pt x="563" y="1033"/>
                    <a:pt x="572" y="1091"/>
                    <a:pt x="606" y="1120"/>
                  </a:cubicBezTo>
                  <a:cubicBezTo>
                    <a:pt x="640" y="1149"/>
                    <a:pt x="676" y="1171"/>
                    <a:pt x="720" y="1180"/>
                  </a:cubicBezTo>
                  <a:cubicBezTo>
                    <a:pt x="764" y="1189"/>
                    <a:pt x="835" y="1185"/>
                    <a:pt x="870" y="1174"/>
                  </a:cubicBezTo>
                  <a:cubicBezTo>
                    <a:pt x="905" y="1163"/>
                    <a:pt x="906" y="1139"/>
                    <a:pt x="930" y="1114"/>
                  </a:cubicBezTo>
                  <a:cubicBezTo>
                    <a:pt x="954" y="1089"/>
                    <a:pt x="980" y="1052"/>
                    <a:pt x="1014" y="1024"/>
                  </a:cubicBezTo>
                  <a:cubicBezTo>
                    <a:pt x="1048" y="996"/>
                    <a:pt x="1069" y="964"/>
                    <a:pt x="1134" y="946"/>
                  </a:cubicBezTo>
                  <a:cubicBezTo>
                    <a:pt x="1199" y="928"/>
                    <a:pt x="1350" y="930"/>
                    <a:pt x="1404" y="916"/>
                  </a:cubicBezTo>
                  <a:cubicBezTo>
                    <a:pt x="1458" y="902"/>
                    <a:pt x="1449" y="883"/>
                    <a:pt x="1458" y="862"/>
                  </a:cubicBezTo>
                  <a:cubicBezTo>
                    <a:pt x="1467" y="841"/>
                    <a:pt x="1466" y="819"/>
                    <a:pt x="1458" y="790"/>
                  </a:cubicBezTo>
                  <a:cubicBezTo>
                    <a:pt x="1450" y="761"/>
                    <a:pt x="1419" y="720"/>
                    <a:pt x="1410" y="688"/>
                  </a:cubicBezTo>
                  <a:cubicBezTo>
                    <a:pt x="1401" y="656"/>
                    <a:pt x="1405" y="628"/>
                    <a:pt x="1404" y="598"/>
                  </a:cubicBezTo>
                  <a:cubicBezTo>
                    <a:pt x="1403" y="568"/>
                    <a:pt x="1405" y="537"/>
                    <a:pt x="1404" y="508"/>
                  </a:cubicBezTo>
                  <a:cubicBezTo>
                    <a:pt x="1403" y="479"/>
                    <a:pt x="1402" y="452"/>
                    <a:pt x="1398" y="424"/>
                  </a:cubicBezTo>
                  <a:cubicBezTo>
                    <a:pt x="1394" y="396"/>
                    <a:pt x="1411" y="369"/>
                    <a:pt x="1380" y="340"/>
                  </a:cubicBezTo>
                  <a:cubicBezTo>
                    <a:pt x="1349" y="311"/>
                    <a:pt x="1256" y="284"/>
                    <a:pt x="1212" y="250"/>
                  </a:cubicBezTo>
                  <a:cubicBezTo>
                    <a:pt x="1168" y="216"/>
                    <a:pt x="1138" y="168"/>
                    <a:pt x="1116" y="136"/>
                  </a:cubicBezTo>
                  <a:cubicBezTo>
                    <a:pt x="1094" y="104"/>
                    <a:pt x="1101" y="80"/>
                    <a:pt x="1080" y="58"/>
                  </a:cubicBezTo>
                  <a:cubicBezTo>
                    <a:pt x="1059" y="36"/>
                    <a:pt x="1041" y="8"/>
                    <a:pt x="990" y="4"/>
                  </a:cubicBezTo>
                  <a:cubicBezTo>
                    <a:pt x="939" y="0"/>
                    <a:pt x="822" y="20"/>
                    <a:pt x="774" y="34"/>
                  </a:cubicBezTo>
                  <a:cubicBezTo>
                    <a:pt x="726" y="48"/>
                    <a:pt x="727" y="68"/>
                    <a:pt x="702" y="76"/>
                  </a:cubicBezTo>
                  <a:close/>
                </a:path>
              </a:pathLst>
            </a:custGeom>
            <a:solidFill>
              <a:srgbClr val="00826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ap="flat" cmpd="sng">
                  <a:solidFill>
                    <a:schemeClr val="tx1"/>
                  </a:solidFill>
                  <a:prstDash val="solid"/>
                  <a:round/>
                  <a:headEnd type="none" w="med" len="sm"/>
                  <a:tailEnd type="none" w="med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1455" name="Freeform 31"/>
            <p:cNvSpPr>
              <a:spLocks/>
            </p:cNvSpPr>
            <p:nvPr/>
          </p:nvSpPr>
          <p:spPr bwMode="auto">
            <a:xfrm>
              <a:off x="3103" y="1115"/>
              <a:ext cx="185" cy="137"/>
            </a:xfrm>
            <a:custGeom>
              <a:avLst/>
              <a:gdLst>
                <a:gd name="T0" fmla="*/ 0 w 1467"/>
                <a:gd name="T1" fmla="*/ 0 h 1189"/>
                <a:gd name="T2" fmla="*/ 0 w 1467"/>
                <a:gd name="T3" fmla="*/ 0 h 1189"/>
                <a:gd name="T4" fmla="*/ 0 w 1467"/>
                <a:gd name="T5" fmla="*/ 0 h 1189"/>
                <a:gd name="T6" fmla="*/ 0 w 1467"/>
                <a:gd name="T7" fmla="*/ 0 h 1189"/>
                <a:gd name="T8" fmla="*/ 0 w 1467"/>
                <a:gd name="T9" fmla="*/ 0 h 1189"/>
                <a:gd name="T10" fmla="*/ 0 w 1467"/>
                <a:gd name="T11" fmla="*/ 0 h 1189"/>
                <a:gd name="T12" fmla="*/ 0 w 1467"/>
                <a:gd name="T13" fmla="*/ 0 h 1189"/>
                <a:gd name="T14" fmla="*/ 0 w 1467"/>
                <a:gd name="T15" fmla="*/ 0 h 1189"/>
                <a:gd name="T16" fmla="*/ 0 w 1467"/>
                <a:gd name="T17" fmla="*/ 0 h 1189"/>
                <a:gd name="T18" fmla="*/ 0 w 1467"/>
                <a:gd name="T19" fmla="*/ 0 h 1189"/>
                <a:gd name="T20" fmla="*/ 0 w 1467"/>
                <a:gd name="T21" fmla="*/ 0 h 1189"/>
                <a:gd name="T22" fmla="*/ 0 w 1467"/>
                <a:gd name="T23" fmla="*/ 0 h 1189"/>
                <a:gd name="T24" fmla="*/ 0 w 1467"/>
                <a:gd name="T25" fmla="*/ 0 h 1189"/>
                <a:gd name="T26" fmla="*/ 0 w 1467"/>
                <a:gd name="T27" fmla="*/ 0 h 1189"/>
                <a:gd name="T28" fmla="*/ 0 w 1467"/>
                <a:gd name="T29" fmla="*/ 0 h 1189"/>
                <a:gd name="T30" fmla="*/ 0 w 1467"/>
                <a:gd name="T31" fmla="*/ 0 h 1189"/>
                <a:gd name="T32" fmla="*/ 0 w 1467"/>
                <a:gd name="T33" fmla="*/ 0 h 1189"/>
                <a:gd name="T34" fmla="*/ 0 w 1467"/>
                <a:gd name="T35" fmla="*/ 0 h 1189"/>
                <a:gd name="T36" fmla="*/ 0 w 1467"/>
                <a:gd name="T37" fmla="*/ 0 h 1189"/>
                <a:gd name="T38" fmla="*/ 0 w 1467"/>
                <a:gd name="T39" fmla="*/ 0 h 1189"/>
                <a:gd name="T40" fmla="*/ 0 w 1467"/>
                <a:gd name="T41" fmla="*/ 0 h 1189"/>
                <a:gd name="T42" fmla="*/ 0 w 1467"/>
                <a:gd name="T43" fmla="*/ 0 h 1189"/>
                <a:gd name="T44" fmla="*/ 0 w 1467"/>
                <a:gd name="T45" fmla="*/ 0 h 1189"/>
                <a:gd name="T46" fmla="*/ 0 w 1467"/>
                <a:gd name="T47" fmla="*/ 0 h 1189"/>
                <a:gd name="T48" fmla="*/ 0 w 1467"/>
                <a:gd name="T49" fmla="*/ 0 h 1189"/>
                <a:gd name="T50" fmla="*/ 0 w 1467"/>
                <a:gd name="T51" fmla="*/ 0 h 1189"/>
                <a:gd name="T52" fmla="*/ 0 w 1467"/>
                <a:gd name="T53" fmla="*/ 0 h 1189"/>
                <a:gd name="T54" fmla="*/ 0 w 1467"/>
                <a:gd name="T55" fmla="*/ 0 h 1189"/>
                <a:gd name="T56" fmla="*/ 0 w 1467"/>
                <a:gd name="T57" fmla="*/ 0 h 1189"/>
                <a:gd name="T58" fmla="*/ 0 w 1467"/>
                <a:gd name="T59" fmla="*/ 0 h 1189"/>
                <a:gd name="T60" fmla="*/ 0 w 1467"/>
                <a:gd name="T61" fmla="*/ 0 h 1189"/>
                <a:gd name="T62" fmla="*/ 0 w 1467"/>
                <a:gd name="T63" fmla="*/ 0 h 1189"/>
                <a:gd name="T64" fmla="*/ 0 w 1467"/>
                <a:gd name="T65" fmla="*/ 0 h 118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67" h="1189">
                  <a:moveTo>
                    <a:pt x="702" y="76"/>
                  </a:moveTo>
                  <a:cubicBezTo>
                    <a:pt x="677" y="84"/>
                    <a:pt x="665" y="83"/>
                    <a:pt x="624" y="82"/>
                  </a:cubicBezTo>
                  <a:cubicBezTo>
                    <a:pt x="583" y="81"/>
                    <a:pt x="504" y="63"/>
                    <a:pt x="456" y="70"/>
                  </a:cubicBezTo>
                  <a:cubicBezTo>
                    <a:pt x="408" y="77"/>
                    <a:pt x="363" y="98"/>
                    <a:pt x="336" y="124"/>
                  </a:cubicBezTo>
                  <a:cubicBezTo>
                    <a:pt x="309" y="150"/>
                    <a:pt x="305" y="201"/>
                    <a:pt x="294" y="226"/>
                  </a:cubicBezTo>
                  <a:cubicBezTo>
                    <a:pt x="283" y="251"/>
                    <a:pt x="290" y="258"/>
                    <a:pt x="270" y="274"/>
                  </a:cubicBezTo>
                  <a:cubicBezTo>
                    <a:pt x="250" y="290"/>
                    <a:pt x="203" y="303"/>
                    <a:pt x="174" y="322"/>
                  </a:cubicBezTo>
                  <a:cubicBezTo>
                    <a:pt x="145" y="341"/>
                    <a:pt x="123" y="357"/>
                    <a:pt x="96" y="388"/>
                  </a:cubicBezTo>
                  <a:cubicBezTo>
                    <a:pt x="69" y="419"/>
                    <a:pt x="24" y="460"/>
                    <a:pt x="12" y="508"/>
                  </a:cubicBezTo>
                  <a:cubicBezTo>
                    <a:pt x="0" y="556"/>
                    <a:pt x="11" y="622"/>
                    <a:pt x="24" y="676"/>
                  </a:cubicBezTo>
                  <a:cubicBezTo>
                    <a:pt x="37" y="730"/>
                    <a:pt x="40" y="785"/>
                    <a:pt x="90" y="832"/>
                  </a:cubicBezTo>
                  <a:cubicBezTo>
                    <a:pt x="140" y="879"/>
                    <a:pt x="253" y="929"/>
                    <a:pt x="324" y="958"/>
                  </a:cubicBezTo>
                  <a:cubicBezTo>
                    <a:pt x="395" y="987"/>
                    <a:pt x="469" y="979"/>
                    <a:pt x="516" y="1006"/>
                  </a:cubicBezTo>
                  <a:cubicBezTo>
                    <a:pt x="563" y="1033"/>
                    <a:pt x="572" y="1091"/>
                    <a:pt x="606" y="1120"/>
                  </a:cubicBezTo>
                  <a:cubicBezTo>
                    <a:pt x="640" y="1149"/>
                    <a:pt x="676" y="1171"/>
                    <a:pt x="720" y="1180"/>
                  </a:cubicBezTo>
                  <a:cubicBezTo>
                    <a:pt x="764" y="1189"/>
                    <a:pt x="835" y="1185"/>
                    <a:pt x="870" y="1174"/>
                  </a:cubicBezTo>
                  <a:cubicBezTo>
                    <a:pt x="905" y="1163"/>
                    <a:pt x="906" y="1139"/>
                    <a:pt x="930" y="1114"/>
                  </a:cubicBezTo>
                  <a:cubicBezTo>
                    <a:pt x="954" y="1089"/>
                    <a:pt x="980" y="1052"/>
                    <a:pt x="1014" y="1024"/>
                  </a:cubicBezTo>
                  <a:cubicBezTo>
                    <a:pt x="1048" y="996"/>
                    <a:pt x="1069" y="964"/>
                    <a:pt x="1134" y="946"/>
                  </a:cubicBezTo>
                  <a:cubicBezTo>
                    <a:pt x="1199" y="928"/>
                    <a:pt x="1350" y="930"/>
                    <a:pt x="1404" y="916"/>
                  </a:cubicBezTo>
                  <a:cubicBezTo>
                    <a:pt x="1458" y="902"/>
                    <a:pt x="1449" y="883"/>
                    <a:pt x="1458" y="862"/>
                  </a:cubicBezTo>
                  <a:cubicBezTo>
                    <a:pt x="1467" y="841"/>
                    <a:pt x="1466" y="819"/>
                    <a:pt x="1458" y="790"/>
                  </a:cubicBezTo>
                  <a:cubicBezTo>
                    <a:pt x="1450" y="761"/>
                    <a:pt x="1419" y="720"/>
                    <a:pt x="1410" y="688"/>
                  </a:cubicBezTo>
                  <a:cubicBezTo>
                    <a:pt x="1401" y="656"/>
                    <a:pt x="1405" y="628"/>
                    <a:pt x="1404" y="598"/>
                  </a:cubicBezTo>
                  <a:cubicBezTo>
                    <a:pt x="1403" y="568"/>
                    <a:pt x="1405" y="537"/>
                    <a:pt x="1404" y="508"/>
                  </a:cubicBezTo>
                  <a:cubicBezTo>
                    <a:pt x="1403" y="479"/>
                    <a:pt x="1402" y="452"/>
                    <a:pt x="1398" y="424"/>
                  </a:cubicBezTo>
                  <a:cubicBezTo>
                    <a:pt x="1394" y="396"/>
                    <a:pt x="1411" y="369"/>
                    <a:pt x="1380" y="340"/>
                  </a:cubicBezTo>
                  <a:cubicBezTo>
                    <a:pt x="1349" y="311"/>
                    <a:pt x="1256" y="284"/>
                    <a:pt x="1212" y="250"/>
                  </a:cubicBezTo>
                  <a:cubicBezTo>
                    <a:pt x="1168" y="216"/>
                    <a:pt x="1138" y="168"/>
                    <a:pt x="1116" y="136"/>
                  </a:cubicBezTo>
                  <a:cubicBezTo>
                    <a:pt x="1094" y="104"/>
                    <a:pt x="1101" y="80"/>
                    <a:pt x="1080" y="58"/>
                  </a:cubicBezTo>
                  <a:cubicBezTo>
                    <a:pt x="1059" y="36"/>
                    <a:pt x="1041" y="8"/>
                    <a:pt x="990" y="4"/>
                  </a:cubicBezTo>
                  <a:cubicBezTo>
                    <a:pt x="939" y="0"/>
                    <a:pt x="822" y="20"/>
                    <a:pt x="774" y="34"/>
                  </a:cubicBezTo>
                  <a:cubicBezTo>
                    <a:pt x="726" y="48"/>
                    <a:pt x="727" y="68"/>
                    <a:pt x="702" y="7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ap="flat" cmpd="sng">
                  <a:solidFill>
                    <a:schemeClr val="tx1"/>
                  </a:solidFill>
                  <a:prstDash val="solid"/>
                  <a:round/>
                  <a:headEnd type="none" w="med" len="sm"/>
                  <a:tailEnd type="none" w="med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1456" name="Freeform 32"/>
            <p:cNvSpPr>
              <a:spLocks/>
            </p:cNvSpPr>
            <p:nvPr/>
          </p:nvSpPr>
          <p:spPr bwMode="auto">
            <a:xfrm>
              <a:off x="3050" y="1085"/>
              <a:ext cx="280" cy="204"/>
            </a:xfrm>
            <a:custGeom>
              <a:avLst/>
              <a:gdLst>
                <a:gd name="T0" fmla="*/ 0 w 1467"/>
                <a:gd name="T1" fmla="*/ 0 h 1189"/>
                <a:gd name="T2" fmla="*/ 0 w 1467"/>
                <a:gd name="T3" fmla="*/ 0 h 1189"/>
                <a:gd name="T4" fmla="*/ 0 w 1467"/>
                <a:gd name="T5" fmla="*/ 0 h 1189"/>
                <a:gd name="T6" fmla="*/ 0 w 1467"/>
                <a:gd name="T7" fmla="*/ 0 h 1189"/>
                <a:gd name="T8" fmla="*/ 0 w 1467"/>
                <a:gd name="T9" fmla="*/ 0 h 1189"/>
                <a:gd name="T10" fmla="*/ 0 w 1467"/>
                <a:gd name="T11" fmla="*/ 0 h 1189"/>
                <a:gd name="T12" fmla="*/ 0 w 1467"/>
                <a:gd name="T13" fmla="*/ 0 h 1189"/>
                <a:gd name="T14" fmla="*/ 0 w 1467"/>
                <a:gd name="T15" fmla="*/ 0 h 1189"/>
                <a:gd name="T16" fmla="*/ 0 w 1467"/>
                <a:gd name="T17" fmla="*/ 0 h 1189"/>
                <a:gd name="T18" fmla="*/ 0 w 1467"/>
                <a:gd name="T19" fmla="*/ 0 h 1189"/>
                <a:gd name="T20" fmla="*/ 0 w 1467"/>
                <a:gd name="T21" fmla="*/ 0 h 1189"/>
                <a:gd name="T22" fmla="*/ 0 w 1467"/>
                <a:gd name="T23" fmla="*/ 0 h 1189"/>
                <a:gd name="T24" fmla="*/ 0 w 1467"/>
                <a:gd name="T25" fmla="*/ 0 h 1189"/>
                <a:gd name="T26" fmla="*/ 0 w 1467"/>
                <a:gd name="T27" fmla="*/ 0 h 1189"/>
                <a:gd name="T28" fmla="*/ 0 w 1467"/>
                <a:gd name="T29" fmla="*/ 0 h 1189"/>
                <a:gd name="T30" fmla="*/ 0 w 1467"/>
                <a:gd name="T31" fmla="*/ 0 h 1189"/>
                <a:gd name="T32" fmla="*/ 0 w 1467"/>
                <a:gd name="T33" fmla="*/ 0 h 1189"/>
                <a:gd name="T34" fmla="*/ 0 w 1467"/>
                <a:gd name="T35" fmla="*/ 0 h 1189"/>
                <a:gd name="T36" fmla="*/ 0 w 1467"/>
                <a:gd name="T37" fmla="*/ 0 h 1189"/>
                <a:gd name="T38" fmla="*/ 0 w 1467"/>
                <a:gd name="T39" fmla="*/ 0 h 1189"/>
                <a:gd name="T40" fmla="*/ 0 w 1467"/>
                <a:gd name="T41" fmla="*/ 0 h 1189"/>
                <a:gd name="T42" fmla="*/ 0 w 1467"/>
                <a:gd name="T43" fmla="*/ 0 h 1189"/>
                <a:gd name="T44" fmla="*/ 0 w 1467"/>
                <a:gd name="T45" fmla="*/ 0 h 1189"/>
                <a:gd name="T46" fmla="*/ 0 w 1467"/>
                <a:gd name="T47" fmla="*/ 0 h 1189"/>
                <a:gd name="T48" fmla="*/ 0 w 1467"/>
                <a:gd name="T49" fmla="*/ 0 h 1189"/>
                <a:gd name="T50" fmla="*/ 0 w 1467"/>
                <a:gd name="T51" fmla="*/ 0 h 1189"/>
                <a:gd name="T52" fmla="*/ 0 w 1467"/>
                <a:gd name="T53" fmla="*/ 0 h 1189"/>
                <a:gd name="T54" fmla="*/ 0 w 1467"/>
                <a:gd name="T55" fmla="*/ 0 h 1189"/>
                <a:gd name="T56" fmla="*/ 0 w 1467"/>
                <a:gd name="T57" fmla="*/ 0 h 1189"/>
                <a:gd name="T58" fmla="*/ 0 w 1467"/>
                <a:gd name="T59" fmla="*/ 0 h 1189"/>
                <a:gd name="T60" fmla="*/ 0 w 1467"/>
                <a:gd name="T61" fmla="*/ 0 h 1189"/>
                <a:gd name="T62" fmla="*/ 0 w 1467"/>
                <a:gd name="T63" fmla="*/ 0 h 1189"/>
                <a:gd name="T64" fmla="*/ 0 w 1467"/>
                <a:gd name="T65" fmla="*/ 0 h 118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67" h="1189">
                  <a:moveTo>
                    <a:pt x="702" y="76"/>
                  </a:moveTo>
                  <a:cubicBezTo>
                    <a:pt x="677" y="84"/>
                    <a:pt x="665" y="83"/>
                    <a:pt x="624" y="82"/>
                  </a:cubicBezTo>
                  <a:cubicBezTo>
                    <a:pt x="583" y="81"/>
                    <a:pt x="504" y="63"/>
                    <a:pt x="456" y="70"/>
                  </a:cubicBezTo>
                  <a:cubicBezTo>
                    <a:pt x="408" y="77"/>
                    <a:pt x="363" y="98"/>
                    <a:pt x="336" y="124"/>
                  </a:cubicBezTo>
                  <a:cubicBezTo>
                    <a:pt x="309" y="150"/>
                    <a:pt x="305" y="201"/>
                    <a:pt x="294" y="226"/>
                  </a:cubicBezTo>
                  <a:cubicBezTo>
                    <a:pt x="283" y="251"/>
                    <a:pt x="290" y="258"/>
                    <a:pt x="270" y="274"/>
                  </a:cubicBezTo>
                  <a:cubicBezTo>
                    <a:pt x="250" y="290"/>
                    <a:pt x="203" y="303"/>
                    <a:pt x="174" y="322"/>
                  </a:cubicBezTo>
                  <a:cubicBezTo>
                    <a:pt x="145" y="341"/>
                    <a:pt x="123" y="357"/>
                    <a:pt x="96" y="388"/>
                  </a:cubicBezTo>
                  <a:cubicBezTo>
                    <a:pt x="69" y="419"/>
                    <a:pt x="24" y="460"/>
                    <a:pt x="12" y="508"/>
                  </a:cubicBezTo>
                  <a:cubicBezTo>
                    <a:pt x="0" y="556"/>
                    <a:pt x="11" y="622"/>
                    <a:pt x="24" y="676"/>
                  </a:cubicBezTo>
                  <a:cubicBezTo>
                    <a:pt x="37" y="730"/>
                    <a:pt x="40" y="785"/>
                    <a:pt x="90" y="832"/>
                  </a:cubicBezTo>
                  <a:cubicBezTo>
                    <a:pt x="140" y="879"/>
                    <a:pt x="253" y="929"/>
                    <a:pt x="324" y="958"/>
                  </a:cubicBezTo>
                  <a:cubicBezTo>
                    <a:pt x="395" y="987"/>
                    <a:pt x="469" y="979"/>
                    <a:pt x="516" y="1006"/>
                  </a:cubicBezTo>
                  <a:cubicBezTo>
                    <a:pt x="563" y="1033"/>
                    <a:pt x="572" y="1091"/>
                    <a:pt x="606" y="1120"/>
                  </a:cubicBezTo>
                  <a:cubicBezTo>
                    <a:pt x="640" y="1149"/>
                    <a:pt x="676" y="1171"/>
                    <a:pt x="720" y="1180"/>
                  </a:cubicBezTo>
                  <a:cubicBezTo>
                    <a:pt x="764" y="1189"/>
                    <a:pt x="835" y="1185"/>
                    <a:pt x="870" y="1174"/>
                  </a:cubicBezTo>
                  <a:cubicBezTo>
                    <a:pt x="905" y="1163"/>
                    <a:pt x="906" y="1139"/>
                    <a:pt x="930" y="1114"/>
                  </a:cubicBezTo>
                  <a:cubicBezTo>
                    <a:pt x="954" y="1089"/>
                    <a:pt x="980" y="1052"/>
                    <a:pt x="1014" y="1024"/>
                  </a:cubicBezTo>
                  <a:cubicBezTo>
                    <a:pt x="1048" y="996"/>
                    <a:pt x="1069" y="964"/>
                    <a:pt x="1134" y="946"/>
                  </a:cubicBezTo>
                  <a:cubicBezTo>
                    <a:pt x="1199" y="928"/>
                    <a:pt x="1350" y="930"/>
                    <a:pt x="1404" y="916"/>
                  </a:cubicBezTo>
                  <a:cubicBezTo>
                    <a:pt x="1458" y="902"/>
                    <a:pt x="1449" y="883"/>
                    <a:pt x="1458" y="862"/>
                  </a:cubicBezTo>
                  <a:cubicBezTo>
                    <a:pt x="1467" y="841"/>
                    <a:pt x="1466" y="819"/>
                    <a:pt x="1458" y="790"/>
                  </a:cubicBezTo>
                  <a:cubicBezTo>
                    <a:pt x="1450" y="761"/>
                    <a:pt x="1419" y="720"/>
                    <a:pt x="1410" y="688"/>
                  </a:cubicBezTo>
                  <a:cubicBezTo>
                    <a:pt x="1401" y="656"/>
                    <a:pt x="1405" y="628"/>
                    <a:pt x="1404" y="598"/>
                  </a:cubicBezTo>
                  <a:cubicBezTo>
                    <a:pt x="1403" y="568"/>
                    <a:pt x="1405" y="537"/>
                    <a:pt x="1404" y="508"/>
                  </a:cubicBezTo>
                  <a:cubicBezTo>
                    <a:pt x="1403" y="479"/>
                    <a:pt x="1402" y="452"/>
                    <a:pt x="1398" y="424"/>
                  </a:cubicBezTo>
                  <a:cubicBezTo>
                    <a:pt x="1394" y="396"/>
                    <a:pt x="1411" y="369"/>
                    <a:pt x="1380" y="340"/>
                  </a:cubicBezTo>
                  <a:cubicBezTo>
                    <a:pt x="1349" y="311"/>
                    <a:pt x="1256" y="284"/>
                    <a:pt x="1212" y="250"/>
                  </a:cubicBezTo>
                  <a:cubicBezTo>
                    <a:pt x="1168" y="216"/>
                    <a:pt x="1138" y="168"/>
                    <a:pt x="1116" y="136"/>
                  </a:cubicBezTo>
                  <a:cubicBezTo>
                    <a:pt x="1094" y="104"/>
                    <a:pt x="1101" y="80"/>
                    <a:pt x="1080" y="58"/>
                  </a:cubicBezTo>
                  <a:cubicBezTo>
                    <a:pt x="1059" y="36"/>
                    <a:pt x="1041" y="8"/>
                    <a:pt x="990" y="4"/>
                  </a:cubicBezTo>
                  <a:cubicBezTo>
                    <a:pt x="939" y="0"/>
                    <a:pt x="822" y="20"/>
                    <a:pt x="774" y="34"/>
                  </a:cubicBezTo>
                  <a:cubicBezTo>
                    <a:pt x="726" y="48"/>
                    <a:pt x="727" y="68"/>
                    <a:pt x="702" y="7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ap="flat" cmpd="sng">
                  <a:solidFill>
                    <a:schemeClr val="tx1"/>
                  </a:solidFill>
                  <a:prstDash val="solid"/>
                  <a:round/>
                  <a:headEnd type="none" w="med" len="sm"/>
                  <a:tailEnd type="none" w="med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1457" name="Freeform 33"/>
            <p:cNvSpPr>
              <a:spLocks/>
            </p:cNvSpPr>
            <p:nvPr/>
          </p:nvSpPr>
          <p:spPr bwMode="auto">
            <a:xfrm>
              <a:off x="2944" y="1021"/>
              <a:ext cx="487" cy="353"/>
            </a:xfrm>
            <a:custGeom>
              <a:avLst/>
              <a:gdLst>
                <a:gd name="T0" fmla="*/ 0 w 1467"/>
                <a:gd name="T1" fmla="*/ 0 h 1189"/>
                <a:gd name="T2" fmla="*/ 0 w 1467"/>
                <a:gd name="T3" fmla="*/ 0 h 1189"/>
                <a:gd name="T4" fmla="*/ 0 w 1467"/>
                <a:gd name="T5" fmla="*/ 0 h 1189"/>
                <a:gd name="T6" fmla="*/ 0 w 1467"/>
                <a:gd name="T7" fmla="*/ 0 h 1189"/>
                <a:gd name="T8" fmla="*/ 0 w 1467"/>
                <a:gd name="T9" fmla="*/ 0 h 1189"/>
                <a:gd name="T10" fmla="*/ 0 w 1467"/>
                <a:gd name="T11" fmla="*/ 0 h 1189"/>
                <a:gd name="T12" fmla="*/ 0 w 1467"/>
                <a:gd name="T13" fmla="*/ 0 h 1189"/>
                <a:gd name="T14" fmla="*/ 0 w 1467"/>
                <a:gd name="T15" fmla="*/ 0 h 1189"/>
                <a:gd name="T16" fmla="*/ 0 w 1467"/>
                <a:gd name="T17" fmla="*/ 0 h 1189"/>
                <a:gd name="T18" fmla="*/ 0 w 1467"/>
                <a:gd name="T19" fmla="*/ 0 h 1189"/>
                <a:gd name="T20" fmla="*/ 0 w 1467"/>
                <a:gd name="T21" fmla="*/ 0 h 1189"/>
                <a:gd name="T22" fmla="*/ 0 w 1467"/>
                <a:gd name="T23" fmla="*/ 0 h 1189"/>
                <a:gd name="T24" fmla="*/ 0 w 1467"/>
                <a:gd name="T25" fmla="*/ 0 h 1189"/>
                <a:gd name="T26" fmla="*/ 0 w 1467"/>
                <a:gd name="T27" fmla="*/ 0 h 1189"/>
                <a:gd name="T28" fmla="*/ 0 w 1467"/>
                <a:gd name="T29" fmla="*/ 0 h 1189"/>
                <a:gd name="T30" fmla="*/ 0 w 1467"/>
                <a:gd name="T31" fmla="*/ 0 h 1189"/>
                <a:gd name="T32" fmla="*/ 0 w 1467"/>
                <a:gd name="T33" fmla="*/ 0 h 1189"/>
                <a:gd name="T34" fmla="*/ 0 w 1467"/>
                <a:gd name="T35" fmla="*/ 0 h 1189"/>
                <a:gd name="T36" fmla="*/ 0 w 1467"/>
                <a:gd name="T37" fmla="*/ 0 h 1189"/>
                <a:gd name="T38" fmla="*/ 0 w 1467"/>
                <a:gd name="T39" fmla="*/ 0 h 1189"/>
                <a:gd name="T40" fmla="*/ 0 w 1467"/>
                <a:gd name="T41" fmla="*/ 0 h 1189"/>
                <a:gd name="T42" fmla="*/ 0 w 1467"/>
                <a:gd name="T43" fmla="*/ 0 h 1189"/>
                <a:gd name="T44" fmla="*/ 0 w 1467"/>
                <a:gd name="T45" fmla="*/ 0 h 1189"/>
                <a:gd name="T46" fmla="*/ 0 w 1467"/>
                <a:gd name="T47" fmla="*/ 0 h 1189"/>
                <a:gd name="T48" fmla="*/ 0 w 1467"/>
                <a:gd name="T49" fmla="*/ 0 h 1189"/>
                <a:gd name="T50" fmla="*/ 0 w 1467"/>
                <a:gd name="T51" fmla="*/ 0 h 1189"/>
                <a:gd name="T52" fmla="*/ 0 w 1467"/>
                <a:gd name="T53" fmla="*/ 0 h 1189"/>
                <a:gd name="T54" fmla="*/ 0 w 1467"/>
                <a:gd name="T55" fmla="*/ 0 h 1189"/>
                <a:gd name="T56" fmla="*/ 0 w 1467"/>
                <a:gd name="T57" fmla="*/ 0 h 1189"/>
                <a:gd name="T58" fmla="*/ 0 w 1467"/>
                <a:gd name="T59" fmla="*/ 0 h 1189"/>
                <a:gd name="T60" fmla="*/ 0 w 1467"/>
                <a:gd name="T61" fmla="*/ 0 h 1189"/>
                <a:gd name="T62" fmla="*/ 0 w 1467"/>
                <a:gd name="T63" fmla="*/ 0 h 1189"/>
                <a:gd name="T64" fmla="*/ 0 w 1467"/>
                <a:gd name="T65" fmla="*/ 0 h 118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67" h="1189">
                  <a:moveTo>
                    <a:pt x="702" y="76"/>
                  </a:moveTo>
                  <a:cubicBezTo>
                    <a:pt x="677" y="84"/>
                    <a:pt x="665" y="83"/>
                    <a:pt x="624" y="82"/>
                  </a:cubicBezTo>
                  <a:cubicBezTo>
                    <a:pt x="583" y="81"/>
                    <a:pt x="504" y="63"/>
                    <a:pt x="456" y="70"/>
                  </a:cubicBezTo>
                  <a:cubicBezTo>
                    <a:pt x="408" y="77"/>
                    <a:pt x="363" y="98"/>
                    <a:pt x="336" y="124"/>
                  </a:cubicBezTo>
                  <a:cubicBezTo>
                    <a:pt x="309" y="150"/>
                    <a:pt x="305" y="201"/>
                    <a:pt x="294" y="226"/>
                  </a:cubicBezTo>
                  <a:cubicBezTo>
                    <a:pt x="283" y="251"/>
                    <a:pt x="290" y="258"/>
                    <a:pt x="270" y="274"/>
                  </a:cubicBezTo>
                  <a:cubicBezTo>
                    <a:pt x="250" y="290"/>
                    <a:pt x="203" y="303"/>
                    <a:pt x="174" y="322"/>
                  </a:cubicBezTo>
                  <a:cubicBezTo>
                    <a:pt x="145" y="341"/>
                    <a:pt x="123" y="357"/>
                    <a:pt x="96" y="388"/>
                  </a:cubicBezTo>
                  <a:cubicBezTo>
                    <a:pt x="69" y="419"/>
                    <a:pt x="24" y="460"/>
                    <a:pt x="12" y="508"/>
                  </a:cubicBezTo>
                  <a:cubicBezTo>
                    <a:pt x="0" y="556"/>
                    <a:pt x="11" y="622"/>
                    <a:pt x="24" y="676"/>
                  </a:cubicBezTo>
                  <a:cubicBezTo>
                    <a:pt x="37" y="730"/>
                    <a:pt x="40" y="785"/>
                    <a:pt x="90" y="832"/>
                  </a:cubicBezTo>
                  <a:cubicBezTo>
                    <a:pt x="140" y="879"/>
                    <a:pt x="253" y="929"/>
                    <a:pt x="324" y="958"/>
                  </a:cubicBezTo>
                  <a:cubicBezTo>
                    <a:pt x="395" y="987"/>
                    <a:pt x="469" y="979"/>
                    <a:pt x="516" y="1006"/>
                  </a:cubicBezTo>
                  <a:cubicBezTo>
                    <a:pt x="563" y="1033"/>
                    <a:pt x="572" y="1091"/>
                    <a:pt x="606" y="1120"/>
                  </a:cubicBezTo>
                  <a:cubicBezTo>
                    <a:pt x="640" y="1149"/>
                    <a:pt x="676" y="1171"/>
                    <a:pt x="720" y="1180"/>
                  </a:cubicBezTo>
                  <a:cubicBezTo>
                    <a:pt x="764" y="1189"/>
                    <a:pt x="835" y="1185"/>
                    <a:pt x="870" y="1174"/>
                  </a:cubicBezTo>
                  <a:cubicBezTo>
                    <a:pt x="905" y="1163"/>
                    <a:pt x="906" y="1139"/>
                    <a:pt x="930" y="1114"/>
                  </a:cubicBezTo>
                  <a:cubicBezTo>
                    <a:pt x="954" y="1089"/>
                    <a:pt x="980" y="1052"/>
                    <a:pt x="1014" y="1024"/>
                  </a:cubicBezTo>
                  <a:cubicBezTo>
                    <a:pt x="1048" y="996"/>
                    <a:pt x="1069" y="964"/>
                    <a:pt x="1134" y="946"/>
                  </a:cubicBezTo>
                  <a:cubicBezTo>
                    <a:pt x="1199" y="928"/>
                    <a:pt x="1350" y="930"/>
                    <a:pt x="1404" y="916"/>
                  </a:cubicBezTo>
                  <a:cubicBezTo>
                    <a:pt x="1458" y="902"/>
                    <a:pt x="1449" y="883"/>
                    <a:pt x="1458" y="862"/>
                  </a:cubicBezTo>
                  <a:cubicBezTo>
                    <a:pt x="1467" y="841"/>
                    <a:pt x="1466" y="819"/>
                    <a:pt x="1458" y="790"/>
                  </a:cubicBezTo>
                  <a:cubicBezTo>
                    <a:pt x="1450" y="761"/>
                    <a:pt x="1419" y="720"/>
                    <a:pt x="1410" y="688"/>
                  </a:cubicBezTo>
                  <a:cubicBezTo>
                    <a:pt x="1401" y="656"/>
                    <a:pt x="1405" y="628"/>
                    <a:pt x="1404" y="598"/>
                  </a:cubicBezTo>
                  <a:cubicBezTo>
                    <a:pt x="1403" y="568"/>
                    <a:pt x="1405" y="537"/>
                    <a:pt x="1404" y="508"/>
                  </a:cubicBezTo>
                  <a:cubicBezTo>
                    <a:pt x="1403" y="479"/>
                    <a:pt x="1402" y="452"/>
                    <a:pt x="1398" y="424"/>
                  </a:cubicBezTo>
                  <a:cubicBezTo>
                    <a:pt x="1394" y="396"/>
                    <a:pt x="1411" y="369"/>
                    <a:pt x="1380" y="340"/>
                  </a:cubicBezTo>
                  <a:cubicBezTo>
                    <a:pt x="1349" y="311"/>
                    <a:pt x="1256" y="284"/>
                    <a:pt x="1212" y="250"/>
                  </a:cubicBezTo>
                  <a:cubicBezTo>
                    <a:pt x="1168" y="216"/>
                    <a:pt x="1138" y="168"/>
                    <a:pt x="1116" y="136"/>
                  </a:cubicBezTo>
                  <a:cubicBezTo>
                    <a:pt x="1094" y="104"/>
                    <a:pt x="1101" y="80"/>
                    <a:pt x="1080" y="58"/>
                  </a:cubicBezTo>
                  <a:cubicBezTo>
                    <a:pt x="1059" y="36"/>
                    <a:pt x="1041" y="8"/>
                    <a:pt x="990" y="4"/>
                  </a:cubicBezTo>
                  <a:cubicBezTo>
                    <a:pt x="939" y="0"/>
                    <a:pt x="822" y="20"/>
                    <a:pt x="774" y="34"/>
                  </a:cubicBezTo>
                  <a:cubicBezTo>
                    <a:pt x="726" y="48"/>
                    <a:pt x="727" y="68"/>
                    <a:pt x="702" y="76"/>
                  </a:cubicBezTo>
                  <a:close/>
                </a:path>
              </a:pathLst>
            </a:custGeom>
            <a:solidFill>
              <a:srgbClr val="08080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ap="flat" cmpd="sng">
                  <a:solidFill>
                    <a:schemeClr val="tx1"/>
                  </a:solidFill>
                  <a:prstDash val="solid"/>
                  <a:round/>
                  <a:headEnd type="none" w="med" len="sm"/>
                  <a:tailEnd type="none" w="med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" name="Rectangle 3">
            <a:extLst>
              <a:ext uri="{FF2B5EF4-FFF2-40B4-BE49-F238E27FC236}">
                <a16:creationId xmlns:a16="http://schemas.microsoft.com/office/drawing/2014/main" id="{F00DE4BC-0BEC-F046-C0B8-F087D9DC1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6969" y="588170"/>
            <a:ext cx="896778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2200" b="1" dirty="0">
                <a:solidFill>
                  <a:srgbClr val="000000"/>
                </a:solidFill>
                <a:latin typeface="Arial Black" panose="020B0A04020102020204" pitchFamily="34" charset="0"/>
              </a:rPr>
              <a:t>ASPECTS-Score &lt; 6</a:t>
            </a:r>
          </a:p>
          <a:p>
            <a:pPr algn="ctr" eaLnBrk="1" hangingPunct="1"/>
            <a:r>
              <a:rPr lang="de-DE" altLang="de-DE" sz="2000" dirty="0">
                <a:solidFill>
                  <a:srgbClr val="0000FF"/>
                </a:solidFill>
              </a:rPr>
              <a:t>Bedenken aufgrund der ausgedehnten Infarzierung</a:t>
            </a:r>
          </a:p>
        </p:txBody>
      </p:sp>
    </p:spTree>
    <p:extLst>
      <p:ext uri="{BB962C8B-B14F-4D97-AF65-F5344CB8AC3E}">
        <p14:creationId xmlns:p14="http://schemas.microsoft.com/office/powerpoint/2010/main" val="35070507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ChangeArrowheads="1"/>
          </p:cNvSpPr>
          <p:nvPr/>
        </p:nvSpPr>
        <p:spPr bwMode="auto">
          <a:xfrm>
            <a:off x="2051050" y="250825"/>
            <a:ext cx="8329613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2800"/>
              </a:lnSpc>
            </a:pPr>
            <a:r>
              <a:rPr lang="de-DE" altLang="de-DE" sz="2200" b="1">
                <a:solidFill>
                  <a:srgbClr val="0000FF"/>
                </a:solidFill>
                <a:cs typeface="Arial" panose="020B0604020202020204" pitchFamily="34" charset="0"/>
              </a:rPr>
              <a:t>Modified Ranking Score:</a:t>
            </a:r>
            <a:r>
              <a:rPr lang="de-DE" altLang="de-DE" sz="2200" b="1">
                <a:cs typeface="Arial" panose="020B0604020202020204" pitchFamily="34" charset="0"/>
              </a:rPr>
              <a:t> </a:t>
            </a:r>
            <a:r>
              <a:rPr lang="de-DE" altLang="de-DE" sz="2200" b="1" u="sng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mRS</a:t>
            </a:r>
            <a:endParaRPr lang="de-DE" altLang="de-DE" sz="2200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97327" name="Group 47"/>
          <p:cNvGraphicFramePr>
            <a:graphicFrameLocks noGrp="1"/>
          </p:cNvGraphicFramePr>
          <p:nvPr/>
        </p:nvGraphicFramePr>
        <p:xfrm>
          <a:off x="1552575" y="1519238"/>
          <a:ext cx="4595813" cy="4506913"/>
        </p:xfrm>
        <a:graphic>
          <a:graphicData uri="http://schemas.openxmlformats.org/drawingml/2006/table">
            <a:tbl>
              <a:tblPr/>
              <a:tblGrid>
                <a:gridCol w="772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3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768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mRS</a:t>
                      </a:r>
                      <a:endParaRPr kumimoji="0" lang="en-US" alt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0526" marR="100526" marT="45727" marB="45727" anchor="ctr" horzOverflow="overflow">
                    <a:lnL w="12700" cap="flat" cmpd="sng" algn="ctr">
                      <a:solidFill>
                        <a:srgbClr val="5F6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F6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6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Definition</a:t>
                      </a:r>
                    </a:p>
                  </a:txBody>
                  <a:tcPr marL="100526" marR="100526" marT="45727" marB="45727" anchor="ctr" horzOverflow="overflow">
                    <a:lnL>
                      <a:noFill/>
                    </a:lnL>
                    <a:lnR w="12700" cap="flat" cmpd="sng" algn="ctr">
                      <a:solidFill>
                        <a:srgbClr val="5F6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6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6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768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100526" marR="100526" marT="45727" marB="45727" anchor="ctr" horzOverflow="overflow">
                    <a:lnL w="12700" cap="flat" cmpd="sng" algn="ctr">
                      <a:solidFill>
                        <a:srgbClr val="5F6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F6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6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Keine Beschwerden</a:t>
                      </a:r>
                    </a:p>
                  </a:txBody>
                  <a:tcPr marL="100526" marR="100526" marT="45727" marB="45727" anchor="ctr" horzOverflow="overflow">
                    <a:lnL>
                      <a:noFill/>
                    </a:lnL>
                    <a:lnR w="12700" cap="flat" cmpd="sng" algn="ctr">
                      <a:solidFill>
                        <a:srgbClr val="5F6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6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6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231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100526" marR="100526" marT="45727" marB="45727" anchor="ctr" horzOverflow="overflow">
                    <a:lnL w="12700" cap="flat" cmpd="sng" algn="ctr">
                      <a:solidFill>
                        <a:srgbClr val="5F6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F6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6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Leichte neurologische Defizite</a:t>
                      </a:r>
                      <a:br>
                        <a:rPr kumimoji="0" lang="en-US" alt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alt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nicht behindert im Alltag</a:t>
                      </a:r>
                    </a:p>
                  </a:txBody>
                  <a:tcPr marL="100526" marR="100526" marT="45727" marB="45727" anchor="ctr" horzOverflow="overflow">
                    <a:lnL>
                      <a:noFill/>
                    </a:lnL>
                    <a:lnR w="12700" cap="flat" cmpd="sng" algn="ctr">
                      <a:solidFill>
                        <a:srgbClr val="5F6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6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6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231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altLang="de-DE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0526" marR="100526" marT="45727" marB="45727" anchor="ctr" horzOverflow="overflow">
                    <a:lnL w="12700" cap="flat" cmpd="sng" algn="ctr">
                      <a:solidFill>
                        <a:srgbClr val="5F6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F6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6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Manifeste</a:t>
                      </a:r>
                      <a:r>
                        <a:rPr kumimoji="0" lang="en-US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alt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Behinderung</a:t>
                      </a:r>
                      <a:r>
                        <a:rPr kumimoji="0" lang="en-US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, </a:t>
                      </a:r>
                      <a:r>
                        <a:rPr kumimoji="0" lang="en-US" alt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aber</a:t>
                      </a:r>
                      <a:r>
                        <a:rPr kumimoji="0" lang="en-US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alt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unabhängig</a:t>
                      </a:r>
                      <a:r>
                        <a:rPr kumimoji="0" lang="en-US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alt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im</a:t>
                      </a:r>
                      <a:r>
                        <a:rPr kumimoji="0" lang="en-US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alt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Alltag</a:t>
                      </a:r>
                      <a:r>
                        <a:rPr kumimoji="0" lang="en-US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(</a:t>
                      </a:r>
                      <a:r>
                        <a:rPr kumimoji="0" lang="en-US" alt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kein</a:t>
                      </a:r>
                      <a:r>
                        <a:rPr kumimoji="0" lang="en-US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alt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Hilfebedarf</a:t>
                      </a:r>
                      <a:r>
                        <a:rPr kumimoji="0" lang="en-US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marL="100526" marR="100526" marT="45727" marB="45727" anchor="ctr" horzOverflow="overflow">
                    <a:lnL>
                      <a:noFill/>
                    </a:lnL>
                    <a:lnR w="12700" cap="flat" cmpd="sng" algn="ctr">
                      <a:solidFill>
                        <a:srgbClr val="5F6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6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6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231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100526" marR="100526" marT="45727" marB="45727" anchor="ctr" horzOverflow="overflow">
                    <a:lnL w="12700" cap="flat" cmpd="sng" algn="ctr">
                      <a:solidFill>
                        <a:srgbClr val="5F6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F6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6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Leichter bis moderater Hilfebedarf</a:t>
                      </a:r>
                      <a:br>
                        <a:rPr kumimoji="0" lang="de-DE" alt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de-DE" alt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noch selbständig gehfähig</a:t>
                      </a:r>
                      <a:endParaRPr kumimoji="0" lang="en-US" altLang="de-DE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0526" marR="100526" marT="45727" marB="45727" anchor="ctr" horzOverflow="overflow">
                    <a:lnL>
                      <a:noFill/>
                    </a:lnL>
                    <a:lnR w="12700" cap="flat" cmpd="sng" algn="ctr">
                      <a:solidFill>
                        <a:srgbClr val="5F6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6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6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768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marL="100526" marR="100526" marT="45727" marB="45727" anchor="ctr" horzOverflow="overflow">
                    <a:lnL w="12700" cap="flat" cmpd="sng" algn="ctr">
                      <a:solidFill>
                        <a:srgbClr val="5F6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F6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6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Stark </a:t>
                      </a:r>
                      <a:r>
                        <a:rPr kumimoji="0" lang="en-US" alt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behindert</a:t>
                      </a:r>
                      <a:r>
                        <a:rPr kumimoji="0" lang="en-US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, </a:t>
                      </a:r>
                      <a:r>
                        <a:rPr kumimoji="0" lang="en-US" alt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rollstuhlpflichtig</a:t>
                      </a:r>
                      <a:endParaRPr kumimoji="0" lang="en-US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0526" marR="100526" marT="45727" marB="45727" anchor="ctr" horzOverflow="overflow">
                    <a:lnL>
                      <a:noFill/>
                    </a:lnL>
                    <a:lnR w="12700" cap="flat" cmpd="sng" algn="ctr">
                      <a:solidFill>
                        <a:srgbClr val="5F6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6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6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22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100526" marR="100526" marT="45727" marB="45727" anchor="ctr" horzOverflow="overflow">
                    <a:lnL w="12700" cap="flat" cmpd="sng" algn="ctr">
                      <a:solidFill>
                        <a:srgbClr val="5F6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F6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6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Schwerst behindert, komplett abhängig, bettlägerig</a:t>
                      </a:r>
                    </a:p>
                  </a:txBody>
                  <a:tcPr marL="100526" marR="100526" marT="45727" marB="45727" anchor="ctr" horzOverflow="overflow">
                    <a:lnL>
                      <a:noFill/>
                    </a:lnL>
                    <a:lnR w="12700" cap="flat" cmpd="sng" algn="ctr">
                      <a:solidFill>
                        <a:srgbClr val="5F6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6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6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768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marL="100526" marR="100526" marT="45727" marB="45727" anchor="ctr" horzOverflow="overflow">
                    <a:lnL w="12700" cap="flat" cmpd="sng" algn="ctr">
                      <a:solidFill>
                        <a:srgbClr val="5F6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F6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6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Tod</a:t>
                      </a:r>
                    </a:p>
                  </a:txBody>
                  <a:tcPr marL="100526" marR="100526" marT="45727" marB="45727" anchor="ctr" horzOverflow="overflow">
                    <a:lnL>
                      <a:noFill/>
                    </a:lnL>
                    <a:lnR w="12700" cap="flat" cmpd="sng" algn="ctr">
                      <a:solidFill>
                        <a:srgbClr val="5F6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6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6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6208713" y="2070100"/>
            <a:ext cx="1633537" cy="1060450"/>
            <a:chOff x="2194" y="1362"/>
            <a:chExt cx="1029" cy="668"/>
          </a:xfrm>
        </p:grpSpPr>
        <p:sp>
          <p:nvSpPr>
            <p:cNvPr id="57387" name="Rectangle 33"/>
            <p:cNvSpPr>
              <a:spLocks noChangeArrowheads="1"/>
            </p:cNvSpPr>
            <p:nvPr/>
          </p:nvSpPr>
          <p:spPr bwMode="auto">
            <a:xfrm>
              <a:off x="2387" y="1584"/>
              <a:ext cx="83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b="1">
                  <a:solidFill>
                    <a:srgbClr val="000000"/>
                  </a:solidFill>
                  <a:latin typeface="Arial Black" panose="020B0A04020102020204" pitchFamily="34" charset="0"/>
                </a:rPr>
                <a:t>exzellent</a:t>
              </a:r>
              <a:br>
                <a:rPr lang="de-DE" altLang="de-DE" b="1">
                  <a:solidFill>
                    <a:srgbClr val="000000"/>
                  </a:solidFill>
                  <a:latin typeface="Arial Black" panose="020B0A04020102020204" pitchFamily="34" charset="0"/>
                </a:rPr>
              </a:br>
              <a:r>
                <a:rPr lang="de-DE" altLang="de-DE" b="1">
                  <a:solidFill>
                    <a:srgbClr val="000000"/>
                  </a:solidFill>
                  <a:latin typeface="Arial Black" panose="020B0A04020102020204" pitchFamily="34" charset="0"/>
                </a:rPr>
                <a:t>   </a:t>
              </a:r>
              <a:r>
                <a:rPr lang="de-DE" altLang="de-DE">
                  <a:solidFill>
                    <a:srgbClr val="000000"/>
                  </a:solidFill>
                </a:rPr>
                <a:t>(0 – 1)</a:t>
              </a:r>
            </a:p>
          </p:txBody>
        </p:sp>
        <p:sp>
          <p:nvSpPr>
            <p:cNvPr id="57388" name="AutoShape 34"/>
            <p:cNvSpPr>
              <a:spLocks/>
            </p:cNvSpPr>
            <p:nvPr/>
          </p:nvSpPr>
          <p:spPr bwMode="auto">
            <a:xfrm>
              <a:off x="2194" y="1362"/>
              <a:ext cx="156" cy="668"/>
            </a:xfrm>
            <a:prstGeom prst="rightBrace">
              <a:avLst>
                <a:gd name="adj1" fmla="val 35684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de-DE" altLang="de-DE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49"/>
          <p:cNvGrpSpPr>
            <a:grpSpLocks/>
          </p:cNvGrpSpPr>
          <p:nvPr/>
        </p:nvGrpSpPr>
        <p:grpSpPr bwMode="auto">
          <a:xfrm>
            <a:off x="6356352" y="4406900"/>
            <a:ext cx="2617791" cy="1627188"/>
            <a:chOff x="1783" y="2760"/>
            <a:chExt cx="1649" cy="1025"/>
          </a:xfrm>
        </p:grpSpPr>
        <p:sp>
          <p:nvSpPr>
            <p:cNvPr id="57385" name="Rectangle 36"/>
            <p:cNvSpPr>
              <a:spLocks noChangeArrowheads="1"/>
            </p:cNvSpPr>
            <p:nvPr/>
          </p:nvSpPr>
          <p:spPr bwMode="auto">
            <a:xfrm>
              <a:off x="1922" y="3153"/>
              <a:ext cx="151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b="1" dirty="0">
                  <a:solidFill>
                    <a:srgbClr val="000000"/>
                  </a:solidFill>
                  <a:latin typeface="Arial Black" panose="020B0A04020102020204" pitchFamily="34" charset="0"/>
                </a:rPr>
                <a:t>ungünstig </a:t>
              </a:r>
              <a:r>
                <a:rPr lang="de-DE" altLang="de-DE" dirty="0">
                  <a:solidFill>
                    <a:srgbClr val="000000"/>
                  </a:solidFill>
                </a:rPr>
                <a:t>(4 – 6)</a:t>
              </a:r>
            </a:p>
            <a:p>
              <a:pPr eaLnBrk="1" hangingPunct="1"/>
              <a:r>
                <a:rPr lang="de-DE" altLang="de-DE" dirty="0">
                  <a:solidFill>
                    <a:srgbClr val="000000"/>
                  </a:solidFill>
                </a:rPr>
                <a:t>= nicht akzeptabel (?)</a:t>
              </a:r>
            </a:p>
          </p:txBody>
        </p:sp>
        <p:sp>
          <p:nvSpPr>
            <p:cNvPr id="57386" name="AutoShape 37"/>
            <p:cNvSpPr>
              <a:spLocks/>
            </p:cNvSpPr>
            <p:nvPr/>
          </p:nvSpPr>
          <p:spPr bwMode="auto">
            <a:xfrm>
              <a:off x="1783" y="2760"/>
              <a:ext cx="92" cy="1025"/>
            </a:xfrm>
            <a:prstGeom prst="rightBrace">
              <a:avLst>
                <a:gd name="adj1" fmla="val 92844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de-DE" altLang="de-DE">
                <a:solidFill>
                  <a:srgbClr val="000000"/>
                </a:solidFill>
              </a:endParaRPr>
            </a:p>
          </p:txBody>
        </p:sp>
      </p:grpSp>
      <p:sp>
        <p:nvSpPr>
          <p:cNvPr id="57377" name="Rectangle 39"/>
          <p:cNvSpPr>
            <a:spLocks noChangeArrowheads="1"/>
          </p:cNvSpPr>
          <p:nvPr/>
        </p:nvSpPr>
        <p:spPr bwMode="auto">
          <a:xfrm>
            <a:off x="6145213" y="1535113"/>
            <a:ext cx="24479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000" b="1">
                <a:solidFill>
                  <a:srgbClr val="000000"/>
                </a:solidFill>
              </a:rPr>
              <a:t>Outcomedefinition</a:t>
            </a:r>
          </a:p>
        </p:txBody>
      </p:sp>
      <p:grpSp>
        <p:nvGrpSpPr>
          <p:cNvPr id="11" name="Group 43"/>
          <p:cNvGrpSpPr>
            <a:grpSpLocks/>
          </p:cNvGrpSpPr>
          <p:nvPr/>
        </p:nvGrpSpPr>
        <p:grpSpPr bwMode="auto">
          <a:xfrm>
            <a:off x="7735888" y="2095500"/>
            <a:ext cx="1079500" cy="1509713"/>
            <a:chOff x="3052" y="1329"/>
            <a:chExt cx="680" cy="951"/>
          </a:xfrm>
        </p:grpSpPr>
        <p:sp>
          <p:nvSpPr>
            <p:cNvPr id="57383" name="Rectangle 41"/>
            <p:cNvSpPr>
              <a:spLocks noChangeArrowheads="1"/>
            </p:cNvSpPr>
            <p:nvPr/>
          </p:nvSpPr>
          <p:spPr bwMode="auto">
            <a:xfrm>
              <a:off x="3200" y="1668"/>
              <a:ext cx="53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b="1">
                  <a:solidFill>
                    <a:srgbClr val="000000"/>
                  </a:solidFill>
                  <a:latin typeface="Arial Black" panose="020B0A04020102020204" pitchFamily="34" charset="0"/>
                </a:rPr>
                <a:t> gut</a:t>
              </a:r>
              <a:br>
                <a:rPr lang="de-DE" altLang="de-DE" b="1">
                  <a:solidFill>
                    <a:srgbClr val="000000"/>
                  </a:solidFill>
                  <a:latin typeface="Arial Black" panose="020B0A04020102020204" pitchFamily="34" charset="0"/>
                </a:rPr>
              </a:br>
              <a:r>
                <a:rPr lang="de-DE" altLang="de-DE">
                  <a:solidFill>
                    <a:srgbClr val="000000"/>
                  </a:solidFill>
                </a:rPr>
                <a:t>(0 – 2)</a:t>
              </a:r>
            </a:p>
          </p:txBody>
        </p:sp>
        <p:sp>
          <p:nvSpPr>
            <p:cNvPr id="57384" name="AutoShape 42"/>
            <p:cNvSpPr>
              <a:spLocks/>
            </p:cNvSpPr>
            <p:nvPr/>
          </p:nvSpPr>
          <p:spPr bwMode="auto">
            <a:xfrm>
              <a:off x="3052" y="1329"/>
              <a:ext cx="119" cy="951"/>
            </a:xfrm>
            <a:prstGeom prst="rightBrace">
              <a:avLst>
                <a:gd name="adj1" fmla="val 6659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de-DE" altLang="de-DE">
                <a:solidFill>
                  <a:srgbClr val="000000"/>
                </a:solidFill>
              </a:endParaRPr>
            </a:p>
          </p:txBody>
        </p:sp>
      </p:grpSp>
      <p:grpSp>
        <p:nvGrpSpPr>
          <p:cNvPr id="14" name="Group 48"/>
          <p:cNvGrpSpPr>
            <a:grpSpLocks/>
          </p:cNvGrpSpPr>
          <p:nvPr/>
        </p:nvGrpSpPr>
        <p:grpSpPr bwMode="auto">
          <a:xfrm>
            <a:off x="8815388" y="2095500"/>
            <a:ext cx="1085850" cy="2163763"/>
            <a:chOff x="3635" y="1301"/>
            <a:chExt cx="684" cy="1363"/>
          </a:xfrm>
        </p:grpSpPr>
        <p:sp>
          <p:nvSpPr>
            <p:cNvPr id="57381" name="Rectangle 45"/>
            <p:cNvSpPr>
              <a:spLocks noChangeArrowheads="1"/>
            </p:cNvSpPr>
            <p:nvPr/>
          </p:nvSpPr>
          <p:spPr bwMode="auto">
            <a:xfrm>
              <a:off x="3739" y="1847"/>
              <a:ext cx="58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b="1" dirty="0">
                  <a:solidFill>
                    <a:srgbClr val="000000"/>
                  </a:solidFill>
                  <a:latin typeface="Arial Black" panose="020B0A04020102020204" pitchFamily="34" charset="0"/>
                </a:rPr>
                <a:t>  fair</a:t>
              </a:r>
              <a:br>
                <a:rPr lang="de-DE" altLang="de-DE" b="1" dirty="0">
                  <a:solidFill>
                    <a:srgbClr val="000000"/>
                  </a:solidFill>
                  <a:latin typeface="Arial Black" panose="020B0A04020102020204" pitchFamily="34" charset="0"/>
                </a:rPr>
              </a:br>
              <a:r>
                <a:rPr lang="de-DE" altLang="de-DE" b="1" dirty="0">
                  <a:solidFill>
                    <a:srgbClr val="000000"/>
                  </a:solidFill>
                  <a:latin typeface="Arial Black" panose="020B0A04020102020204" pitchFamily="34" charset="0"/>
                </a:rPr>
                <a:t> </a:t>
              </a:r>
              <a:r>
                <a:rPr lang="de-DE" altLang="de-DE" dirty="0">
                  <a:solidFill>
                    <a:srgbClr val="000000"/>
                  </a:solidFill>
                </a:rPr>
                <a:t>(0 – 3)</a:t>
              </a:r>
            </a:p>
          </p:txBody>
        </p:sp>
        <p:sp>
          <p:nvSpPr>
            <p:cNvPr id="57382" name="AutoShape 46"/>
            <p:cNvSpPr>
              <a:spLocks/>
            </p:cNvSpPr>
            <p:nvPr/>
          </p:nvSpPr>
          <p:spPr bwMode="auto">
            <a:xfrm>
              <a:off x="3635" y="1301"/>
              <a:ext cx="138" cy="1363"/>
            </a:xfrm>
            <a:prstGeom prst="rightBrace">
              <a:avLst>
                <a:gd name="adj1" fmla="val 82307"/>
                <a:gd name="adj2" fmla="val 4937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de-DE" altLang="de-DE">
                <a:solidFill>
                  <a:srgbClr val="000000"/>
                </a:solidFill>
              </a:endParaRPr>
            </a:p>
          </p:txBody>
        </p:sp>
      </p:grpSp>
      <p:sp>
        <p:nvSpPr>
          <p:cNvPr id="2" name="Ellipse 1"/>
          <p:cNvSpPr>
            <a:spLocks noChangeArrowheads="1"/>
          </p:cNvSpPr>
          <p:nvPr/>
        </p:nvSpPr>
        <p:spPr bwMode="auto">
          <a:xfrm>
            <a:off x="1624013" y="4406900"/>
            <a:ext cx="4592637" cy="48895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7237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nummernplatzhalter 1">
            <a:extLst>
              <a:ext uri="{FF2B5EF4-FFF2-40B4-BE49-F238E27FC236}">
                <a16:creationId xmlns:a16="http://schemas.microsoft.com/office/drawing/2014/main" id="{CB0C5E38-8D53-40D9-A287-A11EC7A7BE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►"/>
              <a:defRPr sz="21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►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▬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68FDD3-029D-489C-9621-CF34B336230C}" type="slidenum">
              <a:rPr lang="de-DE" altLang="de-DE" sz="1200">
                <a:solidFill>
                  <a:schemeClr val="bg1"/>
                </a:solidFill>
                <a:latin typeface="Arial Black" panose="020B0A040201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de-DE" altLang="de-DE" sz="12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FE9C1E0C-4284-45E4-8A5E-83BB92D6D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2864" y="653010"/>
            <a:ext cx="83534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►"/>
              <a:defRPr sz="21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►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▬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b="1" dirty="0">
                <a:latin typeface="Arial Black" panose="020B0A04020102020204" pitchFamily="34" charset="0"/>
              </a:rPr>
              <a:t>Themen</a:t>
            </a:r>
            <a:endParaRPr lang="de-DE" altLang="de-DE" sz="2000" b="1" i="1" dirty="0">
              <a:solidFill>
                <a:srgbClr val="0000FF"/>
              </a:solidFill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E92F03B-39CA-47EF-8345-E7555CB61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9737" y="2011176"/>
            <a:ext cx="7477929" cy="2651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►"/>
              <a:defRPr sz="21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►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▬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457200" indent="-457200" eaLnBrk="1" hangingPunct="1">
              <a:spcBef>
                <a:spcPct val="50000"/>
              </a:spcBef>
              <a:buFont typeface="+mj-lt"/>
              <a:buAutoNum type="arabicPeriod"/>
            </a:pPr>
            <a:r>
              <a:rPr lang="de-DE" altLang="de-DE" sz="2000" dirty="0"/>
              <a:t>Zuweisung beim akuten Schlaganfall</a:t>
            </a:r>
            <a:br>
              <a:rPr lang="de-DE" altLang="de-DE" sz="2000" dirty="0"/>
            </a:br>
            <a:r>
              <a:rPr lang="de-DE" altLang="de-DE" sz="2000" dirty="0"/>
              <a:t>Engpass Sekundärtransporte</a:t>
            </a:r>
          </a:p>
          <a:p>
            <a:pPr marL="457200" indent="-457200" eaLnBrk="1" hangingPunct="1">
              <a:spcBef>
                <a:spcPct val="50000"/>
              </a:spcBef>
              <a:buFont typeface="+mj-lt"/>
              <a:buAutoNum type="arabicPeriod"/>
            </a:pPr>
            <a:r>
              <a:rPr lang="de-DE" altLang="de-DE" sz="2000" dirty="0"/>
              <a:t>Thrombektomie: bis wohin geht die Indikation ?</a:t>
            </a:r>
            <a:br>
              <a:rPr lang="de-DE" altLang="de-DE" sz="2000" dirty="0"/>
            </a:br>
            <a:r>
              <a:rPr lang="de-DE" altLang="de-DE" sz="2000" dirty="0"/>
              <a:t>                           was ist ein akzeptables Outcome?</a:t>
            </a:r>
          </a:p>
          <a:p>
            <a:pPr marL="457200" indent="-457200" eaLnBrk="1" hangingPunct="1">
              <a:lnSpc>
                <a:spcPct val="150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de-DE" altLang="de-DE" sz="2000" dirty="0"/>
              <a:t>ICB: wann operieren ?</a:t>
            </a:r>
          </a:p>
          <a:p>
            <a:pPr marL="457200" indent="-457200" eaLnBrk="1" hangingPunct="1">
              <a:lnSpc>
                <a:spcPct val="150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de-DE" altLang="de-DE" sz="2000" dirty="0"/>
              <a:t>Entscheidungsfindung am Lebensende</a:t>
            </a:r>
          </a:p>
        </p:txBody>
      </p:sp>
    </p:spTree>
    <p:extLst>
      <p:ext uri="{BB962C8B-B14F-4D97-AF65-F5344CB8AC3E}">
        <p14:creationId xmlns:p14="http://schemas.microsoft.com/office/powerpoint/2010/main" val="400547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ChangeArrowheads="1"/>
          </p:cNvSpPr>
          <p:nvPr/>
        </p:nvSpPr>
        <p:spPr bwMode="auto">
          <a:xfrm>
            <a:off x="2051050" y="250825"/>
            <a:ext cx="8329613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2800"/>
              </a:lnSpc>
            </a:pPr>
            <a:r>
              <a:rPr lang="de-DE" altLang="de-DE" sz="2200" b="1">
                <a:solidFill>
                  <a:srgbClr val="0000FF"/>
                </a:solidFill>
                <a:cs typeface="Arial" panose="020B0604020202020204" pitchFamily="34" charset="0"/>
              </a:rPr>
              <a:t>Modified Ranking Score:</a:t>
            </a:r>
            <a:r>
              <a:rPr lang="de-DE" altLang="de-DE" sz="2200" b="1">
                <a:cs typeface="Arial" panose="020B0604020202020204" pitchFamily="34" charset="0"/>
              </a:rPr>
              <a:t> </a:t>
            </a:r>
            <a:r>
              <a:rPr lang="de-DE" altLang="de-DE" sz="2200" b="1" u="sng">
                <a:solidFill>
                  <a:srgbClr val="0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mRS</a:t>
            </a:r>
            <a:endParaRPr lang="de-DE" altLang="de-DE" sz="2200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97327" name="Group 47"/>
          <p:cNvGraphicFramePr>
            <a:graphicFrameLocks noGrp="1"/>
          </p:cNvGraphicFramePr>
          <p:nvPr/>
        </p:nvGraphicFramePr>
        <p:xfrm>
          <a:off x="1552575" y="1519238"/>
          <a:ext cx="4595813" cy="4506913"/>
        </p:xfrm>
        <a:graphic>
          <a:graphicData uri="http://schemas.openxmlformats.org/drawingml/2006/table">
            <a:tbl>
              <a:tblPr/>
              <a:tblGrid>
                <a:gridCol w="7723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3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768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mRS</a:t>
                      </a:r>
                      <a:endParaRPr kumimoji="0" lang="en-US" altLang="de-DE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0526" marR="100526" marT="45727" marB="45727" anchor="ctr" horzOverflow="overflow">
                    <a:lnL w="12700" cap="flat" cmpd="sng" algn="ctr">
                      <a:solidFill>
                        <a:srgbClr val="5F6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F6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6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Definition</a:t>
                      </a:r>
                    </a:p>
                  </a:txBody>
                  <a:tcPr marL="100526" marR="100526" marT="45727" marB="45727" anchor="ctr" horzOverflow="overflow">
                    <a:lnL>
                      <a:noFill/>
                    </a:lnL>
                    <a:lnR w="12700" cap="flat" cmpd="sng" algn="ctr">
                      <a:solidFill>
                        <a:srgbClr val="5F6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6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6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768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marL="100526" marR="100526" marT="45727" marB="45727" anchor="ctr" horzOverflow="overflow">
                    <a:lnL w="12700" cap="flat" cmpd="sng" algn="ctr">
                      <a:solidFill>
                        <a:srgbClr val="5F6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F6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6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Keine Beschwerden</a:t>
                      </a:r>
                    </a:p>
                  </a:txBody>
                  <a:tcPr marL="100526" marR="100526" marT="45727" marB="45727" anchor="ctr" horzOverflow="overflow">
                    <a:lnL>
                      <a:noFill/>
                    </a:lnL>
                    <a:lnR w="12700" cap="flat" cmpd="sng" algn="ctr">
                      <a:solidFill>
                        <a:srgbClr val="5F6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6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6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231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L="100526" marR="100526" marT="45727" marB="45727" anchor="ctr" horzOverflow="overflow">
                    <a:lnL w="12700" cap="flat" cmpd="sng" algn="ctr">
                      <a:solidFill>
                        <a:srgbClr val="5F6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F6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6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Leichte neurologische Defizite</a:t>
                      </a:r>
                      <a:br>
                        <a:rPr kumimoji="0" lang="en-US" alt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alt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nicht behindert im Alltag</a:t>
                      </a:r>
                    </a:p>
                  </a:txBody>
                  <a:tcPr marL="100526" marR="100526" marT="45727" marB="45727" anchor="ctr" horzOverflow="overflow">
                    <a:lnL>
                      <a:noFill/>
                    </a:lnL>
                    <a:lnR w="12700" cap="flat" cmpd="sng" algn="ctr">
                      <a:solidFill>
                        <a:srgbClr val="5F6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6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6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231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US" altLang="de-DE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0526" marR="100526" marT="45727" marB="45727" anchor="ctr" horzOverflow="overflow">
                    <a:lnL w="12700" cap="flat" cmpd="sng" algn="ctr">
                      <a:solidFill>
                        <a:srgbClr val="5F6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F6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6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Manifeste</a:t>
                      </a:r>
                      <a:r>
                        <a:rPr kumimoji="0" lang="en-US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alt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Behinderung</a:t>
                      </a:r>
                      <a:r>
                        <a:rPr kumimoji="0" lang="en-US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, </a:t>
                      </a:r>
                      <a:r>
                        <a:rPr kumimoji="0" lang="en-US" alt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aber</a:t>
                      </a:r>
                      <a:r>
                        <a:rPr kumimoji="0" lang="en-US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alt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unabhängig</a:t>
                      </a:r>
                      <a:r>
                        <a:rPr kumimoji="0" lang="en-US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alt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im</a:t>
                      </a:r>
                      <a:r>
                        <a:rPr kumimoji="0" lang="en-US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alt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Alltag</a:t>
                      </a:r>
                      <a:r>
                        <a:rPr kumimoji="0" lang="en-US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(</a:t>
                      </a:r>
                      <a:r>
                        <a:rPr kumimoji="0" lang="en-US" alt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kein</a:t>
                      </a:r>
                      <a:r>
                        <a:rPr kumimoji="0" lang="en-US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alt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Hilfebedarf</a:t>
                      </a:r>
                      <a:r>
                        <a:rPr kumimoji="0" lang="en-US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)</a:t>
                      </a:r>
                    </a:p>
                  </a:txBody>
                  <a:tcPr marL="100526" marR="100526" marT="45727" marB="45727" anchor="ctr" horzOverflow="overflow">
                    <a:lnL>
                      <a:noFill/>
                    </a:lnL>
                    <a:lnR w="12700" cap="flat" cmpd="sng" algn="ctr">
                      <a:solidFill>
                        <a:srgbClr val="5F6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6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6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231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marL="100526" marR="100526" marT="45727" marB="45727" anchor="ctr" horzOverflow="overflow">
                    <a:lnL w="12700" cap="flat" cmpd="sng" algn="ctr">
                      <a:solidFill>
                        <a:srgbClr val="5F6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F6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6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Leichter bis moderater Hilfebedarf</a:t>
                      </a:r>
                      <a:br>
                        <a:rPr kumimoji="0" lang="de-DE" alt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de-DE" alt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noch selbständig gehfähig</a:t>
                      </a:r>
                      <a:endParaRPr kumimoji="0" lang="en-US" altLang="de-DE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0526" marR="100526" marT="45727" marB="45727" anchor="ctr" horzOverflow="overflow">
                    <a:lnL>
                      <a:noFill/>
                    </a:lnL>
                    <a:lnR w="12700" cap="flat" cmpd="sng" algn="ctr">
                      <a:solidFill>
                        <a:srgbClr val="5F6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6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6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768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marL="100526" marR="100526" marT="45727" marB="45727" anchor="ctr" horzOverflow="overflow">
                    <a:lnL w="12700" cap="flat" cmpd="sng" algn="ctr">
                      <a:solidFill>
                        <a:srgbClr val="5F6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F6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6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Stark </a:t>
                      </a:r>
                      <a:r>
                        <a:rPr kumimoji="0" lang="en-US" alt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behindert</a:t>
                      </a:r>
                      <a:r>
                        <a:rPr kumimoji="0" lang="en-US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, </a:t>
                      </a:r>
                      <a:r>
                        <a:rPr kumimoji="0" lang="en-US" altLang="de-DE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rollstuhlpflichtig</a:t>
                      </a:r>
                      <a:endParaRPr kumimoji="0" lang="en-US" altLang="de-DE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00526" marR="100526" marT="45727" marB="45727" anchor="ctr" horzOverflow="overflow">
                    <a:lnL>
                      <a:noFill/>
                    </a:lnL>
                    <a:lnR w="12700" cap="flat" cmpd="sng" algn="ctr">
                      <a:solidFill>
                        <a:srgbClr val="5F6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6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6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22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marL="100526" marR="100526" marT="45727" marB="45727" anchor="ctr" horzOverflow="overflow">
                    <a:lnL w="12700" cap="flat" cmpd="sng" algn="ctr">
                      <a:solidFill>
                        <a:srgbClr val="5F6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F6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6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Schwerst behindert, komplett abhängig, bettlägerig</a:t>
                      </a:r>
                    </a:p>
                  </a:txBody>
                  <a:tcPr marL="100526" marR="100526" marT="45727" marB="45727" anchor="ctr" horzOverflow="overflow">
                    <a:lnL>
                      <a:noFill/>
                    </a:lnL>
                    <a:lnR w="12700" cap="flat" cmpd="sng" algn="ctr">
                      <a:solidFill>
                        <a:srgbClr val="5F6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6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6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768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marL="100526" marR="100526" marT="45727" marB="45727" anchor="ctr" horzOverflow="overflow">
                    <a:lnL w="12700" cap="flat" cmpd="sng" algn="ctr">
                      <a:solidFill>
                        <a:srgbClr val="5F6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F6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6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de-DE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Tod</a:t>
                      </a:r>
                    </a:p>
                  </a:txBody>
                  <a:tcPr marL="100526" marR="100526" marT="45727" marB="45727" anchor="ctr" horzOverflow="overflow">
                    <a:lnL>
                      <a:noFill/>
                    </a:lnL>
                    <a:lnR w="12700" cap="flat" cmpd="sng" algn="ctr">
                      <a:solidFill>
                        <a:srgbClr val="5F6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F6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F6A7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6208713" y="2070100"/>
            <a:ext cx="1633537" cy="1060450"/>
            <a:chOff x="2194" y="1362"/>
            <a:chExt cx="1029" cy="668"/>
          </a:xfrm>
        </p:grpSpPr>
        <p:sp>
          <p:nvSpPr>
            <p:cNvPr id="59435" name="Rectangle 33"/>
            <p:cNvSpPr>
              <a:spLocks noChangeArrowheads="1"/>
            </p:cNvSpPr>
            <p:nvPr/>
          </p:nvSpPr>
          <p:spPr bwMode="auto">
            <a:xfrm>
              <a:off x="2387" y="1584"/>
              <a:ext cx="83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b="1">
                  <a:solidFill>
                    <a:srgbClr val="000000"/>
                  </a:solidFill>
                  <a:latin typeface="Arial Black" panose="020B0A04020102020204" pitchFamily="34" charset="0"/>
                </a:rPr>
                <a:t>exzellent</a:t>
              </a:r>
              <a:br>
                <a:rPr lang="de-DE" altLang="de-DE" b="1">
                  <a:solidFill>
                    <a:srgbClr val="000000"/>
                  </a:solidFill>
                  <a:latin typeface="Arial Black" panose="020B0A04020102020204" pitchFamily="34" charset="0"/>
                </a:rPr>
              </a:br>
              <a:r>
                <a:rPr lang="de-DE" altLang="de-DE" b="1">
                  <a:solidFill>
                    <a:srgbClr val="000000"/>
                  </a:solidFill>
                  <a:latin typeface="Arial Black" panose="020B0A04020102020204" pitchFamily="34" charset="0"/>
                </a:rPr>
                <a:t>   </a:t>
              </a:r>
              <a:r>
                <a:rPr lang="de-DE" altLang="de-DE">
                  <a:solidFill>
                    <a:srgbClr val="000000"/>
                  </a:solidFill>
                </a:rPr>
                <a:t>(0 – 1)</a:t>
              </a:r>
            </a:p>
          </p:txBody>
        </p:sp>
        <p:sp>
          <p:nvSpPr>
            <p:cNvPr id="59436" name="AutoShape 34"/>
            <p:cNvSpPr>
              <a:spLocks/>
            </p:cNvSpPr>
            <p:nvPr/>
          </p:nvSpPr>
          <p:spPr bwMode="auto">
            <a:xfrm>
              <a:off x="2194" y="1362"/>
              <a:ext cx="156" cy="668"/>
            </a:xfrm>
            <a:prstGeom prst="rightBrace">
              <a:avLst>
                <a:gd name="adj1" fmla="val 35684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de-DE" altLang="de-DE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49"/>
          <p:cNvGrpSpPr>
            <a:grpSpLocks/>
          </p:cNvGrpSpPr>
          <p:nvPr/>
        </p:nvGrpSpPr>
        <p:grpSpPr bwMode="auto">
          <a:xfrm>
            <a:off x="6356349" y="4927600"/>
            <a:ext cx="2911476" cy="1106488"/>
            <a:chOff x="1783" y="2760"/>
            <a:chExt cx="1834" cy="1025"/>
          </a:xfrm>
        </p:grpSpPr>
        <p:sp>
          <p:nvSpPr>
            <p:cNvPr id="59433" name="Rectangle 36"/>
            <p:cNvSpPr>
              <a:spLocks noChangeArrowheads="1"/>
            </p:cNvSpPr>
            <p:nvPr/>
          </p:nvSpPr>
          <p:spPr bwMode="auto">
            <a:xfrm>
              <a:off x="1910" y="3099"/>
              <a:ext cx="1707" cy="5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b="1" dirty="0">
                  <a:solidFill>
                    <a:srgbClr val="000000"/>
                  </a:solidFill>
                </a:rPr>
                <a:t>nicht akzeptabel </a:t>
              </a:r>
              <a:r>
                <a:rPr lang="de-DE" altLang="de-DE" dirty="0">
                  <a:solidFill>
                    <a:srgbClr val="000000"/>
                  </a:solidFill>
                </a:rPr>
                <a:t>(5 - 6) ?</a:t>
              </a:r>
            </a:p>
          </p:txBody>
        </p:sp>
        <p:sp>
          <p:nvSpPr>
            <p:cNvPr id="59434" name="AutoShape 37"/>
            <p:cNvSpPr>
              <a:spLocks/>
            </p:cNvSpPr>
            <p:nvPr/>
          </p:nvSpPr>
          <p:spPr bwMode="auto">
            <a:xfrm>
              <a:off x="1783" y="2760"/>
              <a:ext cx="92" cy="1025"/>
            </a:xfrm>
            <a:prstGeom prst="rightBrace">
              <a:avLst>
                <a:gd name="adj1" fmla="val 92844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de-DE" altLang="de-DE">
                <a:solidFill>
                  <a:srgbClr val="000000"/>
                </a:solidFill>
              </a:endParaRPr>
            </a:p>
          </p:txBody>
        </p:sp>
      </p:grpSp>
      <p:sp>
        <p:nvSpPr>
          <p:cNvPr id="59425" name="Rectangle 39"/>
          <p:cNvSpPr>
            <a:spLocks noChangeArrowheads="1"/>
          </p:cNvSpPr>
          <p:nvPr/>
        </p:nvSpPr>
        <p:spPr bwMode="auto">
          <a:xfrm>
            <a:off x="6145213" y="1535113"/>
            <a:ext cx="24479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2000" b="1">
                <a:solidFill>
                  <a:srgbClr val="000000"/>
                </a:solidFill>
              </a:rPr>
              <a:t>Outcomedefinition</a:t>
            </a:r>
          </a:p>
        </p:txBody>
      </p:sp>
      <p:grpSp>
        <p:nvGrpSpPr>
          <p:cNvPr id="11" name="Group 43"/>
          <p:cNvGrpSpPr>
            <a:grpSpLocks/>
          </p:cNvGrpSpPr>
          <p:nvPr/>
        </p:nvGrpSpPr>
        <p:grpSpPr bwMode="auto">
          <a:xfrm>
            <a:off x="7735888" y="2095500"/>
            <a:ext cx="1079500" cy="1509713"/>
            <a:chOff x="3052" y="1329"/>
            <a:chExt cx="680" cy="951"/>
          </a:xfrm>
        </p:grpSpPr>
        <p:sp>
          <p:nvSpPr>
            <p:cNvPr id="59431" name="Rectangle 41"/>
            <p:cNvSpPr>
              <a:spLocks noChangeArrowheads="1"/>
            </p:cNvSpPr>
            <p:nvPr/>
          </p:nvSpPr>
          <p:spPr bwMode="auto">
            <a:xfrm>
              <a:off x="3200" y="1668"/>
              <a:ext cx="53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b="1">
                  <a:solidFill>
                    <a:srgbClr val="000000"/>
                  </a:solidFill>
                  <a:latin typeface="Arial Black" panose="020B0A04020102020204" pitchFamily="34" charset="0"/>
                </a:rPr>
                <a:t> gut</a:t>
              </a:r>
              <a:br>
                <a:rPr lang="de-DE" altLang="de-DE" b="1">
                  <a:solidFill>
                    <a:srgbClr val="000000"/>
                  </a:solidFill>
                  <a:latin typeface="Arial Black" panose="020B0A04020102020204" pitchFamily="34" charset="0"/>
                </a:rPr>
              </a:br>
              <a:r>
                <a:rPr lang="de-DE" altLang="de-DE">
                  <a:solidFill>
                    <a:srgbClr val="000000"/>
                  </a:solidFill>
                </a:rPr>
                <a:t>(0 – 2)</a:t>
              </a:r>
            </a:p>
          </p:txBody>
        </p:sp>
        <p:sp>
          <p:nvSpPr>
            <p:cNvPr id="59432" name="AutoShape 42"/>
            <p:cNvSpPr>
              <a:spLocks/>
            </p:cNvSpPr>
            <p:nvPr/>
          </p:nvSpPr>
          <p:spPr bwMode="auto">
            <a:xfrm>
              <a:off x="3052" y="1329"/>
              <a:ext cx="119" cy="951"/>
            </a:xfrm>
            <a:prstGeom prst="rightBrace">
              <a:avLst>
                <a:gd name="adj1" fmla="val 6659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de-DE" altLang="de-DE">
                <a:solidFill>
                  <a:srgbClr val="000000"/>
                </a:solidFill>
              </a:endParaRPr>
            </a:p>
          </p:txBody>
        </p:sp>
      </p:grpSp>
      <p:sp>
        <p:nvSpPr>
          <p:cNvPr id="59428" name="Ellipse 1"/>
          <p:cNvSpPr>
            <a:spLocks noChangeArrowheads="1"/>
          </p:cNvSpPr>
          <p:nvPr/>
        </p:nvSpPr>
        <p:spPr bwMode="auto">
          <a:xfrm>
            <a:off x="1624013" y="4406900"/>
            <a:ext cx="4592637" cy="48895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altLang="de-DE"/>
          </a:p>
        </p:txBody>
      </p:sp>
      <p:grpSp>
        <p:nvGrpSpPr>
          <p:cNvPr id="18" name="Group 48"/>
          <p:cNvGrpSpPr>
            <a:grpSpLocks/>
          </p:cNvGrpSpPr>
          <p:nvPr/>
        </p:nvGrpSpPr>
        <p:grpSpPr bwMode="auto">
          <a:xfrm>
            <a:off x="8815388" y="2095500"/>
            <a:ext cx="1085850" cy="2163763"/>
            <a:chOff x="3635" y="1301"/>
            <a:chExt cx="684" cy="1363"/>
          </a:xfrm>
        </p:grpSpPr>
        <p:sp>
          <p:nvSpPr>
            <p:cNvPr id="19" name="Rectangle 45"/>
            <p:cNvSpPr>
              <a:spLocks noChangeArrowheads="1"/>
            </p:cNvSpPr>
            <p:nvPr/>
          </p:nvSpPr>
          <p:spPr bwMode="auto">
            <a:xfrm>
              <a:off x="3739" y="1847"/>
              <a:ext cx="58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b="1" dirty="0">
                  <a:solidFill>
                    <a:srgbClr val="000000"/>
                  </a:solidFill>
                </a:rPr>
                <a:t>  </a:t>
              </a:r>
              <a:r>
                <a:rPr lang="de-DE" altLang="de-DE" b="1" dirty="0">
                  <a:solidFill>
                    <a:srgbClr val="000000"/>
                  </a:solidFill>
                  <a:latin typeface="Arial Black" panose="020B0A04020102020204" pitchFamily="34" charset="0"/>
                </a:rPr>
                <a:t>fair</a:t>
              </a:r>
              <a:br>
                <a:rPr lang="de-DE" altLang="de-DE" b="1" dirty="0">
                  <a:solidFill>
                    <a:srgbClr val="000000"/>
                  </a:solidFill>
                  <a:latin typeface="Arial Black" panose="020B0A04020102020204" pitchFamily="34" charset="0"/>
                </a:rPr>
              </a:br>
              <a:r>
                <a:rPr lang="de-DE" altLang="de-DE" b="1" dirty="0">
                  <a:solidFill>
                    <a:srgbClr val="000000"/>
                  </a:solidFill>
                  <a:latin typeface="Arial Black" panose="020B0A04020102020204" pitchFamily="34" charset="0"/>
                </a:rPr>
                <a:t> </a:t>
              </a:r>
              <a:r>
                <a:rPr lang="de-DE" altLang="de-DE" dirty="0">
                  <a:solidFill>
                    <a:srgbClr val="000000"/>
                  </a:solidFill>
                </a:rPr>
                <a:t>(0 – 3)</a:t>
              </a:r>
            </a:p>
          </p:txBody>
        </p:sp>
        <p:sp>
          <p:nvSpPr>
            <p:cNvPr id="20" name="AutoShape 46"/>
            <p:cNvSpPr>
              <a:spLocks/>
            </p:cNvSpPr>
            <p:nvPr/>
          </p:nvSpPr>
          <p:spPr bwMode="auto">
            <a:xfrm>
              <a:off x="3635" y="1301"/>
              <a:ext cx="138" cy="1363"/>
            </a:xfrm>
            <a:prstGeom prst="rightBrace">
              <a:avLst>
                <a:gd name="adj1" fmla="val 82307"/>
                <a:gd name="adj2" fmla="val 4937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de-DE" altLang="de-DE">
                <a:solidFill>
                  <a:srgbClr val="000000"/>
                </a:solidFill>
              </a:endParaRPr>
            </a:p>
          </p:txBody>
        </p:sp>
      </p:grpSp>
      <p:grpSp>
        <p:nvGrpSpPr>
          <p:cNvPr id="21" name="Group 48"/>
          <p:cNvGrpSpPr>
            <a:grpSpLocks/>
          </p:cNvGrpSpPr>
          <p:nvPr/>
        </p:nvGrpSpPr>
        <p:grpSpPr bwMode="auto">
          <a:xfrm>
            <a:off x="6370642" y="4405930"/>
            <a:ext cx="2641606" cy="489924"/>
            <a:chOff x="1463" y="2425"/>
            <a:chExt cx="1664" cy="239"/>
          </a:xfrm>
        </p:grpSpPr>
        <p:sp>
          <p:nvSpPr>
            <p:cNvPr id="22" name="Rectangle 45"/>
            <p:cNvSpPr>
              <a:spLocks noChangeArrowheads="1"/>
            </p:cNvSpPr>
            <p:nvPr/>
          </p:nvSpPr>
          <p:spPr bwMode="auto">
            <a:xfrm>
              <a:off x="1540" y="2451"/>
              <a:ext cx="1587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b="1" dirty="0">
                  <a:solidFill>
                    <a:srgbClr val="000000"/>
                  </a:solidFill>
                </a:rPr>
                <a:t>noch akzeptabel </a:t>
              </a:r>
              <a:r>
                <a:rPr lang="de-DE" altLang="de-DE" dirty="0">
                  <a:solidFill>
                    <a:srgbClr val="000000"/>
                  </a:solidFill>
                </a:rPr>
                <a:t>(4) ?</a:t>
              </a:r>
            </a:p>
          </p:txBody>
        </p:sp>
        <p:sp>
          <p:nvSpPr>
            <p:cNvPr id="23" name="AutoShape 46"/>
            <p:cNvSpPr>
              <a:spLocks/>
            </p:cNvSpPr>
            <p:nvPr/>
          </p:nvSpPr>
          <p:spPr bwMode="auto">
            <a:xfrm>
              <a:off x="1463" y="2425"/>
              <a:ext cx="40" cy="239"/>
            </a:xfrm>
            <a:prstGeom prst="rightBrace">
              <a:avLst>
                <a:gd name="adj1" fmla="val 82307"/>
                <a:gd name="adj2" fmla="val 4937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endParaRPr lang="de-DE" altLang="de-DE">
                <a:solidFill>
                  <a:srgbClr val="000000"/>
                </a:solidFill>
              </a:endParaRPr>
            </a:p>
          </p:txBody>
        </p: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F74E2F06-4FA1-C454-0C76-E6F047612946}"/>
              </a:ext>
            </a:extLst>
          </p:cNvPr>
          <p:cNvSpPr txBox="1"/>
          <p:nvPr/>
        </p:nvSpPr>
        <p:spPr>
          <a:xfrm rot="20475165">
            <a:off x="2830629" y="3113482"/>
            <a:ext cx="6305319" cy="4308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de-DE" altLang="de-DE" sz="2200" dirty="0"/>
              <a:t>Wahrscheinlich inter-individuell stark </a:t>
            </a:r>
            <a:r>
              <a:rPr lang="de-DE" altLang="de-DE" sz="2200" dirty="0" err="1"/>
              <a:t>herterogen</a:t>
            </a:r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43985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Foliennummernplatzhalter 1">
            <a:extLst>
              <a:ext uri="{FF2B5EF4-FFF2-40B4-BE49-F238E27FC236}">
                <a16:creationId xmlns:a16="http://schemas.microsoft.com/office/drawing/2014/main" id="{E815A8D2-3B4E-72EB-566F-BC79F9C238A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002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574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71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E35F5D-447C-4659-8BC5-8776034A804E}" type="slidenum">
              <a:rPr lang="de-DE" altLang="de-DE" sz="900">
                <a:solidFill>
                  <a:schemeClr val="bg1"/>
                </a:solidFill>
                <a:latin typeface="Arial Black" panose="020B0A04020102020204" pitchFamily="34" charset="0"/>
              </a:rPr>
              <a:pPr/>
              <a:t>31</a:t>
            </a:fld>
            <a:endParaRPr lang="de-DE" altLang="de-DE" sz="9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9284413" y="6090679"/>
            <a:ext cx="26233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ESJ 2023; 8: 932–941</a:t>
            </a: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470" y="2346578"/>
            <a:ext cx="9487059" cy="2934339"/>
          </a:xfrm>
          <a:prstGeom prst="rect">
            <a:avLst/>
          </a:prstGeom>
        </p:spPr>
      </p:pic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1501812" y="474884"/>
            <a:ext cx="896778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2200" b="1" dirty="0">
                <a:solidFill>
                  <a:srgbClr val="000000"/>
                </a:solidFill>
                <a:latin typeface="Arial Black" panose="020B0A04020102020204" pitchFamily="34" charset="0"/>
              </a:rPr>
              <a:t>Thrombektomie bei ASPECTS 3 - 5</a:t>
            </a:r>
          </a:p>
          <a:p>
            <a:pPr algn="ctr" eaLnBrk="1" hangingPunct="1"/>
            <a:r>
              <a:rPr lang="de-DE" altLang="de-DE" sz="2000" dirty="0">
                <a:solidFill>
                  <a:srgbClr val="0000FF"/>
                </a:solidFill>
              </a:rPr>
              <a:t>Metaanalyse klar positiv</a:t>
            </a:r>
          </a:p>
        </p:txBody>
      </p:sp>
    </p:spTree>
    <p:extLst>
      <p:ext uri="{BB962C8B-B14F-4D97-AF65-F5344CB8AC3E}">
        <p14:creationId xmlns:p14="http://schemas.microsoft.com/office/powerpoint/2010/main" val="20133119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Foliennummernplatzhalter 1">
            <a:extLst>
              <a:ext uri="{FF2B5EF4-FFF2-40B4-BE49-F238E27FC236}">
                <a16:creationId xmlns:a16="http://schemas.microsoft.com/office/drawing/2014/main" id="{E815A8D2-3B4E-72EB-566F-BC79F9C238A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002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574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71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E35F5D-447C-4659-8BC5-8776034A804E}" type="slidenum">
              <a:rPr lang="de-DE" altLang="de-DE" sz="900">
                <a:solidFill>
                  <a:schemeClr val="bg1"/>
                </a:solidFill>
                <a:latin typeface="Arial Black" panose="020B0A04020102020204" pitchFamily="34" charset="0"/>
              </a:rPr>
              <a:pPr/>
              <a:t>32</a:t>
            </a:fld>
            <a:endParaRPr lang="de-DE" altLang="de-DE" sz="9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9284413" y="6090679"/>
            <a:ext cx="26233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ESJ 2023; 8: 932–941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/>
          <a:srcRect r="6293" b="53791"/>
          <a:stretch/>
        </p:blipFill>
        <p:spPr>
          <a:xfrm>
            <a:off x="168030" y="1772171"/>
            <a:ext cx="5903031" cy="3448402"/>
          </a:xfrm>
          <a:prstGeom prst="rect">
            <a:avLst/>
          </a:prstGeom>
        </p:spPr>
      </p:pic>
      <p:sp>
        <p:nvSpPr>
          <p:cNvPr id="6" name="Rectangle 17">
            <a:extLst>
              <a:ext uri="{FF2B5EF4-FFF2-40B4-BE49-F238E27FC236}">
                <a16:creationId xmlns:a16="http://schemas.microsoft.com/office/drawing/2014/main" id="{DE039BC3-E8CD-9DE8-3A53-505DE7128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4536" y="1772171"/>
            <a:ext cx="1187009" cy="200055"/>
          </a:xfrm>
          <a:prstGeom prst="rect">
            <a:avLst/>
          </a:prstGeom>
          <a:solidFill>
            <a:srgbClr val="0000FF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7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DE039BC3-E8CD-9DE8-3A53-505DE7128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4536" y="3432666"/>
            <a:ext cx="1187009" cy="200055"/>
          </a:xfrm>
          <a:prstGeom prst="rect">
            <a:avLst/>
          </a:prstGeom>
          <a:solidFill>
            <a:srgbClr val="0000FF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7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/>
          <a:srcRect t="45741"/>
          <a:stretch/>
        </p:blipFill>
        <p:spPr>
          <a:xfrm>
            <a:off x="6156122" y="1571877"/>
            <a:ext cx="5888790" cy="3785192"/>
          </a:xfrm>
          <a:prstGeom prst="rect">
            <a:avLst/>
          </a:prstGeom>
        </p:spPr>
      </p:pic>
      <p:sp>
        <p:nvSpPr>
          <p:cNvPr id="13" name="Rectangle 17">
            <a:extLst>
              <a:ext uri="{FF2B5EF4-FFF2-40B4-BE49-F238E27FC236}">
                <a16:creationId xmlns:a16="http://schemas.microsoft.com/office/drawing/2014/main" id="{DE039BC3-E8CD-9DE8-3A53-505DE7128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7567" y="1614406"/>
            <a:ext cx="2641708" cy="230832"/>
          </a:xfrm>
          <a:prstGeom prst="rect">
            <a:avLst/>
          </a:prstGeom>
          <a:solidFill>
            <a:srgbClr val="0000FF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9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2B143784-502B-80D7-AF67-2FE8BF3BF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1812" y="474884"/>
            <a:ext cx="896778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2200" b="1" dirty="0">
                <a:solidFill>
                  <a:srgbClr val="000000"/>
                </a:solidFill>
                <a:latin typeface="Arial Black" panose="020B0A04020102020204" pitchFamily="34" charset="0"/>
              </a:rPr>
              <a:t>Thrombektomie bei ASPECTS 3 - 5</a:t>
            </a:r>
          </a:p>
          <a:p>
            <a:pPr algn="ctr" eaLnBrk="1" hangingPunct="1"/>
            <a:r>
              <a:rPr lang="de-DE" altLang="de-DE" sz="2000" dirty="0">
                <a:solidFill>
                  <a:srgbClr val="0000FF"/>
                </a:solidFill>
              </a:rPr>
              <a:t>Metaanalyse klar positiv</a:t>
            </a:r>
          </a:p>
        </p:txBody>
      </p:sp>
    </p:spTree>
    <p:extLst>
      <p:ext uri="{BB962C8B-B14F-4D97-AF65-F5344CB8AC3E}">
        <p14:creationId xmlns:p14="http://schemas.microsoft.com/office/powerpoint/2010/main" val="333369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Foliennummernplatzhalter 1">
            <a:extLst>
              <a:ext uri="{FF2B5EF4-FFF2-40B4-BE49-F238E27FC236}">
                <a16:creationId xmlns:a16="http://schemas.microsoft.com/office/drawing/2014/main" id="{02E25E44-23D6-B93F-2025-98E3FC1A5A5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002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574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71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4590376-B8B3-4DA3-8161-97305CD50178}" type="slidenum">
              <a:rPr lang="de-DE" altLang="de-DE" sz="900">
                <a:solidFill>
                  <a:schemeClr val="bg1"/>
                </a:solidFill>
                <a:latin typeface="Arial Black" panose="020B0A04020102020204" pitchFamily="34" charset="0"/>
              </a:rPr>
              <a:pPr/>
              <a:t>33</a:t>
            </a:fld>
            <a:endParaRPr lang="de-DE" altLang="de-DE" sz="9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03427" name="Grafik 5">
            <a:extLst>
              <a:ext uri="{FF2B5EF4-FFF2-40B4-BE49-F238E27FC236}">
                <a16:creationId xmlns:a16="http://schemas.microsoft.com/office/drawing/2014/main" id="{A55C4404-C978-734D-7797-D6C5B8BE9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225" y="1758950"/>
            <a:ext cx="813435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7">
            <a:extLst>
              <a:ext uri="{FF2B5EF4-FFF2-40B4-BE49-F238E27FC236}">
                <a16:creationId xmlns:a16="http://schemas.microsoft.com/office/drawing/2014/main" id="{DE039BC3-E8CD-9DE8-3A53-505DE7128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3225" y="3243263"/>
            <a:ext cx="8051800" cy="277812"/>
          </a:xfrm>
          <a:prstGeom prst="rect">
            <a:avLst/>
          </a:prstGeom>
          <a:solidFill>
            <a:srgbClr val="0000FF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4D40E214-34C1-FE20-3E3A-DFD8A52F7A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9575" y="3711575"/>
            <a:ext cx="8051800" cy="230188"/>
          </a:xfrm>
          <a:prstGeom prst="rect">
            <a:avLst/>
          </a:prstGeom>
          <a:solidFill>
            <a:srgbClr val="0000FF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9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B8CE8BA-BD0E-6ADD-7D19-1AA1F566F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15563" y="3059113"/>
            <a:ext cx="1422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de-DE" dirty="0"/>
              <a:t>+ 18,3 %</a:t>
            </a:r>
          </a:p>
          <a:p>
            <a:r>
              <a:rPr lang="fr-FR" altLang="de-DE" b="1" dirty="0"/>
              <a:t>NNT 5 - 6</a:t>
            </a:r>
            <a:endParaRPr lang="de-DE" altLang="de-DE" b="1" dirty="0"/>
          </a:p>
        </p:txBody>
      </p:sp>
      <p:pic>
        <p:nvPicPr>
          <p:cNvPr id="103431" name="Grafik 4">
            <a:extLst>
              <a:ext uri="{FF2B5EF4-FFF2-40B4-BE49-F238E27FC236}">
                <a16:creationId xmlns:a16="http://schemas.microsoft.com/office/drawing/2014/main" id="{F0259CA0-A73C-620A-36D9-7ECDB2464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450" y="130175"/>
            <a:ext cx="4144963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6A996D72-1A57-3B89-8183-9C7CC7122D53}"/>
              </a:ext>
            </a:extLst>
          </p:cNvPr>
          <p:cNvSpPr txBox="1"/>
          <p:nvPr/>
        </p:nvSpPr>
        <p:spPr>
          <a:xfrm>
            <a:off x="9596438" y="1254125"/>
            <a:ext cx="2662237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rgbClr val="5A5A5A"/>
                </a:solidFill>
                <a:latin typeface="+mj-lt"/>
              </a:rPr>
              <a:t>NEJM 2022;386:1303-13</a:t>
            </a:r>
            <a:endParaRPr lang="de-DE" sz="4400" dirty="0"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350061-A430-EA6F-D30F-7933A0198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765" y="387984"/>
            <a:ext cx="896778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2200" b="1" dirty="0">
                <a:solidFill>
                  <a:srgbClr val="000000"/>
                </a:solidFill>
                <a:latin typeface="Arial Black" panose="020B0A04020102020204" pitchFamily="34" charset="0"/>
              </a:rPr>
              <a:t>MT bei ASPECTS-Score 3 - 5</a:t>
            </a:r>
          </a:p>
          <a:p>
            <a:pPr algn="ctr" eaLnBrk="1" hangingPunct="1"/>
            <a:r>
              <a:rPr lang="de-DE" altLang="de-DE" sz="2000" dirty="0">
                <a:solidFill>
                  <a:srgbClr val="0000FF"/>
                </a:solidFill>
              </a:rPr>
              <a:t>RESCUE-Japan</a:t>
            </a:r>
          </a:p>
        </p:txBody>
      </p:sp>
    </p:spTree>
    <p:extLst>
      <p:ext uri="{BB962C8B-B14F-4D97-AF65-F5344CB8AC3E}">
        <p14:creationId xmlns:p14="http://schemas.microsoft.com/office/powerpoint/2010/main" val="144914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Foliennummernplatzhalter 1">
            <a:extLst>
              <a:ext uri="{FF2B5EF4-FFF2-40B4-BE49-F238E27FC236}">
                <a16:creationId xmlns:a16="http://schemas.microsoft.com/office/drawing/2014/main" id="{A86E67BC-07FB-6171-5D9F-7952042B946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002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574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71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8345A90-59C6-4AF5-90A5-C671F486426D}" type="slidenum">
              <a:rPr lang="de-DE" altLang="de-DE" sz="900">
                <a:solidFill>
                  <a:schemeClr val="bg1"/>
                </a:solidFill>
                <a:latin typeface="Arial Black" panose="020B0A04020102020204" pitchFamily="34" charset="0"/>
              </a:rPr>
              <a:pPr/>
              <a:t>34</a:t>
            </a:fld>
            <a:endParaRPr lang="de-DE" altLang="de-DE" sz="9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05475" name="Grafik 2">
            <a:extLst>
              <a:ext uri="{FF2B5EF4-FFF2-40B4-BE49-F238E27FC236}">
                <a16:creationId xmlns:a16="http://schemas.microsoft.com/office/drawing/2014/main" id="{989F92A8-0420-1846-1888-880555A60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88" y="1984375"/>
            <a:ext cx="7169150" cy="386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6" name="Textfeld 2">
            <a:extLst>
              <a:ext uri="{FF2B5EF4-FFF2-40B4-BE49-F238E27FC236}">
                <a16:creationId xmlns:a16="http://schemas.microsoft.com/office/drawing/2014/main" id="{FACEEA16-F9F5-F9BE-9925-47C2E7227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6325" y="2136775"/>
            <a:ext cx="1504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altLang="de-DE" b="1" u="sng" dirty="0" err="1"/>
              <a:t>mRS</a:t>
            </a:r>
            <a:r>
              <a:rPr lang="fr-FR" altLang="de-DE" b="1" u="sng" dirty="0"/>
              <a:t> 4- 6</a:t>
            </a:r>
            <a:endParaRPr lang="de-DE" altLang="de-DE" b="1" u="sng" dirty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938F6A4E-6D64-DDE1-3477-83FDC5162534}"/>
              </a:ext>
            </a:extLst>
          </p:cNvPr>
          <p:cNvGrpSpPr>
            <a:grpSpLocks/>
          </p:cNvGrpSpPr>
          <p:nvPr/>
        </p:nvGrpSpPr>
        <p:grpSpPr bwMode="auto">
          <a:xfrm>
            <a:off x="4064000" y="3352800"/>
            <a:ext cx="5976938" cy="523875"/>
            <a:chOff x="4064258" y="3352837"/>
            <a:chExt cx="5977301" cy="523220"/>
          </a:xfrm>
        </p:grpSpPr>
        <p:sp>
          <p:nvSpPr>
            <p:cNvPr id="105483" name="Rectangle 17">
              <a:extLst>
                <a:ext uri="{FF2B5EF4-FFF2-40B4-BE49-F238E27FC236}">
                  <a16:creationId xmlns:a16="http://schemas.microsoft.com/office/drawing/2014/main" id="{33A5CA43-A69D-F6E9-FAD1-4EF7B7E92D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4258" y="3352837"/>
              <a:ext cx="3695786" cy="523220"/>
            </a:xfrm>
            <a:prstGeom prst="rect">
              <a:avLst/>
            </a:prstGeom>
            <a:solidFill>
              <a:srgbClr val="0000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2800" b="1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05484" name="Textfeld 6">
              <a:extLst>
                <a:ext uri="{FF2B5EF4-FFF2-40B4-BE49-F238E27FC236}">
                  <a16:creationId xmlns:a16="http://schemas.microsoft.com/office/drawing/2014/main" id="{AE3A79F1-E71F-41CF-58A2-D1FDE902DC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03940" y="3377551"/>
              <a:ext cx="133761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fr-FR" altLang="de-DE" dirty="0"/>
                <a:t>86 %</a:t>
              </a:r>
              <a:endParaRPr lang="de-DE" altLang="de-DE" dirty="0"/>
            </a:p>
          </p:txBody>
        </p:sp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961AED46-68CE-8554-C58E-9502F7DF9C96}"/>
              </a:ext>
            </a:extLst>
          </p:cNvPr>
          <p:cNvGrpSpPr>
            <a:grpSpLocks/>
          </p:cNvGrpSpPr>
          <p:nvPr/>
        </p:nvGrpSpPr>
        <p:grpSpPr bwMode="auto">
          <a:xfrm>
            <a:off x="4818063" y="2671763"/>
            <a:ext cx="5214937" cy="461962"/>
            <a:chOff x="4818020" y="2672442"/>
            <a:chExt cx="5215296" cy="461665"/>
          </a:xfrm>
        </p:grpSpPr>
        <p:sp>
          <p:nvSpPr>
            <p:cNvPr id="105481" name="Rectangle 17">
              <a:extLst>
                <a:ext uri="{FF2B5EF4-FFF2-40B4-BE49-F238E27FC236}">
                  <a16:creationId xmlns:a16="http://schemas.microsoft.com/office/drawing/2014/main" id="{7EAC0835-89F1-7BD1-DCEB-E6BDD891E1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8020" y="2672442"/>
              <a:ext cx="2942024" cy="461665"/>
            </a:xfrm>
            <a:prstGeom prst="rect">
              <a:avLst/>
            </a:prstGeom>
            <a:solidFill>
              <a:srgbClr val="0000FF">
                <a:alpha val="1490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de-DE" altLang="de-DE" sz="2400" b="1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05482" name="Textfeld 8">
              <a:extLst>
                <a:ext uri="{FF2B5EF4-FFF2-40B4-BE49-F238E27FC236}">
                  <a16:creationId xmlns:a16="http://schemas.microsoft.com/office/drawing/2014/main" id="{246EF365-2CCB-4BC1-4D67-B813FBBD16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95697" y="2718608"/>
              <a:ext cx="133761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fr-FR" altLang="de-DE" dirty="0"/>
                <a:t>69 %</a:t>
              </a:r>
              <a:endParaRPr lang="de-DE" altLang="de-DE" dirty="0"/>
            </a:p>
          </p:txBody>
        </p:sp>
      </p:grpSp>
      <p:pic>
        <p:nvPicPr>
          <p:cNvPr id="105479" name="Grafik 4">
            <a:extLst>
              <a:ext uri="{FF2B5EF4-FFF2-40B4-BE49-F238E27FC236}">
                <a16:creationId xmlns:a16="http://schemas.microsoft.com/office/drawing/2014/main" id="{BDB0D9F0-86A2-3884-26BB-AFA6737B6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800" y="217488"/>
            <a:ext cx="508635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3952DFAB-8156-09B2-E0F2-9D257548A1F1}"/>
              </a:ext>
            </a:extLst>
          </p:cNvPr>
          <p:cNvSpPr txBox="1"/>
          <p:nvPr/>
        </p:nvSpPr>
        <p:spPr>
          <a:xfrm>
            <a:off x="9448800" y="1406525"/>
            <a:ext cx="2576513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600" dirty="0">
                <a:solidFill>
                  <a:srgbClr val="5A5A5A"/>
                </a:solidFill>
                <a:latin typeface="+mj-lt"/>
              </a:rPr>
              <a:t>NEJM 2022;386:1303-13</a:t>
            </a:r>
            <a:endParaRPr lang="de-DE" sz="4400" dirty="0">
              <a:latin typeface="+mj-lt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CEFAAA49-F692-EEE7-4141-DBEFC384C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19894" y="668338"/>
            <a:ext cx="896778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2200" b="1" dirty="0">
                <a:solidFill>
                  <a:srgbClr val="000000"/>
                </a:solidFill>
                <a:latin typeface="Arial Black" panose="020B0A04020102020204" pitchFamily="34" charset="0"/>
              </a:rPr>
              <a:t>MT bei ASPECTS-Score 3 - 5</a:t>
            </a:r>
          </a:p>
          <a:p>
            <a:pPr algn="ctr" eaLnBrk="1" hangingPunct="1"/>
            <a:r>
              <a:rPr lang="de-DE" altLang="de-DE" sz="2000" dirty="0">
                <a:solidFill>
                  <a:srgbClr val="0000FF"/>
                </a:solidFill>
              </a:rPr>
              <a:t>RESCUE-Japan</a:t>
            </a:r>
          </a:p>
        </p:txBody>
      </p:sp>
    </p:spTree>
    <p:extLst>
      <p:ext uri="{BB962C8B-B14F-4D97-AF65-F5344CB8AC3E}">
        <p14:creationId xmlns:p14="http://schemas.microsoft.com/office/powerpoint/2010/main" val="28988484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Foliennummernplatzhalter 1">
            <a:extLst>
              <a:ext uri="{FF2B5EF4-FFF2-40B4-BE49-F238E27FC236}">
                <a16:creationId xmlns:a16="http://schemas.microsoft.com/office/drawing/2014/main" id="{E815A8D2-3B4E-72EB-566F-BC79F9C238A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002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574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71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8E35F5D-447C-4659-8BC5-8776034A804E}" type="slidenum">
              <a:rPr lang="de-DE" altLang="de-DE" sz="900">
                <a:solidFill>
                  <a:schemeClr val="bg1"/>
                </a:solidFill>
                <a:latin typeface="Arial Black" panose="020B0A04020102020204" pitchFamily="34" charset="0"/>
              </a:rPr>
              <a:pPr/>
              <a:t>35</a:t>
            </a:fld>
            <a:endParaRPr lang="de-DE" altLang="de-DE" sz="9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EBEF105-1C28-A69F-5700-E3EFFCF4DD3F}"/>
              </a:ext>
            </a:extLst>
          </p:cNvPr>
          <p:cNvSpPr txBox="1"/>
          <p:nvPr/>
        </p:nvSpPr>
        <p:spPr>
          <a:xfrm>
            <a:off x="2591152" y="2975208"/>
            <a:ext cx="2662237" cy="2616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100" dirty="0">
                <a:solidFill>
                  <a:srgbClr val="5A5A5A"/>
                </a:solidFill>
                <a:latin typeface="+mj-lt"/>
              </a:rPr>
              <a:t>NEJM 2023; Feb 10</a:t>
            </a:r>
            <a:endParaRPr lang="de-DE" sz="3200" dirty="0">
              <a:latin typeface="+mj-lt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6538" y="125115"/>
            <a:ext cx="4702232" cy="286974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/>
          <a:srcRect r="1974"/>
          <a:stretch/>
        </p:blipFill>
        <p:spPr>
          <a:xfrm>
            <a:off x="369676" y="3773977"/>
            <a:ext cx="5407670" cy="2743201"/>
          </a:xfrm>
          <a:prstGeom prst="rect">
            <a:avLst/>
          </a:prstGeom>
        </p:spPr>
      </p:pic>
      <p:sp>
        <p:nvSpPr>
          <p:cNvPr id="10" name="Rectangle 17">
            <a:extLst>
              <a:ext uri="{FF2B5EF4-FFF2-40B4-BE49-F238E27FC236}">
                <a16:creationId xmlns:a16="http://schemas.microsoft.com/office/drawing/2014/main" id="{7EAC0835-89F1-7BD1-DCEB-E6BDD891E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9581" y="4577940"/>
            <a:ext cx="2411497" cy="369332"/>
          </a:xfrm>
          <a:prstGeom prst="rect">
            <a:avLst/>
          </a:prstGeom>
          <a:solidFill>
            <a:srgbClr val="0000FF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7EAC0835-89F1-7BD1-DCEB-E6BDD891E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9559" y="5120706"/>
            <a:ext cx="3276355" cy="369332"/>
          </a:xfrm>
          <a:prstGeom prst="rect">
            <a:avLst/>
          </a:prstGeom>
          <a:solidFill>
            <a:srgbClr val="0000FF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0554" y="390525"/>
            <a:ext cx="4438995" cy="2092551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3EBEF105-1C28-A69F-5700-E3EFFCF4DD3F}"/>
              </a:ext>
            </a:extLst>
          </p:cNvPr>
          <p:cNvSpPr txBox="1"/>
          <p:nvPr/>
        </p:nvSpPr>
        <p:spPr>
          <a:xfrm>
            <a:off x="7955632" y="2963322"/>
            <a:ext cx="266223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200" dirty="0">
                <a:solidFill>
                  <a:srgbClr val="5A5A5A"/>
                </a:solidFill>
                <a:latin typeface="+mj-lt"/>
              </a:rPr>
              <a:t>NEJM 2023; Feb 10</a:t>
            </a:r>
            <a:endParaRPr lang="de-DE" sz="3600" dirty="0">
              <a:latin typeface="+mj-lt"/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4738" y="3902263"/>
            <a:ext cx="5350625" cy="2258826"/>
          </a:xfrm>
          <a:prstGeom prst="rect">
            <a:avLst/>
          </a:prstGeom>
        </p:spPr>
      </p:pic>
      <p:sp>
        <p:nvSpPr>
          <p:cNvPr id="20" name="Rectangle 17">
            <a:extLst>
              <a:ext uri="{FF2B5EF4-FFF2-40B4-BE49-F238E27FC236}">
                <a16:creationId xmlns:a16="http://schemas.microsoft.com/office/drawing/2014/main" id="{7EAC0835-89F1-7BD1-DCEB-E6BDD891E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3754" y="4568935"/>
            <a:ext cx="2144658" cy="369332"/>
          </a:xfrm>
          <a:prstGeom prst="rect">
            <a:avLst/>
          </a:prstGeom>
          <a:solidFill>
            <a:srgbClr val="0000FF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7EAC0835-89F1-7BD1-DCEB-E6BDD891E1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2746" y="5080701"/>
            <a:ext cx="2675666" cy="369332"/>
          </a:xfrm>
          <a:prstGeom prst="rect">
            <a:avLst/>
          </a:prstGeom>
          <a:solidFill>
            <a:srgbClr val="0000FF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D00C70C-196C-042F-F722-64B177A7C208}"/>
              </a:ext>
            </a:extLst>
          </p:cNvPr>
          <p:cNvSpPr txBox="1"/>
          <p:nvPr/>
        </p:nvSpPr>
        <p:spPr>
          <a:xfrm>
            <a:off x="4309803" y="3084023"/>
            <a:ext cx="14154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2000" dirty="0">
                <a:solidFill>
                  <a:srgbClr val="0000FF"/>
                </a:solidFill>
              </a:rPr>
              <a:t>SELECT-2</a:t>
            </a:r>
            <a:endParaRPr lang="de-DE" sz="2000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B2C4D6B-44BA-44C6-EEAF-3EB2E90C62BC}"/>
              </a:ext>
            </a:extLst>
          </p:cNvPr>
          <p:cNvSpPr txBox="1"/>
          <p:nvPr/>
        </p:nvSpPr>
        <p:spPr>
          <a:xfrm>
            <a:off x="9730502" y="3084023"/>
            <a:ext cx="22249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dirty="0">
                <a:solidFill>
                  <a:srgbClr val="0000FF"/>
                </a:solidFill>
              </a:rPr>
              <a:t>ANGEL-</a:t>
            </a:r>
            <a:r>
              <a:rPr lang="de-DE" altLang="de-DE" dirty="0" err="1">
                <a:solidFill>
                  <a:srgbClr val="0000FF"/>
                </a:solidFill>
              </a:rPr>
              <a:t>Aspect</a:t>
            </a:r>
            <a:endParaRPr lang="de-DE" dirty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D945522E-7681-20FF-4D32-164D0F2ABA58}"/>
              </a:ext>
            </a:extLst>
          </p:cNvPr>
          <p:cNvSpPr/>
          <p:nvPr/>
        </p:nvSpPr>
        <p:spPr>
          <a:xfrm>
            <a:off x="3839373" y="4227682"/>
            <a:ext cx="8242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sz="1600" dirty="0">
                <a:solidFill>
                  <a:srgbClr val="0000FF"/>
                </a:solidFill>
                <a:cs typeface="Arial" panose="020B0604020202020204" pitchFamily="34" charset="0"/>
              </a:rPr>
              <a:t>62,1 %</a:t>
            </a:r>
            <a:endParaRPr lang="de-DE" sz="1600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64D8AAC3-1CDA-B5F5-E948-D96C29A73681}"/>
              </a:ext>
            </a:extLst>
          </p:cNvPr>
          <p:cNvSpPr/>
          <p:nvPr/>
        </p:nvSpPr>
        <p:spPr>
          <a:xfrm>
            <a:off x="3914952" y="5446687"/>
            <a:ext cx="8242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sz="1600" dirty="0">
                <a:solidFill>
                  <a:srgbClr val="0000FF"/>
                </a:solidFill>
                <a:cs typeface="Arial" panose="020B0604020202020204" pitchFamily="34" charset="0"/>
              </a:rPr>
              <a:t>81,3 %</a:t>
            </a:r>
            <a:endParaRPr lang="de-DE" sz="1600" dirty="0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7FF9C206-D0E9-2697-5BFA-8D8585694165}"/>
              </a:ext>
            </a:extLst>
          </p:cNvPr>
          <p:cNvSpPr/>
          <p:nvPr/>
        </p:nvSpPr>
        <p:spPr>
          <a:xfrm>
            <a:off x="9589736" y="4241835"/>
            <a:ext cx="6527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sz="1600" dirty="0">
                <a:solidFill>
                  <a:srgbClr val="0000FF"/>
                </a:solidFill>
                <a:cs typeface="Arial" panose="020B0604020202020204" pitchFamily="34" charset="0"/>
              </a:rPr>
              <a:t>53 %</a:t>
            </a:r>
            <a:endParaRPr lang="de-DE" sz="1600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C8EC18CA-275A-8219-36EF-6997CAA2C48F}"/>
              </a:ext>
            </a:extLst>
          </p:cNvPr>
          <p:cNvSpPr/>
          <p:nvPr/>
        </p:nvSpPr>
        <p:spPr>
          <a:xfrm>
            <a:off x="9685283" y="5387175"/>
            <a:ext cx="6527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sz="1600" dirty="0">
                <a:solidFill>
                  <a:srgbClr val="0000FF"/>
                </a:solidFill>
                <a:cs typeface="Arial" panose="020B0604020202020204" pitchFamily="34" charset="0"/>
              </a:rPr>
              <a:t>67 %</a:t>
            </a:r>
            <a:endParaRPr lang="de-DE" sz="1600" dirty="0"/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01E39373-122A-998C-747E-58E04ADE862B}"/>
              </a:ext>
            </a:extLst>
          </p:cNvPr>
          <p:cNvSpPr txBox="1"/>
          <p:nvPr/>
        </p:nvSpPr>
        <p:spPr>
          <a:xfrm>
            <a:off x="5655688" y="2528106"/>
            <a:ext cx="11882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de-DE" b="1" u="sng" dirty="0" err="1"/>
              <a:t>mRS</a:t>
            </a:r>
            <a:r>
              <a:rPr lang="fr-FR" altLang="de-DE" b="1" u="sng" dirty="0"/>
              <a:t> 4- 6</a:t>
            </a:r>
            <a:endParaRPr lang="de-DE" altLang="de-DE" b="1" u="sng" dirty="0"/>
          </a:p>
        </p:txBody>
      </p:sp>
    </p:spTree>
    <p:extLst>
      <p:ext uri="{BB962C8B-B14F-4D97-AF65-F5344CB8AC3E}">
        <p14:creationId xmlns:p14="http://schemas.microsoft.com/office/powerpoint/2010/main" val="28450206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hteck 1"/>
          <p:cNvSpPr>
            <a:spLocks noChangeArrowheads="1"/>
          </p:cNvSpPr>
          <p:nvPr/>
        </p:nvSpPr>
        <p:spPr bwMode="auto">
          <a:xfrm>
            <a:off x="2159000" y="1790700"/>
            <a:ext cx="818038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altLang="de-DE"/>
          </a:p>
        </p:txBody>
      </p:sp>
      <p:sp>
        <p:nvSpPr>
          <p:cNvPr id="6" name="Rechteck 5"/>
          <p:cNvSpPr/>
          <p:nvPr/>
        </p:nvSpPr>
        <p:spPr>
          <a:xfrm>
            <a:off x="2229633" y="2531635"/>
            <a:ext cx="70794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de-DE" altLang="de-DE" sz="2000" dirty="0">
                <a:sym typeface="Wingdings" panose="05000000000000000000" pitchFamily="2" charset="2"/>
              </a:rPr>
              <a:t>Leitlinienempfehlung PRO ist zu erwarten</a:t>
            </a:r>
          </a:p>
          <a:p>
            <a:pPr>
              <a:spcBef>
                <a:spcPts val="1200"/>
              </a:spcBef>
              <a:defRPr/>
            </a:pPr>
            <a:r>
              <a:rPr lang="de-DE" altLang="de-DE" sz="2000" dirty="0">
                <a:sym typeface="Wingdings" panose="05000000000000000000" pitchFamily="2" charset="2"/>
              </a:rPr>
              <a:t>Auch bei niedrigem ASPECTS ist faires Outcome möglich</a:t>
            </a:r>
          </a:p>
          <a:p>
            <a:pPr>
              <a:spcBef>
                <a:spcPts val="1200"/>
              </a:spcBef>
              <a:defRPr/>
            </a:pPr>
            <a:r>
              <a:rPr lang="de-DE" altLang="de-DE" sz="2000" dirty="0">
                <a:sym typeface="Wingdings" panose="05000000000000000000" pitchFamily="2" charset="2"/>
              </a:rPr>
              <a:t>Erfolgreiche </a:t>
            </a:r>
            <a:r>
              <a:rPr lang="de-DE" altLang="de-DE" sz="2000" dirty="0" err="1">
                <a:sym typeface="Wingdings" panose="05000000000000000000" pitchFamily="2" charset="2"/>
              </a:rPr>
              <a:t>Gefäßrekanalisation</a:t>
            </a:r>
            <a:r>
              <a:rPr lang="de-DE" altLang="de-DE" sz="2000" dirty="0">
                <a:sym typeface="Wingdings" panose="05000000000000000000" pitchFamily="2" charset="2"/>
              </a:rPr>
              <a:t> verbessert Prognose, garantiert aber nicht für ein akzeptables Outcome</a:t>
            </a:r>
            <a:endParaRPr lang="de-DE" altLang="de-DE" sz="2000" dirty="0"/>
          </a:p>
        </p:txBody>
      </p:sp>
      <p:grpSp>
        <p:nvGrpSpPr>
          <p:cNvPr id="61447" name="Group 23"/>
          <p:cNvGrpSpPr>
            <a:grpSpLocks/>
          </p:cNvGrpSpPr>
          <p:nvPr/>
        </p:nvGrpSpPr>
        <p:grpSpPr bwMode="auto">
          <a:xfrm>
            <a:off x="9409102" y="2731294"/>
            <a:ext cx="1989137" cy="1395412"/>
            <a:chOff x="2629" y="864"/>
            <a:chExt cx="1253" cy="879"/>
          </a:xfrm>
        </p:grpSpPr>
        <p:pic>
          <p:nvPicPr>
            <p:cNvPr id="61448" name="Picture 24" descr="Gehirn-blu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106"/>
            <a:stretch>
              <a:fillRect/>
            </a:stretch>
          </p:blipFill>
          <p:spPr bwMode="auto">
            <a:xfrm>
              <a:off x="2629" y="864"/>
              <a:ext cx="1253" cy="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49" name="Freeform 25"/>
            <p:cNvSpPr>
              <a:spLocks/>
            </p:cNvSpPr>
            <p:nvPr/>
          </p:nvSpPr>
          <p:spPr bwMode="auto">
            <a:xfrm>
              <a:off x="2796" y="934"/>
              <a:ext cx="798" cy="551"/>
            </a:xfrm>
            <a:custGeom>
              <a:avLst/>
              <a:gdLst>
                <a:gd name="T0" fmla="*/ 1 w 1467"/>
                <a:gd name="T1" fmla="*/ 0 h 1189"/>
                <a:gd name="T2" fmla="*/ 1 w 1467"/>
                <a:gd name="T3" fmla="*/ 0 h 1189"/>
                <a:gd name="T4" fmla="*/ 1 w 1467"/>
                <a:gd name="T5" fmla="*/ 0 h 1189"/>
                <a:gd name="T6" fmla="*/ 1 w 1467"/>
                <a:gd name="T7" fmla="*/ 0 h 1189"/>
                <a:gd name="T8" fmla="*/ 1 w 1467"/>
                <a:gd name="T9" fmla="*/ 0 h 1189"/>
                <a:gd name="T10" fmla="*/ 1 w 1467"/>
                <a:gd name="T11" fmla="*/ 0 h 1189"/>
                <a:gd name="T12" fmla="*/ 1 w 1467"/>
                <a:gd name="T13" fmla="*/ 0 h 1189"/>
                <a:gd name="T14" fmla="*/ 1 w 1467"/>
                <a:gd name="T15" fmla="*/ 0 h 1189"/>
                <a:gd name="T16" fmla="*/ 1 w 1467"/>
                <a:gd name="T17" fmla="*/ 0 h 1189"/>
                <a:gd name="T18" fmla="*/ 1 w 1467"/>
                <a:gd name="T19" fmla="*/ 0 h 1189"/>
                <a:gd name="T20" fmla="*/ 1 w 1467"/>
                <a:gd name="T21" fmla="*/ 0 h 1189"/>
                <a:gd name="T22" fmla="*/ 1 w 1467"/>
                <a:gd name="T23" fmla="*/ 0 h 1189"/>
                <a:gd name="T24" fmla="*/ 1 w 1467"/>
                <a:gd name="T25" fmla="*/ 0 h 1189"/>
                <a:gd name="T26" fmla="*/ 1 w 1467"/>
                <a:gd name="T27" fmla="*/ 0 h 1189"/>
                <a:gd name="T28" fmla="*/ 1 w 1467"/>
                <a:gd name="T29" fmla="*/ 0 h 1189"/>
                <a:gd name="T30" fmla="*/ 1 w 1467"/>
                <a:gd name="T31" fmla="*/ 0 h 1189"/>
                <a:gd name="T32" fmla="*/ 1 w 1467"/>
                <a:gd name="T33" fmla="*/ 0 h 1189"/>
                <a:gd name="T34" fmla="*/ 1 w 1467"/>
                <a:gd name="T35" fmla="*/ 0 h 1189"/>
                <a:gd name="T36" fmla="*/ 1 w 1467"/>
                <a:gd name="T37" fmla="*/ 0 h 1189"/>
                <a:gd name="T38" fmla="*/ 1 w 1467"/>
                <a:gd name="T39" fmla="*/ 0 h 1189"/>
                <a:gd name="T40" fmla="*/ 1 w 1467"/>
                <a:gd name="T41" fmla="*/ 0 h 1189"/>
                <a:gd name="T42" fmla="*/ 1 w 1467"/>
                <a:gd name="T43" fmla="*/ 0 h 1189"/>
                <a:gd name="T44" fmla="*/ 1 w 1467"/>
                <a:gd name="T45" fmla="*/ 0 h 1189"/>
                <a:gd name="T46" fmla="*/ 1 w 1467"/>
                <a:gd name="T47" fmla="*/ 0 h 1189"/>
                <a:gd name="T48" fmla="*/ 1 w 1467"/>
                <a:gd name="T49" fmla="*/ 0 h 1189"/>
                <a:gd name="T50" fmla="*/ 1 w 1467"/>
                <a:gd name="T51" fmla="*/ 0 h 1189"/>
                <a:gd name="T52" fmla="*/ 1 w 1467"/>
                <a:gd name="T53" fmla="*/ 0 h 1189"/>
                <a:gd name="T54" fmla="*/ 1 w 1467"/>
                <a:gd name="T55" fmla="*/ 0 h 1189"/>
                <a:gd name="T56" fmla="*/ 1 w 1467"/>
                <a:gd name="T57" fmla="*/ 0 h 1189"/>
                <a:gd name="T58" fmla="*/ 1 w 1467"/>
                <a:gd name="T59" fmla="*/ 0 h 1189"/>
                <a:gd name="T60" fmla="*/ 1 w 1467"/>
                <a:gd name="T61" fmla="*/ 0 h 1189"/>
                <a:gd name="T62" fmla="*/ 1 w 1467"/>
                <a:gd name="T63" fmla="*/ 0 h 1189"/>
                <a:gd name="T64" fmla="*/ 1 w 1467"/>
                <a:gd name="T65" fmla="*/ 0 h 118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67" h="1189">
                  <a:moveTo>
                    <a:pt x="702" y="76"/>
                  </a:moveTo>
                  <a:cubicBezTo>
                    <a:pt x="677" y="84"/>
                    <a:pt x="665" y="83"/>
                    <a:pt x="624" y="82"/>
                  </a:cubicBezTo>
                  <a:cubicBezTo>
                    <a:pt x="583" y="81"/>
                    <a:pt x="504" y="63"/>
                    <a:pt x="456" y="70"/>
                  </a:cubicBezTo>
                  <a:cubicBezTo>
                    <a:pt x="408" y="77"/>
                    <a:pt x="363" y="98"/>
                    <a:pt x="336" y="124"/>
                  </a:cubicBezTo>
                  <a:cubicBezTo>
                    <a:pt x="309" y="150"/>
                    <a:pt x="305" y="201"/>
                    <a:pt x="294" y="226"/>
                  </a:cubicBezTo>
                  <a:cubicBezTo>
                    <a:pt x="283" y="251"/>
                    <a:pt x="290" y="258"/>
                    <a:pt x="270" y="274"/>
                  </a:cubicBezTo>
                  <a:cubicBezTo>
                    <a:pt x="250" y="290"/>
                    <a:pt x="203" y="303"/>
                    <a:pt x="174" y="322"/>
                  </a:cubicBezTo>
                  <a:cubicBezTo>
                    <a:pt x="145" y="341"/>
                    <a:pt x="123" y="357"/>
                    <a:pt x="96" y="388"/>
                  </a:cubicBezTo>
                  <a:cubicBezTo>
                    <a:pt x="69" y="419"/>
                    <a:pt x="24" y="460"/>
                    <a:pt x="12" y="508"/>
                  </a:cubicBezTo>
                  <a:cubicBezTo>
                    <a:pt x="0" y="556"/>
                    <a:pt x="11" y="622"/>
                    <a:pt x="24" y="676"/>
                  </a:cubicBezTo>
                  <a:cubicBezTo>
                    <a:pt x="37" y="730"/>
                    <a:pt x="40" y="785"/>
                    <a:pt x="90" y="832"/>
                  </a:cubicBezTo>
                  <a:cubicBezTo>
                    <a:pt x="140" y="879"/>
                    <a:pt x="253" y="929"/>
                    <a:pt x="324" y="958"/>
                  </a:cubicBezTo>
                  <a:cubicBezTo>
                    <a:pt x="395" y="987"/>
                    <a:pt x="469" y="979"/>
                    <a:pt x="516" y="1006"/>
                  </a:cubicBezTo>
                  <a:cubicBezTo>
                    <a:pt x="563" y="1033"/>
                    <a:pt x="572" y="1091"/>
                    <a:pt x="606" y="1120"/>
                  </a:cubicBezTo>
                  <a:cubicBezTo>
                    <a:pt x="640" y="1149"/>
                    <a:pt x="676" y="1171"/>
                    <a:pt x="720" y="1180"/>
                  </a:cubicBezTo>
                  <a:cubicBezTo>
                    <a:pt x="764" y="1189"/>
                    <a:pt x="835" y="1185"/>
                    <a:pt x="870" y="1174"/>
                  </a:cubicBezTo>
                  <a:cubicBezTo>
                    <a:pt x="905" y="1163"/>
                    <a:pt x="906" y="1139"/>
                    <a:pt x="930" y="1114"/>
                  </a:cubicBezTo>
                  <a:cubicBezTo>
                    <a:pt x="954" y="1089"/>
                    <a:pt x="980" y="1052"/>
                    <a:pt x="1014" y="1024"/>
                  </a:cubicBezTo>
                  <a:cubicBezTo>
                    <a:pt x="1048" y="996"/>
                    <a:pt x="1069" y="964"/>
                    <a:pt x="1134" y="946"/>
                  </a:cubicBezTo>
                  <a:cubicBezTo>
                    <a:pt x="1199" y="928"/>
                    <a:pt x="1350" y="930"/>
                    <a:pt x="1404" y="916"/>
                  </a:cubicBezTo>
                  <a:cubicBezTo>
                    <a:pt x="1458" y="902"/>
                    <a:pt x="1449" y="883"/>
                    <a:pt x="1458" y="862"/>
                  </a:cubicBezTo>
                  <a:cubicBezTo>
                    <a:pt x="1467" y="841"/>
                    <a:pt x="1466" y="819"/>
                    <a:pt x="1458" y="790"/>
                  </a:cubicBezTo>
                  <a:cubicBezTo>
                    <a:pt x="1450" y="761"/>
                    <a:pt x="1419" y="720"/>
                    <a:pt x="1410" y="688"/>
                  </a:cubicBezTo>
                  <a:cubicBezTo>
                    <a:pt x="1401" y="656"/>
                    <a:pt x="1405" y="628"/>
                    <a:pt x="1404" y="598"/>
                  </a:cubicBezTo>
                  <a:cubicBezTo>
                    <a:pt x="1403" y="568"/>
                    <a:pt x="1405" y="537"/>
                    <a:pt x="1404" y="508"/>
                  </a:cubicBezTo>
                  <a:cubicBezTo>
                    <a:pt x="1403" y="479"/>
                    <a:pt x="1402" y="452"/>
                    <a:pt x="1398" y="424"/>
                  </a:cubicBezTo>
                  <a:cubicBezTo>
                    <a:pt x="1394" y="396"/>
                    <a:pt x="1411" y="369"/>
                    <a:pt x="1380" y="340"/>
                  </a:cubicBezTo>
                  <a:cubicBezTo>
                    <a:pt x="1349" y="311"/>
                    <a:pt x="1256" y="284"/>
                    <a:pt x="1212" y="250"/>
                  </a:cubicBezTo>
                  <a:cubicBezTo>
                    <a:pt x="1168" y="216"/>
                    <a:pt x="1138" y="168"/>
                    <a:pt x="1116" y="136"/>
                  </a:cubicBezTo>
                  <a:cubicBezTo>
                    <a:pt x="1094" y="104"/>
                    <a:pt x="1101" y="80"/>
                    <a:pt x="1080" y="58"/>
                  </a:cubicBezTo>
                  <a:cubicBezTo>
                    <a:pt x="1059" y="36"/>
                    <a:pt x="1041" y="8"/>
                    <a:pt x="990" y="4"/>
                  </a:cubicBezTo>
                  <a:cubicBezTo>
                    <a:pt x="939" y="0"/>
                    <a:pt x="822" y="20"/>
                    <a:pt x="774" y="34"/>
                  </a:cubicBezTo>
                  <a:cubicBezTo>
                    <a:pt x="726" y="48"/>
                    <a:pt x="727" y="68"/>
                    <a:pt x="702" y="76"/>
                  </a:cubicBezTo>
                  <a:close/>
                </a:path>
              </a:pathLst>
            </a:custGeom>
            <a:solidFill>
              <a:srgbClr val="00D69E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ap="flat" cmpd="sng">
                  <a:solidFill>
                    <a:schemeClr val="tx1"/>
                  </a:solidFill>
                  <a:prstDash val="solid"/>
                  <a:round/>
                  <a:headEnd type="none" w="med" len="sm"/>
                  <a:tailEnd type="none" w="med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1450" name="Freeform 26"/>
            <p:cNvSpPr>
              <a:spLocks/>
            </p:cNvSpPr>
            <p:nvPr/>
          </p:nvSpPr>
          <p:spPr bwMode="auto">
            <a:xfrm>
              <a:off x="2829" y="968"/>
              <a:ext cx="717" cy="480"/>
            </a:xfrm>
            <a:custGeom>
              <a:avLst/>
              <a:gdLst>
                <a:gd name="T0" fmla="*/ 0 w 1467"/>
                <a:gd name="T1" fmla="*/ 0 h 1189"/>
                <a:gd name="T2" fmla="*/ 0 w 1467"/>
                <a:gd name="T3" fmla="*/ 0 h 1189"/>
                <a:gd name="T4" fmla="*/ 0 w 1467"/>
                <a:gd name="T5" fmla="*/ 0 h 1189"/>
                <a:gd name="T6" fmla="*/ 0 w 1467"/>
                <a:gd name="T7" fmla="*/ 0 h 1189"/>
                <a:gd name="T8" fmla="*/ 0 w 1467"/>
                <a:gd name="T9" fmla="*/ 0 h 1189"/>
                <a:gd name="T10" fmla="*/ 0 w 1467"/>
                <a:gd name="T11" fmla="*/ 0 h 1189"/>
                <a:gd name="T12" fmla="*/ 0 w 1467"/>
                <a:gd name="T13" fmla="*/ 0 h 1189"/>
                <a:gd name="T14" fmla="*/ 0 w 1467"/>
                <a:gd name="T15" fmla="*/ 0 h 1189"/>
                <a:gd name="T16" fmla="*/ 0 w 1467"/>
                <a:gd name="T17" fmla="*/ 0 h 1189"/>
                <a:gd name="T18" fmla="*/ 0 w 1467"/>
                <a:gd name="T19" fmla="*/ 0 h 1189"/>
                <a:gd name="T20" fmla="*/ 0 w 1467"/>
                <a:gd name="T21" fmla="*/ 0 h 1189"/>
                <a:gd name="T22" fmla="*/ 0 w 1467"/>
                <a:gd name="T23" fmla="*/ 0 h 1189"/>
                <a:gd name="T24" fmla="*/ 0 w 1467"/>
                <a:gd name="T25" fmla="*/ 0 h 1189"/>
                <a:gd name="T26" fmla="*/ 0 w 1467"/>
                <a:gd name="T27" fmla="*/ 0 h 1189"/>
                <a:gd name="T28" fmla="*/ 0 w 1467"/>
                <a:gd name="T29" fmla="*/ 0 h 1189"/>
                <a:gd name="T30" fmla="*/ 0 w 1467"/>
                <a:gd name="T31" fmla="*/ 0 h 1189"/>
                <a:gd name="T32" fmla="*/ 0 w 1467"/>
                <a:gd name="T33" fmla="*/ 0 h 1189"/>
                <a:gd name="T34" fmla="*/ 0 w 1467"/>
                <a:gd name="T35" fmla="*/ 0 h 1189"/>
                <a:gd name="T36" fmla="*/ 0 w 1467"/>
                <a:gd name="T37" fmla="*/ 0 h 1189"/>
                <a:gd name="T38" fmla="*/ 0 w 1467"/>
                <a:gd name="T39" fmla="*/ 0 h 1189"/>
                <a:gd name="T40" fmla="*/ 0 w 1467"/>
                <a:gd name="T41" fmla="*/ 0 h 1189"/>
                <a:gd name="T42" fmla="*/ 0 w 1467"/>
                <a:gd name="T43" fmla="*/ 0 h 1189"/>
                <a:gd name="T44" fmla="*/ 0 w 1467"/>
                <a:gd name="T45" fmla="*/ 0 h 1189"/>
                <a:gd name="T46" fmla="*/ 0 w 1467"/>
                <a:gd name="T47" fmla="*/ 0 h 1189"/>
                <a:gd name="T48" fmla="*/ 0 w 1467"/>
                <a:gd name="T49" fmla="*/ 0 h 1189"/>
                <a:gd name="T50" fmla="*/ 0 w 1467"/>
                <a:gd name="T51" fmla="*/ 0 h 1189"/>
                <a:gd name="T52" fmla="*/ 0 w 1467"/>
                <a:gd name="T53" fmla="*/ 0 h 1189"/>
                <a:gd name="T54" fmla="*/ 0 w 1467"/>
                <a:gd name="T55" fmla="*/ 0 h 1189"/>
                <a:gd name="T56" fmla="*/ 0 w 1467"/>
                <a:gd name="T57" fmla="*/ 0 h 1189"/>
                <a:gd name="T58" fmla="*/ 0 w 1467"/>
                <a:gd name="T59" fmla="*/ 0 h 1189"/>
                <a:gd name="T60" fmla="*/ 0 w 1467"/>
                <a:gd name="T61" fmla="*/ 0 h 1189"/>
                <a:gd name="T62" fmla="*/ 0 w 1467"/>
                <a:gd name="T63" fmla="*/ 0 h 1189"/>
                <a:gd name="T64" fmla="*/ 0 w 1467"/>
                <a:gd name="T65" fmla="*/ 0 h 118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67" h="1189">
                  <a:moveTo>
                    <a:pt x="702" y="76"/>
                  </a:moveTo>
                  <a:cubicBezTo>
                    <a:pt x="677" y="84"/>
                    <a:pt x="665" y="83"/>
                    <a:pt x="624" y="82"/>
                  </a:cubicBezTo>
                  <a:cubicBezTo>
                    <a:pt x="583" y="81"/>
                    <a:pt x="504" y="63"/>
                    <a:pt x="456" y="70"/>
                  </a:cubicBezTo>
                  <a:cubicBezTo>
                    <a:pt x="408" y="77"/>
                    <a:pt x="363" y="98"/>
                    <a:pt x="336" y="124"/>
                  </a:cubicBezTo>
                  <a:cubicBezTo>
                    <a:pt x="309" y="150"/>
                    <a:pt x="305" y="201"/>
                    <a:pt x="294" y="226"/>
                  </a:cubicBezTo>
                  <a:cubicBezTo>
                    <a:pt x="283" y="251"/>
                    <a:pt x="290" y="258"/>
                    <a:pt x="270" y="274"/>
                  </a:cubicBezTo>
                  <a:cubicBezTo>
                    <a:pt x="250" y="290"/>
                    <a:pt x="203" y="303"/>
                    <a:pt x="174" y="322"/>
                  </a:cubicBezTo>
                  <a:cubicBezTo>
                    <a:pt x="145" y="341"/>
                    <a:pt x="123" y="357"/>
                    <a:pt x="96" y="388"/>
                  </a:cubicBezTo>
                  <a:cubicBezTo>
                    <a:pt x="69" y="419"/>
                    <a:pt x="24" y="460"/>
                    <a:pt x="12" y="508"/>
                  </a:cubicBezTo>
                  <a:cubicBezTo>
                    <a:pt x="0" y="556"/>
                    <a:pt x="11" y="622"/>
                    <a:pt x="24" y="676"/>
                  </a:cubicBezTo>
                  <a:cubicBezTo>
                    <a:pt x="37" y="730"/>
                    <a:pt x="40" y="785"/>
                    <a:pt x="90" y="832"/>
                  </a:cubicBezTo>
                  <a:cubicBezTo>
                    <a:pt x="140" y="879"/>
                    <a:pt x="253" y="929"/>
                    <a:pt x="324" y="958"/>
                  </a:cubicBezTo>
                  <a:cubicBezTo>
                    <a:pt x="395" y="987"/>
                    <a:pt x="469" y="979"/>
                    <a:pt x="516" y="1006"/>
                  </a:cubicBezTo>
                  <a:cubicBezTo>
                    <a:pt x="563" y="1033"/>
                    <a:pt x="572" y="1091"/>
                    <a:pt x="606" y="1120"/>
                  </a:cubicBezTo>
                  <a:cubicBezTo>
                    <a:pt x="640" y="1149"/>
                    <a:pt x="676" y="1171"/>
                    <a:pt x="720" y="1180"/>
                  </a:cubicBezTo>
                  <a:cubicBezTo>
                    <a:pt x="764" y="1189"/>
                    <a:pt x="835" y="1185"/>
                    <a:pt x="870" y="1174"/>
                  </a:cubicBezTo>
                  <a:cubicBezTo>
                    <a:pt x="905" y="1163"/>
                    <a:pt x="906" y="1139"/>
                    <a:pt x="930" y="1114"/>
                  </a:cubicBezTo>
                  <a:cubicBezTo>
                    <a:pt x="954" y="1089"/>
                    <a:pt x="980" y="1052"/>
                    <a:pt x="1014" y="1024"/>
                  </a:cubicBezTo>
                  <a:cubicBezTo>
                    <a:pt x="1048" y="996"/>
                    <a:pt x="1069" y="964"/>
                    <a:pt x="1134" y="946"/>
                  </a:cubicBezTo>
                  <a:cubicBezTo>
                    <a:pt x="1199" y="928"/>
                    <a:pt x="1350" y="930"/>
                    <a:pt x="1404" y="916"/>
                  </a:cubicBezTo>
                  <a:cubicBezTo>
                    <a:pt x="1458" y="902"/>
                    <a:pt x="1449" y="883"/>
                    <a:pt x="1458" y="862"/>
                  </a:cubicBezTo>
                  <a:cubicBezTo>
                    <a:pt x="1467" y="841"/>
                    <a:pt x="1466" y="819"/>
                    <a:pt x="1458" y="790"/>
                  </a:cubicBezTo>
                  <a:cubicBezTo>
                    <a:pt x="1450" y="761"/>
                    <a:pt x="1419" y="720"/>
                    <a:pt x="1410" y="688"/>
                  </a:cubicBezTo>
                  <a:cubicBezTo>
                    <a:pt x="1401" y="656"/>
                    <a:pt x="1405" y="628"/>
                    <a:pt x="1404" y="598"/>
                  </a:cubicBezTo>
                  <a:cubicBezTo>
                    <a:pt x="1403" y="568"/>
                    <a:pt x="1405" y="537"/>
                    <a:pt x="1404" y="508"/>
                  </a:cubicBezTo>
                  <a:cubicBezTo>
                    <a:pt x="1403" y="479"/>
                    <a:pt x="1402" y="452"/>
                    <a:pt x="1398" y="424"/>
                  </a:cubicBezTo>
                  <a:cubicBezTo>
                    <a:pt x="1394" y="396"/>
                    <a:pt x="1411" y="369"/>
                    <a:pt x="1380" y="340"/>
                  </a:cubicBezTo>
                  <a:cubicBezTo>
                    <a:pt x="1349" y="311"/>
                    <a:pt x="1256" y="284"/>
                    <a:pt x="1212" y="250"/>
                  </a:cubicBezTo>
                  <a:cubicBezTo>
                    <a:pt x="1168" y="216"/>
                    <a:pt x="1138" y="168"/>
                    <a:pt x="1116" y="136"/>
                  </a:cubicBezTo>
                  <a:cubicBezTo>
                    <a:pt x="1094" y="104"/>
                    <a:pt x="1101" y="80"/>
                    <a:pt x="1080" y="58"/>
                  </a:cubicBezTo>
                  <a:cubicBezTo>
                    <a:pt x="1059" y="36"/>
                    <a:pt x="1041" y="8"/>
                    <a:pt x="990" y="4"/>
                  </a:cubicBezTo>
                  <a:cubicBezTo>
                    <a:pt x="939" y="0"/>
                    <a:pt x="822" y="20"/>
                    <a:pt x="774" y="34"/>
                  </a:cubicBezTo>
                  <a:cubicBezTo>
                    <a:pt x="726" y="48"/>
                    <a:pt x="727" y="68"/>
                    <a:pt x="702" y="76"/>
                  </a:cubicBezTo>
                  <a:close/>
                </a:path>
              </a:pathLst>
            </a:custGeom>
            <a:solidFill>
              <a:srgbClr val="00664B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ap="flat" cmpd="sng">
                  <a:solidFill>
                    <a:schemeClr val="tx1"/>
                  </a:solidFill>
                  <a:prstDash val="solid"/>
                  <a:round/>
                  <a:headEnd type="none" w="med" len="sm"/>
                  <a:tailEnd type="none" w="med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1451" name="Freeform 27"/>
            <p:cNvSpPr>
              <a:spLocks/>
            </p:cNvSpPr>
            <p:nvPr/>
          </p:nvSpPr>
          <p:spPr bwMode="auto">
            <a:xfrm>
              <a:off x="2952" y="1447"/>
              <a:ext cx="185" cy="296"/>
            </a:xfrm>
            <a:custGeom>
              <a:avLst/>
              <a:gdLst>
                <a:gd name="T0" fmla="*/ 0 w 480"/>
                <a:gd name="T1" fmla="*/ 0 h 912"/>
                <a:gd name="T2" fmla="*/ 0 w 480"/>
                <a:gd name="T3" fmla="*/ 0 h 912"/>
                <a:gd name="T4" fmla="*/ 0 w 480"/>
                <a:gd name="T5" fmla="*/ 0 h 912"/>
                <a:gd name="T6" fmla="*/ 0 w 480"/>
                <a:gd name="T7" fmla="*/ 0 h 912"/>
                <a:gd name="T8" fmla="*/ 0 w 480"/>
                <a:gd name="T9" fmla="*/ 0 h 912"/>
                <a:gd name="T10" fmla="*/ 0 w 480"/>
                <a:gd name="T11" fmla="*/ 0 h 912"/>
                <a:gd name="T12" fmla="*/ 0 w 480"/>
                <a:gd name="T13" fmla="*/ 0 h 912"/>
                <a:gd name="T14" fmla="*/ 0 w 480"/>
                <a:gd name="T15" fmla="*/ 0 h 912"/>
                <a:gd name="T16" fmla="*/ 0 w 480"/>
                <a:gd name="T17" fmla="*/ 0 h 912"/>
                <a:gd name="T18" fmla="*/ 0 w 480"/>
                <a:gd name="T19" fmla="*/ 0 h 9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80" h="912">
                  <a:moveTo>
                    <a:pt x="192" y="912"/>
                  </a:moveTo>
                  <a:cubicBezTo>
                    <a:pt x="183" y="860"/>
                    <a:pt x="175" y="809"/>
                    <a:pt x="180" y="756"/>
                  </a:cubicBezTo>
                  <a:cubicBezTo>
                    <a:pt x="185" y="703"/>
                    <a:pt x="214" y="641"/>
                    <a:pt x="222" y="594"/>
                  </a:cubicBezTo>
                  <a:cubicBezTo>
                    <a:pt x="230" y="547"/>
                    <a:pt x="240" y="525"/>
                    <a:pt x="228" y="474"/>
                  </a:cubicBezTo>
                  <a:cubicBezTo>
                    <a:pt x="216" y="423"/>
                    <a:pt x="185" y="334"/>
                    <a:pt x="150" y="288"/>
                  </a:cubicBezTo>
                  <a:cubicBezTo>
                    <a:pt x="115" y="242"/>
                    <a:pt x="36" y="230"/>
                    <a:pt x="18" y="198"/>
                  </a:cubicBezTo>
                  <a:cubicBezTo>
                    <a:pt x="0" y="166"/>
                    <a:pt x="9" y="118"/>
                    <a:pt x="42" y="96"/>
                  </a:cubicBezTo>
                  <a:cubicBezTo>
                    <a:pt x="75" y="74"/>
                    <a:pt x="158" y="70"/>
                    <a:pt x="216" y="66"/>
                  </a:cubicBezTo>
                  <a:cubicBezTo>
                    <a:pt x="274" y="62"/>
                    <a:pt x="346" y="83"/>
                    <a:pt x="390" y="72"/>
                  </a:cubicBezTo>
                  <a:cubicBezTo>
                    <a:pt x="434" y="61"/>
                    <a:pt x="457" y="30"/>
                    <a:pt x="480" y="0"/>
                  </a:cubicBezTo>
                </a:path>
              </a:pathLst>
            </a:custGeom>
            <a:noFill/>
            <a:ln w="38100" cap="flat" cmpd="sng">
              <a:solidFill>
                <a:srgbClr val="FFFFFF"/>
              </a:solidFill>
              <a:prstDash val="solid"/>
              <a:round/>
              <a:headEnd type="none" w="med" len="sm"/>
              <a:tailEnd type="none" w="med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1452" name="Freeform 28"/>
            <p:cNvSpPr>
              <a:spLocks/>
            </p:cNvSpPr>
            <p:nvPr/>
          </p:nvSpPr>
          <p:spPr bwMode="auto">
            <a:xfrm rot="-273880">
              <a:off x="2885" y="1492"/>
              <a:ext cx="129" cy="75"/>
            </a:xfrm>
            <a:custGeom>
              <a:avLst/>
              <a:gdLst>
                <a:gd name="T0" fmla="*/ 0 w 270"/>
                <a:gd name="T1" fmla="*/ 2 h 96"/>
                <a:gd name="T2" fmla="*/ 0 w 270"/>
                <a:gd name="T3" fmla="*/ 2 h 96"/>
                <a:gd name="T4" fmla="*/ 0 w 270"/>
                <a:gd name="T5" fmla="*/ 2 h 96"/>
                <a:gd name="T6" fmla="*/ 0 w 270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0" h="96">
                  <a:moveTo>
                    <a:pt x="270" y="96"/>
                  </a:moveTo>
                  <a:cubicBezTo>
                    <a:pt x="255" y="72"/>
                    <a:pt x="240" y="48"/>
                    <a:pt x="210" y="36"/>
                  </a:cubicBezTo>
                  <a:cubicBezTo>
                    <a:pt x="180" y="24"/>
                    <a:pt x="125" y="30"/>
                    <a:pt x="90" y="24"/>
                  </a:cubicBezTo>
                  <a:cubicBezTo>
                    <a:pt x="55" y="18"/>
                    <a:pt x="27" y="9"/>
                    <a:pt x="0" y="0"/>
                  </a:cubicBezTo>
                </a:path>
              </a:pathLst>
            </a:custGeom>
            <a:noFill/>
            <a:ln w="38100" cap="flat" cmpd="sng">
              <a:solidFill>
                <a:srgbClr val="FFFFFF"/>
              </a:solidFill>
              <a:prstDash val="solid"/>
              <a:round/>
              <a:headEnd type="none" w="med" len="sm"/>
              <a:tailEnd type="none" w="med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1453" name="Oval 29"/>
            <p:cNvSpPr>
              <a:spLocks noChangeArrowheads="1"/>
            </p:cNvSpPr>
            <p:nvPr/>
          </p:nvSpPr>
          <p:spPr bwMode="auto">
            <a:xfrm>
              <a:off x="3056" y="1459"/>
              <a:ext cx="36" cy="23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 type="none" w="med" len="sm"/>
              <a:tailEnd type="none" w="med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de-DE" altLang="de-DE"/>
            </a:p>
          </p:txBody>
        </p:sp>
        <p:sp>
          <p:nvSpPr>
            <p:cNvPr id="61454" name="Freeform 30"/>
            <p:cNvSpPr>
              <a:spLocks/>
            </p:cNvSpPr>
            <p:nvPr/>
          </p:nvSpPr>
          <p:spPr bwMode="auto">
            <a:xfrm>
              <a:off x="2910" y="1004"/>
              <a:ext cx="573" cy="383"/>
            </a:xfrm>
            <a:custGeom>
              <a:avLst/>
              <a:gdLst>
                <a:gd name="T0" fmla="*/ 0 w 1467"/>
                <a:gd name="T1" fmla="*/ 0 h 1189"/>
                <a:gd name="T2" fmla="*/ 0 w 1467"/>
                <a:gd name="T3" fmla="*/ 0 h 1189"/>
                <a:gd name="T4" fmla="*/ 0 w 1467"/>
                <a:gd name="T5" fmla="*/ 0 h 1189"/>
                <a:gd name="T6" fmla="*/ 0 w 1467"/>
                <a:gd name="T7" fmla="*/ 0 h 1189"/>
                <a:gd name="T8" fmla="*/ 0 w 1467"/>
                <a:gd name="T9" fmla="*/ 0 h 1189"/>
                <a:gd name="T10" fmla="*/ 0 w 1467"/>
                <a:gd name="T11" fmla="*/ 0 h 1189"/>
                <a:gd name="T12" fmla="*/ 0 w 1467"/>
                <a:gd name="T13" fmla="*/ 0 h 1189"/>
                <a:gd name="T14" fmla="*/ 0 w 1467"/>
                <a:gd name="T15" fmla="*/ 0 h 1189"/>
                <a:gd name="T16" fmla="*/ 0 w 1467"/>
                <a:gd name="T17" fmla="*/ 0 h 1189"/>
                <a:gd name="T18" fmla="*/ 0 w 1467"/>
                <a:gd name="T19" fmla="*/ 0 h 1189"/>
                <a:gd name="T20" fmla="*/ 0 w 1467"/>
                <a:gd name="T21" fmla="*/ 0 h 1189"/>
                <a:gd name="T22" fmla="*/ 0 w 1467"/>
                <a:gd name="T23" fmla="*/ 0 h 1189"/>
                <a:gd name="T24" fmla="*/ 0 w 1467"/>
                <a:gd name="T25" fmla="*/ 0 h 1189"/>
                <a:gd name="T26" fmla="*/ 0 w 1467"/>
                <a:gd name="T27" fmla="*/ 0 h 1189"/>
                <a:gd name="T28" fmla="*/ 0 w 1467"/>
                <a:gd name="T29" fmla="*/ 0 h 1189"/>
                <a:gd name="T30" fmla="*/ 0 w 1467"/>
                <a:gd name="T31" fmla="*/ 0 h 1189"/>
                <a:gd name="T32" fmla="*/ 0 w 1467"/>
                <a:gd name="T33" fmla="*/ 0 h 1189"/>
                <a:gd name="T34" fmla="*/ 0 w 1467"/>
                <a:gd name="T35" fmla="*/ 0 h 1189"/>
                <a:gd name="T36" fmla="*/ 0 w 1467"/>
                <a:gd name="T37" fmla="*/ 0 h 1189"/>
                <a:gd name="T38" fmla="*/ 0 w 1467"/>
                <a:gd name="T39" fmla="*/ 0 h 1189"/>
                <a:gd name="T40" fmla="*/ 0 w 1467"/>
                <a:gd name="T41" fmla="*/ 0 h 1189"/>
                <a:gd name="T42" fmla="*/ 0 w 1467"/>
                <a:gd name="T43" fmla="*/ 0 h 1189"/>
                <a:gd name="T44" fmla="*/ 0 w 1467"/>
                <a:gd name="T45" fmla="*/ 0 h 1189"/>
                <a:gd name="T46" fmla="*/ 0 w 1467"/>
                <a:gd name="T47" fmla="*/ 0 h 1189"/>
                <a:gd name="T48" fmla="*/ 0 w 1467"/>
                <a:gd name="T49" fmla="*/ 0 h 1189"/>
                <a:gd name="T50" fmla="*/ 0 w 1467"/>
                <a:gd name="T51" fmla="*/ 0 h 1189"/>
                <a:gd name="T52" fmla="*/ 0 w 1467"/>
                <a:gd name="T53" fmla="*/ 0 h 1189"/>
                <a:gd name="T54" fmla="*/ 0 w 1467"/>
                <a:gd name="T55" fmla="*/ 0 h 1189"/>
                <a:gd name="T56" fmla="*/ 0 w 1467"/>
                <a:gd name="T57" fmla="*/ 0 h 1189"/>
                <a:gd name="T58" fmla="*/ 0 w 1467"/>
                <a:gd name="T59" fmla="*/ 0 h 1189"/>
                <a:gd name="T60" fmla="*/ 0 w 1467"/>
                <a:gd name="T61" fmla="*/ 0 h 1189"/>
                <a:gd name="T62" fmla="*/ 0 w 1467"/>
                <a:gd name="T63" fmla="*/ 0 h 1189"/>
                <a:gd name="T64" fmla="*/ 0 w 1467"/>
                <a:gd name="T65" fmla="*/ 0 h 118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67" h="1189">
                  <a:moveTo>
                    <a:pt x="702" y="76"/>
                  </a:moveTo>
                  <a:cubicBezTo>
                    <a:pt x="677" y="84"/>
                    <a:pt x="665" y="83"/>
                    <a:pt x="624" y="82"/>
                  </a:cubicBezTo>
                  <a:cubicBezTo>
                    <a:pt x="583" y="81"/>
                    <a:pt x="504" y="63"/>
                    <a:pt x="456" y="70"/>
                  </a:cubicBezTo>
                  <a:cubicBezTo>
                    <a:pt x="408" y="77"/>
                    <a:pt x="363" y="98"/>
                    <a:pt x="336" y="124"/>
                  </a:cubicBezTo>
                  <a:cubicBezTo>
                    <a:pt x="309" y="150"/>
                    <a:pt x="305" y="201"/>
                    <a:pt x="294" y="226"/>
                  </a:cubicBezTo>
                  <a:cubicBezTo>
                    <a:pt x="283" y="251"/>
                    <a:pt x="290" y="258"/>
                    <a:pt x="270" y="274"/>
                  </a:cubicBezTo>
                  <a:cubicBezTo>
                    <a:pt x="250" y="290"/>
                    <a:pt x="203" y="303"/>
                    <a:pt x="174" y="322"/>
                  </a:cubicBezTo>
                  <a:cubicBezTo>
                    <a:pt x="145" y="341"/>
                    <a:pt x="123" y="357"/>
                    <a:pt x="96" y="388"/>
                  </a:cubicBezTo>
                  <a:cubicBezTo>
                    <a:pt x="69" y="419"/>
                    <a:pt x="24" y="460"/>
                    <a:pt x="12" y="508"/>
                  </a:cubicBezTo>
                  <a:cubicBezTo>
                    <a:pt x="0" y="556"/>
                    <a:pt x="11" y="622"/>
                    <a:pt x="24" y="676"/>
                  </a:cubicBezTo>
                  <a:cubicBezTo>
                    <a:pt x="37" y="730"/>
                    <a:pt x="40" y="785"/>
                    <a:pt x="90" y="832"/>
                  </a:cubicBezTo>
                  <a:cubicBezTo>
                    <a:pt x="140" y="879"/>
                    <a:pt x="253" y="929"/>
                    <a:pt x="324" y="958"/>
                  </a:cubicBezTo>
                  <a:cubicBezTo>
                    <a:pt x="395" y="987"/>
                    <a:pt x="469" y="979"/>
                    <a:pt x="516" y="1006"/>
                  </a:cubicBezTo>
                  <a:cubicBezTo>
                    <a:pt x="563" y="1033"/>
                    <a:pt x="572" y="1091"/>
                    <a:pt x="606" y="1120"/>
                  </a:cubicBezTo>
                  <a:cubicBezTo>
                    <a:pt x="640" y="1149"/>
                    <a:pt x="676" y="1171"/>
                    <a:pt x="720" y="1180"/>
                  </a:cubicBezTo>
                  <a:cubicBezTo>
                    <a:pt x="764" y="1189"/>
                    <a:pt x="835" y="1185"/>
                    <a:pt x="870" y="1174"/>
                  </a:cubicBezTo>
                  <a:cubicBezTo>
                    <a:pt x="905" y="1163"/>
                    <a:pt x="906" y="1139"/>
                    <a:pt x="930" y="1114"/>
                  </a:cubicBezTo>
                  <a:cubicBezTo>
                    <a:pt x="954" y="1089"/>
                    <a:pt x="980" y="1052"/>
                    <a:pt x="1014" y="1024"/>
                  </a:cubicBezTo>
                  <a:cubicBezTo>
                    <a:pt x="1048" y="996"/>
                    <a:pt x="1069" y="964"/>
                    <a:pt x="1134" y="946"/>
                  </a:cubicBezTo>
                  <a:cubicBezTo>
                    <a:pt x="1199" y="928"/>
                    <a:pt x="1350" y="930"/>
                    <a:pt x="1404" y="916"/>
                  </a:cubicBezTo>
                  <a:cubicBezTo>
                    <a:pt x="1458" y="902"/>
                    <a:pt x="1449" y="883"/>
                    <a:pt x="1458" y="862"/>
                  </a:cubicBezTo>
                  <a:cubicBezTo>
                    <a:pt x="1467" y="841"/>
                    <a:pt x="1466" y="819"/>
                    <a:pt x="1458" y="790"/>
                  </a:cubicBezTo>
                  <a:cubicBezTo>
                    <a:pt x="1450" y="761"/>
                    <a:pt x="1419" y="720"/>
                    <a:pt x="1410" y="688"/>
                  </a:cubicBezTo>
                  <a:cubicBezTo>
                    <a:pt x="1401" y="656"/>
                    <a:pt x="1405" y="628"/>
                    <a:pt x="1404" y="598"/>
                  </a:cubicBezTo>
                  <a:cubicBezTo>
                    <a:pt x="1403" y="568"/>
                    <a:pt x="1405" y="537"/>
                    <a:pt x="1404" y="508"/>
                  </a:cubicBezTo>
                  <a:cubicBezTo>
                    <a:pt x="1403" y="479"/>
                    <a:pt x="1402" y="452"/>
                    <a:pt x="1398" y="424"/>
                  </a:cubicBezTo>
                  <a:cubicBezTo>
                    <a:pt x="1394" y="396"/>
                    <a:pt x="1411" y="369"/>
                    <a:pt x="1380" y="340"/>
                  </a:cubicBezTo>
                  <a:cubicBezTo>
                    <a:pt x="1349" y="311"/>
                    <a:pt x="1256" y="284"/>
                    <a:pt x="1212" y="250"/>
                  </a:cubicBezTo>
                  <a:cubicBezTo>
                    <a:pt x="1168" y="216"/>
                    <a:pt x="1138" y="168"/>
                    <a:pt x="1116" y="136"/>
                  </a:cubicBezTo>
                  <a:cubicBezTo>
                    <a:pt x="1094" y="104"/>
                    <a:pt x="1101" y="80"/>
                    <a:pt x="1080" y="58"/>
                  </a:cubicBezTo>
                  <a:cubicBezTo>
                    <a:pt x="1059" y="36"/>
                    <a:pt x="1041" y="8"/>
                    <a:pt x="990" y="4"/>
                  </a:cubicBezTo>
                  <a:cubicBezTo>
                    <a:pt x="939" y="0"/>
                    <a:pt x="822" y="20"/>
                    <a:pt x="774" y="34"/>
                  </a:cubicBezTo>
                  <a:cubicBezTo>
                    <a:pt x="726" y="48"/>
                    <a:pt x="727" y="68"/>
                    <a:pt x="702" y="76"/>
                  </a:cubicBezTo>
                  <a:close/>
                </a:path>
              </a:pathLst>
            </a:custGeom>
            <a:solidFill>
              <a:srgbClr val="00826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ap="flat" cmpd="sng">
                  <a:solidFill>
                    <a:schemeClr val="tx1"/>
                  </a:solidFill>
                  <a:prstDash val="solid"/>
                  <a:round/>
                  <a:headEnd type="none" w="med" len="sm"/>
                  <a:tailEnd type="none" w="med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1455" name="Freeform 31"/>
            <p:cNvSpPr>
              <a:spLocks/>
            </p:cNvSpPr>
            <p:nvPr/>
          </p:nvSpPr>
          <p:spPr bwMode="auto">
            <a:xfrm>
              <a:off x="3103" y="1115"/>
              <a:ext cx="185" cy="137"/>
            </a:xfrm>
            <a:custGeom>
              <a:avLst/>
              <a:gdLst>
                <a:gd name="T0" fmla="*/ 0 w 1467"/>
                <a:gd name="T1" fmla="*/ 0 h 1189"/>
                <a:gd name="T2" fmla="*/ 0 w 1467"/>
                <a:gd name="T3" fmla="*/ 0 h 1189"/>
                <a:gd name="T4" fmla="*/ 0 w 1467"/>
                <a:gd name="T5" fmla="*/ 0 h 1189"/>
                <a:gd name="T6" fmla="*/ 0 w 1467"/>
                <a:gd name="T7" fmla="*/ 0 h 1189"/>
                <a:gd name="T8" fmla="*/ 0 w 1467"/>
                <a:gd name="T9" fmla="*/ 0 h 1189"/>
                <a:gd name="T10" fmla="*/ 0 w 1467"/>
                <a:gd name="T11" fmla="*/ 0 h 1189"/>
                <a:gd name="T12" fmla="*/ 0 w 1467"/>
                <a:gd name="T13" fmla="*/ 0 h 1189"/>
                <a:gd name="T14" fmla="*/ 0 w 1467"/>
                <a:gd name="T15" fmla="*/ 0 h 1189"/>
                <a:gd name="T16" fmla="*/ 0 w 1467"/>
                <a:gd name="T17" fmla="*/ 0 h 1189"/>
                <a:gd name="T18" fmla="*/ 0 w 1467"/>
                <a:gd name="T19" fmla="*/ 0 h 1189"/>
                <a:gd name="T20" fmla="*/ 0 w 1467"/>
                <a:gd name="T21" fmla="*/ 0 h 1189"/>
                <a:gd name="T22" fmla="*/ 0 w 1467"/>
                <a:gd name="T23" fmla="*/ 0 h 1189"/>
                <a:gd name="T24" fmla="*/ 0 w 1467"/>
                <a:gd name="T25" fmla="*/ 0 h 1189"/>
                <a:gd name="T26" fmla="*/ 0 w 1467"/>
                <a:gd name="T27" fmla="*/ 0 h 1189"/>
                <a:gd name="T28" fmla="*/ 0 w 1467"/>
                <a:gd name="T29" fmla="*/ 0 h 1189"/>
                <a:gd name="T30" fmla="*/ 0 w 1467"/>
                <a:gd name="T31" fmla="*/ 0 h 1189"/>
                <a:gd name="T32" fmla="*/ 0 w 1467"/>
                <a:gd name="T33" fmla="*/ 0 h 1189"/>
                <a:gd name="T34" fmla="*/ 0 w 1467"/>
                <a:gd name="T35" fmla="*/ 0 h 1189"/>
                <a:gd name="T36" fmla="*/ 0 w 1467"/>
                <a:gd name="T37" fmla="*/ 0 h 1189"/>
                <a:gd name="T38" fmla="*/ 0 w 1467"/>
                <a:gd name="T39" fmla="*/ 0 h 1189"/>
                <a:gd name="T40" fmla="*/ 0 w 1467"/>
                <a:gd name="T41" fmla="*/ 0 h 1189"/>
                <a:gd name="T42" fmla="*/ 0 w 1467"/>
                <a:gd name="T43" fmla="*/ 0 h 1189"/>
                <a:gd name="T44" fmla="*/ 0 w 1467"/>
                <a:gd name="T45" fmla="*/ 0 h 1189"/>
                <a:gd name="T46" fmla="*/ 0 w 1467"/>
                <a:gd name="T47" fmla="*/ 0 h 1189"/>
                <a:gd name="T48" fmla="*/ 0 w 1467"/>
                <a:gd name="T49" fmla="*/ 0 h 1189"/>
                <a:gd name="T50" fmla="*/ 0 w 1467"/>
                <a:gd name="T51" fmla="*/ 0 h 1189"/>
                <a:gd name="T52" fmla="*/ 0 w 1467"/>
                <a:gd name="T53" fmla="*/ 0 h 1189"/>
                <a:gd name="T54" fmla="*/ 0 w 1467"/>
                <a:gd name="T55" fmla="*/ 0 h 1189"/>
                <a:gd name="T56" fmla="*/ 0 w 1467"/>
                <a:gd name="T57" fmla="*/ 0 h 1189"/>
                <a:gd name="T58" fmla="*/ 0 w 1467"/>
                <a:gd name="T59" fmla="*/ 0 h 1189"/>
                <a:gd name="T60" fmla="*/ 0 w 1467"/>
                <a:gd name="T61" fmla="*/ 0 h 1189"/>
                <a:gd name="T62" fmla="*/ 0 w 1467"/>
                <a:gd name="T63" fmla="*/ 0 h 1189"/>
                <a:gd name="T64" fmla="*/ 0 w 1467"/>
                <a:gd name="T65" fmla="*/ 0 h 118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67" h="1189">
                  <a:moveTo>
                    <a:pt x="702" y="76"/>
                  </a:moveTo>
                  <a:cubicBezTo>
                    <a:pt x="677" y="84"/>
                    <a:pt x="665" y="83"/>
                    <a:pt x="624" y="82"/>
                  </a:cubicBezTo>
                  <a:cubicBezTo>
                    <a:pt x="583" y="81"/>
                    <a:pt x="504" y="63"/>
                    <a:pt x="456" y="70"/>
                  </a:cubicBezTo>
                  <a:cubicBezTo>
                    <a:pt x="408" y="77"/>
                    <a:pt x="363" y="98"/>
                    <a:pt x="336" y="124"/>
                  </a:cubicBezTo>
                  <a:cubicBezTo>
                    <a:pt x="309" y="150"/>
                    <a:pt x="305" y="201"/>
                    <a:pt x="294" y="226"/>
                  </a:cubicBezTo>
                  <a:cubicBezTo>
                    <a:pt x="283" y="251"/>
                    <a:pt x="290" y="258"/>
                    <a:pt x="270" y="274"/>
                  </a:cubicBezTo>
                  <a:cubicBezTo>
                    <a:pt x="250" y="290"/>
                    <a:pt x="203" y="303"/>
                    <a:pt x="174" y="322"/>
                  </a:cubicBezTo>
                  <a:cubicBezTo>
                    <a:pt x="145" y="341"/>
                    <a:pt x="123" y="357"/>
                    <a:pt x="96" y="388"/>
                  </a:cubicBezTo>
                  <a:cubicBezTo>
                    <a:pt x="69" y="419"/>
                    <a:pt x="24" y="460"/>
                    <a:pt x="12" y="508"/>
                  </a:cubicBezTo>
                  <a:cubicBezTo>
                    <a:pt x="0" y="556"/>
                    <a:pt x="11" y="622"/>
                    <a:pt x="24" y="676"/>
                  </a:cubicBezTo>
                  <a:cubicBezTo>
                    <a:pt x="37" y="730"/>
                    <a:pt x="40" y="785"/>
                    <a:pt x="90" y="832"/>
                  </a:cubicBezTo>
                  <a:cubicBezTo>
                    <a:pt x="140" y="879"/>
                    <a:pt x="253" y="929"/>
                    <a:pt x="324" y="958"/>
                  </a:cubicBezTo>
                  <a:cubicBezTo>
                    <a:pt x="395" y="987"/>
                    <a:pt x="469" y="979"/>
                    <a:pt x="516" y="1006"/>
                  </a:cubicBezTo>
                  <a:cubicBezTo>
                    <a:pt x="563" y="1033"/>
                    <a:pt x="572" y="1091"/>
                    <a:pt x="606" y="1120"/>
                  </a:cubicBezTo>
                  <a:cubicBezTo>
                    <a:pt x="640" y="1149"/>
                    <a:pt x="676" y="1171"/>
                    <a:pt x="720" y="1180"/>
                  </a:cubicBezTo>
                  <a:cubicBezTo>
                    <a:pt x="764" y="1189"/>
                    <a:pt x="835" y="1185"/>
                    <a:pt x="870" y="1174"/>
                  </a:cubicBezTo>
                  <a:cubicBezTo>
                    <a:pt x="905" y="1163"/>
                    <a:pt x="906" y="1139"/>
                    <a:pt x="930" y="1114"/>
                  </a:cubicBezTo>
                  <a:cubicBezTo>
                    <a:pt x="954" y="1089"/>
                    <a:pt x="980" y="1052"/>
                    <a:pt x="1014" y="1024"/>
                  </a:cubicBezTo>
                  <a:cubicBezTo>
                    <a:pt x="1048" y="996"/>
                    <a:pt x="1069" y="964"/>
                    <a:pt x="1134" y="946"/>
                  </a:cubicBezTo>
                  <a:cubicBezTo>
                    <a:pt x="1199" y="928"/>
                    <a:pt x="1350" y="930"/>
                    <a:pt x="1404" y="916"/>
                  </a:cubicBezTo>
                  <a:cubicBezTo>
                    <a:pt x="1458" y="902"/>
                    <a:pt x="1449" y="883"/>
                    <a:pt x="1458" y="862"/>
                  </a:cubicBezTo>
                  <a:cubicBezTo>
                    <a:pt x="1467" y="841"/>
                    <a:pt x="1466" y="819"/>
                    <a:pt x="1458" y="790"/>
                  </a:cubicBezTo>
                  <a:cubicBezTo>
                    <a:pt x="1450" y="761"/>
                    <a:pt x="1419" y="720"/>
                    <a:pt x="1410" y="688"/>
                  </a:cubicBezTo>
                  <a:cubicBezTo>
                    <a:pt x="1401" y="656"/>
                    <a:pt x="1405" y="628"/>
                    <a:pt x="1404" y="598"/>
                  </a:cubicBezTo>
                  <a:cubicBezTo>
                    <a:pt x="1403" y="568"/>
                    <a:pt x="1405" y="537"/>
                    <a:pt x="1404" y="508"/>
                  </a:cubicBezTo>
                  <a:cubicBezTo>
                    <a:pt x="1403" y="479"/>
                    <a:pt x="1402" y="452"/>
                    <a:pt x="1398" y="424"/>
                  </a:cubicBezTo>
                  <a:cubicBezTo>
                    <a:pt x="1394" y="396"/>
                    <a:pt x="1411" y="369"/>
                    <a:pt x="1380" y="340"/>
                  </a:cubicBezTo>
                  <a:cubicBezTo>
                    <a:pt x="1349" y="311"/>
                    <a:pt x="1256" y="284"/>
                    <a:pt x="1212" y="250"/>
                  </a:cubicBezTo>
                  <a:cubicBezTo>
                    <a:pt x="1168" y="216"/>
                    <a:pt x="1138" y="168"/>
                    <a:pt x="1116" y="136"/>
                  </a:cubicBezTo>
                  <a:cubicBezTo>
                    <a:pt x="1094" y="104"/>
                    <a:pt x="1101" y="80"/>
                    <a:pt x="1080" y="58"/>
                  </a:cubicBezTo>
                  <a:cubicBezTo>
                    <a:pt x="1059" y="36"/>
                    <a:pt x="1041" y="8"/>
                    <a:pt x="990" y="4"/>
                  </a:cubicBezTo>
                  <a:cubicBezTo>
                    <a:pt x="939" y="0"/>
                    <a:pt x="822" y="20"/>
                    <a:pt x="774" y="34"/>
                  </a:cubicBezTo>
                  <a:cubicBezTo>
                    <a:pt x="726" y="48"/>
                    <a:pt x="727" y="68"/>
                    <a:pt x="702" y="7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ap="flat" cmpd="sng">
                  <a:solidFill>
                    <a:schemeClr val="tx1"/>
                  </a:solidFill>
                  <a:prstDash val="solid"/>
                  <a:round/>
                  <a:headEnd type="none" w="med" len="sm"/>
                  <a:tailEnd type="none" w="med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1456" name="Freeform 32"/>
            <p:cNvSpPr>
              <a:spLocks/>
            </p:cNvSpPr>
            <p:nvPr/>
          </p:nvSpPr>
          <p:spPr bwMode="auto">
            <a:xfrm>
              <a:off x="3050" y="1085"/>
              <a:ext cx="280" cy="204"/>
            </a:xfrm>
            <a:custGeom>
              <a:avLst/>
              <a:gdLst>
                <a:gd name="T0" fmla="*/ 0 w 1467"/>
                <a:gd name="T1" fmla="*/ 0 h 1189"/>
                <a:gd name="T2" fmla="*/ 0 w 1467"/>
                <a:gd name="T3" fmla="*/ 0 h 1189"/>
                <a:gd name="T4" fmla="*/ 0 w 1467"/>
                <a:gd name="T5" fmla="*/ 0 h 1189"/>
                <a:gd name="T6" fmla="*/ 0 w 1467"/>
                <a:gd name="T7" fmla="*/ 0 h 1189"/>
                <a:gd name="T8" fmla="*/ 0 w 1467"/>
                <a:gd name="T9" fmla="*/ 0 h 1189"/>
                <a:gd name="T10" fmla="*/ 0 w 1467"/>
                <a:gd name="T11" fmla="*/ 0 h 1189"/>
                <a:gd name="T12" fmla="*/ 0 w 1467"/>
                <a:gd name="T13" fmla="*/ 0 h 1189"/>
                <a:gd name="T14" fmla="*/ 0 w 1467"/>
                <a:gd name="T15" fmla="*/ 0 h 1189"/>
                <a:gd name="T16" fmla="*/ 0 w 1467"/>
                <a:gd name="T17" fmla="*/ 0 h 1189"/>
                <a:gd name="T18" fmla="*/ 0 w 1467"/>
                <a:gd name="T19" fmla="*/ 0 h 1189"/>
                <a:gd name="T20" fmla="*/ 0 w 1467"/>
                <a:gd name="T21" fmla="*/ 0 h 1189"/>
                <a:gd name="T22" fmla="*/ 0 w 1467"/>
                <a:gd name="T23" fmla="*/ 0 h 1189"/>
                <a:gd name="T24" fmla="*/ 0 w 1467"/>
                <a:gd name="T25" fmla="*/ 0 h 1189"/>
                <a:gd name="T26" fmla="*/ 0 w 1467"/>
                <a:gd name="T27" fmla="*/ 0 h 1189"/>
                <a:gd name="T28" fmla="*/ 0 w 1467"/>
                <a:gd name="T29" fmla="*/ 0 h 1189"/>
                <a:gd name="T30" fmla="*/ 0 w 1467"/>
                <a:gd name="T31" fmla="*/ 0 h 1189"/>
                <a:gd name="T32" fmla="*/ 0 w 1467"/>
                <a:gd name="T33" fmla="*/ 0 h 1189"/>
                <a:gd name="T34" fmla="*/ 0 w 1467"/>
                <a:gd name="T35" fmla="*/ 0 h 1189"/>
                <a:gd name="T36" fmla="*/ 0 w 1467"/>
                <a:gd name="T37" fmla="*/ 0 h 1189"/>
                <a:gd name="T38" fmla="*/ 0 w 1467"/>
                <a:gd name="T39" fmla="*/ 0 h 1189"/>
                <a:gd name="T40" fmla="*/ 0 w 1467"/>
                <a:gd name="T41" fmla="*/ 0 h 1189"/>
                <a:gd name="T42" fmla="*/ 0 w 1467"/>
                <a:gd name="T43" fmla="*/ 0 h 1189"/>
                <a:gd name="T44" fmla="*/ 0 w 1467"/>
                <a:gd name="T45" fmla="*/ 0 h 1189"/>
                <a:gd name="T46" fmla="*/ 0 w 1467"/>
                <a:gd name="T47" fmla="*/ 0 h 1189"/>
                <a:gd name="T48" fmla="*/ 0 w 1467"/>
                <a:gd name="T49" fmla="*/ 0 h 1189"/>
                <a:gd name="T50" fmla="*/ 0 w 1467"/>
                <a:gd name="T51" fmla="*/ 0 h 1189"/>
                <a:gd name="T52" fmla="*/ 0 w 1467"/>
                <a:gd name="T53" fmla="*/ 0 h 1189"/>
                <a:gd name="T54" fmla="*/ 0 w 1467"/>
                <a:gd name="T55" fmla="*/ 0 h 1189"/>
                <a:gd name="T56" fmla="*/ 0 w 1467"/>
                <a:gd name="T57" fmla="*/ 0 h 1189"/>
                <a:gd name="T58" fmla="*/ 0 w 1467"/>
                <a:gd name="T59" fmla="*/ 0 h 1189"/>
                <a:gd name="T60" fmla="*/ 0 w 1467"/>
                <a:gd name="T61" fmla="*/ 0 h 1189"/>
                <a:gd name="T62" fmla="*/ 0 w 1467"/>
                <a:gd name="T63" fmla="*/ 0 h 1189"/>
                <a:gd name="T64" fmla="*/ 0 w 1467"/>
                <a:gd name="T65" fmla="*/ 0 h 118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67" h="1189">
                  <a:moveTo>
                    <a:pt x="702" y="76"/>
                  </a:moveTo>
                  <a:cubicBezTo>
                    <a:pt x="677" y="84"/>
                    <a:pt x="665" y="83"/>
                    <a:pt x="624" y="82"/>
                  </a:cubicBezTo>
                  <a:cubicBezTo>
                    <a:pt x="583" y="81"/>
                    <a:pt x="504" y="63"/>
                    <a:pt x="456" y="70"/>
                  </a:cubicBezTo>
                  <a:cubicBezTo>
                    <a:pt x="408" y="77"/>
                    <a:pt x="363" y="98"/>
                    <a:pt x="336" y="124"/>
                  </a:cubicBezTo>
                  <a:cubicBezTo>
                    <a:pt x="309" y="150"/>
                    <a:pt x="305" y="201"/>
                    <a:pt x="294" y="226"/>
                  </a:cubicBezTo>
                  <a:cubicBezTo>
                    <a:pt x="283" y="251"/>
                    <a:pt x="290" y="258"/>
                    <a:pt x="270" y="274"/>
                  </a:cubicBezTo>
                  <a:cubicBezTo>
                    <a:pt x="250" y="290"/>
                    <a:pt x="203" y="303"/>
                    <a:pt x="174" y="322"/>
                  </a:cubicBezTo>
                  <a:cubicBezTo>
                    <a:pt x="145" y="341"/>
                    <a:pt x="123" y="357"/>
                    <a:pt x="96" y="388"/>
                  </a:cubicBezTo>
                  <a:cubicBezTo>
                    <a:pt x="69" y="419"/>
                    <a:pt x="24" y="460"/>
                    <a:pt x="12" y="508"/>
                  </a:cubicBezTo>
                  <a:cubicBezTo>
                    <a:pt x="0" y="556"/>
                    <a:pt x="11" y="622"/>
                    <a:pt x="24" y="676"/>
                  </a:cubicBezTo>
                  <a:cubicBezTo>
                    <a:pt x="37" y="730"/>
                    <a:pt x="40" y="785"/>
                    <a:pt x="90" y="832"/>
                  </a:cubicBezTo>
                  <a:cubicBezTo>
                    <a:pt x="140" y="879"/>
                    <a:pt x="253" y="929"/>
                    <a:pt x="324" y="958"/>
                  </a:cubicBezTo>
                  <a:cubicBezTo>
                    <a:pt x="395" y="987"/>
                    <a:pt x="469" y="979"/>
                    <a:pt x="516" y="1006"/>
                  </a:cubicBezTo>
                  <a:cubicBezTo>
                    <a:pt x="563" y="1033"/>
                    <a:pt x="572" y="1091"/>
                    <a:pt x="606" y="1120"/>
                  </a:cubicBezTo>
                  <a:cubicBezTo>
                    <a:pt x="640" y="1149"/>
                    <a:pt x="676" y="1171"/>
                    <a:pt x="720" y="1180"/>
                  </a:cubicBezTo>
                  <a:cubicBezTo>
                    <a:pt x="764" y="1189"/>
                    <a:pt x="835" y="1185"/>
                    <a:pt x="870" y="1174"/>
                  </a:cubicBezTo>
                  <a:cubicBezTo>
                    <a:pt x="905" y="1163"/>
                    <a:pt x="906" y="1139"/>
                    <a:pt x="930" y="1114"/>
                  </a:cubicBezTo>
                  <a:cubicBezTo>
                    <a:pt x="954" y="1089"/>
                    <a:pt x="980" y="1052"/>
                    <a:pt x="1014" y="1024"/>
                  </a:cubicBezTo>
                  <a:cubicBezTo>
                    <a:pt x="1048" y="996"/>
                    <a:pt x="1069" y="964"/>
                    <a:pt x="1134" y="946"/>
                  </a:cubicBezTo>
                  <a:cubicBezTo>
                    <a:pt x="1199" y="928"/>
                    <a:pt x="1350" y="930"/>
                    <a:pt x="1404" y="916"/>
                  </a:cubicBezTo>
                  <a:cubicBezTo>
                    <a:pt x="1458" y="902"/>
                    <a:pt x="1449" y="883"/>
                    <a:pt x="1458" y="862"/>
                  </a:cubicBezTo>
                  <a:cubicBezTo>
                    <a:pt x="1467" y="841"/>
                    <a:pt x="1466" y="819"/>
                    <a:pt x="1458" y="790"/>
                  </a:cubicBezTo>
                  <a:cubicBezTo>
                    <a:pt x="1450" y="761"/>
                    <a:pt x="1419" y="720"/>
                    <a:pt x="1410" y="688"/>
                  </a:cubicBezTo>
                  <a:cubicBezTo>
                    <a:pt x="1401" y="656"/>
                    <a:pt x="1405" y="628"/>
                    <a:pt x="1404" y="598"/>
                  </a:cubicBezTo>
                  <a:cubicBezTo>
                    <a:pt x="1403" y="568"/>
                    <a:pt x="1405" y="537"/>
                    <a:pt x="1404" y="508"/>
                  </a:cubicBezTo>
                  <a:cubicBezTo>
                    <a:pt x="1403" y="479"/>
                    <a:pt x="1402" y="452"/>
                    <a:pt x="1398" y="424"/>
                  </a:cubicBezTo>
                  <a:cubicBezTo>
                    <a:pt x="1394" y="396"/>
                    <a:pt x="1411" y="369"/>
                    <a:pt x="1380" y="340"/>
                  </a:cubicBezTo>
                  <a:cubicBezTo>
                    <a:pt x="1349" y="311"/>
                    <a:pt x="1256" y="284"/>
                    <a:pt x="1212" y="250"/>
                  </a:cubicBezTo>
                  <a:cubicBezTo>
                    <a:pt x="1168" y="216"/>
                    <a:pt x="1138" y="168"/>
                    <a:pt x="1116" y="136"/>
                  </a:cubicBezTo>
                  <a:cubicBezTo>
                    <a:pt x="1094" y="104"/>
                    <a:pt x="1101" y="80"/>
                    <a:pt x="1080" y="58"/>
                  </a:cubicBezTo>
                  <a:cubicBezTo>
                    <a:pt x="1059" y="36"/>
                    <a:pt x="1041" y="8"/>
                    <a:pt x="990" y="4"/>
                  </a:cubicBezTo>
                  <a:cubicBezTo>
                    <a:pt x="939" y="0"/>
                    <a:pt x="822" y="20"/>
                    <a:pt x="774" y="34"/>
                  </a:cubicBezTo>
                  <a:cubicBezTo>
                    <a:pt x="726" y="48"/>
                    <a:pt x="727" y="68"/>
                    <a:pt x="702" y="7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ap="flat" cmpd="sng">
                  <a:solidFill>
                    <a:schemeClr val="tx1"/>
                  </a:solidFill>
                  <a:prstDash val="solid"/>
                  <a:round/>
                  <a:headEnd type="none" w="med" len="sm"/>
                  <a:tailEnd type="none" w="med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1457" name="Freeform 33"/>
            <p:cNvSpPr>
              <a:spLocks/>
            </p:cNvSpPr>
            <p:nvPr/>
          </p:nvSpPr>
          <p:spPr bwMode="auto">
            <a:xfrm>
              <a:off x="2944" y="1021"/>
              <a:ext cx="487" cy="353"/>
            </a:xfrm>
            <a:custGeom>
              <a:avLst/>
              <a:gdLst>
                <a:gd name="T0" fmla="*/ 0 w 1467"/>
                <a:gd name="T1" fmla="*/ 0 h 1189"/>
                <a:gd name="T2" fmla="*/ 0 w 1467"/>
                <a:gd name="T3" fmla="*/ 0 h 1189"/>
                <a:gd name="T4" fmla="*/ 0 w 1467"/>
                <a:gd name="T5" fmla="*/ 0 h 1189"/>
                <a:gd name="T6" fmla="*/ 0 w 1467"/>
                <a:gd name="T7" fmla="*/ 0 h 1189"/>
                <a:gd name="T8" fmla="*/ 0 w 1467"/>
                <a:gd name="T9" fmla="*/ 0 h 1189"/>
                <a:gd name="T10" fmla="*/ 0 w 1467"/>
                <a:gd name="T11" fmla="*/ 0 h 1189"/>
                <a:gd name="T12" fmla="*/ 0 w 1467"/>
                <a:gd name="T13" fmla="*/ 0 h 1189"/>
                <a:gd name="T14" fmla="*/ 0 w 1467"/>
                <a:gd name="T15" fmla="*/ 0 h 1189"/>
                <a:gd name="T16" fmla="*/ 0 w 1467"/>
                <a:gd name="T17" fmla="*/ 0 h 1189"/>
                <a:gd name="T18" fmla="*/ 0 w 1467"/>
                <a:gd name="T19" fmla="*/ 0 h 1189"/>
                <a:gd name="T20" fmla="*/ 0 w 1467"/>
                <a:gd name="T21" fmla="*/ 0 h 1189"/>
                <a:gd name="T22" fmla="*/ 0 w 1467"/>
                <a:gd name="T23" fmla="*/ 0 h 1189"/>
                <a:gd name="T24" fmla="*/ 0 w 1467"/>
                <a:gd name="T25" fmla="*/ 0 h 1189"/>
                <a:gd name="T26" fmla="*/ 0 w 1467"/>
                <a:gd name="T27" fmla="*/ 0 h 1189"/>
                <a:gd name="T28" fmla="*/ 0 w 1467"/>
                <a:gd name="T29" fmla="*/ 0 h 1189"/>
                <a:gd name="T30" fmla="*/ 0 w 1467"/>
                <a:gd name="T31" fmla="*/ 0 h 1189"/>
                <a:gd name="T32" fmla="*/ 0 w 1467"/>
                <a:gd name="T33" fmla="*/ 0 h 1189"/>
                <a:gd name="T34" fmla="*/ 0 w 1467"/>
                <a:gd name="T35" fmla="*/ 0 h 1189"/>
                <a:gd name="T36" fmla="*/ 0 w 1467"/>
                <a:gd name="T37" fmla="*/ 0 h 1189"/>
                <a:gd name="T38" fmla="*/ 0 w 1467"/>
                <a:gd name="T39" fmla="*/ 0 h 1189"/>
                <a:gd name="T40" fmla="*/ 0 w 1467"/>
                <a:gd name="T41" fmla="*/ 0 h 1189"/>
                <a:gd name="T42" fmla="*/ 0 w 1467"/>
                <a:gd name="T43" fmla="*/ 0 h 1189"/>
                <a:gd name="T44" fmla="*/ 0 w 1467"/>
                <a:gd name="T45" fmla="*/ 0 h 1189"/>
                <a:gd name="T46" fmla="*/ 0 w 1467"/>
                <a:gd name="T47" fmla="*/ 0 h 1189"/>
                <a:gd name="T48" fmla="*/ 0 w 1467"/>
                <a:gd name="T49" fmla="*/ 0 h 1189"/>
                <a:gd name="T50" fmla="*/ 0 w 1467"/>
                <a:gd name="T51" fmla="*/ 0 h 1189"/>
                <a:gd name="T52" fmla="*/ 0 w 1467"/>
                <a:gd name="T53" fmla="*/ 0 h 1189"/>
                <a:gd name="T54" fmla="*/ 0 w 1467"/>
                <a:gd name="T55" fmla="*/ 0 h 1189"/>
                <a:gd name="T56" fmla="*/ 0 w 1467"/>
                <a:gd name="T57" fmla="*/ 0 h 1189"/>
                <a:gd name="T58" fmla="*/ 0 w 1467"/>
                <a:gd name="T59" fmla="*/ 0 h 1189"/>
                <a:gd name="T60" fmla="*/ 0 w 1467"/>
                <a:gd name="T61" fmla="*/ 0 h 1189"/>
                <a:gd name="T62" fmla="*/ 0 w 1467"/>
                <a:gd name="T63" fmla="*/ 0 h 1189"/>
                <a:gd name="T64" fmla="*/ 0 w 1467"/>
                <a:gd name="T65" fmla="*/ 0 h 118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67" h="1189">
                  <a:moveTo>
                    <a:pt x="702" y="76"/>
                  </a:moveTo>
                  <a:cubicBezTo>
                    <a:pt x="677" y="84"/>
                    <a:pt x="665" y="83"/>
                    <a:pt x="624" y="82"/>
                  </a:cubicBezTo>
                  <a:cubicBezTo>
                    <a:pt x="583" y="81"/>
                    <a:pt x="504" y="63"/>
                    <a:pt x="456" y="70"/>
                  </a:cubicBezTo>
                  <a:cubicBezTo>
                    <a:pt x="408" y="77"/>
                    <a:pt x="363" y="98"/>
                    <a:pt x="336" y="124"/>
                  </a:cubicBezTo>
                  <a:cubicBezTo>
                    <a:pt x="309" y="150"/>
                    <a:pt x="305" y="201"/>
                    <a:pt x="294" y="226"/>
                  </a:cubicBezTo>
                  <a:cubicBezTo>
                    <a:pt x="283" y="251"/>
                    <a:pt x="290" y="258"/>
                    <a:pt x="270" y="274"/>
                  </a:cubicBezTo>
                  <a:cubicBezTo>
                    <a:pt x="250" y="290"/>
                    <a:pt x="203" y="303"/>
                    <a:pt x="174" y="322"/>
                  </a:cubicBezTo>
                  <a:cubicBezTo>
                    <a:pt x="145" y="341"/>
                    <a:pt x="123" y="357"/>
                    <a:pt x="96" y="388"/>
                  </a:cubicBezTo>
                  <a:cubicBezTo>
                    <a:pt x="69" y="419"/>
                    <a:pt x="24" y="460"/>
                    <a:pt x="12" y="508"/>
                  </a:cubicBezTo>
                  <a:cubicBezTo>
                    <a:pt x="0" y="556"/>
                    <a:pt x="11" y="622"/>
                    <a:pt x="24" y="676"/>
                  </a:cubicBezTo>
                  <a:cubicBezTo>
                    <a:pt x="37" y="730"/>
                    <a:pt x="40" y="785"/>
                    <a:pt x="90" y="832"/>
                  </a:cubicBezTo>
                  <a:cubicBezTo>
                    <a:pt x="140" y="879"/>
                    <a:pt x="253" y="929"/>
                    <a:pt x="324" y="958"/>
                  </a:cubicBezTo>
                  <a:cubicBezTo>
                    <a:pt x="395" y="987"/>
                    <a:pt x="469" y="979"/>
                    <a:pt x="516" y="1006"/>
                  </a:cubicBezTo>
                  <a:cubicBezTo>
                    <a:pt x="563" y="1033"/>
                    <a:pt x="572" y="1091"/>
                    <a:pt x="606" y="1120"/>
                  </a:cubicBezTo>
                  <a:cubicBezTo>
                    <a:pt x="640" y="1149"/>
                    <a:pt x="676" y="1171"/>
                    <a:pt x="720" y="1180"/>
                  </a:cubicBezTo>
                  <a:cubicBezTo>
                    <a:pt x="764" y="1189"/>
                    <a:pt x="835" y="1185"/>
                    <a:pt x="870" y="1174"/>
                  </a:cubicBezTo>
                  <a:cubicBezTo>
                    <a:pt x="905" y="1163"/>
                    <a:pt x="906" y="1139"/>
                    <a:pt x="930" y="1114"/>
                  </a:cubicBezTo>
                  <a:cubicBezTo>
                    <a:pt x="954" y="1089"/>
                    <a:pt x="980" y="1052"/>
                    <a:pt x="1014" y="1024"/>
                  </a:cubicBezTo>
                  <a:cubicBezTo>
                    <a:pt x="1048" y="996"/>
                    <a:pt x="1069" y="964"/>
                    <a:pt x="1134" y="946"/>
                  </a:cubicBezTo>
                  <a:cubicBezTo>
                    <a:pt x="1199" y="928"/>
                    <a:pt x="1350" y="930"/>
                    <a:pt x="1404" y="916"/>
                  </a:cubicBezTo>
                  <a:cubicBezTo>
                    <a:pt x="1458" y="902"/>
                    <a:pt x="1449" y="883"/>
                    <a:pt x="1458" y="862"/>
                  </a:cubicBezTo>
                  <a:cubicBezTo>
                    <a:pt x="1467" y="841"/>
                    <a:pt x="1466" y="819"/>
                    <a:pt x="1458" y="790"/>
                  </a:cubicBezTo>
                  <a:cubicBezTo>
                    <a:pt x="1450" y="761"/>
                    <a:pt x="1419" y="720"/>
                    <a:pt x="1410" y="688"/>
                  </a:cubicBezTo>
                  <a:cubicBezTo>
                    <a:pt x="1401" y="656"/>
                    <a:pt x="1405" y="628"/>
                    <a:pt x="1404" y="598"/>
                  </a:cubicBezTo>
                  <a:cubicBezTo>
                    <a:pt x="1403" y="568"/>
                    <a:pt x="1405" y="537"/>
                    <a:pt x="1404" y="508"/>
                  </a:cubicBezTo>
                  <a:cubicBezTo>
                    <a:pt x="1403" y="479"/>
                    <a:pt x="1402" y="452"/>
                    <a:pt x="1398" y="424"/>
                  </a:cubicBezTo>
                  <a:cubicBezTo>
                    <a:pt x="1394" y="396"/>
                    <a:pt x="1411" y="369"/>
                    <a:pt x="1380" y="340"/>
                  </a:cubicBezTo>
                  <a:cubicBezTo>
                    <a:pt x="1349" y="311"/>
                    <a:pt x="1256" y="284"/>
                    <a:pt x="1212" y="250"/>
                  </a:cubicBezTo>
                  <a:cubicBezTo>
                    <a:pt x="1168" y="216"/>
                    <a:pt x="1138" y="168"/>
                    <a:pt x="1116" y="136"/>
                  </a:cubicBezTo>
                  <a:cubicBezTo>
                    <a:pt x="1094" y="104"/>
                    <a:pt x="1101" y="80"/>
                    <a:pt x="1080" y="58"/>
                  </a:cubicBezTo>
                  <a:cubicBezTo>
                    <a:pt x="1059" y="36"/>
                    <a:pt x="1041" y="8"/>
                    <a:pt x="990" y="4"/>
                  </a:cubicBezTo>
                  <a:cubicBezTo>
                    <a:pt x="939" y="0"/>
                    <a:pt x="822" y="20"/>
                    <a:pt x="774" y="34"/>
                  </a:cubicBezTo>
                  <a:cubicBezTo>
                    <a:pt x="726" y="48"/>
                    <a:pt x="727" y="68"/>
                    <a:pt x="702" y="76"/>
                  </a:cubicBezTo>
                  <a:close/>
                </a:path>
              </a:pathLst>
            </a:custGeom>
            <a:solidFill>
              <a:srgbClr val="08080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ap="flat" cmpd="sng">
                  <a:solidFill>
                    <a:schemeClr val="tx1"/>
                  </a:solidFill>
                  <a:prstDash val="solid"/>
                  <a:round/>
                  <a:headEnd type="none" w="med" len="sm"/>
                  <a:tailEnd type="none" w="med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" name="Rectangle 3">
            <a:extLst>
              <a:ext uri="{FF2B5EF4-FFF2-40B4-BE49-F238E27FC236}">
                <a16:creationId xmlns:a16="http://schemas.microsoft.com/office/drawing/2014/main" id="{F00DE4BC-0BEC-F046-C0B8-F087D9DC1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6969" y="588170"/>
            <a:ext cx="896778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2200" b="1" dirty="0">
                <a:solidFill>
                  <a:srgbClr val="000000"/>
                </a:solidFill>
                <a:latin typeface="Arial Black" panose="020B0A04020102020204" pitchFamily="34" charset="0"/>
              </a:rPr>
              <a:t>Thrombektomie bei ASPECTS-Score &lt; 6</a:t>
            </a:r>
          </a:p>
          <a:p>
            <a:pPr algn="ctr" eaLnBrk="1" hangingPunct="1"/>
            <a:r>
              <a:rPr lang="de-DE" altLang="de-DE" sz="2000" dirty="0">
                <a:solidFill>
                  <a:srgbClr val="0000FF"/>
                </a:solidFill>
              </a:rPr>
              <a:t>Aktuelle Situation</a:t>
            </a:r>
          </a:p>
        </p:txBody>
      </p:sp>
      <p:sp>
        <p:nvSpPr>
          <p:cNvPr id="16" name="Rechteck 15"/>
          <p:cNvSpPr/>
          <p:nvPr/>
        </p:nvSpPr>
        <p:spPr>
          <a:xfrm>
            <a:off x="8962010" y="6212168"/>
            <a:ext cx="2967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dirty="0" smtClean="0"/>
              <a:t>(persönliche Einschätzung)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89989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hteck 1"/>
          <p:cNvSpPr>
            <a:spLocks noChangeArrowheads="1"/>
          </p:cNvSpPr>
          <p:nvPr/>
        </p:nvSpPr>
        <p:spPr bwMode="auto">
          <a:xfrm>
            <a:off x="2159000" y="1790700"/>
            <a:ext cx="818038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altLang="de-DE"/>
          </a:p>
        </p:txBody>
      </p:sp>
      <p:sp>
        <p:nvSpPr>
          <p:cNvPr id="6" name="Rechteck 5"/>
          <p:cNvSpPr/>
          <p:nvPr/>
        </p:nvSpPr>
        <p:spPr>
          <a:xfrm>
            <a:off x="2338377" y="1790700"/>
            <a:ext cx="707945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de-DE" altLang="de-DE" sz="2000" dirty="0">
                <a:sym typeface="Wingdings" panose="05000000000000000000" pitchFamily="2" charset="2"/>
              </a:rPr>
              <a:t>Lebensalter</a:t>
            </a:r>
          </a:p>
          <a:p>
            <a:pPr>
              <a:spcBef>
                <a:spcPts val="1200"/>
              </a:spcBef>
              <a:defRPr/>
            </a:pPr>
            <a:r>
              <a:rPr lang="de-DE" altLang="de-DE" sz="2000" dirty="0">
                <a:sym typeface="Wingdings" panose="05000000000000000000" pitchFamily="2" charset="2"/>
              </a:rPr>
              <a:t>Mutmaßlicher Wille</a:t>
            </a:r>
            <a:br>
              <a:rPr lang="de-DE" altLang="de-DE" sz="2000" dirty="0">
                <a:sym typeface="Wingdings" panose="05000000000000000000" pitchFamily="2" charset="2"/>
              </a:rPr>
            </a:br>
            <a:r>
              <a:rPr lang="de-DE" altLang="de-DE" sz="2000" dirty="0">
                <a:sym typeface="Wingdings" panose="05000000000000000000" pitchFamily="2" charset="2"/>
              </a:rPr>
              <a:t>Akzeptanz einer Behinderung mit dauerhaftem Hilfebedarf</a:t>
            </a:r>
          </a:p>
          <a:p>
            <a:pPr>
              <a:spcBef>
                <a:spcPts val="1200"/>
              </a:spcBef>
              <a:defRPr/>
            </a:pPr>
            <a:r>
              <a:rPr lang="de-DE" altLang="de-DE" sz="2000" dirty="0">
                <a:sym typeface="Wingdings" panose="05000000000000000000" pitchFamily="2" charset="2"/>
              </a:rPr>
              <a:t>Ausmaß der Vor- und Begleitkrankheiten</a:t>
            </a:r>
          </a:p>
          <a:p>
            <a:pPr>
              <a:spcBef>
                <a:spcPts val="1200"/>
              </a:spcBef>
              <a:defRPr/>
            </a:pPr>
            <a:r>
              <a:rPr lang="de-DE" altLang="de-DE" sz="2000" dirty="0">
                <a:sym typeface="Wingdings" panose="05000000000000000000" pitchFamily="2" charset="2"/>
              </a:rPr>
              <a:t>Gesundheitszustand vor dem Ereignis</a:t>
            </a:r>
          </a:p>
          <a:p>
            <a:pPr>
              <a:spcBef>
                <a:spcPts val="1200"/>
              </a:spcBef>
              <a:defRPr/>
            </a:pPr>
            <a:r>
              <a:rPr lang="de-DE" altLang="de-DE" sz="2000" dirty="0"/>
              <a:t>Ausmaß der strukturellen ZNS-Vorschädigung</a:t>
            </a:r>
          </a:p>
          <a:p>
            <a:pPr>
              <a:spcBef>
                <a:spcPts val="1200"/>
              </a:spcBef>
              <a:defRPr/>
            </a:pPr>
            <a:r>
              <a:rPr lang="de-DE" altLang="de-DE" sz="2000" dirty="0"/>
              <a:t>Ausdehnung des bereit infarzierten Hirngewebes </a:t>
            </a:r>
          </a:p>
          <a:p>
            <a:pPr>
              <a:spcBef>
                <a:spcPts val="1200"/>
              </a:spcBef>
              <a:defRPr/>
            </a:pPr>
            <a:r>
              <a:rPr lang="de-DE" altLang="de-DE" sz="2000" dirty="0"/>
              <a:t>Ggf. technische Überlegungen</a:t>
            </a:r>
          </a:p>
        </p:txBody>
      </p:sp>
      <p:grpSp>
        <p:nvGrpSpPr>
          <p:cNvPr id="61447" name="Group 23"/>
          <p:cNvGrpSpPr>
            <a:grpSpLocks/>
          </p:cNvGrpSpPr>
          <p:nvPr/>
        </p:nvGrpSpPr>
        <p:grpSpPr bwMode="auto">
          <a:xfrm>
            <a:off x="9409102" y="2731294"/>
            <a:ext cx="1989137" cy="1395412"/>
            <a:chOff x="2629" y="864"/>
            <a:chExt cx="1253" cy="879"/>
          </a:xfrm>
        </p:grpSpPr>
        <p:pic>
          <p:nvPicPr>
            <p:cNvPr id="61448" name="Picture 24" descr="Gehirn-blu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106"/>
            <a:stretch>
              <a:fillRect/>
            </a:stretch>
          </p:blipFill>
          <p:spPr bwMode="auto">
            <a:xfrm>
              <a:off x="2629" y="864"/>
              <a:ext cx="1253" cy="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49" name="Freeform 25"/>
            <p:cNvSpPr>
              <a:spLocks/>
            </p:cNvSpPr>
            <p:nvPr/>
          </p:nvSpPr>
          <p:spPr bwMode="auto">
            <a:xfrm>
              <a:off x="2796" y="934"/>
              <a:ext cx="798" cy="551"/>
            </a:xfrm>
            <a:custGeom>
              <a:avLst/>
              <a:gdLst>
                <a:gd name="T0" fmla="*/ 1 w 1467"/>
                <a:gd name="T1" fmla="*/ 0 h 1189"/>
                <a:gd name="T2" fmla="*/ 1 w 1467"/>
                <a:gd name="T3" fmla="*/ 0 h 1189"/>
                <a:gd name="T4" fmla="*/ 1 w 1467"/>
                <a:gd name="T5" fmla="*/ 0 h 1189"/>
                <a:gd name="T6" fmla="*/ 1 w 1467"/>
                <a:gd name="T7" fmla="*/ 0 h 1189"/>
                <a:gd name="T8" fmla="*/ 1 w 1467"/>
                <a:gd name="T9" fmla="*/ 0 h 1189"/>
                <a:gd name="T10" fmla="*/ 1 w 1467"/>
                <a:gd name="T11" fmla="*/ 0 h 1189"/>
                <a:gd name="T12" fmla="*/ 1 w 1467"/>
                <a:gd name="T13" fmla="*/ 0 h 1189"/>
                <a:gd name="T14" fmla="*/ 1 w 1467"/>
                <a:gd name="T15" fmla="*/ 0 h 1189"/>
                <a:gd name="T16" fmla="*/ 1 w 1467"/>
                <a:gd name="T17" fmla="*/ 0 h 1189"/>
                <a:gd name="T18" fmla="*/ 1 w 1467"/>
                <a:gd name="T19" fmla="*/ 0 h 1189"/>
                <a:gd name="T20" fmla="*/ 1 w 1467"/>
                <a:gd name="T21" fmla="*/ 0 h 1189"/>
                <a:gd name="T22" fmla="*/ 1 w 1467"/>
                <a:gd name="T23" fmla="*/ 0 h 1189"/>
                <a:gd name="T24" fmla="*/ 1 w 1467"/>
                <a:gd name="T25" fmla="*/ 0 h 1189"/>
                <a:gd name="T26" fmla="*/ 1 w 1467"/>
                <a:gd name="T27" fmla="*/ 0 h 1189"/>
                <a:gd name="T28" fmla="*/ 1 w 1467"/>
                <a:gd name="T29" fmla="*/ 0 h 1189"/>
                <a:gd name="T30" fmla="*/ 1 w 1467"/>
                <a:gd name="T31" fmla="*/ 0 h 1189"/>
                <a:gd name="T32" fmla="*/ 1 w 1467"/>
                <a:gd name="T33" fmla="*/ 0 h 1189"/>
                <a:gd name="T34" fmla="*/ 1 w 1467"/>
                <a:gd name="T35" fmla="*/ 0 h 1189"/>
                <a:gd name="T36" fmla="*/ 1 w 1467"/>
                <a:gd name="T37" fmla="*/ 0 h 1189"/>
                <a:gd name="T38" fmla="*/ 1 w 1467"/>
                <a:gd name="T39" fmla="*/ 0 h 1189"/>
                <a:gd name="T40" fmla="*/ 1 w 1467"/>
                <a:gd name="T41" fmla="*/ 0 h 1189"/>
                <a:gd name="T42" fmla="*/ 1 w 1467"/>
                <a:gd name="T43" fmla="*/ 0 h 1189"/>
                <a:gd name="T44" fmla="*/ 1 w 1467"/>
                <a:gd name="T45" fmla="*/ 0 h 1189"/>
                <a:gd name="T46" fmla="*/ 1 w 1467"/>
                <a:gd name="T47" fmla="*/ 0 h 1189"/>
                <a:gd name="T48" fmla="*/ 1 w 1467"/>
                <a:gd name="T49" fmla="*/ 0 h 1189"/>
                <a:gd name="T50" fmla="*/ 1 w 1467"/>
                <a:gd name="T51" fmla="*/ 0 h 1189"/>
                <a:gd name="T52" fmla="*/ 1 w 1467"/>
                <a:gd name="T53" fmla="*/ 0 h 1189"/>
                <a:gd name="T54" fmla="*/ 1 w 1467"/>
                <a:gd name="T55" fmla="*/ 0 h 1189"/>
                <a:gd name="T56" fmla="*/ 1 w 1467"/>
                <a:gd name="T57" fmla="*/ 0 h 1189"/>
                <a:gd name="T58" fmla="*/ 1 w 1467"/>
                <a:gd name="T59" fmla="*/ 0 h 1189"/>
                <a:gd name="T60" fmla="*/ 1 w 1467"/>
                <a:gd name="T61" fmla="*/ 0 h 1189"/>
                <a:gd name="T62" fmla="*/ 1 w 1467"/>
                <a:gd name="T63" fmla="*/ 0 h 1189"/>
                <a:gd name="T64" fmla="*/ 1 w 1467"/>
                <a:gd name="T65" fmla="*/ 0 h 118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67" h="1189">
                  <a:moveTo>
                    <a:pt x="702" y="76"/>
                  </a:moveTo>
                  <a:cubicBezTo>
                    <a:pt x="677" y="84"/>
                    <a:pt x="665" y="83"/>
                    <a:pt x="624" y="82"/>
                  </a:cubicBezTo>
                  <a:cubicBezTo>
                    <a:pt x="583" y="81"/>
                    <a:pt x="504" y="63"/>
                    <a:pt x="456" y="70"/>
                  </a:cubicBezTo>
                  <a:cubicBezTo>
                    <a:pt x="408" y="77"/>
                    <a:pt x="363" y="98"/>
                    <a:pt x="336" y="124"/>
                  </a:cubicBezTo>
                  <a:cubicBezTo>
                    <a:pt x="309" y="150"/>
                    <a:pt x="305" y="201"/>
                    <a:pt x="294" y="226"/>
                  </a:cubicBezTo>
                  <a:cubicBezTo>
                    <a:pt x="283" y="251"/>
                    <a:pt x="290" y="258"/>
                    <a:pt x="270" y="274"/>
                  </a:cubicBezTo>
                  <a:cubicBezTo>
                    <a:pt x="250" y="290"/>
                    <a:pt x="203" y="303"/>
                    <a:pt x="174" y="322"/>
                  </a:cubicBezTo>
                  <a:cubicBezTo>
                    <a:pt x="145" y="341"/>
                    <a:pt x="123" y="357"/>
                    <a:pt x="96" y="388"/>
                  </a:cubicBezTo>
                  <a:cubicBezTo>
                    <a:pt x="69" y="419"/>
                    <a:pt x="24" y="460"/>
                    <a:pt x="12" y="508"/>
                  </a:cubicBezTo>
                  <a:cubicBezTo>
                    <a:pt x="0" y="556"/>
                    <a:pt x="11" y="622"/>
                    <a:pt x="24" y="676"/>
                  </a:cubicBezTo>
                  <a:cubicBezTo>
                    <a:pt x="37" y="730"/>
                    <a:pt x="40" y="785"/>
                    <a:pt x="90" y="832"/>
                  </a:cubicBezTo>
                  <a:cubicBezTo>
                    <a:pt x="140" y="879"/>
                    <a:pt x="253" y="929"/>
                    <a:pt x="324" y="958"/>
                  </a:cubicBezTo>
                  <a:cubicBezTo>
                    <a:pt x="395" y="987"/>
                    <a:pt x="469" y="979"/>
                    <a:pt x="516" y="1006"/>
                  </a:cubicBezTo>
                  <a:cubicBezTo>
                    <a:pt x="563" y="1033"/>
                    <a:pt x="572" y="1091"/>
                    <a:pt x="606" y="1120"/>
                  </a:cubicBezTo>
                  <a:cubicBezTo>
                    <a:pt x="640" y="1149"/>
                    <a:pt x="676" y="1171"/>
                    <a:pt x="720" y="1180"/>
                  </a:cubicBezTo>
                  <a:cubicBezTo>
                    <a:pt x="764" y="1189"/>
                    <a:pt x="835" y="1185"/>
                    <a:pt x="870" y="1174"/>
                  </a:cubicBezTo>
                  <a:cubicBezTo>
                    <a:pt x="905" y="1163"/>
                    <a:pt x="906" y="1139"/>
                    <a:pt x="930" y="1114"/>
                  </a:cubicBezTo>
                  <a:cubicBezTo>
                    <a:pt x="954" y="1089"/>
                    <a:pt x="980" y="1052"/>
                    <a:pt x="1014" y="1024"/>
                  </a:cubicBezTo>
                  <a:cubicBezTo>
                    <a:pt x="1048" y="996"/>
                    <a:pt x="1069" y="964"/>
                    <a:pt x="1134" y="946"/>
                  </a:cubicBezTo>
                  <a:cubicBezTo>
                    <a:pt x="1199" y="928"/>
                    <a:pt x="1350" y="930"/>
                    <a:pt x="1404" y="916"/>
                  </a:cubicBezTo>
                  <a:cubicBezTo>
                    <a:pt x="1458" y="902"/>
                    <a:pt x="1449" y="883"/>
                    <a:pt x="1458" y="862"/>
                  </a:cubicBezTo>
                  <a:cubicBezTo>
                    <a:pt x="1467" y="841"/>
                    <a:pt x="1466" y="819"/>
                    <a:pt x="1458" y="790"/>
                  </a:cubicBezTo>
                  <a:cubicBezTo>
                    <a:pt x="1450" y="761"/>
                    <a:pt x="1419" y="720"/>
                    <a:pt x="1410" y="688"/>
                  </a:cubicBezTo>
                  <a:cubicBezTo>
                    <a:pt x="1401" y="656"/>
                    <a:pt x="1405" y="628"/>
                    <a:pt x="1404" y="598"/>
                  </a:cubicBezTo>
                  <a:cubicBezTo>
                    <a:pt x="1403" y="568"/>
                    <a:pt x="1405" y="537"/>
                    <a:pt x="1404" y="508"/>
                  </a:cubicBezTo>
                  <a:cubicBezTo>
                    <a:pt x="1403" y="479"/>
                    <a:pt x="1402" y="452"/>
                    <a:pt x="1398" y="424"/>
                  </a:cubicBezTo>
                  <a:cubicBezTo>
                    <a:pt x="1394" y="396"/>
                    <a:pt x="1411" y="369"/>
                    <a:pt x="1380" y="340"/>
                  </a:cubicBezTo>
                  <a:cubicBezTo>
                    <a:pt x="1349" y="311"/>
                    <a:pt x="1256" y="284"/>
                    <a:pt x="1212" y="250"/>
                  </a:cubicBezTo>
                  <a:cubicBezTo>
                    <a:pt x="1168" y="216"/>
                    <a:pt x="1138" y="168"/>
                    <a:pt x="1116" y="136"/>
                  </a:cubicBezTo>
                  <a:cubicBezTo>
                    <a:pt x="1094" y="104"/>
                    <a:pt x="1101" y="80"/>
                    <a:pt x="1080" y="58"/>
                  </a:cubicBezTo>
                  <a:cubicBezTo>
                    <a:pt x="1059" y="36"/>
                    <a:pt x="1041" y="8"/>
                    <a:pt x="990" y="4"/>
                  </a:cubicBezTo>
                  <a:cubicBezTo>
                    <a:pt x="939" y="0"/>
                    <a:pt x="822" y="20"/>
                    <a:pt x="774" y="34"/>
                  </a:cubicBezTo>
                  <a:cubicBezTo>
                    <a:pt x="726" y="48"/>
                    <a:pt x="727" y="68"/>
                    <a:pt x="702" y="76"/>
                  </a:cubicBezTo>
                  <a:close/>
                </a:path>
              </a:pathLst>
            </a:custGeom>
            <a:solidFill>
              <a:srgbClr val="00D69E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ap="flat" cmpd="sng">
                  <a:solidFill>
                    <a:schemeClr val="tx1"/>
                  </a:solidFill>
                  <a:prstDash val="solid"/>
                  <a:round/>
                  <a:headEnd type="none" w="med" len="sm"/>
                  <a:tailEnd type="none" w="med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1450" name="Freeform 26"/>
            <p:cNvSpPr>
              <a:spLocks/>
            </p:cNvSpPr>
            <p:nvPr/>
          </p:nvSpPr>
          <p:spPr bwMode="auto">
            <a:xfrm>
              <a:off x="2829" y="968"/>
              <a:ext cx="717" cy="480"/>
            </a:xfrm>
            <a:custGeom>
              <a:avLst/>
              <a:gdLst>
                <a:gd name="T0" fmla="*/ 0 w 1467"/>
                <a:gd name="T1" fmla="*/ 0 h 1189"/>
                <a:gd name="T2" fmla="*/ 0 w 1467"/>
                <a:gd name="T3" fmla="*/ 0 h 1189"/>
                <a:gd name="T4" fmla="*/ 0 w 1467"/>
                <a:gd name="T5" fmla="*/ 0 h 1189"/>
                <a:gd name="T6" fmla="*/ 0 w 1467"/>
                <a:gd name="T7" fmla="*/ 0 h 1189"/>
                <a:gd name="T8" fmla="*/ 0 w 1467"/>
                <a:gd name="T9" fmla="*/ 0 h 1189"/>
                <a:gd name="T10" fmla="*/ 0 w 1467"/>
                <a:gd name="T11" fmla="*/ 0 h 1189"/>
                <a:gd name="T12" fmla="*/ 0 w 1467"/>
                <a:gd name="T13" fmla="*/ 0 h 1189"/>
                <a:gd name="T14" fmla="*/ 0 w 1467"/>
                <a:gd name="T15" fmla="*/ 0 h 1189"/>
                <a:gd name="T16" fmla="*/ 0 w 1467"/>
                <a:gd name="T17" fmla="*/ 0 h 1189"/>
                <a:gd name="T18" fmla="*/ 0 w 1467"/>
                <a:gd name="T19" fmla="*/ 0 h 1189"/>
                <a:gd name="T20" fmla="*/ 0 w 1467"/>
                <a:gd name="T21" fmla="*/ 0 h 1189"/>
                <a:gd name="T22" fmla="*/ 0 w 1467"/>
                <a:gd name="T23" fmla="*/ 0 h 1189"/>
                <a:gd name="T24" fmla="*/ 0 w 1467"/>
                <a:gd name="T25" fmla="*/ 0 h 1189"/>
                <a:gd name="T26" fmla="*/ 0 w 1467"/>
                <a:gd name="T27" fmla="*/ 0 h 1189"/>
                <a:gd name="T28" fmla="*/ 0 w 1467"/>
                <a:gd name="T29" fmla="*/ 0 h 1189"/>
                <a:gd name="T30" fmla="*/ 0 w 1467"/>
                <a:gd name="T31" fmla="*/ 0 h 1189"/>
                <a:gd name="T32" fmla="*/ 0 w 1467"/>
                <a:gd name="T33" fmla="*/ 0 h 1189"/>
                <a:gd name="T34" fmla="*/ 0 w 1467"/>
                <a:gd name="T35" fmla="*/ 0 h 1189"/>
                <a:gd name="T36" fmla="*/ 0 w 1467"/>
                <a:gd name="T37" fmla="*/ 0 h 1189"/>
                <a:gd name="T38" fmla="*/ 0 w 1467"/>
                <a:gd name="T39" fmla="*/ 0 h 1189"/>
                <a:gd name="T40" fmla="*/ 0 w 1467"/>
                <a:gd name="T41" fmla="*/ 0 h 1189"/>
                <a:gd name="T42" fmla="*/ 0 w 1467"/>
                <a:gd name="T43" fmla="*/ 0 h 1189"/>
                <a:gd name="T44" fmla="*/ 0 w 1467"/>
                <a:gd name="T45" fmla="*/ 0 h 1189"/>
                <a:gd name="T46" fmla="*/ 0 w 1467"/>
                <a:gd name="T47" fmla="*/ 0 h 1189"/>
                <a:gd name="T48" fmla="*/ 0 w 1467"/>
                <a:gd name="T49" fmla="*/ 0 h 1189"/>
                <a:gd name="T50" fmla="*/ 0 w 1467"/>
                <a:gd name="T51" fmla="*/ 0 h 1189"/>
                <a:gd name="T52" fmla="*/ 0 w 1467"/>
                <a:gd name="T53" fmla="*/ 0 h 1189"/>
                <a:gd name="T54" fmla="*/ 0 w 1467"/>
                <a:gd name="T55" fmla="*/ 0 h 1189"/>
                <a:gd name="T56" fmla="*/ 0 w 1467"/>
                <a:gd name="T57" fmla="*/ 0 h 1189"/>
                <a:gd name="T58" fmla="*/ 0 w 1467"/>
                <a:gd name="T59" fmla="*/ 0 h 1189"/>
                <a:gd name="T60" fmla="*/ 0 w 1467"/>
                <a:gd name="T61" fmla="*/ 0 h 1189"/>
                <a:gd name="T62" fmla="*/ 0 w 1467"/>
                <a:gd name="T63" fmla="*/ 0 h 1189"/>
                <a:gd name="T64" fmla="*/ 0 w 1467"/>
                <a:gd name="T65" fmla="*/ 0 h 118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67" h="1189">
                  <a:moveTo>
                    <a:pt x="702" y="76"/>
                  </a:moveTo>
                  <a:cubicBezTo>
                    <a:pt x="677" y="84"/>
                    <a:pt x="665" y="83"/>
                    <a:pt x="624" y="82"/>
                  </a:cubicBezTo>
                  <a:cubicBezTo>
                    <a:pt x="583" y="81"/>
                    <a:pt x="504" y="63"/>
                    <a:pt x="456" y="70"/>
                  </a:cubicBezTo>
                  <a:cubicBezTo>
                    <a:pt x="408" y="77"/>
                    <a:pt x="363" y="98"/>
                    <a:pt x="336" y="124"/>
                  </a:cubicBezTo>
                  <a:cubicBezTo>
                    <a:pt x="309" y="150"/>
                    <a:pt x="305" y="201"/>
                    <a:pt x="294" y="226"/>
                  </a:cubicBezTo>
                  <a:cubicBezTo>
                    <a:pt x="283" y="251"/>
                    <a:pt x="290" y="258"/>
                    <a:pt x="270" y="274"/>
                  </a:cubicBezTo>
                  <a:cubicBezTo>
                    <a:pt x="250" y="290"/>
                    <a:pt x="203" y="303"/>
                    <a:pt x="174" y="322"/>
                  </a:cubicBezTo>
                  <a:cubicBezTo>
                    <a:pt x="145" y="341"/>
                    <a:pt x="123" y="357"/>
                    <a:pt x="96" y="388"/>
                  </a:cubicBezTo>
                  <a:cubicBezTo>
                    <a:pt x="69" y="419"/>
                    <a:pt x="24" y="460"/>
                    <a:pt x="12" y="508"/>
                  </a:cubicBezTo>
                  <a:cubicBezTo>
                    <a:pt x="0" y="556"/>
                    <a:pt x="11" y="622"/>
                    <a:pt x="24" y="676"/>
                  </a:cubicBezTo>
                  <a:cubicBezTo>
                    <a:pt x="37" y="730"/>
                    <a:pt x="40" y="785"/>
                    <a:pt x="90" y="832"/>
                  </a:cubicBezTo>
                  <a:cubicBezTo>
                    <a:pt x="140" y="879"/>
                    <a:pt x="253" y="929"/>
                    <a:pt x="324" y="958"/>
                  </a:cubicBezTo>
                  <a:cubicBezTo>
                    <a:pt x="395" y="987"/>
                    <a:pt x="469" y="979"/>
                    <a:pt x="516" y="1006"/>
                  </a:cubicBezTo>
                  <a:cubicBezTo>
                    <a:pt x="563" y="1033"/>
                    <a:pt x="572" y="1091"/>
                    <a:pt x="606" y="1120"/>
                  </a:cubicBezTo>
                  <a:cubicBezTo>
                    <a:pt x="640" y="1149"/>
                    <a:pt x="676" y="1171"/>
                    <a:pt x="720" y="1180"/>
                  </a:cubicBezTo>
                  <a:cubicBezTo>
                    <a:pt x="764" y="1189"/>
                    <a:pt x="835" y="1185"/>
                    <a:pt x="870" y="1174"/>
                  </a:cubicBezTo>
                  <a:cubicBezTo>
                    <a:pt x="905" y="1163"/>
                    <a:pt x="906" y="1139"/>
                    <a:pt x="930" y="1114"/>
                  </a:cubicBezTo>
                  <a:cubicBezTo>
                    <a:pt x="954" y="1089"/>
                    <a:pt x="980" y="1052"/>
                    <a:pt x="1014" y="1024"/>
                  </a:cubicBezTo>
                  <a:cubicBezTo>
                    <a:pt x="1048" y="996"/>
                    <a:pt x="1069" y="964"/>
                    <a:pt x="1134" y="946"/>
                  </a:cubicBezTo>
                  <a:cubicBezTo>
                    <a:pt x="1199" y="928"/>
                    <a:pt x="1350" y="930"/>
                    <a:pt x="1404" y="916"/>
                  </a:cubicBezTo>
                  <a:cubicBezTo>
                    <a:pt x="1458" y="902"/>
                    <a:pt x="1449" y="883"/>
                    <a:pt x="1458" y="862"/>
                  </a:cubicBezTo>
                  <a:cubicBezTo>
                    <a:pt x="1467" y="841"/>
                    <a:pt x="1466" y="819"/>
                    <a:pt x="1458" y="790"/>
                  </a:cubicBezTo>
                  <a:cubicBezTo>
                    <a:pt x="1450" y="761"/>
                    <a:pt x="1419" y="720"/>
                    <a:pt x="1410" y="688"/>
                  </a:cubicBezTo>
                  <a:cubicBezTo>
                    <a:pt x="1401" y="656"/>
                    <a:pt x="1405" y="628"/>
                    <a:pt x="1404" y="598"/>
                  </a:cubicBezTo>
                  <a:cubicBezTo>
                    <a:pt x="1403" y="568"/>
                    <a:pt x="1405" y="537"/>
                    <a:pt x="1404" y="508"/>
                  </a:cubicBezTo>
                  <a:cubicBezTo>
                    <a:pt x="1403" y="479"/>
                    <a:pt x="1402" y="452"/>
                    <a:pt x="1398" y="424"/>
                  </a:cubicBezTo>
                  <a:cubicBezTo>
                    <a:pt x="1394" y="396"/>
                    <a:pt x="1411" y="369"/>
                    <a:pt x="1380" y="340"/>
                  </a:cubicBezTo>
                  <a:cubicBezTo>
                    <a:pt x="1349" y="311"/>
                    <a:pt x="1256" y="284"/>
                    <a:pt x="1212" y="250"/>
                  </a:cubicBezTo>
                  <a:cubicBezTo>
                    <a:pt x="1168" y="216"/>
                    <a:pt x="1138" y="168"/>
                    <a:pt x="1116" y="136"/>
                  </a:cubicBezTo>
                  <a:cubicBezTo>
                    <a:pt x="1094" y="104"/>
                    <a:pt x="1101" y="80"/>
                    <a:pt x="1080" y="58"/>
                  </a:cubicBezTo>
                  <a:cubicBezTo>
                    <a:pt x="1059" y="36"/>
                    <a:pt x="1041" y="8"/>
                    <a:pt x="990" y="4"/>
                  </a:cubicBezTo>
                  <a:cubicBezTo>
                    <a:pt x="939" y="0"/>
                    <a:pt x="822" y="20"/>
                    <a:pt x="774" y="34"/>
                  </a:cubicBezTo>
                  <a:cubicBezTo>
                    <a:pt x="726" y="48"/>
                    <a:pt x="727" y="68"/>
                    <a:pt x="702" y="76"/>
                  </a:cubicBezTo>
                  <a:close/>
                </a:path>
              </a:pathLst>
            </a:custGeom>
            <a:solidFill>
              <a:srgbClr val="00664B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ap="flat" cmpd="sng">
                  <a:solidFill>
                    <a:schemeClr val="tx1"/>
                  </a:solidFill>
                  <a:prstDash val="solid"/>
                  <a:round/>
                  <a:headEnd type="none" w="med" len="sm"/>
                  <a:tailEnd type="none" w="med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1451" name="Freeform 27"/>
            <p:cNvSpPr>
              <a:spLocks/>
            </p:cNvSpPr>
            <p:nvPr/>
          </p:nvSpPr>
          <p:spPr bwMode="auto">
            <a:xfrm>
              <a:off x="2952" y="1447"/>
              <a:ext cx="185" cy="296"/>
            </a:xfrm>
            <a:custGeom>
              <a:avLst/>
              <a:gdLst>
                <a:gd name="T0" fmla="*/ 0 w 480"/>
                <a:gd name="T1" fmla="*/ 0 h 912"/>
                <a:gd name="T2" fmla="*/ 0 w 480"/>
                <a:gd name="T3" fmla="*/ 0 h 912"/>
                <a:gd name="T4" fmla="*/ 0 w 480"/>
                <a:gd name="T5" fmla="*/ 0 h 912"/>
                <a:gd name="T6" fmla="*/ 0 w 480"/>
                <a:gd name="T7" fmla="*/ 0 h 912"/>
                <a:gd name="T8" fmla="*/ 0 w 480"/>
                <a:gd name="T9" fmla="*/ 0 h 912"/>
                <a:gd name="T10" fmla="*/ 0 w 480"/>
                <a:gd name="T11" fmla="*/ 0 h 912"/>
                <a:gd name="T12" fmla="*/ 0 w 480"/>
                <a:gd name="T13" fmla="*/ 0 h 912"/>
                <a:gd name="T14" fmla="*/ 0 w 480"/>
                <a:gd name="T15" fmla="*/ 0 h 912"/>
                <a:gd name="T16" fmla="*/ 0 w 480"/>
                <a:gd name="T17" fmla="*/ 0 h 912"/>
                <a:gd name="T18" fmla="*/ 0 w 480"/>
                <a:gd name="T19" fmla="*/ 0 h 9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80" h="912">
                  <a:moveTo>
                    <a:pt x="192" y="912"/>
                  </a:moveTo>
                  <a:cubicBezTo>
                    <a:pt x="183" y="860"/>
                    <a:pt x="175" y="809"/>
                    <a:pt x="180" y="756"/>
                  </a:cubicBezTo>
                  <a:cubicBezTo>
                    <a:pt x="185" y="703"/>
                    <a:pt x="214" y="641"/>
                    <a:pt x="222" y="594"/>
                  </a:cubicBezTo>
                  <a:cubicBezTo>
                    <a:pt x="230" y="547"/>
                    <a:pt x="240" y="525"/>
                    <a:pt x="228" y="474"/>
                  </a:cubicBezTo>
                  <a:cubicBezTo>
                    <a:pt x="216" y="423"/>
                    <a:pt x="185" y="334"/>
                    <a:pt x="150" y="288"/>
                  </a:cubicBezTo>
                  <a:cubicBezTo>
                    <a:pt x="115" y="242"/>
                    <a:pt x="36" y="230"/>
                    <a:pt x="18" y="198"/>
                  </a:cubicBezTo>
                  <a:cubicBezTo>
                    <a:pt x="0" y="166"/>
                    <a:pt x="9" y="118"/>
                    <a:pt x="42" y="96"/>
                  </a:cubicBezTo>
                  <a:cubicBezTo>
                    <a:pt x="75" y="74"/>
                    <a:pt x="158" y="70"/>
                    <a:pt x="216" y="66"/>
                  </a:cubicBezTo>
                  <a:cubicBezTo>
                    <a:pt x="274" y="62"/>
                    <a:pt x="346" y="83"/>
                    <a:pt x="390" y="72"/>
                  </a:cubicBezTo>
                  <a:cubicBezTo>
                    <a:pt x="434" y="61"/>
                    <a:pt x="457" y="30"/>
                    <a:pt x="480" y="0"/>
                  </a:cubicBezTo>
                </a:path>
              </a:pathLst>
            </a:custGeom>
            <a:noFill/>
            <a:ln w="38100" cap="flat" cmpd="sng">
              <a:solidFill>
                <a:srgbClr val="FFFFFF"/>
              </a:solidFill>
              <a:prstDash val="solid"/>
              <a:round/>
              <a:headEnd type="none" w="med" len="sm"/>
              <a:tailEnd type="none" w="med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1452" name="Freeform 28"/>
            <p:cNvSpPr>
              <a:spLocks/>
            </p:cNvSpPr>
            <p:nvPr/>
          </p:nvSpPr>
          <p:spPr bwMode="auto">
            <a:xfrm rot="-273880">
              <a:off x="2885" y="1492"/>
              <a:ext cx="129" cy="75"/>
            </a:xfrm>
            <a:custGeom>
              <a:avLst/>
              <a:gdLst>
                <a:gd name="T0" fmla="*/ 0 w 270"/>
                <a:gd name="T1" fmla="*/ 2 h 96"/>
                <a:gd name="T2" fmla="*/ 0 w 270"/>
                <a:gd name="T3" fmla="*/ 2 h 96"/>
                <a:gd name="T4" fmla="*/ 0 w 270"/>
                <a:gd name="T5" fmla="*/ 2 h 96"/>
                <a:gd name="T6" fmla="*/ 0 w 270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70" h="96">
                  <a:moveTo>
                    <a:pt x="270" y="96"/>
                  </a:moveTo>
                  <a:cubicBezTo>
                    <a:pt x="255" y="72"/>
                    <a:pt x="240" y="48"/>
                    <a:pt x="210" y="36"/>
                  </a:cubicBezTo>
                  <a:cubicBezTo>
                    <a:pt x="180" y="24"/>
                    <a:pt x="125" y="30"/>
                    <a:pt x="90" y="24"/>
                  </a:cubicBezTo>
                  <a:cubicBezTo>
                    <a:pt x="55" y="18"/>
                    <a:pt x="27" y="9"/>
                    <a:pt x="0" y="0"/>
                  </a:cubicBezTo>
                </a:path>
              </a:pathLst>
            </a:custGeom>
            <a:noFill/>
            <a:ln w="38100" cap="flat" cmpd="sng">
              <a:solidFill>
                <a:srgbClr val="FFFFFF"/>
              </a:solidFill>
              <a:prstDash val="solid"/>
              <a:round/>
              <a:headEnd type="none" w="med" len="sm"/>
              <a:tailEnd type="none" w="med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1453" name="Oval 29"/>
            <p:cNvSpPr>
              <a:spLocks noChangeArrowheads="1"/>
            </p:cNvSpPr>
            <p:nvPr/>
          </p:nvSpPr>
          <p:spPr bwMode="auto">
            <a:xfrm>
              <a:off x="3056" y="1459"/>
              <a:ext cx="36" cy="23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 type="none" w="med" len="sm"/>
              <a:tailEnd type="none" w="med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de-DE" altLang="de-DE"/>
            </a:p>
          </p:txBody>
        </p:sp>
        <p:sp>
          <p:nvSpPr>
            <p:cNvPr id="61454" name="Freeform 30"/>
            <p:cNvSpPr>
              <a:spLocks/>
            </p:cNvSpPr>
            <p:nvPr/>
          </p:nvSpPr>
          <p:spPr bwMode="auto">
            <a:xfrm>
              <a:off x="2910" y="1004"/>
              <a:ext cx="573" cy="383"/>
            </a:xfrm>
            <a:custGeom>
              <a:avLst/>
              <a:gdLst>
                <a:gd name="T0" fmla="*/ 0 w 1467"/>
                <a:gd name="T1" fmla="*/ 0 h 1189"/>
                <a:gd name="T2" fmla="*/ 0 w 1467"/>
                <a:gd name="T3" fmla="*/ 0 h 1189"/>
                <a:gd name="T4" fmla="*/ 0 w 1467"/>
                <a:gd name="T5" fmla="*/ 0 h 1189"/>
                <a:gd name="T6" fmla="*/ 0 w 1467"/>
                <a:gd name="T7" fmla="*/ 0 h 1189"/>
                <a:gd name="T8" fmla="*/ 0 w 1467"/>
                <a:gd name="T9" fmla="*/ 0 h 1189"/>
                <a:gd name="T10" fmla="*/ 0 w 1467"/>
                <a:gd name="T11" fmla="*/ 0 h 1189"/>
                <a:gd name="T12" fmla="*/ 0 w 1467"/>
                <a:gd name="T13" fmla="*/ 0 h 1189"/>
                <a:gd name="T14" fmla="*/ 0 w 1467"/>
                <a:gd name="T15" fmla="*/ 0 h 1189"/>
                <a:gd name="T16" fmla="*/ 0 w 1467"/>
                <a:gd name="T17" fmla="*/ 0 h 1189"/>
                <a:gd name="T18" fmla="*/ 0 w 1467"/>
                <a:gd name="T19" fmla="*/ 0 h 1189"/>
                <a:gd name="T20" fmla="*/ 0 w 1467"/>
                <a:gd name="T21" fmla="*/ 0 h 1189"/>
                <a:gd name="T22" fmla="*/ 0 w 1467"/>
                <a:gd name="T23" fmla="*/ 0 h 1189"/>
                <a:gd name="T24" fmla="*/ 0 w 1467"/>
                <a:gd name="T25" fmla="*/ 0 h 1189"/>
                <a:gd name="T26" fmla="*/ 0 w 1467"/>
                <a:gd name="T27" fmla="*/ 0 h 1189"/>
                <a:gd name="T28" fmla="*/ 0 w 1467"/>
                <a:gd name="T29" fmla="*/ 0 h 1189"/>
                <a:gd name="T30" fmla="*/ 0 w 1467"/>
                <a:gd name="T31" fmla="*/ 0 h 1189"/>
                <a:gd name="T32" fmla="*/ 0 w 1467"/>
                <a:gd name="T33" fmla="*/ 0 h 1189"/>
                <a:gd name="T34" fmla="*/ 0 w 1467"/>
                <a:gd name="T35" fmla="*/ 0 h 1189"/>
                <a:gd name="T36" fmla="*/ 0 w 1467"/>
                <a:gd name="T37" fmla="*/ 0 h 1189"/>
                <a:gd name="T38" fmla="*/ 0 w 1467"/>
                <a:gd name="T39" fmla="*/ 0 h 1189"/>
                <a:gd name="T40" fmla="*/ 0 w 1467"/>
                <a:gd name="T41" fmla="*/ 0 h 1189"/>
                <a:gd name="T42" fmla="*/ 0 w 1467"/>
                <a:gd name="T43" fmla="*/ 0 h 1189"/>
                <a:gd name="T44" fmla="*/ 0 w 1467"/>
                <a:gd name="T45" fmla="*/ 0 h 1189"/>
                <a:gd name="T46" fmla="*/ 0 w 1467"/>
                <a:gd name="T47" fmla="*/ 0 h 1189"/>
                <a:gd name="T48" fmla="*/ 0 w 1467"/>
                <a:gd name="T49" fmla="*/ 0 h 1189"/>
                <a:gd name="T50" fmla="*/ 0 w 1467"/>
                <a:gd name="T51" fmla="*/ 0 h 1189"/>
                <a:gd name="T52" fmla="*/ 0 w 1467"/>
                <a:gd name="T53" fmla="*/ 0 h 1189"/>
                <a:gd name="T54" fmla="*/ 0 w 1467"/>
                <a:gd name="T55" fmla="*/ 0 h 1189"/>
                <a:gd name="T56" fmla="*/ 0 w 1467"/>
                <a:gd name="T57" fmla="*/ 0 h 1189"/>
                <a:gd name="T58" fmla="*/ 0 w 1467"/>
                <a:gd name="T59" fmla="*/ 0 h 1189"/>
                <a:gd name="T60" fmla="*/ 0 w 1467"/>
                <a:gd name="T61" fmla="*/ 0 h 1189"/>
                <a:gd name="T62" fmla="*/ 0 w 1467"/>
                <a:gd name="T63" fmla="*/ 0 h 1189"/>
                <a:gd name="T64" fmla="*/ 0 w 1467"/>
                <a:gd name="T65" fmla="*/ 0 h 118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67" h="1189">
                  <a:moveTo>
                    <a:pt x="702" y="76"/>
                  </a:moveTo>
                  <a:cubicBezTo>
                    <a:pt x="677" y="84"/>
                    <a:pt x="665" y="83"/>
                    <a:pt x="624" y="82"/>
                  </a:cubicBezTo>
                  <a:cubicBezTo>
                    <a:pt x="583" y="81"/>
                    <a:pt x="504" y="63"/>
                    <a:pt x="456" y="70"/>
                  </a:cubicBezTo>
                  <a:cubicBezTo>
                    <a:pt x="408" y="77"/>
                    <a:pt x="363" y="98"/>
                    <a:pt x="336" y="124"/>
                  </a:cubicBezTo>
                  <a:cubicBezTo>
                    <a:pt x="309" y="150"/>
                    <a:pt x="305" y="201"/>
                    <a:pt x="294" y="226"/>
                  </a:cubicBezTo>
                  <a:cubicBezTo>
                    <a:pt x="283" y="251"/>
                    <a:pt x="290" y="258"/>
                    <a:pt x="270" y="274"/>
                  </a:cubicBezTo>
                  <a:cubicBezTo>
                    <a:pt x="250" y="290"/>
                    <a:pt x="203" y="303"/>
                    <a:pt x="174" y="322"/>
                  </a:cubicBezTo>
                  <a:cubicBezTo>
                    <a:pt x="145" y="341"/>
                    <a:pt x="123" y="357"/>
                    <a:pt x="96" y="388"/>
                  </a:cubicBezTo>
                  <a:cubicBezTo>
                    <a:pt x="69" y="419"/>
                    <a:pt x="24" y="460"/>
                    <a:pt x="12" y="508"/>
                  </a:cubicBezTo>
                  <a:cubicBezTo>
                    <a:pt x="0" y="556"/>
                    <a:pt x="11" y="622"/>
                    <a:pt x="24" y="676"/>
                  </a:cubicBezTo>
                  <a:cubicBezTo>
                    <a:pt x="37" y="730"/>
                    <a:pt x="40" y="785"/>
                    <a:pt x="90" y="832"/>
                  </a:cubicBezTo>
                  <a:cubicBezTo>
                    <a:pt x="140" y="879"/>
                    <a:pt x="253" y="929"/>
                    <a:pt x="324" y="958"/>
                  </a:cubicBezTo>
                  <a:cubicBezTo>
                    <a:pt x="395" y="987"/>
                    <a:pt x="469" y="979"/>
                    <a:pt x="516" y="1006"/>
                  </a:cubicBezTo>
                  <a:cubicBezTo>
                    <a:pt x="563" y="1033"/>
                    <a:pt x="572" y="1091"/>
                    <a:pt x="606" y="1120"/>
                  </a:cubicBezTo>
                  <a:cubicBezTo>
                    <a:pt x="640" y="1149"/>
                    <a:pt x="676" y="1171"/>
                    <a:pt x="720" y="1180"/>
                  </a:cubicBezTo>
                  <a:cubicBezTo>
                    <a:pt x="764" y="1189"/>
                    <a:pt x="835" y="1185"/>
                    <a:pt x="870" y="1174"/>
                  </a:cubicBezTo>
                  <a:cubicBezTo>
                    <a:pt x="905" y="1163"/>
                    <a:pt x="906" y="1139"/>
                    <a:pt x="930" y="1114"/>
                  </a:cubicBezTo>
                  <a:cubicBezTo>
                    <a:pt x="954" y="1089"/>
                    <a:pt x="980" y="1052"/>
                    <a:pt x="1014" y="1024"/>
                  </a:cubicBezTo>
                  <a:cubicBezTo>
                    <a:pt x="1048" y="996"/>
                    <a:pt x="1069" y="964"/>
                    <a:pt x="1134" y="946"/>
                  </a:cubicBezTo>
                  <a:cubicBezTo>
                    <a:pt x="1199" y="928"/>
                    <a:pt x="1350" y="930"/>
                    <a:pt x="1404" y="916"/>
                  </a:cubicBezTo>
                  <a:cubicBezTo>
                    <a:pt x="1458" y="902"/>
                    <a:pt x="1449" y="883"/>
                    <a:pt x="1458" y="862"/>
                  </a:cubicBezTo>
                  <a:cubicBezTo>
                    <a:pt x="1467" y="841"/>
                    <a:pt x="1466" y="819"/>
                    <a:pt x="1458" y="790"/>
                  </a:cubicBezTo>
                  <a:cubicBezTo>
                    <a:pt x="1450" y="761"/>
                    <a:pt x="1419" y="720"/>
                    <a:pt x="1410" y="688"/>
                  </a:cubicBezTo>
                  <a:cubicBezTo>
                    <a:pt x="1401" y="656"/>
                    <a:pt x="1405" y="628"/>
                    <a:pt x="1404" y="598"/>
                  </a:cubicBezTo>
                  <a:cubicBezTo>
                    <a:pt x="1403" y="568"/>
                    <a:pt x="1405" y="537"/>
                    <a:pt x="1404" y="508"/>
                  </a:cubicBezTo>
                  <a:cubicBezTo>
                    <a:pt x="1403" y="479"/>
                    <a:pt x="1402" y="452"/>
                    <a:pt x="1398" y="424"/>
                  </a:cubicBezTo>
                  <a:cubicBezTo>
                    <a:pt x="1394" y="396"/>
                    <a:pt x="1411" y="369"/>
                    <a:pt x="1380" y="340"/>
                  </a:cubicBezTo>
                  <a:cubicBezTo>
                    <a:pt x="1349" y="311"/>
                    <a:pt x="1256" y="284"/>
                    <a:pt x="1212" y="250"/>
                  </a:cubicBezTo>
                  <a:cubicBezTo>
                    <a:pt x="1168" y="216"/>
                    <a:pt x="1138" y="168"/>
                    <a:pt x="1116" y="136"/>
                  </a:cubicBezTo>
                  <a:cubicBezTo>
                    <a:pt x="1094" y="104"/>
                    <a:pt x="1101" y="80"/>
                    <a:pt x="1080" y="58"/>
                  </a:cubicBezTo>
                  <a:cubicBezTo>
                    <a:pt x="1059" y="36"/>
                    <a:pt x="1041" y="8"/>
                    <a:pt x="990" y="4"/>
                  </a:cubicBezTo>
                  <a:cubicBezTo>
                    <a:pt x="939" y="0"/>
                    <a:pt x="822" y="20"/>
                    <a:pt x="774" y="34"/>
                  </a:cubicBezTo>
                  <a:cubicBezTo>
                    <a:pt x="726" y="48"/>
                    <a:pt x="727" y="68"/>
                    <a:pt x="702" y="76"/>
                  </a:cubicBezTo>
                  <a:close/>
                </a:path>
              </a:pathLst>
            </a:custGeom>
            <a:solidFill>
              <a:srgbClr val="008260">
                <a:alpha val="50195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ap="flat" cmpd="sng">
                  <a:solidFill>
                    <a:schemeClr val="tx1"/>
                  </a:solidFill>
                  <a:prstDash val="solid"/>
                  <a:round/>
                  <a:headEnd type="none" w="med" len="sm"/>
                  <a:tailEnd type="none" w="med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1455" name="Freeform 31"/>
            <p:cNvSpPr>
              <a:spLocks/>
            </p:cNvSpPr>
            <p:nvPr/>
          </p:nvSpPr>
          <p:spPr bwMode="auto">
            <a:xfrm>
              <a:off x="3103" y="1115"/>
              <a:ext cx="185" cy="137"/>
            </a:xfrm>
            <a:custGeom>
              <a:avLst/>
              <a:gdLst>
                <a:gd name="T0" fmla="*/ 0 w 1467"/>
                <a:gd name="T1" fmla="*/ 0 h 1189"/>
                <a:gd name="T2" fmla="*/ 0 w 1467"/>
                <a:gd name="T3" fmla="*/ 0 h 1189"/>
                <a:gd name="T4" fmla="*/ 0 w 1467"/>
                <a:gd name="T5" fmla="*/ 0 h 1189"/>
                <a:gd name="T6" fmla="*/ 0 w 1467"/>
                <a:gd name="T7" fmla="*/ 0 h 1189"/>
                <a:gd name="T8" fmla="*/ 0 w 1467"/>
                <a:gd name="T9" fmla="*/ 0 h 1189"/>
                <a:gd name="T10" fmla="*/ 0 w 1467"/>
                <a:gd name="T11" fmla="*/ 0 h 1189"/>
                <a:gd name="T12" fmla="*/ 0 w 1467"/>
                <a:gd name="T13" fmla="*/ 0 h 1189"/>
                <a:gd name="T14" fmla="*/ 0 w 1467"/>
                <a:gd name="T15" fmla="*/ 0 h 1189"/>
                <a:gd name="T16" fmla="*/ 0 w 1467"/>
                <a:gd name="T17" fmla="*/ 0 h 1189"/>
                <a:gd name="T18" fmla="*/ 0 w 1467"/>
                <a:gd name="T19" fmla="*/ 0 h 1189"/>
                <a:gd name="T20" fmla="*/ 0 w 1467"/>
                <a:gd name="T21" fmla="*/ 0 h 1189"/>
                <a:gd name="T22" fmla="*/ 0 w 1467"/>
                <a:gd name="T23" fmla="*/ 0 h 1189"/>
                <a:gd name="T24" fmla="*/ 0 w 1467"/>
                <a:gd name="T25" fmla="*/ 0 h 1189"/>
                <a:gd name="T26" fmla="*/ 0 w 1467"/>
                <a:gd name="T27" fmla="*/ 0 h 1189"/>
                <a:gd name="T28" fmla="*/ 0 w 1467"/>
                <a:gd name="T29" fmla="*/ 0 h 1189"/>
                <a:gd name="T30" fmla="*/ 0 w 1467"/>
                <a:gd name="T31" fmla="*/ 0 h 1189"/>
                <a:gd name="T32" fmla="*/ 0 w 1467"/>
                <a:gd name="T33" fmla="*/ 0 h 1189"/>
                <a:gd name="T34" fmla="*/ 0 w 1467"/>
                <a:gd name="T35" fmla="*/ 0 h 1189"/>
                <a:gd name="T36" fmla="*/ 0 w 1467"/>
                <a:gd name="T37" fmla="*/ 0 h 1189"/>
                <a:gd name="T38" fmla="*/ 0 w 1467"/>
                <a:gd name="T39" fmla="*/ 0 h 1189"/>
                <a:gd name="T40" fmla="*/ 0 w 1467"/>
                <a:gd name="T41" fmla="*/ 0 h 1189"/>
                <a:gd name="T42" fmla="*/ 0 w 1467"/>
                <a:gd name="T43" fmla="*/ 0 h 1189"/>
                <a:gd name="T44" fmla="*/ 0 w 1467"/>
                <a:gd name="T45" fmla="*/ 0 h 1189"/>
                <a:gd name="T46" fmla="*/ 0 w 1467"/>
                <a:gd name="T47" fmla="*/ 0 h 1189"/>
                <a:gd name="T48" fmla="*/ 0 w 1467"/>
                <a:gd name="T49" fmla="*/ 0 h 1189"/>
                <a:gd name="T50" fmla="*/ 0 w 1467"/>
                <a:gd name="T51" fmla="*/ 0 h 1189"/>
                <a:gd name="T52" fmla="*/ 0 w 1467"/>
                <a:gd name="T53" fmla="*/ 0 h 1189"/>
                <a:gd name="T54" fmla="*/ 0 w 1467"/>
                <a:gd name="T55" fmla="*/ 0 h 1189"/>
                <a:gd name="T56" fmla="*/ 0 w 1467"/>
                <a:gd name="T57" fmla="*/ 0 h 1189"/>
                <a:gd name="T58" fmla="*/ 0 w 1467"/>
                <a:gd name="T59" fmla="*/ 0 h 1189"/>
                <a:gd name="T60" fmla="*/ 0 w 1467"/>
                <a:gd name="T61" fmla="*/ 0 h 1189"/>
                <a:gd name="T62" fmla="*/ 0 w 1467"/>
                <a:gd name="T63" fmla="*/ 0 h 1189"/>
                <a:gd name="T64" fmla="*/ 0 w 1467"/>
                <a:gd name="T65" fmla="*/ 0 h 118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67" h="1189">
                  <a:moveTo>
                    <a:pt x="702" y="76"/>
                  </a:moveTo>
                  <a:cubicBezTo>
                    <a:pt x="677" y="84"/>
                    <a:pt x="665" y="83"/>
                    <a:pt x="624" y="82"/>
                  </a:cubicBezTo>
                  <a:cubicBezTo>
                    <a:pt x="583" y="81"/>
                    <a:pt x="504" y="63"/>
                    <a:pt x="456" y="70"/>
                  </a:cubicBezTo>
                  <a:cubicBezTo>
                    <a:pt x="408" y="77"/>
                    <a:pt x="363" y="98"/>
                    <a:pt x="336" y="124"/>
                  </a:cubicBezTo>
                  <a:cubicBezTo>
                    <a:pt x="309" y="150"/>
                    <a:pt x="305" y="201"/>
                    <a:pt x="294" y="226"/>
                  </a:cubicBezTo>
                  <a:cubicBezTo>
                    <a:pt x="283" y="251"/>
                    <a:pt x="290" y="258"/>
                    <a:pt x="270" y="274"/>
                  </a:cubicBezTo>
                  <a:cubicBezTo>
                    <a:pt x="250" y="290"/>
                    <a:pt x="203" y="303"/>
                    <a:pt x="174" y="322"/>
                  </a:cubicBezTo>
                  <a:cubicBezTo>
                    <a:pt x="145" y="341"/>
                    <a:pt x="123" y="357"/>
                    <a:pt x="96" y="388"/>
                  </a:cubicBezTo>
                  <a:cubicBezTo>
                    <a:pt x="69" y="419"/>
                    <a:pt x="24" y="460"/>
                    <a:pt x="12" y="508"/>
                  </a:cubicBezTo>
                  <a:cubicBezTo>
                    <a:pt x="0" y="556"/>
                    <a:pt x="11" y="622"/>
                    <a:pt x="24" y="676"/>
                  </a:cubicBezTo>
                  <a:cubicBezTo>
                    <a:pt x="37" y="730"/>
                    <a:pt x="40" y="785"/>
                    <a:pt x="90" y="832"/>
                  </a:cubicBezTo>
                  <a:cubicBezTo>
                    <a:pt x="140" y="879"/>
                    <a:pt x="253" y="929"/>
                    <a:pt x="324" y="958"/>
                  </a:cubicBezTo>
                  <a:cubicBezTo>
                    <a:pt x="395" y="987"/>
                    <a:pt x="469" y="979"/>
                    <a:pt x="516" y="1006"/>
                  </a:cubicBezTo>
                  <a:cubicBezTo>
                    <a:pt x="563" y="1033"/>
                    <a:pt x="572" y="1091"/>
                    <a:pt x="606" y="1120"/>
                  </a:cubicBezTo>
                  <a:cubicBezTo>
                    <a:pt x="640" y="1149"/>
                    <a:pt x="676" y="1171"/>
                    <a:pt x="720" y="1180"/>
                  </a:cubicBezTo>
                  <a:cubicBezTo>
                    <a:pt x="764" y="1189"/>
                    <a:pt x="835" y="1185"/>
                    <a:pt x="870" y="1174"/>
                  </a:cubicBezTo>
                  <a:cubicBezTo>
                    <a:pt x="905" y="1163"/>
                    <a:pt x="906" y="1139"/>
                    <a:pt x="930" y="1114"/>
                  </a:cubicBezTo>
                  <a:cubicBezTo>
                    <a:pt x="954" y="1089"/>
                    <a:pt x="980" y="1052"/>
                    <a:pt x="1014" y="1024"/>
                  </a:cubicBezTo>
                  <a:cubicBezTo>
                    <a:pt x="1048" y="996"/>
                    <a:pt x="1069" y="964"/>
                    <a:pt x="1134" y="946"/>
                  </a:cubicBezTo>
                  <a:cubicBezTo>
                    <a:pt x="1199" y="928"/>
                    <a:pt x="1350" y="930"/>
                    <a:pt x="1404" y="916"/>
                  </a:cubicBezTo>
                  <a:cubicBezTo>
                    <a:pt x="1458" y="902"/>
                    <a:pt x="1449" y="883"/>
                    <a:pt x="1458" y="862"/>
                  </a:cubicBezTo>
                  <a:cubicBezTo>
                    <a:pt x="1467" y="841"/>
                    <a:pt x="1466" y="819"/>
                    <a:pt x="1458" y="790"/>
                  </a:cubicBezTo>
                  <a:cubicBezTo>
                    <a:pt x="1450" y="761"/>
                    <a:pt x="1419" y="720"/>
                    <a:pt x="1410" y="688"/>
                  </a:cubicBezTo>
                  <a:cubicBezTo>
                    <a:pt x="1401" y="656"/>
                    <a:pt x="1405" y="628"/>
                    <a:pt x="1404" y="598"/>
                  </a:cubicBezTo>
                  <a:cubicBezTo>
                    <a:pt x="1403" y="568"/>
                    <a:pt x="1405" y="537"/>
                    <a:pt x="1404" y="508"/>
                  </a:cubicBezTo>
                  <a:cubicBezTo>
                    <a:pt x="1403" y="479"/>
                    <a:pt x="1402" y="452"/>
                    <a:pt x="1398" y="424"/>
                  </a:cubicBezTo>
                  <a:cubicBezTo>
                    <a:pt x="1394" y="396"/>
                    <a:pt x="1411" y="369"/>
                    <a:pt x="1380" y="340"/>
                  </a:cubicBezTo>
                  <a:cubicBezTo>
                    <a:pt x="1349" y="311"/>
                    <a:pt x="1256" y="284"/>
                    <a:pt x="1212" y="250"/>
                  </a:cubicBezTo>
                  <a:cubicBezTo>
                    <a:pt x="1168" y="216"/>
                    <a:pt x="1138" y="168"/>
                    <a:pt x="1116" y="136"/>
                  </a:cubicBezTo>
                  <a:cubicBezTo>
                    <a:pt x="1094" y="104"/>
                    <a:pt x="1101" y="80"/>
                    <a:pt x="1080" y="58"/>
                  </a:cubicBezTo>
                  <a:cubicBezTo>
                    <a:pt x="1059" y="36"/>
                    <a:pt x="1041" y="8"/>
                    <a:pt x="990" y="4"/>
                  </a:cubicBezTo>
                  <a:cubicBezTo>
                    <a:pt x="939" y="0"/>
                    <a:pt x="822" y="20"/>
                    <a:pt x="774" y="34"/>
                  </a:cubicBezTo>
                  <a:cubicBezTo>
                    <a:pt x="726" y="48"/>
                    <a:pt x="727" y="68"/>
                    <a:pt x="702" y="7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ap="flat" cmpd="sng">
                  <a:solidFill>
                    <a:schemeClr val="tx1"/>
                  </a:solidFill>
                  <a:prstDash val="solid"/>
                  <a:round/>
                  <a:headEnd type="none" w="med" len="sm"/>
                  <a:tailEnd type="none" w="med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1456" name="Freeform 32"/>
            <p:cNvSpPr>
              <a:spLocks/>
            </p:cNvSpPr>
            <p:nvPr/>
          </p:nvSpPr>
          <p:spPr bwMode="auto">
            <a:xfrm>
              <a:off x="3050" y="1085"/>
              <a:ext cx="280" cy="204"/>
            </a:xfrm>
            <a:custGeom>
              <a:avLst/>
              <a:gdLst>
                <a:gd name="T0" fmla="*/ 0 w 1467"/>
                <a:gd name="T1" fmla="*/ 0 h 1189"/>
                <a:gd name="T2" fmla="*/ 0 w 1467"/>
                <a:gd name="T3" fmla="*/ 0 h 1189"/>
                <a:gd name="T4" fmla="*/ 0 w 1467"/>
                <a:gd name="T5" fmla="*/ 0 h 1189"/>
                <a:gd name="T6" fmla="*/ 0 w 1467"/>
                <a:gd name="T7" fmla="*/ 0 h 1189"/>
                <a:gd name="T8" fmla="*/ 0 w 1467"/>
                <a:gd name="T9" fmla="*/ 0 h 1189"/>
                <a:gd name="T10" fmla="*/ 0 w 1467"/>
                <a:gd name="T11" fmla="*/ 0 h 1189"/>
                <a:gd name="T12" fmla="*/ 0 w 1467"/>
                <a:gd name="T13" fmla="*/ 0 h 1189"/>
                <a:gd name="T14" fmla="*/ 0 w 1467"/>
                <a:gd name="T15" fmla="*/ 0 h 1189"/>
                <a:gd name="T16" fmla="*/ 0 w 1467"/>
                <a:gd name="T17" fmla="*/ 0 h 1189"/>
                <a:gd name="T18" fmla="*/ 0 w 1467"/>
                <a:gd name="T19" fmla="*/ 0 h 1189"/>
                <a:gd name="T20" fmla="*/ 0 w 1467"/>
                <a:gd name="T21" fmla="*/ 0 h 1189"/>
                <a:gd name="T22" fmla="*/ 0 w 1467"/>
                <a:gd name="T23" fmla="*/ 0 h 1189"/>
                <a:gd name="T24" fmla="*/ 0 w 1467"/>
                <a:gd name="T25" fmla="*/ 0 h 1189"/>
                <a:gd name="T26" fmla="*/ 0 w 1467"/>
                <a:gd name="T27" fmla="*/ 0 h 1189"/>
                <a:gd name="T28" fmla="*/ 0 w 1467"/>
                <a:gd name="T29" fmla="*/ 0 h 1189"/>
                <a:gd name="T30" fmla="*/ 0 w 1467"/>
                <a:gd name="T31" fmla="*/ 0 h 1189"/>
                <a:gd name="T32" fmla="*/ 0 w 1467"/>
                <a:gd name="T33" fmla="*/ 0 h 1189"/>
                <a:gd name="T34" fmla="*/ 0 w 1467"/>
                <a:gd name="T35" fmla="*/ 0 h 1189"/>
                <a:gd name="T36" fmla="*/ 0 w 1467"/>
                <a:gd name="T37" fmla="*/ 0 h 1189"/>
                <a:gd name="T38" fmla="*/ 0 w 1467"/>
                <a:gd name="T39" fmla="*/ 0 h 1189"/>
                <a:gd name="T40" fmla="*/ 0 w 1467"/>
                <a:gd name="T41" fmla="*/ 0 h 1189"/>
                <a:gd name="T42" fmla="*/ 0 w 1467"/>
                <a:gd name="T43" fmla="*/ 0 h 1189"/>
                <a:gd name="T44" fmla="*/ 0 w 1467"/>
                <a:gd name="T45" fmla="*/ 0 h 1189"/>
                <a:gd name="T46" fmla="*/ 0 w 1467"/>
                <a:gd name="T47" fmla="*/ 0 h 1189"/>
                <a:gd name="T48" fmla="*/ 0 w 1467"/>
                <a:gd name="T49" fmla="*/ 0 h 1189"/>
                <a:gd name="T50" fmla="*/ 0 w 1467"/>
                <a:gd name="T51" fmla="*/ 0 h 1189"/>
                <a:gd name="T52" fmla="*/ 0 w 1467"/>
                <a:gd name="T53" fmla="*/ 0 h 1189"/>
                <a:gd name="T54" fmla="*/ 0 w 1467"/>
                <a:gd name="T55" fmla="*/ 0 h 1189"/>
                <a:gd name="T56" fmla="*/ 0 w 1467"/>
                <a:gd name="T57" fmla="*/ 0 h 1189"/>
                <a:gd name="T58" fmla="*/ 0 w 1467"/>
                <a:gd name="T59" fmla="*/ 0 h 1189"/>
                <a:gd name="T60" fmla="*/ 0 w 1467"/>
                <a:gd name="T61" fmla="*/ 0 h 1189"/>
                <a:gd name="T62" fmla="*/ 0 w 1467"/>
                <a:gd name="T63" fmla="*/ 0 h 1189"/>
                <a:gd name="T64" fmla="*/ 0 w 1467"/>
                <a:gd name="T65" fmla="*/ 0 h 118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67" h="1189">
                  <a:moveTo>
                    <a:pt x="702" y="76"/>
                  </a:moveTo>
                  <a:cubicBezTo>
                    <a:pt x="677" y="84"/>
                    <a:pt x="665" y="83"/>
                    <a:pt x="624" y="82"/>
                  </a:cubicBezTo>
                  <a:cubicBezTo>
                    <a:pt x="583" y="81"/>
                    <a:pt x="504" y="63"/>
                    <a:pt x="456" y="70"/>
                  </a:cubicBezTo>
                  <a:cubicBezTo>
                    <a:pt x="408" y="77"/>
                    <a:pt x="363" y="98"/>
                    <a:pt x="336" y="124"/>
                  </a:cubicBezTo>
                  <a:cubicBezTo>
                    <a:pt x="309" y="150"/>
                    <a:pt x="305" y="201"/>
                    <a:pt x="294" y="226"/>
                  </a:cubicBezTo>
                  <a:cubicBezTo>
                    <a:pt x="283" y="251"/>
                    <a:pt x="290" y="258"/>
                    <a:pt x="270" y="274"/>
                  </a:cubicBezTo>
                  <a:cubicBezTo>
                    <a:pt x="250" y="290"/>
                    <a:pt x="203" y="303"/>
                    <a:pt x="174" y="322"/>
                  </a:cubicBezTo>
                  <a:cubicBezTo>
                    <a:pt x="145" y="341"/>
                    <a:pt x="123" y="357"/>
                    <a:pt x="96" y="388"/>
                  </a:cubicBezTo>
                  <a:cubicBezTo>
                    <a:pt x="69" y="419"/>
                    <a:pt x="24" y="460"/>
                    <a:pt x="12" y="508"/>
                  </a:cubicBezTo>
                  <a:cubicBezTo>
                    <a:pt x="0" y="556"/>
                    <a:pt x="11" y="622"/>
                    <a:pt x="24" y="676"/>
                  </a:cubicBezTo>
                  <a:cubicBezTo>
                    <a:pt x="37" y="730"/>
                    <a:pt x="40" y="785"/>
                    <a:pt x="90" y="832"/>
                  </a:cubicBezTo>
                  <a:cubicBezTo>
                    <a:pt x="140" y="879"/>
                    <a:pt x="253" y="929"/>
                    <a:pt x="324" y="958"/>
                  </a:cubicBezTo>
                  <a:cubicBezTo>
                    <a:pt x="395" y="987"/>
                    <a:pt x="469" y="979"/>
                    <a:pt x="516" y="1006"/>
                  </a:cubicBezTo>
                  <a:cubicBezTo>
                    <a:pt x="563" y="1033"/>
                    <a:pt x="572" y="1091"/>
                    <a:pt x="606" y="1120"/>
                  </a:cubicBezTo>
                  <a:cubicBezTo>
                    <a:pt x="640" y="1149"/>
                    <a:pt x="676" y="1171"/>
                    <a:pt x="720" y="1180"/>
                  </a:cubicBezTo>
                  <a:cubicBezTo>
                    <a:pt x="764" y="1189"/>
                    <a:pt x="835" y="1185"/>
                    <a:pt x="870" y="1174"/>
                  </a:cubicBezTo>
                  <a:cubicBezTo>
                    <a:pt x="905" y="1163"/>
                    <a:pt x="906" y="1139"/>
                    <a:pt x="930" y="1114"/>
                  </a:cubicBezTo>
                  <a:cubicBezTo>
                    <a:pt x="954" y="1089"/>
                    <a:pt x="980" y="1052"/>
                    <a:pt x="1014" y="1024"/>
                  </a:cubicBezTo>
                  <a:cubicBezTo>
                    <a:pt x="1048" y="996"/>
                    <a:pt x="1069" y="964"/>
                    <a:pt x="1134" y="946"/>
                  </a:cubicBezTo>
                  <a:cubicBezTo>
                    <a:pt x="1199" y="928"/>
                    <a:pt x="1350" y="930"/>
                    <a:pt x="1404" y="916"/>
                  </a:cubicBezTo>
                  <a:cubicBezTo>
                    <a:pt x="1458" y="902"/>
                    <a:pt x="1449" y="883"/>
                    <a:pt x="1458" y="862"/>
                  </a:cubicBezTo>
                  <a:cubicBezTo>
                    <a:pt x="1467" y="841"/>
                    <a:pt x="1466" y="819"/>
                    <a:pt x="1458" y="790"/>
                  </a:cubicBezTo>
                  <a:cubicBezTo>
                    <a:pt x="1450" y="761"/>
                    <a:pt x="1419" y="720"/>
                    <a:pt x="1410" y="688"/>
                  </a:cubicBezTo>
                  <a:cubicBezTo>
                    <a:pt x="1401" y="656"/>
                    <a:pt x="1405" y="628"/>
                    <a:pt x="1404" y="598"/>
                  </a:cubicBezTo>
                  <a:cubicBezTo>
                    <a:pt x="1403" y="568"/>
                    <a:pt x="1405" y="537"/>
                    <a:pt x="1404" y="508"/>
                  </a:cubicBezTo>
                  <a:cubicBezTo>
                    <a:pt x="1403" y="479"/>
                    <a:pt x="1402" y="452"/>
                    <a:pt x="1398" y="424"/>
                  </a:cubicBezTo>
                  <a:cubicBezTo>
                    <a:pt x="1394" y="396"/>
                    <a:pt x="1411" y="369"/>
                    <a:pt x="1380" y="340"/>
                  </a:cubicBezTo>
                  <a:cubicBezTo>
                    <a:pt x="1349" y="311"/>
                    <a:pt x="1256" y="284"/>
                    <a:pt x="1212" y="250"/>
                  </a:cubicBezTo>
                  <a:cubicBezTo>
                    <a:pt x="1168" y="216"/>
                    <a:pt x="1138" y="168"/>
                    <a:pt x="1116" y="136"/>
                  </a:cubicBezTo>
                  <a:cubicBezTo>
                    <a:pt x="1094" y="104"/>
                    <a:pt x="1101" y="80"/>
                    <a:pt x="1080" y="58"/>
                  </a:cubicBezTo>
                  <a:cubicBezTo>
                    <a:pt x="1059" y="36"/>
                    <a:pt x="1041" y="8"/>
                    <a:pt x="990" y="4"/>
                  </a:cubicBezTo>
                  <a:cubicBezTo>
                    <a:pt x="939" y="0"/>
                    <a:pt x="822" y="20"/>
                    <a:pt x="774" y="34"/>
                  </a:cubicBezTo>
                  <a:cubicBezTo>
                    <a:pt x="726" y="48"/>
                    <a:pt x="727" y="68"/>
                    <a:pt x="702" y="7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ap="flat" cmpd="sng">
                  <a:solidFill>
                    <a:schemeClr val="tx1"/>
                  </a:solidFill>
                  <a:prstDash val="solid"/>
                  <a:round/>
                  <a:headEnd type="none" w="med" len="sm"/>
                  <a:tailEnd type="none" w="med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1457" name="Freeform 33"/>
            <p:cNvSpPr>
              <a:spLocks/>
            </p:cNvSpPr>
            <p:nvPr/>
          </p:nvSpPr>
          <p:spPr bwMode="auto">
            <a:xfrm>
              <a:off x="2944" y="1021"/>
              <a:ext cx="487" cy="353"/>
            </a:xfrm>
            <a:custGeom>
              <a:avLst/>
              <a:gdLst>
                <a:gd name="T0" fmla="*/ 0 w 1467"/>
                <a:gd name="T1" fmla="*/ 0 h 1189"/>
                <a:gd name="T2" fmla="*/ 0 w 1467"/>
                <a:gd name="T3" fmla="*/ 0 h 1189"/>
                <a:gd name="T4" fmla="*/ 0 w 1467"/>
                <a:gd name="T5" fmla="*/ 0 h 1189"/>
                <a:gd name="T6" fmla="*/ 0 w 1467"/>
                <a:gd name="T7" fmla="*/ 0 h 1189"/>
                <a:gd name="T8" fmla="*/ 0 w 1467"/>
                <a:gd name="T9" fmla="*/ 0 h 1189"/>
                <a:gd name="T10" fmla="*/ 0 w 1467"/>
                <a:gd name="T11" fmla="*/ 0 h 1189"/>
                <a:gd name="T12" fmla="*/ 0 w 1467"/>
                <a:gd name="T13" fmla="*/ 0 h 1189"/>
                <a:gd name="T14" fmla="*/ 0 w 1467"/>
                <a:gd name="T15" fmla="*/ 0 h 1189"/>
                <a:gd name="T16" fmla="*/ 0 w 1467"/>
                <a:gd name="T17" fmla="*/ 0 h 1189"/>
                <a:gd name="T18" fmla="*/ 0 w 1467"/>
                <a:gd name="T19" fmla="*/ 0 h 1189"/>
                <a:gd name="T20" fmla="*/ 0 w 1467"/>
                <a:gd name="T21" fmla="*/ 0 h 1189"/>
                <a:gd name="T22" fmla="*/ 0 w 1467"/>
                <a:gd name="T23" fmla="*/ 0 h 1189"/>
                <a:gd name="T24" fmla="*/ 0 w 1467"/>
                <a:gd name="T25" fmla="*/ 0 h 1189"/>
                <a:gd name="T26" fmla="*/ 0 w 1467"/>
                <a:gd name="T27" fmla="*/ 0 h 1189"/>
                <a:gd name="T28" fmla="*/ 0 w 1467"/>
                <a:gd name="T29" fmla="*/ 0 h 1189"/>
                <a:gd name="T30" fmla="*/ 0 w 1467"/>
                <a:gd name="T31" fmla="*/ 0 h 1189"/>
                <a:gd name="T32" fmla="*/ 0 w 1467"/>
                <a:gd name="T33" fmla="*/ 0 h 1189"/>
                <a:gd name="T34" fmla="*/ 0 w 1467"/>
                <a:gd name="T35" fmla="*/ 0 h 1189"/>
                <a:gd name="T36" fmla="*/ 0 w 1467"/>
                <a:gd name="T37" fmla="*/ 0 h 1189"/>
                <a:gd name="T38" fmla="*/ 0 w 1467"/>
                <a:gd name="T39" fmla="*/ 0 h 1189"/>
                <a:gd name="T40" fmla="*/ 0 w 1467"/>
                <a:gd name="T41" fmla="*/ 0 h 1189"/>
                <a:gd name="T42" fmla="*/ 0 w 1467"/>
                <a:gd name="T43" fmla="*/ 0 h 1189"/>
                <a:gd name="T44" fmla="*/ 0 w 1467"/>
                <a:gd name="T45" fmla="*/ 0 h 1189"/>
                <a:gd name="T46" fmla="*/ 0 w 1467"/>
                <a:gd name="T47" fmla="*/ 0 h 1189"/>
                <a:gd name="T48" fmla="*/ 0 w 1467"/>
                <a:gd name="T49" fmla="*/ 0 h 1189"/>
                <a:gd name="T50" fmla="*/ 0 w 1467"/>
                <a:gd name="T51" fmla="*/ 0 h 1189"/>
                <a:gd name="T52" fmla="*/ 0 w 1467"/>
                <a:gd name="T53" fmla="*/ 0 h 1189"/>
                <a:gd name="T54" fmla="*/ 0 w 1467"/>
                <a:gd name="T55" fmla="*/ 0 h 1189"/>
                <a:gd name="T56" fmla="*/ 0 w 1467"/>
                <a:gd name="T57" fmla="*/ 0 h 1189"/>
                <a:gd name="T58" fmla="*/ 0 w 1467"/>
                <a:gd name="T59" fmla="*/ 0 h 1189"/>
                <a:gd name="T60" fmla="*/ 0 w 1467"/>
                <a:gd name="T61" fmla="*/ 0 h 1189"/>
                <a:gd name="T62" fmla="*/ 0 w 1467"/>
                <a:gd name="T63" fmla="*/ 0 h 1189"/>
                <a:gd name="T64" fmla="*/ 0 w 1467"/>
                <a:gd name="T65" fmla="*/ 0 h 118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67" h="1189">
                  <a:moveTo>
                    <a:pt x="702" y="76"/>
                  </a:moveTo>
                  <a:cubicBezTo>
                    <a:pt x="677" y="84"/>
                    <a:pt x="665" y="83"/>
                    <a:pt x="624" y="82"/>
                  </a:cubicBezTo>
                  <a:cubicBezTo>
                    <a:pt x="583" y="81"/>
                    <a:pt x="504" y="63"/>
                    <a:pt x="456" y="70"/>
                  </a:cubicBezTo>
                  <a:cubicBezTo>
                    <a:pt x="408" y="77"/>
                    <a:pt x="363" y="98"/>
                    <a:pt x="336" y="124"/>
                  </a:cubicBezTo>
                  <a:cubicBezTo>
                    <a:pt x="309" y="150"/>
                    <a:pt x="305" y="201"/>
                    <a:pt x="294" y="226"/>
                  </a:cubicBezTo>
                  <a:cubicBezTo>
                    <a:pt x="283" y="251"/>
                    <a:pt x="290" y="258"/>
                    <a:pt x="270" y="274"/>
                  </a:cubicBezTo>
                  <a:cubicBezTo>
                    <a:pt x="250" y="290"/>
                    <a:pt x="203" y="303"/>
                    <a:pt x="174" y="322"/>
                  </a:cubicBezTo>
                  <a:cubicBezTo>
                    <a:pt x="145" y="341"/>
                    <a:pt x="123" y="357"/>
                    <a:pt x="96" y="388"/>
                  </a:cubicBezTo>
                  <a:cubicBezTo>
                    <a:pt x="69" y="419"/>
                    <a:pt x="24" y="460"/>
                    <a:pt x="12" y="508"/>
                  </a:cubicBezTo>
                  <a:cubicBezTo>
                    <a:pt x="0" y="556"/>
                    <a:pt x="11" y="622"/>
                    <a:pt x="24" y="676"/>
                  </a:cubicBezTo>
                  <a:cubicBezTo>
                    <a:pt x="37" y="730"/>
                    <a:pt x="40" y="785"/>
                    <a:pt x="90" y="832"/>
                  </a:cubicBezTo>
                  <a:cubicBezTo>
                    <a:pt x="140" y="879"/>
                    <a:pt x="253" y="929"/>
                    <a:pt x="324" y="958"/>
                  </a:cubicBezTo>
                  <a:cubicBezTo>
                    <a:pt x="395" y="987"/>
                    <a:pt x="469" y="979"/>
                    <a:pt x="516" y="1006"/>
                  </a:cubicBezTo>
                  <a:cubicBezTo>
                    <a:pt x="563" y="1033"/>
                    <a:pt x="572" y="1091"/>
                    <a:pt x="606" y="1120"/>
                  </a:cubicBezTo>
                  <a:cubicBezTo>
                    <a:pt x="640" y="1149"/>
                    <a:pt x="676" y="1171"/>
                    <a:pt x="720" y="1180"/>
                  </a:cubicBezTo>
                  <a:cubicBezTo>
                    <a:pt x="764" y="1189"/>
                    <a:pt x="835" y="1185"/>
                    <a:pt x="870" y="1174"/>
                  </a:cubicBezTo>
                  <a:cubicBezTo>
                    <a:pt x="905" y="1163"/>
                    <a:pt x="906" y="1139"/>
                    <a:pt x="930" y="1114"/>
                  </a:cubicBezTo>
                  <a:cubicBezTo>
                    <a:pt x="954" y="1089"/>
                    <a:pt x="980" y="1052"/>
                    <a:pt x="1014" y="1024"/>
                  </a:cubicBezTo>
                  <a:cubicBezTo>
                    <a:pt x="1048" y="996"/>
                    <a:pt x="1069" y="964"/>
                    <a:pt x="1134" y="946"/>
                  </a:cubicBezTo>
                  <a:cubicBezTo>
                    <a:pt x="1199" y="928"/>
                    <a:pt x="1350" y="930"/>
                    <a:pt x="1404" y="916"/>
                  </a:cubicBezTo>
                  <a:cubicBezTo>
                    <a:pt x="1458" y="902"/>
                    <a:pt x="1449" y="883"/>
                    <a:pt x="1458" y="862"/>
                  </a:cubicBezTo>
                  <a:cubicBezTo>
                    <a:pt x="1467" y="841"/>
                    <a:pt x="1466" y="819"/>
                    <a:pt x="1458" y="790"/>
                  </a:cubicBezTo>
                  <a:cubicBezTo>
                    <a:pt x="1450" y="761"/>
                    <a:pt x="1419" y="720"/>
                    <a:pt x="1410" y="688"/>
                  </a:cubicBezTo>
                  <a:cubicBezTo>
                    <a:pt x="1401" y="656"/>
                    <a:pt x="1405" y="628"/>
                    <a:pt x="1404" y="598"/>
                  </a:cubicBezTo>
                  <a:cubicBezTo>
                    <a:pt x="1403" y="568"/>
                    <a:pt x="1405" y="537"/>
                    <a:pt x="1404" y="508"/>
                  </a:cubicBezTo>
                  <a:cubicBezTo>
                    <a:pt x="1403" y="479"/>
                    <a:pt x="1402" y="452"/>
                    <a:pt x="1398" y="424"/>
                  </a:cubicBezTo>
                  <a:cubicBezTo>
                    <a:pt x="1394" y="396"/>
                    <a:pt x="1411" y="369"/>
                    <a:pt x="1380" y="340"/>
                  </a:cubicBezTo>
                  <a:cubicBezTo>
                    <a:pt x="1349" y="311"/>
                    <a:pt x="1256" y="284"/>
                    <a:pt x="1212" y="250"/>
                  </a:cubicBezTo>
                  <a:cubicBezTo>
                    <a:pt x="1168" y="216"/>
                    <a:pt x="1138" y="168"/>
                    <a:pt x="1116" y="136"/>
                  </a:cubicBezTo>
                  <a:cubicBezTo>
                    <a:pt x="1094" y="104"/>
                    <a:pt x="1101" y="80"/>
                    <a:pt x="1080" y="58"/>
                  </a:cubicBezTo>
                  <a:cubicBezTo>
                    <a:pt x="1059" y="36"/>
                    <a:pt x="1041" y="8"/>
                    <a:pt x="990" y="4"/>
                  </a:cubicBezTo>
                  <a:cubicBezTo>
                    <a:pt x="939" y="0"/>
                    <a:pt x="822" y="20"/>
                    <a:pt x="774" y="34"/>
                  </a:cubicBezTo>
                  <a:cubicBezTo>
                    <a:pt x="726" y="48"/>
                    <a:pt x="727" y="68"/>
                    <a:pt x="702" y="76"/>
                  </a:cubicBezTo>
                  <a:close/>
                </a:path>
              </a:pathLst>
            </a:custGeom>
            <a:solidFill>
              <a:srgbClr val="08080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9050" cap="flat" cmpd="sng">
                  <a:solidFill>
                    <a:schemeClr val="tx1"/>
                  </a:solidFill>
                  <a:prstDash val="solid"/>
                  <a:round/>
                  <a:headEnd type="none" w="med" len="sm"/>
                  <a:tailEnd type="none" w="med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" name="Rectangle 3">
            <a:extLst>
              <a:ext uri="{FF2B5EF4-FFF2-40B4-BE49-F238E27FC236}">
                <a16:creationId xmlns:a16="http://schemas.microsoft.com/office/drawing/2014/main" id="{F00DE4BC-0BEC-F046-C0B8-F087D9DC1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6969" y="588170"/>
            <a:ext cx="896778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2200" b="1" dirty="0">
                <a:solidFill>
                  <a:srgbClr val="000000"/>
                </a:solidFill>
                <a:latin typeface="Arial Black" panose="020B0A04020102020204" pitchFamily="34" charset="0"/>
              </a:rPr>
              <a:t>TE-Indikationsstellung bei ASPECTS-Score &lt; 6</a:t>
            </a:r>
          </a:p>
          <a:p>
            <a:pPr algn="ctr" eaLnBrk="1" hangingPunct="1"/>
            <a:r>
              <a:rPr lang="de-DE" altLang="de-DE" sz="2000" dirty="0">
                <a:solidFill>
                  <a:srgbClr val="0000FF"/>
                </a:solidFill>
              </a:rPr>
              <a:t>Einflussfaktoren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FFECEF7-2142-0101-5A9C-28FF7633CC90}"/>
              </a:ext>
            </a:extLst>
          </p:cNvPr>
          <p:cNvSpPr txBox="1"/>
          <p:nvPr/>
        </p:nvSpPr>
        <p:spPr>
          <a:xfrm>
            <a:off x="2338377" y="5506868"/>
            <a:ext cx="79421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de-DE" altLang="de-DE" sz="2000" dirty="0">
                <a:solidFill>
                  <a:srgbClr val="0000FF"/>
                </a:solidFill>
                <a:sym typeface="Wingdings" panose="05000000000000000000" pitchFamily="2" charset="2"/>
              </a:rPr>
              <a:t> Im Zweifelsfall eher Entscheidung pro Thrombektomie</a:t>
            </a:r>
            <a:br>
              <a:rPr lang="de-DE" altLang="de-DE" sz="2000" dirty="0">
                <a:solidFill>
                  <a:srgbClr val="0000FF"/>
                </a:solidFill>
                <a:sym typeface="Wingdings" panose="05000000000000000000" pitchFamily="2" charset="2"/>
              </a:rPr>
            </a:br>
            <a:r>
              <a:rPr lang="de-DE" altLang="de-DE" sz="2000" dirty="0">
                <a:solidFill>
                  <a:srgbClr val="0000FF"/>
                </a:solidFill>
                <a:sym typeface="Wingdings" panose="05000000000000000000" pitchFamily="2" charset="2"/>
              </a:rPr>
              <a:t> ggf. Therapiebegrenzung im weiteren Verlauf</a:t>
            </a:r>
            <a:endParaRPr lang="de-DE" altLang="de-DE" sz="2000" dirty="0">
              <a:solidFill>
                <a:srgbClr val="0000FF"/>
              </a:solidFill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8962010" y="6212168"/>
            <a:ext cx="2967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dirty="0" smtClean="0"/>
              <a:t>(persönliche Einschätzung)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82549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4516" y="0"/>
            <a:ext cx="6017896" cy="2057400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>
          <a:xfrm>
            <a:off x="9024890" y="1028700"/>
            <a:ext cx="10699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sz="2000" dirty="0">
                <a:solidFill>
                  <a:srgbClr val="0000FF"/>
                </a:solidFill>
              </a:rPr>
              <a:t>Tension</a:t>
            </a:r>
            <a:endParaRPr lang="de-DE" sz="20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596C618-6EB5-26A2-67B5-24C024B3F39A}"/>
              </a:ext>
            </a:extLst>
          </p:cNvPr>
          <p:cNvSpPr txBox="1"/>
          <p:nvPr/>
        </p:nvSpPr>
        <p:spPr>
          <a:xfrm>
            <a:off x="8733841" y="6407552"/>
            <a:ext cx="33248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dirty="0"/>
              <a:t>Lancet 2023, Nov 11;402:1753-63</a:t>
            </a:r>
            <a:endParaRPr lang="de-DE" sz="1600" dirty="0">
              <a:cs typeface="Arial" panose="020B0604020202020204" pitchFamily="34" charset="0"/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D2F9F016-F1BF-90BC-9C85-B6C2FDEEB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9729" y="2594697"/>
            <a:ext cx="9044996" cy="340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indent="0">
              <a:spcBef>
                <a:spcPts val="1800"/>
              </a:spcBef>
            </a:pPr>
            <a:r>
              <a:rPr lang="de-DE" altLang="de-DE" sz="2000" dirty="0"/>
              <a:t>RCT offen, </a:t>
            </a:r>
            <a:r>
              <a:rPr lang="de-DE" altLang="de-DE" sz="2000" dirty="0" err="1"/>
              <a:t>verblindete</a:t>
            </a:r>
            <a:r>
              <a:rPr lang="de-DE" altLang="de-DE" sz="2000" dirty="0"/>
              <a:t> Endpunktanalyse </a:t>
            </a:r>
            <a:br>
              <a:rPr lang="de-DE" altLang="de-DE" sz="2000" dirty="0"/>
            </a:br>
            <a:r>
              <a:rPr lang="de-DE" altLang="de-DE" sz="2000" dirty="0"/>
              <a:t>Pat. mit LVO &lt; 12 h und ASPECTS 3 - 5</a:t>
            </a:r>
          </a:p>
          <a:p>
            <a:pPr lvl="1" indent="0">
              <a:spcBef>
                <a:spcPts val="1800"/>
              </a:spcBef>
            </a:pPr>
            <a:r>
              <a:rPr lang="de-DE" altLang="de-DE" sz="2000" dirty="0"/>
              <a:t>Diagnostik: CT, CTA </a:t>
            </a:r>
            <a:r>
              <a:rPr lang="de-DE" altLang="de-DE" sz="2000" u="sng" dirty="0"/>
              <a:t>ohne </a:t>
            </a:r>
            <a:r>
              <a:rPr lang="de-DE" altLang="de-DE" sz="2000" u="sng" dirty="0" err="1"/>
              <a:t>Perfusionsbildgebung</a:t>
            </a:r>
            <a:endParaRPr lang="de-DE" altLang="de-DE" sz="2000" u="sng" dirty="0"/>
          </a:p>
          <a:p>
            <a:pPr lvl="1" indent="0">
              <a:spcBef>
                <a:spcPts val="1800"/>
              </a:spcBef>
            </a:pPr>
            <a:r>
              <a:rPr lang="de-DE" altLang="de-DE" sz="2000" dirty="0" err="1"/>
              <a:t>Thrombektomie</a:t>
            </a:r>
            <a:r>
              <a:rPr lang="de-DE" altLang="de-DE" sz="2000" dirty="0"/>
              <a:t> vs. BMT </a:t>
            </a:r>
          </a:p>
          <a:p>
            <a:pPr lvl="1" indent="0">
              <a:spcBef>
                <a:spcPts val="1800"/>
              </a:spcBef>
            </a:pPr>
            <a:r>
              <a:rPr lang="de-DE" altLang="de-DE" sz="2000" dirty="0"/>
              <a:t>Primärer EP: </a:t>
            </a:r>
            <a:r>
              <a:rPr lang="de-DE" altLang="de-DE" sz="2000" dirty="0" err="1"/>
              <a:t>mRS</a:t>
            </a:r>
            <a:r>
              <a:rPr lang="de-DE" altLang="de-DE" sz="2000" dirty="0"/>
              <a:t> nach 90 d</a:t>
            </a:r>
          </a:p>
          <a:p>
            <a:pPr lvl="1" indent="0">
              <a:spcBef>
                <a:spcPts val="1800"/>
              </a:spcBef>
            </a:pPr>
            <a:r>
              <a:rPr lang="de-DE" altLang="de-DE" sz="2000" dirty="0"/>
              <a:t>Sicherheitsendpunkte: Sterblichkeit, symptomatische ICB</a:t>
            </a:r>
          </a:p>
          <a:p>
            <a:pPr lvl="1" indent="0">
              <a:spcBef>
                <a:spcPts val="1800"/>
              </a:spcBef>
            </a:pPr>
            <a:r>
              <a:rPr lang="de-DE" altLang="de-DE" sz="2000" i="1" dirty="0">
                <a:sym typeface="Wingdings" panose="05000000000000000000" pitchFamily="2" charset="2"/>
              </a:rPr>
              <a:t> </a:t>
            </a:r>
            <a:r>
              <a:rPr lang="de-DE" altLang="de-DE" sz="2000" i="1" dirty="0"/>
              <a:t>Abbruch nach Interimsanalyse von 255 Pat. (geplant: 665)</a:t>
            </a:r>
          </a:p>
        </p:txBody>
      </p:sp>
    </p:spTree>
    <p:extLst>
      <p:ext uri="{BB962C8B-B14F-4D97-AF65-F5344CB8AC3E}">
        <p14:creationId xmlns:p14="http://schemas.microsoft.com/office/powerpoint/2010/main" val="7191329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>
            <a:extLst>
              <a:ext uri="{FF2B5EF4-FFF2-40B4-BE49-F238E27FC236}">
                <a16:creationId xmlns:a16="http://schemas.microsoft.com/office/drawing/2014/main" id="{2596C618-6EB5-26A2-67B5-24C024B3F39A}"/>
              </a:ext>
            </a:extLst>
          </p:cNvPr>
          <p:cNvSpPr txBox="1"/>
          <p:nvPr/>
        </p:nvSpPr>
        <p:spPr>
          <a:xfrm>
            <a:off x="8733841" y="6407552"/>
            <a:ext cx="33248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dirty="0"/>
              <a:t>Lancet 2023, Nov 11;402:1753-63</a:t>
            </a:r>
            <a:endParaRPr lang="de-DE" sz="1600" dirty="0"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b="53089"/>
          <a:stretch/>
        </p:blipFill>
        <p:spPr>
          <a:xfrm>
            <a:off x="2168997" y="190500"/>
            <a:ext cx="6465123" cy="6057900"/>
          </a:xfrm>
          <a:prstGeom prst="rect">
            <a:avLst/>
          </a:prstGeom>
        </p:spPr>
      </p:pic>
      <p:sp>
        <p:nvSpPr>
          <p:cNvPr id="7" name="Rectangle 17">
            <a:extLst>
              <a:ext uri="{FF2B5EF4-FFF2-40B4-BE49-F238E27FC236}">
                <a16:creationId xmlns:a16="http://schemas.microsoft.com/office/drawing/2014/main" id="{DE039BC3-E8CD-9DE8-3A53-505DE7128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718" y="853282"/>
            <a:ext cx="6265682" cy="277812"/>
          </a:xfrm>
          <a:prstGeom prst="rect">
            <a:avLst/>
          </a:prstGeom>
          <a:solidFill>
            <a:srgbClr val="0000FF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DE039BC3-E8CD-9DE8-3A53-505DE7128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9193" y="1831976"/>
            <a:ext cx="6265682" cy="276999"/>
          </a:xfrm>
          <a:prstGeom prst="rect">
            <a:avLst/>
          </a:prstGeom>
          <a:solidFill>
            <a:srgbClr val="0000FF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Rectangle 17">
            <a:extLst>
              <a:ext uri="{FF2B5EF4-FFF2-40B4-BE49-F238E27FC236}">
                <a16:creationId xmlns:a16="http://schemas.microsoft.com/office/drawing/2014/main" id="{629036C2-CE2D-5B11-8F06-A4FECFEB7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3589" y="3530775"/>
            <a:ext cx="6265682" cy="276999"/>
          </a:xfrm>
          <a:prstGeom prst="rect">
            <a:avLst/>
          </a:prstGeom>
          <a:solidFill>
            <a:srgbClr val="0000FF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7213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7">
            <a:extLst>
              <a:ext uri="{FF2B5EF4-FFF2-40B4-BE49-F238E27FC236}">
                <a16:creationId xmlns:a16="http://schemas.microsoft.com/office/drawing/2014/main" id="{152C9A41-CBE5-4AF0-9A0E-8E25EB6722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2576" y="7704138"/>
            <a:ext cx="1955985" cy="253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►"/>
              <a:defRPr sz="21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►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▬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Bef>
                <a:spcPct val="0"/>
              </a:spcBef>
              <a:spcAft>
                <a:spcPts val="200"/>
              </a:spcAft>
            </a:pPr>
            <a:r>
              <a:rPr lang="en-US" altLang="en-US" sz="110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*Non FDA-Approved Therapies</a:t>
            </a: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A300E8C4-C738-4D83-A7A0-030825CDF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4699" y="391620"/>
            <a:ext cx="8674100" cy="7905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de-DE" altLang="de-DE" sz="2600" b="1" kern="0" dirty="0">
                <a:latin typeface="Arial Black" panose="020B0A04020102020204" pitchFamily="34" charset="0"/>
              </a:rPr>
              <a:t>Meilensteine der Schlaganfallmedizin</a:t>
            </a:r>
            <a:endParaRPr lang="de-DE" altLang="de-DE" sz="2200" b="1" i="1" kern="0" dirty="0">
              <a:latin typeface="Arial Black" panose="020B0A04020102020204" pitchFamily="34" charset="0"/>
              <a:cs typeface="Arial" pitchFamily="34" charset="0"/>
            </a:endParaRP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A848741B-03D9-4283-8DCA-90DBBB0464D4}"/>
              </a:ext>
            </a:extLst>
          </p:cNvPr>
          <p:cNvGrpSpPr>
            <a:grpSpLocks/>
          </p:cNvGrpSpPr>
          <p:nvPr/>
        </p:nvGrpSpPr>
        <p:grpSpPr bwMode="auto">
          <a:xfrm>
            <a:off x="5891436" y="1610218"/>
            <a:ext cx="4146550" cy="4684712"/>
            <a:chOff x="4261252" y="1484611"/>
            <a:chExt cx="4146147" cy="4684695"/>
          </a:xfrm>
        </p:grpSpPr>
        <p:pic>
          <p:nvPicPr>
            <p:cNvPr id="12294" name="Picture 8" descr="C:\Eigene Dateien\Images\Perfusionimaging\PCT\Wiens, Jacob 12.03.01\Wiens, Jakob.Follow-up.2.TIF">
              <a:extLst>
                <a:ext uri="{FF2B5EF4-FFF2-40B4-BE49-F238E27FC236}">
                  <a16:creationId xmlns:a16="http://schemas.microsoft.com/office/drawing/2014/main" id="{504BE95A-BBF1-4AF4-92C0-BB7D50EA27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lum bright="24000" contras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91" t="11696" r="12366"/>
            <a:stretch>
              <a:fillRect/>
            </a:stretch>
          </p:blipFill>
          <p:spPr bwMode="auto">
            <a:xfrm>
              <a:off x="5024650" y="1495425"/>
              <a:ext cx="828463" cy="1009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5" name="Picture 10" descr="Bellack DWI 1">
              <a:extLst>
                <a:ext uri="{FF2B5EF4-FFF2-40B4-BE49-F238E27FC236}">
                  <a16:creationId xmlns:a16="http://schemas.microsoft.com/office/drawing/2014/main" id="{D6FE80B3-6326-4598-93CF-0DA661A45A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-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71" t="15039" r="19424" b="16879"/>
            <a:stretch>
              <a:fillRect/>
            </a:stretch>
          </p:blipFill>
          <p:spPr bwMode="auto">
            <a:xfrm>
              <a:off x="7532702" y="1484611"/>
              <a:ext cx="874697" cy="969664"/>
            </a:xfrm>
            <a:prstGeom prst="rect">
              <a:avLst/>
            </a:prstGeom>
            <a:noFill/>
            <a:ln w="349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6" name="Picture 6" descr="ICU">
              <a:extLst>
                <a:ext uri="{FF2B5EF4-FFF2-40B4-BE49-F238E27FC236}">
                  <a16:creationId xmlns:a16="http://schemas.microsoft.com/office/drawing/2014/main" id="{32CB95BF-6FFB-4329-A0D5-81337B43B5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2618" y="2826632"/>
              <a:ext cx="1096519" cy="792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7" name="Picture 7" descr="Intensivbett">
              <a:extLst>
                <a:ext uri="{FF2B5EF4-FFF2-40B4-BE49-F238E27FC236}">
                  <a16:creationId xmlns:a16="http://schemas.microsoft.com/office/drawing/2014/main" id="{A7B2C086-5557-4863-AF0F-7B7F16634D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4144" y="2828925"/>
              <a:ext cx="1075756" cy="774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8" name="Picture 8" descr="IMG_1594">
              <a:extLst>
                <a:ext uri="{FF2B5EF4-FFF2-40B4-BE49-F238E27FC236}">
                  <a16:creationId xmlns:a16="http://schemas.microsoft.com/office/drawing/2014/main" id="{B1BE324B-2A68-4551-B0B7-7C090A07CF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lum brigh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1252" y="2817811"/>
              <a:ext cx="1053697" cy="774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Ellipse 3">
              <a:extLst>
                <a:ext uri="{FF2B5EF4-FFF2-40B4-BE49-F238E27FC236}">
                  <a16:creationId xmlns:a16="http://schemas.microsoft.com/office/drawing/2014/main" id="{28B333CE-E72E-4182-88F5-DA3EA30FBAAD}"/>
                </a:ext>
              </a:extLst>
            </p:cNvPr>
            <p:cNvSpPr/>
            <p:nvPr/>
          </p:nvSpPr>
          <p:spPr>
            <a:xfrm>
              <a:off x="7589916" y="1800522"/>
              <a:ext cx="403186" cy="46989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pic>
          <p:nvPicPr>
            <p:cNvPr id="12300" name="Picture 21">
              <a:extLst>
                <a:ext uri="{FF2B5EF4-FFF2-40B4-BE49-F238E27FC236}">
                  <a16:creationId xmlns:a16="http://schemas.microsoft.com/office/drawing/2014/main" id="{2DB224EC-7958-4A9F-AACD-5A6A32794C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7349" y="1493735"/>
              <a:ext cx="897189" cy="1003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1" name="Picture 12" descr="Figure.">
              <a:hlinkClick r:id="rId9"/>
              <a:extLst>
                <a:ext uri="{FF2B5EF4-FFF2-40B4-BE49-F238E27FC236}">
                  <a16:creationId xmlns:a16="http://schemas.microsoft.com/office/drawing/2014/main" id="{F704AE36-18E4-4214-B195-A39ECFC1F4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54" r="5733" b="12579"/>
            <a:stretch>
              <a:fillRect/>
            </a:stretch>
          </p:blipFill>
          <p:spPr bwMode="auto">
            <a:xfrm>
              <a:off x="5828696" y="5307872"/>
              <a:ext cx="1304837" cy="861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2" name="Picture 2" descr="https://old.sfda.gov.sa/ar/SURE_DrugList_Images/98-human--Actilyse-50mg-injection%20(1).jpg">
              <a:extLst>
                <a:ext uri="{FF2B5EF4-FFF2-40B4-BE49-F238E27FC236}">
                  <a16:creationId xmlns:a16="http://schemas.microsoft.com/office/drawing/2014/main" id="{F60D9C5A-9C45-49AC-A439-FCAEAF9DE0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354" t="10030" r="6631" b="16844"/>
            <a:stretch>
              <a:fillRect/>
            </a:stretch>
          </p:blipFill>
          <p:spPr bwMode="auto">
            <a:xfrm>
              <a:off x="4788100" y="3905247"/>
              <a:ext cx="493753" cy="834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Rectangle 3">
            <a:extLst>
              <a:ext uri="{FF2B5EF4-FFF2-40B4-BE49-F238E27FC236}">
                <a16:creationId xmlns:a16="http://schemas.microsoft.com/office/drawing/2014/main" id="{09061504-1028-462C-AE70-2B18FD1FF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7336" y="1354630"/>
            <a:ext cx="7899400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81000" indent="-381000">
              <a:lnSpc>
                <a:spcPct val="300000"/>
              </a:lnSpc>
              <a:buNone/>
              <a:defRPr/>
            </a:pPr>
            <a:r>
              <a:rPr lang="de-DE" altLang="de-DE" sz="2200" b="1" kern="0" dirty="0">
                <a:solidFill>
                  <a:schemeClr val="tx2"/>
                </a:solidFill>
              </a:rPr>
              <a:t>80er Jahre: </a:t>
            </a:r>
            <a:r>
              <a:rPr lang="de-DE" altLang="de-DE" sz="2200" kern="0" dirty="0">
                <a:solidFill>
                  <a:srgbClr val="0000FF"/>
                </a:solidFill>
              </a:rPr>
              <a:t>Bildgebung </a:t>
            </a:r>
          </a:p>
          <a:p>
            <a:pPr marL="381000" indent="-381000">
              <a:lnSpc>
                <a:spcPct val="300000"/>
              </a:lnSpc>
              <a:spcBef>
                <a:spcPts val="2400"/>
              </a:spcBef>
              <a:buNone/>
              <a:defRPr/>
            </a:pPr>
            <a:r>
              <a:rPr lang="de-DE" altLang="de-DE" sz="2200" b="1" kern="0" dirty="0">
                <a:solidFill>
                  <a:schemeClr val="tx2"/>
                </a:solidFill>
              </a:rPr>
              <a:t>90er Jahre: </a:t>
            </a:r>
            <a:r>
              <a:rPr lang="de-DE" altLang="de-DE" sz="2200" kern="0" dirty="0" err="1">
                <a:solidFill>
                  <a:srgbClr val="0000FF"/>
                </a:solidFill>
              </a:rPr>
              <a:t>Stroke</a:t>
            </a:r>
            <a:r>
              <a:rPr lang="de-DE" altLang="de-DE" sz="2200" kern="0" dirty="0">
                <a:solidFill>
                  <a:srgbClr val="0000FF"/>
                </a:solidFill>
              </a:rPr>
              <a:t> Units</a:t>
            </a:r>
          </a:p>
          <a:p>
            <a:pPr marL="381000" indent="-381000">
              <a:lnSpc>
                <a:spcPct val="300000"/>
              </a:lnSpc>
              <a:spcBef>
                <a:spcPts val="1800"/>
              </a:spcBef>
              <a:buNone/>
              <a:defRPr/>
            </a:pPr>
            <a:r>
              <a:rPr lang="de-DE" altLang="de-DE" sz="2200" b="1" kern="0" dirty="0">
                <a:solidFill>
                  <a:schemeClr val="tx2"/>
                </a:solidFill>
              </a:rPr>
              <a:t>2000: </a:t>
            </a:r>
            <a:r>
              <a:rPr lang="de-DE" altLang="de-DE" sz="2200" kern="0" dirty="0">
                <a:solidFill>
                  <a:srgbClr val="0000FF"/>
                </a:solidFill>
              </a:rPr>
              <a:t>Thrombolyse </a:t>
            </a:r>
          </a:p>
          <a:p>
            <a:pPr marL="381000" indent="-381000">
              <a:lnSpc>
                <a:spcPct val="300000"/>
              </a:lnSpc>
              <a:spcBef>
                <a:spcPts val="1800"/>
              </a:spcBef>
              <a:buNone/>
              <a:defRPr/>
            </a:pPr>
            <a:r>
              <a:rPr lang="de-DE" altLang="de-DE" sz="2200" b="1" kern="0" dirty="0">
                <a:solidFill>
                  <a:schemeClr val="tx2"/>
                </a:solidFill>
              </a:rPr>
              <a:t>2015: </a:t>
            </a:r>
            <a:r>
              <a:rPr lang="de-DE" altLang="de-DE" sz="2200" kern="0" dirty="0">
                <a:solidFill>
                  <a:srgbClr val="0000FF"/>
                </a:solidFill>
              </a:rPr>
              <a:t>Mechanische </a:t>
            </a:r>
            <a:r>
              <a:rPr lang="de-DE" altLang="de-DE" sz="2200" kern="0" dirty="0" err="1">
                <a:solidFill>
                  <a:srgbClr val="0000FF"/>
                </a:solidFill>
              </a:rPr>
              <a:t>Thrombektomie</a:t>
            </a:r>
            <a:endParaRPr lang="de-DE" altLang="de-DE" sz="2200" kern="0" dirty="0">
              <a:solidFill>
                <a:srgbClr val="0000FF"/>
              </a:solidFill>
            </a:endParaRPr>
          </a:p>
          <a:p>
            <a:pPr marL="381000" indent="-381000">
              <a:lnSpc>
                <a:spcPct val="300000"/>
              </a:lnSpc>
              <a:spcBef>
                <a:spcPts val="1800"/>
              </a:spcBef>
              <a:buNone/>
              <a:defRPr/>
            </a:pPr>
            <a:endParaRPr lang="de-DE" altLang="de-DE" sz="2200" kern="0" dirty="0">
              <a:solidFill>
                <a:srgbClr val="0000FF"/>
              </a:solidFill>
            </a:endParaRPr>
          </a:p>
          <a:p>
            <a:pPr marL="819150" lvl="1" indent="-361950">
              <a:lnSpc>
                <a:spcPct val="300000"/>
              </a:lnSpc>
              <a:buNone/>
              <a:defRPr/>
            </a:pPr>
            <a:r>
              <a:rPr lang="de-DE" altLang="de-DE" sz="2600" b="1" kern="0" dirty="0">
                <a:solidFill>
                  <a:srgbClr val="0000FF"/>
                </a:solidFill>
              </a:rPr>
              <a:t>		</a:t>
            </a:r>
          </a:p>
        </p:txBody>
      </p:sp>
      <p:sp>
        <p:nvSpPr>
          <p:cNvPr id="16" name="Rechteck 15"/>
          <p:cNvSpPr/>
          <p:nvPr/>
        </p:nvSpPr>
        <p:spPr>
          <a:xfrm>
            <a:off x="9160792" y="6344688"/>
            <a:ext cx="2967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dirty="0" smtClean="0"/>
              <a:t>(persönliche Einschätzung)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20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>
            <a:extLst>
              <a:ext uri="{FF2B5EF4-FFF2-40B4-BE49-F238E27FC236}">
                <a16:creationId xmlns:a16="http://schemas.microsoft.com/office/drawing/2014/main" id="{2596C618-6EB5-26A2-67B5-24C024B3F39A}"/>
              </a:ext>
            </a:extLst>
          </p:cNvPr>
          <p:cNvSpPr txBox="1"/>
          <p:nvPr/>
        </p:nvSpPr>
        <p:spPr>
          <a:xfrm>
            <a:off x="8733841" y="6407552"/>
            <a:ext cx="33248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dirty="0"/>
              <a:t>Lancet 2023, Nov 11;402:1753-63</a:t>
            </a:r>
            <a:endParaRPr lang="de-DE" sz="1600" dirty="0"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b="53089"/>
          <a:stretch/>
        </p:blipFill>
        <p:spPr>
          <a:xfrm>
            <a:off x="2168997" y="190500"/>
            <a:ext cx="6465123" cy="60579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/>
          <a:srcRect t="46693" b="8075"/>
          <a:stretch/>
        </p:blipFill>
        <p:spPr>
          <a:xfrm>
            <a:off x="2168997" y="904875"/>
            <a:ext cx="6465123" cy="5841231"/>
          </a:xfrm>
          <a:prstGeom prst="rect">
            <a:avLst/>
          </a:prstGeom>
        </p:spPr>
      </p:pic>
      <p:sp>
        <p:nvSpPr>
          <p:cNvPr id="12" name="Rectangle 17">
            <a:extLst>
              <a:ext uri="{FF2B5EF4-FFF2-40B4-BE49-F238E27FC236}">
                <a16:creationId xmlns:a16="http://schemas.microsoft.com/office/drawing/2014/main" id="{DE039BC3-E8CD-9DE8-3A53-505DE7128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8046" y="1119981"/>
            <a:ext cx="6308254" cy="523220"/>
          </a:xfrm>
          <a:prstGeom prst="rect">
            <a:avLst/>
          </a:prstGeom>
          <a:solidFill>
            <a:srgbClr val="0000FF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8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DE039BC3-E8CD-9DE8-3A53-505DE7128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8046" y="2777331"/>
            <a:ext cx="6308254" cy="523220"/>
          </a:xfrm>
          <a:prstGeom prst="rect">
            <a:avLst/>
          </a:prstGeom>
          <a:solidFill>
            <a:srgbClr val="0000FF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8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Rectangle 17">
            <a:extLst>
              <a:ext uri="{FF2B5EF4-FFF2-40B4-BE49-F238E27FC236}">
                <a16:creationId xmlns:a16="http://schemas.microsoft.com/office/drawing/2014/main" id="{DE039BC3-E8CD-9DE8-3A53-505DE7128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8046" y="3529806"/>
            <a:ext cx="6308254" cy="707886"/>
          </a:xfrm>
          <a:prstGeom prst="rect">
            <a:avLst/>
          </a:prstGeom>
          <a:solidFill>
            <a:srgbClr val="0000FF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40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Rectangle 17">
            <a:extLst>
              <a:ext uri="{FF2B5EF4-FFF2-40B4-BE49-F238E27FC236}">
                <a16:creationId xmlns:a16="http://schemas.microsoft.com/office/drawing/2014/main" id="{DE039BC3-E8CD-9DE8-3A53-505DE7128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8046" y="5192713"/>
            <a:ext cx="6308254" cy="261610"/>
          </a:xfrm>
          <a:prstGeom prst="rect">
            <a:avLst/>
          </a:prstGeom>
          <a:solidFill>
            <a:srgbClr val="0000FF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1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DE039BC3-E8CD-9DE8-3A53-505DE7128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8046" y="5454323"/>
            <a:ext cx="6308254" cy="400110"/>
          </a:xfrm>
          <a:prstGeom prst="rect">
            <a:avLst/>
          </a:prstGeom>
          <a:solidFill>
            <a:srgbClr val="0000FF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7" name="Rectangle 17">
            <a:extLst>
              <a:ext uri="{FF2B5EF4-FFF2-40B4-BE49-F238E27FC236}">
                <a16:creationId xmlns:a16="http://schemas.microsoft.com/office/drawing/2014/main" id="{DE039BC3-E8CD-9DE8-3A53-505DE7128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8046" y="6307198"/>
            <a:ext cx="6308254" cy="369332"/>
          </a:xfrm>
          <a:prstGeom prst="rect">
            <a:avLst/>
          </a:prstGeom>
          <a:solidFill>
            <a:srgbClr val="0000FF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108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>
            <a:extLst>
              <a:ext uri="{FF2B5EF4-FFF2-40B4-BE49-F238E27FC236}">
                <a16:creationId xmlns:a16="http://schemas.microsoft.com/office/drawing/2014/main" id="{2596C618-6EB5-26A2-67B5-24C024B3F39A}"/>
              </a:ext>
            </a:extLst>
          </p:cNvPr>
          <p:cNvSpPr txBox="1"/>
          <p:nvPr/>
        </p:nvSpPr>
        <p:spPr>
          <a:xfrm>
            <a:off x="8733841" y="6407552"/>
            <a:ext cx="33248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dirty="0"/>
              <a:t>Lancet 2023, Nov 11;402:1753-63</a:t>
            </a:r>
            <a:endParaRPr lang="de-DE" sz="1600" dirty="0"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205" y="669874"/>
            <a:ext cx="7708490" cy="452283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E039BC3-E8CD-9DE8-3A53-505DE7128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471" y="2082006"/>
            <a:ext cx="5584354" cy="923330"/>
          </a:xfrm>
          <a:prstGeom prst="rect">
            <a:avLst/>
          </a:prstGeom>
          <a:solidFill>
            <a:srgbClr val="0000FF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54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429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>
            <a:extLst>
              <a:ext uri="{FF2B5EF4-FFF2-40B4-BE49-F238E27FC236}">
                <a16:creationId xmlns:a16="http://schemas.microsoft.com/office/drawing/2014/main" id="{2596C618-6EB5-26A2-67B5-24C024B3F39A}"/>
              </a:ext>
            </a:extLst>
          </p:cNvPr>
          <p:cNvSpPr txBox="1"/>
          <p:nvPr/>
        </p:nvSpPr>
        <p:spPr>
          <a:xfrm>
            <a:off x="8733841" y="6407552"/>
            <a:ext cx="33248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dirty="0"/>
              <a:t>Lancet 2023, Nov 11;402:1753-63</a:t>
            </a:r>
            <a:endParaRPr lang="de-DE" sz="1600" dirty="0"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376" y="2895501"/>
            <a:ext cx="5689715" cy="2866410"/>
          </a:xfrm>
          <a:prstGeom prst="rect">
            <a:avLst/>
          </a:prstGeom>
        </p:spPr>
      </p:pic>
      <p:graphicFrame>
        <p:nvGraphicFramePr>
          <p:cNvPr id="7" name="Objekt 6"/>
          <p:cNvGraphicFramePr>
            <a:graphicFrameLocks noChangeAspect="1"/>
          </p:cNvGraphicFramePr>
          <p:nvPr/>
        </p:nvGraphicFramePr>
        <p:xfrm>
          <a:off x="1044914" y="831950"/>
          <a:ext cx="7937162" cy="2225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Dokument" r:id="rId5" imgW="5746651" imgH="1611097" progId="Word.Document.12">
                  <p:embed/>
                </p:oleObj>
              </mc:Choice>
              <mc:Fallback>
                <p:oleObj name="Dokument" r:id="rId5" imgW="5746651" imgH="1611097" progId="Word.Document.12">
                  <p:embed/>
                  <p:pic>
                    <p:nvPicPr>
                      <p:cNvPr id="7" name="Objek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44914" y="831950"/>
                        <a:ext cx="7937162" cy="2225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06062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>
            <a:extLst>
              <a:ext uri="{FF2B5EF4-FFF2-40B4-BE49-F238E27FC236}">
                <a16:creationId xmlns:a16="http://schemas.microsoft.com/office/drawing/2014/main" id="{2596C618-6EB5-26A2-67B5-24C024B3F39A}"/>
              </a:ext>
            </a:extLst>
          </p:cNvPr>
          <p:cNvSpPr txBox="1"/>
          <p:nvPr/>
        </p:nvSpPr>
        <p:spPr>
          <a:xfrm>
            <a:off x="8733841" y="6407552"/>
            <a:ext cx="33248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dirty="0"/>
              <a:t>Lancet 2023, Nov 11;402:1753-63</a:t>
            </a:r>
            <a:endParaRPr lang="de-DE" sz="1600" dirty="0"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974" y="1013124"/>
            <a:ext cx="9354779" cy="4552548"/>
          </a:xfrm>
          <a:prstGeom prst="rect">
            <a:avLst/>
          </a:prstGeom>
        </p:spPr>
      </p:pic>
      <p:sp>
        <p:nvSpPr>
          <p:cNvPr id="6" name="Rectangle 17">
            <a:extLst>
              <a:ext uri="{FF2B5EF4-FFF2-40B4-BE49-F238E27FC236}">
                <a16:creationId xmlns:a16="http://schemas.microsoft.com/office/drawing/2014/main" id="{DE039BC3-E8CD-9DE8-3A53-505DE7128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2892" y="1948656"/>
            <a:ext cx="9170808" cy="261144"/>
          </a:xfrm>
          <a:prstGeom prst="rect">
            <a:avLst/>
          </a:prstGeom>
          <a:solidFill>
            <a:srgbClr val="0000FF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1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DE039BC3-E8CD-9DE8-3A53-505DE7128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7384" y="3405981"/>
            <a:ext cx="9170808" cy="261144"/>
          </a:xfrm>
          <a:prstGeom prst="rect">
            <a:avLst/>
          </a:prstGeom>
          <a:solidFill>
            <a:srgbClr val="0000FF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1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581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>
            <a:extLst>
              <a:ext uri="{FF2B5EF4-FFF2-40B4-BE49-F238E27FC236}">
                <a16:creationId xmlns:a16="http://schemas.microsoft.com/office/drawing/2014/main" id="{2596C618-6EB5-26A2-67B5-24C024B3F39A}"/>
              </a:ext>
            </a:extLst>
          </p:cNvPr>
          <p:cNvSpPr txBox="1"/>
          <p:nvPr/>
        </p:nvSpPr>
        <p:spPr>
          <a:xfrm>
            <a:off x="8795198" y="6311858"/>
            <a:ext cx="33248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dirty="0"/>
              <a:t>JAMA </a:t>
            </a:r>
            <a:r>
              <a:rPr lang="de-DE" sz="1600" dirty="0" err="1"/>
              <a:t>Neurol</a:t>
            </a:r>
            <a:r>
              <a:rPr lang="de-DE" sz="1600" dirty="0"/>
              <a:t>. 2024;81(4): 30 - 8</a:t>
            </a:r>
            <a:endParaRPr lang="de-DE" sz="1600" dirty="0"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302" y="341650"/>
            <a:ext cx="6336090" cy="2276140"/>
          </a:xfrm>
          <a:prstGeom prst="rect">
            <a:avLst/>
          </a:prstGeom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D2F9F016-F1BF-90BC-9C85-B6C2FDEEB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2138" y="3078958"/>
            <a:ext cx="9044996" cy="263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indent="0">
              <a:spcBef>
                <a:spcPts val="600"/>
              </a:spcBef>
            </a:pPr>
            <a:r>
              <a:rPr lang="de-DE" altLang="de-DE" sz="2000" dirty="0"/>
              <a:t>Subgruppenanalyse einer RCT zur </a:t>
            </a:r>
            <a:r>
              <a:rPr lang="de-DE" altLang="de-DE" sz="2000" dirty="0" err="1"/>
              <a:t>Thrombektomie</a:t>
            </a:r>
            <a:r>
              <a:rPr lang="de-DE" altLang="de-DE" sz="2000" dirty="0"/>
              <a:t> an LVO </a:t>
            </a:r>
            <a:br>
              <a:rPr lang="de-DE" altLang="de-DE" sz="2000" dirty="0"/>
            </a:br>
            <a:r>
              <a:rPr lang="de-DE" altLang="de-DE" sz="2000" dirty="0"/>
              <a:t>mit großem Infarkt:</a:t>
            </a:r>
          </a:p>
          <a:p>
            <a:pPr>
              <a:spcBef>
                <a:spcPts val="600"/>
              </a:spcBef>
            </a:pPr>
            <a:r>
              <a:rPr lang="de-DE" altLang="de-DE" sz="2000" dirty="0"/>
              <a:t>	    ASPECTS 3 – 5    </a:t>
            </a:r>
            <a:r>
              <a:rPr lang="de-DE" altLang="de-DE" sz="2000" i="1" dirty="0"/>
              <a:t>oder</a:t>
            </a:r>
          </a:p>
          <a:p>
            <a:pPr>
              <a:spcBef>
                <a:spcPts val="600"/>
              </a:spcBef>
            </a:pPr>
            <a:r>
              <a:rPr lang="de-DE" altLang="de-DE" sz="2000" dirty="0"/>
              <a:t>	    ASPECTS 0 – 2 mit Infarktkern 70 – 100 ml  </a:t>
            </a:r>
            <a:r>
              <a:rPr lang="de-DE" altLang="de-DE" sz="2000" i="1" dirty="0"/>
              <a:t>oder</a:t>
            </a:r>
          </a:p>
          <a:p>
            <a:pPr>
              <a:spcBef>
                <a:spcPts val="600"/>
              </a:spcBef>
            </a:pPr>
            <a:r>
              <a:rPr lang="de-DE" altLang="de-DE" sz="2000" dirty="0"/>
              <a:t>	    ASPECTS &gt; 5 mit Infarktkern 70 – 100 ml   (n = 0 Pat.)</a:t>
            </a:r>
            <a:endParaRPr lang="de-DE" altLang="de-DE" sz="2000" i="1" dirty="0"/>
          </a:p>
          <a:p>
            <a:pPr>
              <a:spcBef>
                <a:spcPts val="600"/>
              </a:spcBef>
            </a:pPr>
            <a:r>
              <a:rPr lang="de-DE" altLang="de-DE" sz="2000" dirty="0"/>
              <a:t>	</a:t>
            </a:r>
          </a:p>
          <a:p>
            <a:pPr lvl="1" indent="0">
              <a:spcBef>
                <a:spcPts val="600"/>
              </a:spcBef>
            </a:pPr>
            <a:r>
              <a:rPr lang="de-DE" altLang="de-DE" sz="2000" dirty="0">
                <a:sym typeface="Wingdings" panose="05000000000000000000" pitchFamily="2" charset="2"/>
              </a:rPr>
              <a:t> </a:t>
            </a:r>
            <a:r>
              <a:rPr lang="de-DE" altLang="de-DE" sz="2000" dirty="0"/>
              <a:t>Bedeutung von Infarktausdehnung und </a:t>
            </a:r>
            <a:r>
              <a:rPr lang="de-DE" altLang="de-DE" sz="2000" dirty="0" err="1"/>
              <a:t>Ischämiekern</a:t>
            </a:r>
            <a:endParaRPr lang="de-DE" altLang="de-DE" sz="2000" dirty="0"/>
          </a:p>
        </p:txBody>
      </p:sp>
    </p:spTree>
    <p:extLst>
      <p:ext uri="{BB962C8B-B14F-4D97-AF65-F5344CB8AC3E}">
        <p14:creationId xmlns:p14="http://schemas.microsoft.com/office/powerpoint/2010/main" val="13948339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2596C618-6EB5-26A2-67B5-24C024B3F39A}"/>
              </a:ext>
            </a:extLst>
          </p:cNvPr>
          <p:cNvSpPr txBox="1"/>
          <p:nvPr/>
        </p:nvSpPr>
        <p:spPr>
          <a:xfrm>
            <a:off x="8795198" y="6311858"/>
            <a:ext cx="33248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dirty="0"/>
              <a:t>JAMA </a:t>
            </a:r>
            <a:r>
              <a:rPr lang="de-DE" sz="1600" dirty="0" err="1"/>
              <a:t>Neurol</a:t>
            </a:r>
            <a:r>
              <a:rPr lang="de-DE" sz="1600" dirty="0"/>
              <a:t>. 2024;81(4): 30 - 8</a:t>
            </a:r>
            <a:endParaRPr lang="de-DE" sz="1600" dirty="0"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/>
          <a:srcRect t="10694" b="65202"/>
          <a:stretch/>
        </p:blipFill>
        <p:spPr>
          <a:xfrm>
            <a:off x="1616099" y="1320006"/>
            <a:ext cx="8279320" cy="206114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6099" y="3517893"/>
            <a:ext cx="8279319" cy="1283615"/>
          </a:xfrm>
          <a:prstGeom prst="rect">
            <a:avLst/>
          </a:prstGeom>
        </p:spPr>
      </p:pic>
      <p:sp>
        <p:nvSpPr>
          <p:cNvPr id="10" name="Rectangle 17">
            <a:extLst>
              <a:ext uri="{FF2B5EF4-FFF2-40B4-BE49-F238E27FC236}">
                <a16:creationId xmlns:a16="http://schemas.microsoft.com/office/drawing/2014/main" id="{DE039BC3-E8CD-9DE8-3A53-505DE7128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6099" y="2187876"/>
            <a:ext cx="7841943" cy="261610"/>
          </a:xfrm>
          <a:prstGeom prst="rect">
            <a:avLst/>
          </a:prstGeom>
          <a:solidFill>
            <a:srgbClr val="0000FF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1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DE039BC3-E8CD-9DE8-3A53-505DE7128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62" y="3839663"/>
            <a:ext cx="7751948" cy="276999"/>
          </a:xfrm>
          <a:prstGeom prst="rect">
            <a:avLst/>
          </a:prstGeom>
          <a:solidFill>
            <a:srgbClr val="0000FF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380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81" y="437109"/>
            <a:ext cx="8354517" cy="5538388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596C618-6EB5-26A2-67B5-24C024B3F39A}"/>
              </a:ext>
            </a:extLst>
          </p:cNvPr>
          <p:cNvSpPr txBox="1"/>
          <p:nvPr/>
        </p:nvSpPr>
        <p:spPr>
          <a:xfrm>
            <a:off x="8795198" y="6311858"/>
            <a:ext cx="33248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dirty="0"/>
              <a:t>JAMA </a:t>
            </a:r>
            <a:r>
              <a:rPr lang="de-DE" sz="1600" dirty="0" err="1"/>
              <a:t>Neurol</a:t>
            </a:r>
            <a:r>
              <a:rPr lang="de-DE" sz="1600" dirty="0"/>
              <a:t>. 2024;81(4): 30 - 8</a:t>
            </a:r>
            <a:endParaRPr lang="de-DE" sz="1600" dirty="0">
              <a:cs typeface="Arial" panose="020B0604020202020204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8669108" y="1883365"/>
            <a:ext cx="30444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dirty="0"/>
              <a:t>22 % unabhängig im Alltag !</a:t>
            </a:r>
          </a:p>
          <a:p>
            <a:r>
              <a:rPr lang="de-DE" dirty="0"/>
              <a:t>35 % </a:t>
            </a:r>
            <a:r>
              <a:rPr lang="de-DE" dirty="0" err="1"/>
              <a:t>gehfähig</a:t>
            </a:r>
            <a:r>
              <a:rPr lang="de-DE" dirty="0"/>
              <a:t> !!</a:t>
            </a: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DE039BC3-E8CD-9DE8-3A53-505DE7128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9408" y="1763193"/>
            <a:ext cx="1558101" cy="307777"/>
          </a:xfrm>
          <a:prstGeom prst="rect">
            <a:avLst/>
          </a:prstGeom>
          <a:solidFill>
            <a:srgbClr val="0000FF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Rectangle 17">
            <a:extLst>
              <a:ext uri="{FF2B5EF4-FFF2-40B4-BE49-F238E27FC236}">
                <a16:creationId xmlns:a16="http://schemas.microsoft.com/office/drawing/2014/main" id="{DE039BC3-E8CD-9DE8-3A53-505DE7128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6365" y="2049705"/>
            <a:ext cx="428848" cy="307777"/>
          </a:xfrm>
          <a:prstGeom prst="rect">
            <a:avLst/>
          </a:prstGeom>
          <a:solidFill>
            <a:srgbClr val="0000FF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369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nummernplatzhalter 1">
            <a:extLst>
              <a:ext uri="{FF2B5EF4-FFF2-40B4-BE49-F238E27FC236}">
                <a16:creationId xmlns:a16="http://schemas.microsoft.com/office/drawing/2014/main" id="{CB0C5E38-8D53-40D9-A287-A11EC7A7BE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►"/>
              <a:defRPr sz="21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►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▬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68FDD3-029D-489C-9621-CF34B336230C}" type="slidenum">
              <a:rPr lang="de-DE" altLang="de-DE" sz="1200">
                <a:solidFill>
                  <a:schemeClr val="bg1"/>
                </a:solidFill>
                <a:latin typeface="Arial Black" panose="020B0A040201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47</a:t>
            </a:fld>
            <a:endParaRPr lang="de-DE" altLang="de-DE" sz="12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FE9C1E0C-4284-45E4-8A5E-83BB92D6D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2864" y="653010"/>
            <a:ext cx="83534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►"/>
              <a:defRPr sz="21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►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▬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b="1" dirty="0">
                <a:latin typeface="Arial Black" panose="020B0A04020102020204" pitchFamily="34" charset="0"/>
              </a:rPr>
              <a:t>Themen</a:t>
            </a:r>
            <a:endParaRPr lang="de-DE" altLang="de-DE" sz="2000" b="1" i="1" dirty="0">
              <a:solidFill>
                <a:srgbClr val="0000FF"/>
              </a:solidFill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E92F03B-39CA-47EF-8345-E7555CB61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9737" y="2011176"/>
            <a:ext cx="6662823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►"/>
              <a:defRPr sz="21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►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▬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457200" indent="-457200" eaLnBrk="1" hangingPunct="1">
              <a:spcBef>
                <a:spcPct val="50000"/>
              </a:spcBef>
              <a:buFont typeface="+mj-lt"/>
              <a:buAutoNum type="arabicPeriod"/>
            </a:pPr>
            <a:r>
              <a:rPr lang="de-DE" altLang="de-DE" sz="2000" dirty="0"/>
              <a:t>Zuweisung beim akuten Schlaganfall</a:t>
            </a:r>
            <a:br>
              <a:rPr lang="de-DE" altLang="de-DE" sz="2000" dirty="0"/>
            </a:br>
            <a:r>
              <a:rPr lang="de-DE" altLang="de-DE" sz="2000" dirty="0"/>
              <a:t>Engpass: Sekundärtransporte</a:t>
            </a:r>
          </a:p>
          <a:p>
            <a:pPr marL="457200" indent="-457200" eaLnBrk="1" hangingPunct="1">
              <a:spcBef>
                <a:spcPct val="50000"/>
              </a:spcBef>
              <a:buFont typeface="+mj-lt"/>
              <a:buAutoNum type="arabicPeriod"/>
            </a:pPr>
            <a:r>
              <a:rPr lang="de-DE" altLang="de-DE" sz="2000" dirty="0" err="1"/>
              <a:t>Thrombektomie</a:t>
            </a:r>
            <a:r>
              <a:rPr lang="de-DE" altLang="de-DE" sz="2000" dirty="0"/>
              <a:t>: wann ist Zurückhaltung angezeigt ?</a:t>
            </a:r>
            <a:br>
              <a:rPr lang="de-DE" altLang="de-DE" sz="2000" dirty="0"/>
            </a:br>
            <a:r>
              <a:rPr lang="de-DE" altLang="de-DE" sz="2000" dirty="0"/>
              <a:t>Was ist ein akzeptables Outcome</a:t>
            </a:r>
          </a:p>
          <a:p>
            <a:pPr marL="457200" indent="-457200" eaLnBrk="1" hangingPunct="1">
              <a:lnSpc>
                <a:spcPct val="150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de-DE" altLang="de-DE" sz="2000" dirty="0"/>
              <a:t>ICB: wann operieren ?</a:t>
            </a:r>
          </a:p>
          <a:p>
            <a:pPr marL="457200" indent="-457200" eaLnBrk="1" hangingPunct="1">
              <a:lnSpc>
                <a:spcPct val="150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de-DE" altLang="de-DE" sz="2000" dirty="0"/>
              <a:t>Entscheidungsfindung am Lebensende</a:t>
            </a:r>
          </a:p>
        </p:txBody>
      </p:sp>
      <p:sp>
        <p:nvSpPr>
          <p:cNvPr id="5" name="Rechteck 4"/>
          <p:cNvSpPr/>
          <p:nvPr/>
        </p:nvSpPr>
        <p:spPr>
          <a:xfrm>
            <a:off x="2329555" y="4263460"/>
            <a:ext cx="7298574" cy="971539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978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7AA4323C-E90F-4716-AB5F-F52162B491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0" t="13394" r="7578" b="49164"/>
          <a:stretch/>
        </p:blipFill>
        <p:spPr bwMode="auto">
          <a:xfrm>
            <a:off x="4655841" y="1628800"/>
            <a:ext cx="3220079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01748D4B-D90E-4A38-B7F0-0EEA2F945E20}"/>
              </a:ext>
            </a:extLst>
          </p:cNvPr>
          <p:cNvSpPr/>
          <p:nvPr/>
        </p:nvSpPr>
        <p:spPr>
          <a:xfrm>
            <a:off x="2290168" y="3246149"/>
            <a:ext cx="213391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kern="0" dirty="0"/>
              <a:t>Kontrolle 6h:</a:t>
            </a:r>
          </a:p>
          <a:p>
            <a:r>
              <a:rPr lang="de-DE" kern="0" dirty="0"/>
              <a:t>RR 145/95</a:t>
            </a:r>
          </a:p>
          <a:p>
            <a:r>
              <a:rPr lang="de-DE" kern="0" dirty="0"/>
              <a:t>Vigilanzminderung</a:t>
            </a:r>
          </a:p>
          <a:p>
            <a:r>
              <a:rPr lang="de-DE" kern="0" dirty="0" err="1"/>
              <a:t>Klin</a:t>
            </a:r>
            <a:r>
              <a:rPr lang="de-DE" kern="0" dirty="0"/>
              <a:t>. verschlechtert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E949B7B1-C32F-4CC5-BFA5-A94CEBFE8175}"/>
              </a:ext>
            </a:extLst>
          </p:cNvPr>
          <p:cNvSpPr/>
          <p:nvPr/>
        </p:nvSpPr>
        <p:spPr>
          <a:xfrm>
            <a:off x="8126893" y="2171545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kern="0" dirty="0">
                <a:solidFill>
                  <a:srgbClr val="0000FF"/>
                </a:solidFill>
                <a:sym typeface="Wingdings" panose="05000000000000000000" pitchFamily="2" charset="2"/>
              </a:rPr>
              <a:t>NIH-SS: 11</a:t>
            </a:r>
            <a:endParaRPr lang="de-DE" dirty="0">
              <a:solidFill>
                <a:srgbClr val="0000FF"/>
              </a:solidFill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FA6BBDB-4A4A-4651-B5C5-C01A18D89F98}"/>
              </a:ext>
            </a:extLst>
          </p:cNvPr>
          <p:cNvSpPr/>
          <p:nvPr/>
        </p:nvSpPr>
        <p:spPr>
          <a:xfrm>
            <a:off x="8124497" y="3476981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kern="0" dirty="0">
                <a:solidFill>
                  <a:srgbClr val="0000FF"/>
                </a:solidFill>
                <a:sym typeface="Wingdings" panose="05000000000000000000" pitchFamily="2" charset="2"/>
              </a:rPr>
              <a:t>NIH-SS: 17</a:t>
            </a:r>
            <a:endParaRPr lang="de-DE" dirty="0">
              <a:solidFill>
                <a:srgbClr val="0000FF"/>
              </a:solidFill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301B62D2-8064-465B-B738-EB7570A597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1" t="15489" r="8960" b="50349"/>
          <a:stretch/>
        </p:blipFill>
        <p:spPr bwMode="auto">
          <a:xfrm>
            <a:off x="4649638" y="3260958"/>
            <a:ext cx="3238886" cy="1320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811D13DE-7945-4597-A3D2-9F110A0B2C72}"/>
              </a:ext>
            </a:extLst>
          </p:cNvPr>
          <p:cNvSpPr/>
          <p:nvPr/>
        </p:nvSpPr>
        <p:spPr>
          <a:xfrm>
            <a:off x="2259633" y="5075892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kern="0" dirty="0"/>
              <a:t>Postoperatives CT</a:t>
            </a:r>
            <a:endParaRPr lang="de-DE" kern="0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C41C8FF3-1FF3-4CC8-9D86-6E74083B8781}"/>
              </a:ext>
            </a:extLst>
          </p:cNvPr>
          <p:cNvSpPr/>
          <p:nvPr/>
        </p:nvSpPr>
        <p:spPr>
          <a:xfrm>
            <a:off x="8124496" y="5157192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kern="0" dirty="0">
                <a:solidFill>
                  <a:srgbClr val="0000FF"/>
                </a:solidFill>
                <a:sym typeface="Wingdings" panose="05000000000000000000" pitchFamily="2" charset="2"/>
              </a:rPr>
              <a:t>NIH-SS: 15</a:t>
            </a:r>
            <a:endParaRPr lang="de-DE" dirty="0">
              <a:solidFill>
                <a:srgbClr val="0000FF"/>
              </a:solidFill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16C49E5E-323D-41B8-97FF-EB868A4B3E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1" t="57027" r="8960" b="5706"/>
          <a:stretch/>
        </p:blipFill>
        <p:spPr bwMode="auto">
          <a:xfrm>
            <a:off x="4636373" y="4725144"/>
            <a:ext cx="3238886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el 1">
            <a:extLst>
              <a:ext uri="{FF2B5EF4-FFF2-40B4-BE49-F238E27FC236}">
                <a16:creationId xmlns:a16="http://schemas.microsoft.com/office/drawing/2014/main" id="{4EFB4790-6A2E-40C9-8375-7E3D86F5E57E}"/>
              </a:ext>
            </a:extLst>
          </p:cNvPr>
          <p:cNvSpPr txBox="1">
            <a:spLocks/>
          </p:cNvSpPr>
          <p:nvPr/>
        </p:nvSpPr>
        <p:spPr>
          <a:xfrm>
            <a:off x="2012272" y="383379"/>
            <a:ext cx="8523288" cy="90011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DE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Spontane ICB</a:t>
            </a:r>
            <a:r>
              <a:rPr lang="de-DE" sz="24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de-DE" sz="24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20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w/65/VHF/ ASS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3297FCC0-9B67-4D04-B3E8-54C7E953EC67}"/>
              </a:ext>
            </a:extLst>
          </p:cNvPr>
          <p:cNvSpPr/>
          <p:nvPr/>
        </p:nvSpPr>
        <p:spPr>
          <a:xfrm>
            <a:off x="2310205" y="1672060"/>
            <a:ext cx="227498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kern="0" dirty="0"/>
              <a:t>Bei Aufnahme:</a:t>
            </a:r>
          </a:p>
          <a:p>
            <a:r>
              <a:rPr lang="de-DE" kern="0" dirty="0"/>
              <a:t>RR 210/110 </a:t>
            </a:r>
          </a:p>
          <a:p>
            <a:r>
              <a:rPr lang="de-DE" kern="0" dirty="0"/>
              <a:t>INR 1,1     </a:t>
            </a:r>
          </a:p>
          <a:p>
            <a:r>
              <a:rPr lang="de-DE" kern="0" dirty="0">
                <a:sym typeface="Wingdings" panose="05000000000000000000" pitchFamily="2" charset="2"/>
              </a:rPr>
              <a:t>RR-Senkung 160/95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9780E01B-4F23-4227-B7EC-357A660196BB}"/>
              </a:ext>
            </a:extLst>
          </p:cNvPr>
          <p:cNvSpPr/>
          <p:nvPr/>
        </p:nvSpPr>
        <p:spPr>
          <a:xfrm>
            <a:off x="2398320" y="3068960"/>
            <a:ext cx="7818243" cy="3555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395991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7AA4323C-E90F-4716-AB5F-F52162B491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0" t="13394" r="7578" b="49164"/>
          <a:stretch/>
        </p:blipFill>
        <p:spPr bwMode="auto">
          <a:xfrm>
            <a:off x="4655841" y="1628800"/>
            <a:ext cx="3220079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01748D4B-D90E-4A38-B7F0-0EEA2F945E20}"/>
              </a:ext>
            </a:extLst>
          </p:cNvPr>
          <p:cNvSpPr/>
          <p:nvPr/>
        </p:nvSpPr>
        <p:spPr>
          <a:xfrm>
            <a:off x="2290168" y="3246149"/>
            <a:ext cx="213391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kern="0" dirty="0"/>
              <a:t>Kontrolle 6h:</a:t>
            </a:r>
          </a:p>
          <a:p>
            <a:r>
              <a:rPr lang="de-DE" kern="0" dirty="0"/>
              <a:t>RR 145/95</a:t>
            </a:r>
          </a:p>
          <a:p>
            <a:r>
              <a:rPr lang="de-DE" kern="0" dirty="0"/>
              <a:t>Vigilanzminderung</a:t>
            </a:r>
          </a:p>
          <a:p>
            <a:r>
              <a:rPr lang="de-DE" kern="0" dirty="0" err="1"/>
              <a:t>Klin</a:t>
            </a:r>
            <a:r>
              <a:rPr lang="de-DE" kern="0" dirty="0"/>
              <a:t>. verschlechtert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E949B7B1-C32F-4CC5-BFA5-A94CEBFE8175}"/>
              </a:ext>
            </a:extLst>
          </p:cNvPr>
          <p:cNvSpPr/>
          <p:nvPr/>
        </p:nvSpPr>
        <p:spPr>
          <a:xfrm>
            <a:off x="8126893" y="2171545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kern="0" dirty="0">
                <a:solidFill>
                  <a:srgbClr val="0000FF"/>
                </a:solidFill>
                <a:sym typeface="Wingdings" panose="05000000000000000000" pitchFamily="2" charset="2"/>
              </a:rPr>
              <a:t>NIH-SS: 11</a:t>
            </a:r>
            <a:endParaRPr lang="de-DE" dirty="0">
              <a:solidFill>
                <a:srgbClr val="0000FF"/>
              </a:solidFill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FA6BBDB-4A4A-4651-B5C5-C01A18D89F98}"/>
              </a:ext>
            </a:extLst>
          </p:cNvPr>
          <p:cNvSpPr/>
          <p:nvPr/>
        </p:nvSpPr>
        <p:spPr>
          <a:xfrm>
            <a:off x="8124497" y="3476981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kern="0" dirty="0">
                <a:solidFill>
                  <a:srgbClr val="0000FF"/>
                </a:solidFill>
                <a:sym typeface="Wingdings" panose="05000000000000000000" pitchFamily="2" charset="2"/>
              </a:rPr>
              <a:t>NIH-SS: 17</a:t>
            </a:r>
            <a:endParaRPr lang="de-DE" dirty="0">
              <a:solidFill>
                <a:srgbClr val="0000FF"/>
              </a:solidFill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301B62D2-8064-465B-B738-EB7570A597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1" t="15489" r="8960" b="50349"/>
          <a:stretch/>
        </p:blipFill>
        <p:spPr bwMode="auto">
          <a:xfrm>
            <a:off x="4649638" y="3260958"/>
            <a:ext cx="3238886" cy="1320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811D13DE-7945-4597-A3D2-9F110A0B2C72}"/>
              </a:ext>
            </a:extLst>
          </p:cNvPr>
          <p:cNvSpPr/>
          <p:nvPr/>
        </p:nvSpPr>
        <p:spPr>
          <a:xfrm>
            <a:off x="2259633" y="5075892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kern="0" dirty="0"/>
              <a:t>Postoperatives CT</a:t>
            </a:r>
            <a:endParaRPr lang="de-DE" kern="0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C41C8FF3-1FF3-4CC8-9D86-6E74083B8781}"/>
              </a:ext>
            </a:extLst>
          </p:cNvPr>
          <p:cNvSpPr/>
          <p:nvPr/>
        </p:nvSpPr>
        <p:spPr>
          <a:xfrm>
            <a:off x="8124496" y="5157192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kern="0" dirty="0">
                <a:solidFill>
                  <a:srgbClr val="0000FF"/>
                </a:solidFill>
                <a:sym typeface="Wingdings" panose="05000000000000000000" pitchFamily="2" charset="2"/>
              </a:rPr>
              <a:t>NIH-SS: 15</a:t>
            </a:r>
            <a:endParaRPr lang="de-DE" dirty="0">
              <a:solidFill>
                <a:srgbClr val="0000FF"/>
              </a:solidFill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16C49E5E-323D-41B8-97FF-EB868A4B3E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1" t="57027" r="8960" b="5706"/>
          <a:stretch/>
        </p:blipFill>
        <p:spPr bwMode="auto">
          <a:xfrm>
            <a:off x="4636373" y="4725144"/>
            <a:ext cx="3238886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hteck 20">
            <a:extLst>
              <a:ext uri="{FF2B5EF4-FFF2-40B4-BE49-F238E27FC236}">
                <a16:creationId xmlns:a16="http://schemas.microsoft.com/office/drawing/2014/main" id="{3297FCC0-9B67-4D04-B3E8-54C7E953EC67}"/>
              </a:ext>
            </a:extLst>
          </p:cNvPr>
          <p:cNvSpPr/>
          <p:nvPr/>
        </p:nvSpPr>
        <p:spPr>
          <a:xfrm>
            <a:off x="2310205" y="1672060"/>
            <a:ext cx="227498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kern="0" dirty="0"/>
              <a:t>Bei Aufnahme:</a:t>
            </a:r>
          </a:p>
          <a:p>
            <a:r>
              <a:rPr lang="de-DE" kern="0" dirty="0"/>
              <a:t>RR 210/110 </a:t>
            </a:r>
          </a:p>
          <a:p>
            <a:r>
              <a:rPr lang="de-DE" kern="0" dirty="0"/>
              <a:t>INR 1,1     </a:t>
            </a:r>
          </a:p>
          <a:p>
            <a:r>
              <a:rPr lang="de-DE" kern="0" dirty="0">
                <a:sym typeface="Wingdings" panose="05000000000000000000" pitchFamily="2" charset="2"/>
              </a:rPr>
              <a:t>RR-Senkung 160/95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9780E01B-4F23-4227-B7EC-357A660196BB}"/>
              </a:ext>
            </a:extLst>
          </p:cNvPr>
          <p:cNvSpPr/>
          <p:nvPr/>
        </p:nvSpPr>
        <p:spPr>
          <a:xfrm>
            <a:off x="2398320" y="4638474"/>
            <a:ext cx="7818243" cy="19855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4EFB4790-6A2E-40C9-8375-7E3D86F5E57E}"/>
              </a:ext>
            </a:extLst>
          </p:cNvPr>
          <p:cNvSpPr txBox="1">
            <a:spLocks/>
          </p:cNvSpPr>
          <p:nvPr/>
        </p:nvSpPr>
        <p:spPr>
          <a:xfrm>
            <a:off x="2012272" y="383379"/>
            <a:ext cx="8523288" cy="90011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DE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Spontane ICB</a:t>
            </a:r>
            <a:r>
              <a:rPr lang="de-DE" sz="24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de-DE" sz="24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20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w/65/VHF/ ASS</a:t>
            </a:r>
          </a:p>
        </p:txBody>
      </p:sp>
    </p:spTree>
    <p:extLst>
      <p:ext uri="{BB962C8B-B14F-4D97-AF65-F5344CB8AC3E}">
        <p14:creationId xmlns:p14="http://schemas.microsoft.com/office/powerpoint/2010/main" val="387885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/>
          <a:srcRect l="41997" t="14085" r="8709" b="7434"/>
          <a:stretch/>
        </p:blipFill>
        <p:spPr>
          <a:xfrm>
            <a:off x="706408" y="2419003"/>
            <a:ext cx="4863119" cy="3051271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1283753" y="1731581"/>
            <a:ext cx="25603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dirty="0">
                <a:cs typeface="Arial" panose="020B0604020202020204" pitchFamily="34" charset="0"/>
              </a:rPr>
              <a:t>Zertifizierte Stroke Units</a:t>
            </a:r>
            <a:endParaRPr lang="de-DE" sz="1600" dirty="0">
              <a:cs typeface="Arial" panose="020B0604020202020204" pitchFamily="34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8AB120B-A3E1-69B7-327A-06768FDF56B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7" r="7518"/>
          <a:stretch/>
        </p:blipFill>
        <p:spPr>
          <a:xfrm>
            <a:off x="9574107" y="161611"/>
            <a:ext cx="2490074" cy="1187867"/>
          </a:xfrm>
          <a:prstGeom prst="rect">
            <a:avLst/>
          </a:prstGeom>
        </p:spPr>
      </p:pic>
      <p:pic>
        <p:nvPicPr>
          <p:cNvPr id="2052" name="Grafik 7" descr="image00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t="14802" r="3924" b="6066"/>
          <a:stretch/>
        </p:blipFill>
        <p:spPr bwMode="auto">
          <a:xfrm>
            <a:off x="5735608" y="2438400"/>
            <a:ext cx="5770592" cy="3234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hteck 17"/>
          <p:cNvSpPr/>
          <p:nvPr/>
        </p:nvSpPr>
        <p:spPr>
          <a:xfrm>
            <a:off x="6311179" y="1825000"/>
            <a:ext cx="45079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dirty="0" err="1">
                <a:cs typeface="Arial" panose="020B0604020202020204" pitchFamily="34" charset="0"/>
              </a:rPr>
              <a:t>Thrombolyse</a:t>
            </a:r>
            <a:r>
              <a:rPr lang="de-DE" sz="1600" b="1" dirty="0">
                <a:cs typeface="Arial" panose="020B0604020202020204" pitchFamily="34" charset="0"/>
              </a:rPr>
              <a:t> (IVT) und </a:t>
            </a:r>
            <a:r>
              <a:rPr lang="de-DE" sz="1600" b="1" dirty="0" err="1">
                <a:cs typeface="Arial" panose="020B0604020202020204" pitchFamily="34" charset="0"/>
              </a:rPr>
              <a:t>Thrombektomie</a:t>
            </a:r>
            <a:r>
              <a:rPr lang="de-DE" sz="1600" b="1" dirty="0">
                <a:cs typeface="Arial" panose="020B0604020202020204" pitchFamily="34" charset="0"/>
              </a:rPr>
              <a:t> (MT)</a:t>
            </a:r>
            <a:endParaRPr lang="de-DE" sz="1600" dirty="0">
              <a:cs typeface="Arial" panose="020B060402020202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0866102" y="2363733"/>
            <a:ext cx="731290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  <a:cs typeface="Arial" panose="020B0604020202020204" pitchFamily="34" charset="0"/>
              </a:rPr>
              <a:t>37.677</a:t>
            </a:r>
            <a:endParaRPr lang="de-DE" sz="1400" dirty="0">
              <a:solidFill>
                <a:srgbClr val="0000FF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11231747" y="3312672"/>
            <a:ext cx="731290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 sz="1400" dirty="0">
                <a:solidFill>
                  <a:srgbClr val="0000FF"/>
                </a:solidFill>
                <a:cs typeface="Arial" panose="020B0604020202020204" pitchFamily="34" charset="0"/>
              </a:rPr>
              <a:t>20.796</a:t>
            </a:r>
            <a:endParaRPr lang="de-DE" sz="1400" dirty="0">
              <a:solidFill>
                <a:srgbClr val="0000FF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8456949" y="6313830"/>
            <a:ext cx="3634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dirty="0" smtClean="0"/>
              <a:t>(interne DRG-Abrechnungsdaten)</a:t>
            </a:r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326740" y="6152239"/>
            <a:ext cx="3001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dirty="0" smtClean="0"/>
              <a:t>(offizielle Statistik der DSG)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2889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7AA4323C-E90F-4716-AB5F-F52162B491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0" t="13394" r="7578" b="49164"/>
          <a:stretch/>
        </p:blipFill>
        <p:spPr bwMode="auto">
          <a:xfrm>
            <a:off x="4655841" y="1628800"/>
            <a:ext cx="3220079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01748D4B-D90E-4A38-B7F0-0EEA2F945E20}"/>
              </a:ext>
            </a:extLst>
          </p:cNvPr>
          <p:cNvSpPr/>
          <p:nvPr/>
        </p:nvSpPr>
        <p:spPr>
          <a:xfrm>
            <a:off x="2290168" y="3246149"/>
            <a:ext cx="213391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kern="0" dirty="0"/>
              <a:t>Kontrolle 6h:</a:t>
            </a:r>
          </a:p>
          <a:p>
            <a:r>
              <a:rPr lang="de-DE" kern="0" dirty="0"/>
              <a:t>RR 145/95</a:t>
            </a:r>
          </a:p>
          <a:p>
            <a:r>
              <a:rPr lang="de-DE" kern="0" dirty="0"/>
              <a:t>Vigilanzminderung</a:t>
            </a:r>
          </a:p>
          <a:p>
            <a:r>
              <a:rPr lang="de-DE" kern="0" dirty="0" err="1"/>
              <a:t>Klin</a:t>
            </a:r>
            <a:r>
              <a:rPr lang="de-DE" kern="0" dirty="0"/>
              <a:t>. verschlechtert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E949B7B1-C32F-4CC5-BFA5-A94CEBFE8175}"/>
              </a:ext>
            </a:extLst>
          </p:cNvPr>
          <p:cNvSpPr/>
          <p:nvPr/>
        </p:nvSpPr>
        <p:spPr>
          <a:xfrm>
            <a:off x="8126893" y="2171545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kern="0" dirty="0">
                <a:solidFill>
                  <a:srgbClr val="0000FF"/>
                </a:solidFill>
                <a:sym typeface="Wingdings" panose="05000000000000000000" pitchFamily="2" charset="2"/>
              </a:rPr>
              <a:t>NIH-SS: 11</a:t>
            </a:r>
            <a:endParaRPr lang="de-DE" dirty="0">
              <a:solidFill>
                <a:srgbClr val="0000FF"/>
              </a:solidFill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FA6BBDB-4A4A-4651-B5C5-C01A18D89F98}"/>
              </a:ext>
            </a:extLst>
          </p:cNvPr>
          <p:cNvSpPr/>
          <p:nvPr/>
        </p:nvSpPr>
        <p:spPr>
          <a:xfrm>
            <a:off x="8124497" y="3476981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kern="0" dirty="0">
                <a:solidFill>
                  <a:srgbClr val="0000FF"/>
                </a:solidFill>
                <a:sym typeface="Wingdings" panose="05000000000000000000" pitchFamily="2" charset="2"/>
              </a:rPr>
              <a:t>NIH-SS: 17</a:t>
            </a:r>
            <a:endParaRPr lang="de-DE" dirty="0">
              <a:solidFill>
                <a:srgbClr val="0000FF"/>
              </a:solidFill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301B62D2-8064-465B-B738-EB7570A597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1" t="15489" r="8960" b="50349"/>
          <a:stretch/>
        </p:blipFill>
        <p:spPr bwMode="auto">
          <a:xfrm>
            <a:off x="4649638" y="3260958"/>
            <a:ext cx="3238886" cy="1320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811D13DE-7945-4597-A3D2-9F110A0B2C72}"/>
              </a:ext>
            </a:extLst>
          </p:cNvPr>
          <p:cNvSpPr/>
          <p:nvPr/>
        </p:nvSpPr>
        <p:spPr>
          <a:xfrm>
            <a:off x="2259633" y="5075892"/>
            <a:ext cx="221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kern="0" dirty="0"/>
              <a:t>Postoperatives CT</a:t>
            </a:r>
            <a:endParaRPr lang="de-DE" kern="0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C41C8FF3-1FF3-4CC8-9D86-6E74083B8781}"/>
              </a:ext>
            </a:extLst>
          </p:cNvPr>
          <p:cNvSpPr/>
          <p:nvPr/>
        </p:nvSpPr>
        <p:spPr>
          <a:xfrm>
            <a:off x="8124496" y="5157192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kern="0" dirty="0">
                <a:solidFill>
                  <a:srgbClr val="0000FF"/>
                </a:solidFill>
                <a:sym typeface="Wingdings" panose="05000000000000000000" pitchFamily="2" charset="2"/>
              </a:rPr>
              <a:t>NIH-SS: 16</a:t>
            </a:r>
            <a:endParaRPr lang="de-DE" dirty="0">
              <a:solidFill>
                <a:srgbClr val="0000FF"/>
              </a:solidFill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16C49E5E-323D-41B8-97FF-EB868A4B3E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1" t="57027" r="8960" b="5706"/>
          <a:stretch/>
        </p:blipFill>
        <p:spPr bwMode="auto">
          <a:xfrm>
            <a:off x="4636373" y="4725144"/>
            <a:ext cx="3238886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hteck 20">
            <a:extLst>
              <a:ext uri="{FF2B5EF4-FFF2-40B4-BE49-F238E27FC236}">
                <a16:creationId xmlns:a16="http://schemas.microsoft.com/office/drawing/2014/main" id="{3297FCC0-9B67-4D04-B3E8-54C7E953EC67}"/>
              </a:ext>
            </a:extLst>
          </p:cNvPr>
          <p:cNvSpPr/>
          <p:nvPr/>
        </p:nvSpPr>
        <p:spPr>
          <a:xfrm>
            <a:off x="2310205" y="1672060"/>
            <a:ext cx="227498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kern="0" dirty="0"/>
              <a:t>Bei Aufnahme:</a:t>
            </a:r>
          </a:p>
          <a:p>
            <a:r>
              <a:rPr lang="de-DE" kern="0" dirty="0"/>
              <a:t>RR 210/110 </a:t>
            </a:r>
          </a:p>
          <a:p>
            <a:r>
              <a:rPr lang="de-DE" kern="0" dirty="0"/>
              <a:t>INR 1,1     </a:t>
            </a:r>
          </a:p>
          <a:p>
            <a:r>
              <a:rPr lang="de-DE" kern="0" dirty="0">
                <a:sym typeface="Wingdings" panose="05000000000000000000" pitchFamily="2" charset="2"/>
              </a:rPr>
              <a:t>RR-Senkung 160/95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9780E01B-4F23-4227-B7EC-357A660196BB}"/>
              </a:ext>
            </a:extLst>
          </p:cNvPr>
          <p:cNvSpPr/>
          <p:nvPr/>
        </p:nvSpPr>
        <p:spPr>
          <a:xfrm>
            <a:off x="2398320" y="6303712"/>
            <a:ext cx="7818243" cy="320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4EFB4790-6A2E-40C9-8375-7E3D86F5E57E}"/>
              </a:ext>
            </a:extLst>
          </p:cNvPr>
          <p:cNvSpPr txBox="1">
            <a:spLocks/>
          </p:cNvSpPr>
          <p:nvPr/>
        </p:nvSpPr>
        <p:spPr>
          <a:xfrm>
            <a:off x="2012272" y="383379"/>
            <a:ext cx="8523288" cy="90011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DE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Spontane ICB</a:t>
            </a:r>
            <a:r>
              <a:rPr lang="de-DE" sz="24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de-DE" sz="24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20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w/65/VHF/ ASS</a:t>
            </a:r>
          </a:p>
        </p:txBody>
      </p:sp>
    </p:spTree>
    <p:extLst>
      <p:ext uri="{BB962C8B-B14F-4D97-AF65-F5344CB8AC3E}">
        <p14:creationId xmlns:p14="http://schemas.microsoft.com/office/powerpoint/2010/main" val="80963583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DB2E7482-19EB-4A01-A761-C83841D9130A}"/>
              </a:ext>
            </a:extLst>
          </p:cNvPr>
          <p:cNvSpPr txBox="1">
            <a:spLocks/>
          </p:cNvSpPr>
          <p:nvPr/>
        </p:nvSpPr>
        <p:spPr>
          <a:xfrm>
            <a:off x="1922347" y="583475"/>
            <a:ext cx="8523288" cy="90011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DE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Bedrohung durch ICB</a:t>
            </a:r>
            <a:r>
              <a:rPr lang="de-DE" sz="24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de-DE" sz="24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2000" kern="0" dirty="0">
                <a:solidFill>
                  <a:srgbClr val="0000FF"/>
                </a:solidFill>
              </a:rPr>
              <a:t>substanzielle Unterschiede zur Ischämie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B1E4D3CD-35DC-470D-81C2-ECAC41130250}"/>
              </a:ext>
            </a:extLst>
          </p:cNvPr>
          <p:cNvSpPr/>
          <p:nvPr/>
        </p:nvSpPr>
        <p:spPr>
          <a:xfrm>
            <a:off x="2967644" y="1967344"/>
            <a:ext cx="7977107" cy="188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sz="2000" dirty="0">
                <a:cs typeface="Arial" panose="020B0604020202020204" pitchFamily="34" charset="0"/>
              </a:rPr>
              <a:t>Schädigung irreversibel manifestiert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sz="2000" dirty="0">
                <a:cs typeface="Arial" panose="020B0604020202020204" pitchFamily="34" charset="0"/>
              </a:rPr>
              <a:t>Es existiert kein Therapieanalogon zu </a:t>
            </a:r>
            <a:r>
              <a:rPr lang="de-DE" sz="2000" dirty="0" err="1">
                <a:cs typeface="Arial" panose="020B0604020202020204" pitchFamily="34" charset="0"/>
              </a:rPr>
              <a:t>Lyse</a:t>
            </a:r>
            <a:r>
              <a:rPr lang="de-DE" sz="2000" dirty="0">
                <a:cs typeface="Arial" panose="020B0604020202020204" pitchFamily="34" charset="0"/>
              </a:rPr>
              <a:t>/</a:t>
            </a:r>
            <a:r>
              <a:rPr lang="de-DE" sz="2000" dirty="0" err="1">
                <a:cs typeface="Arial" panose="020B0604020202020204" pitchFamily="34" charset="0"/>
              </a:rPr>
              <a:t>Thrombektomie</a:t>
            </a:r>
            <a:endParaRPr lang="de-DE" sz="2000" dirty="0"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sz="2000" dirty="0">
                <a:cs typeface="Arial" panose="020B0604020202020204" pitchFamily="34" charset="0"/>
              </a:rPr>
              <a:t>Therapeutisches Fenster sehr kurz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sz="2000" dirty="0">
                <a:cs typeface="Arial" panose="020B0604020202020204" pitchFamily="34" charset="0"/>
              </a:rPr>
              <a:t>Therapieziel: Verhinderung einer sekundären Verschlechterung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CDBA206-00D0-418A-9597-7ED0EF8387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0" t="13394" r="7578" b="49164"/>
          <a:stretch/>
        </p:blipFill>
        <p:spPr bwMode="auto">
          <a:xfrm>
            <a:off x="4648934" y="4759513"/>
            <a:ext cx="3431589" cy="153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B0C76ADE-7DAF-4194-83F4-23D2EAE9B152}"/>
              </a:ext>
            </a:extLst>
          </p:cNvPr>
          <p:cNvSpPr/>
          <p:nvPr/>
        </p:nvSpPr>
        <p:spPr>
          <a:xfrm>
            <a:off x="1649506" y="6294269"/>
            <a:ext cx="8940800" cy="4950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06234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DB2E7482-19EB-4A01-A761-C83841D9130A}"/>
              </a:ext>
            </a:extLst>
          </p:cNvPr>
          <p:cNvSpPr txBox="1">
            <a:spLocks/>
          </p:cNvSpPr>
          <p:nvPr/>
        </p:nvSpPr>
        <p:spPr>
          <a:xfrm>
            <a:off x="1922347" y="583475"/>
            <a:ext cx="8523288" cy="90011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de-DE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Steckbrief ICB</a:t>
            </a:r>
            <a:r>
              <a:rPr lang="de-DE" sz="24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de-DE" sz="24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2000" kern="0" dirty="0">
                <a:solidFill>
                  <a:srgbClr val="0000FF"/>
                </a:solidFill>
              </a:rPr>
              <a:t>ungünstige Prognosefaktoren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B1E4D3CD-35DC-470D-81C2-ECAC41130250}"/>
              </a:ext>
            </a:extLst>
          </p:cNvPr>
          <p:cNvSpPr/>
          <p:nvPr/>
        </p:nvSpPr>
        <p:spPr>
          <a:xfrm>
            <a:off x="3377421" y="1967343"/>
            <a:ext cx="690883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sz="2000" dirty="0">
                <a:cs typeface="Arial" panose="020B0604020202020204" pitchFamily="34" charset="0"/>
              </a:rPr>
              <a:t>Hohes Alter, schwere Klinik, initiale </a:t>
            </a:r>
            <a:r>
              <a:rPr lang="de-DE" sz="2000" dirty="0" err="1">
                <a:cs typeface="Arial" panose="020B0604020202020204" pitchFamily="34" charset="0"/>
              </a:rPr>
              <a:t>Vigilanzminderung</a:t>
            </a:r>
            <a:endParaRPr lang="de-DE" sz="2000" dirty="0"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sz="2000" dirty="0">
                <a:cs typeface="Arial" panose="020B0604020202020204" pitchFamily="34" charset="0"/>
              </a:rPr>
              <a:t>Größe der Blutung, Lage (</a:t>
            </a:r>
            <a:r>
              <a:rPr lang="de-DE" sz="2000" dirty="0" err="1">
                <a:cs typeface="Arial" panose="020B0604020202020204" pitchFamily="34" charset="0"/>
              </a:rPr>
              <a:t>infratentoriell</a:t>
            </a:r>
            <a:r>
              <a:rPr lang="de-DE" sz="2000" dirty="0">
                <a:cs typeface="Arial" panose="020B0604020202020204" pitchFamily="34" charset="0"/>
              </a:rPr>
              <a:t>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sz="2000" dirty="0" err="1">
                <a:cs typeface="Arial" panose="020B0604020202020204" pitchFamily="34" charset="0"/>
              </a:rPr>
              <a:t>Ventrikeleinbruch</a:t>
            </a:r>
            <a:endParaRPr lang="de-DE" sz="2000" dirty="0"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sz="2000" dirty="0">
                <a:cs typeface="Arial" panose="020B0604020202020204" pitchFamily="34" charset="0"/>
              </a:rPr>
              <a:t>Spot </a:t>
            </a:r>
            <a:r>
              <a:rPr lang="de-DE" sz="2000" dirty="0" err="1">
                <a:cs typeface="Arial" panose="020B0604020202020204" pitchFamily="34" charset="0"/>
              </a:rPr>
              <a:t>sign</a:t>
            </a:r>
            <a:endParaRPr lang="de-DE" sz="2000" dirty="0"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de-DE" sz="2000" dirty="0" err="1">
                <a:cs typeface="Arial" panose="020B0604020202020204" pitchFamily="34" charset="0"/>
              </a:rPr>
              <a:t>Hämatomexpansion</a:t>
            </a:r>
            <a:endParaRPr lang="de-DE" sz="2000" dirty="0"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de-DE" sz="2000" dirty="0">
              <a:cs typeface="Arial" panose="020B060402020202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CDBA206-00D0-418A-9597-7ED0EF8387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0" t="13394" r="7578" b="49164"/>
          <a:stretch/>
        </p:blipFill>
        <p:spPr bwMode="auto">
          <a:xfrm>
            <a:off x="4715435" y="4775810"/>
            <a:ext cx="3431589" cy="1534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B0C76ADE-7DAF-4194-83F4-23D2EAE9B152}"/>
              </a:ext>
            </a:extLst>
          </p:cNvPr>
          <p:cNvSpPr/>
          <p:nvPr/>
        </p:nvSpPr>
        <p:spPr>
          <a:xfrm>
            <a:off x="1649506" y="6294269"/>
            <a:ext cx="8940800" cy="4950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CE993E9-0799-4BF5-A614-DF6B0F71EC9A}"/>
              </a:ext>
            </a:extLst>
          </p:cNvPr>
          <p:cNvSpPr/>
          <p:nvPr/>
        </p:nvSpPr>
        <p:spPr>
          <a:xfrm>
            <a:off x="7674800" y="6380641"/>
            <a:ext cx="2682145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131413"/>
                </a:solidFill>
                <a:latin typeface="LsymlpAdvTTb5929f4c"/>
              </a:rPr>
              <a:t>Critical Care 2016; 20: 272 </a:t>
            </a:r>
            <a:endParaRPr lang="de-DE" sz="44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C43AC52-640D-4D4E-AC35-68480A78C017}"/>
              </a:ext>
            </a:extLst>
          </p:cNvPr>
          <p:cNvSpPr/>
          <p:nvPr/>
        </p:nvSpPr>
        <p:spPr>
          <a:xfrm>
            <a:off x="6107955" y="3904240"/>
            <a:ext cx="335597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kern="0" dirty="0">
                <a:solidFill>
                  <a:srgbClr val="0000FF"/>
                </a:solidFill>
                <a:sym typeface="Wingdings" panose="05000000000000000000" pitchFamily="2" charset="2"/>
              </a:rPr>
              <a:t> therapeutisch beeinflussbar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798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Grafik 1">
            <a:extLst>
              <a:ext uri="{FF2B5EF4-FFF2-40B4-BE49-F238E27FC236}">
                <a16:creationId xmlns:a16="http://schemas.microsoft.com/office/drawing/2014/main" id="{7CE310E9-918A-481D-B430-28D6A7A59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17"/>
          <a:stretch>
            <a:fillRect/>
          </a:stretch>
        </p:blipFill>
        <p:spPr bwMode="auto">
          <a:xfrm>
            <a:off x="3220298" y="1"/>
            <a:ext cx="5785590" cy="166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1" name="Rechteck 2">
            <a:extLst>
              <a:ext uri="{FF2B5EF4-FFF2-40B4-BE49-F238E27FC236}">
                <a16:creationId xmlns:a16="http://schemas.microsoft.com/office/drawing/2014/main" id="{35DE22DB-5BB4-4388-94CB-D7EC9F4A4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4776" y="6424614"/>
            <a:ext cx="294322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400">
                <a:solidFill>
                  <a:srgbClr val="B600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Lancet Neurol  </a:t>
            </a:r>
            <a:r>
              <a:rPr lang="de-DE" altLang="de-DE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August 14, 2018</a:t>
            </a:r>
            <a:endParaRPr lang="de-DE" altLang="de-DE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9A8024BB-3D85-4689-8FDB-832CB0BEE7FB}"/>
              </a:ext>
            </a:extLst>
          </p:cNvPr>
          <p:cNvSpPr/>
          <p:nvPr/>
        </p:nvSpPr>
        <p:spPr>
          <a:xfrm>
            <a:off x="1649507" y="6018307"/>
            <a:ext cx="1860457" cy="7709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8BD48E26-6697-420F-8D26-E70050AE9F48}"/>
              </a:ext>
            </a:extLst>
          </p:cNvPr>
          <p:cNvSpPr/>
          <p:nvPr/>
        </p:nvSpPr>
        <p:spPr>
          <a:xfrm>
            <a:off x="9005889" y="5654442"/>
            <a:ext cx="1596371" cy="7709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3220298" y="2430494"/>
            <a:ext cx="5453656" cy="22252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defRPr/>
            </a:pPr>
            <a:endParaRPr lang="de-DE" altLang="de-DE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  <a:defRPr/>
            </a:pPr>
            <a:r>
              <a:rPr lang="de-DE" altLang="de-DE" b="1" kern="0" dirty="0">
                <a:latin typeface="Arial" panose="020B0604020202020204" pitchFamily="34" charset="0"/>
                <a:cs typeface="Arial" panose="020B0604020202020204" pitchFamily="34" charset="0"/>
              </a:rPr>
              <a:t>Prädiktoren für </a:t>
            </a:r>
            <a:r>
              <a:rPr lang="de-DE" altLang="de-DE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Hämatomexpansion</a:t>
            </a:r>
            <a:r>
              <a:rPr lang="de-DE" altLang="de-DE" b="1" kern="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3">
              <a:lnSpc>
                <a:spcPct val="110000"/>
              </a:lnSpc>
              <a:defRPr/>
            </a:pPr>
            <a:r>
              <a:rPr lang="de-DE" altLang="de-DE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Frühe Bildgebung</a:t>
            </a:r>
          </a:p>
          <a:p>
            <a:pPr lvl="3">
              <a:lnSpc>
                <a:spcPct val="110000"/>
              </a:lnSpc>
              <a:defRPr/>
            </a:pPr>
            <a:r>
              <a:rPr lang="de-DE" altLang="de-DE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Spot </a:t>
            </a:r>
            <a:r>
              <a:rPr lang="de-DE" altLang="de-DE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</a:t>
            </a:r>
            <a:r>
              <a:rPr lang="de-DE" altLang="de-DE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CTA</a:t>
            </a:r>
          </a:p>
          <a:p>
            <a:pPr lvl="3">
              <a:lnSpc>
                <a:spcPct val="110000"/>
              </a:lnSpc>
              <a:defRPr/>
            </a:pPr>
            <a:r>
              <a:rPr lang="de-DE" altLang="de-DE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Größe der ICB</a:t>
            </a:r>
          </a:p>
          <a:p>
            <a:pPr lvl="3">
              <a:lnSpc>
                <a:spcPct val="110000"/>
              </a:lnSpc>
              <a:defRPr/>
            </a:pPr>
            <a:r>
              <a:rPr lang="de-DE" altLang="de-DE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Antithrombotische Therapie</a:t>
            </a:r>
            <a:endParaRPr lang="de-DE" altLang="de-DE" dirty="0">
              <a:solidFill>
                <a:srgbClr val="000000"/>
              </a:solidFill>
              <a:latin typeface="Arial" charset="0"/>
              <a:cs typeface="Times New Roman" pitchFamily="18" charset="0"/>
            </a:endParaRPr>
          </a:p>
          <a:p>
            <a:pPr algn="ctr">
              <a:lnSpc>
                <a:spcPct val="110000"/>
              </a:lnSpc>
              <a:defRPr/>
            </a:pPr>
            <a:endParaRPr lang="de-DE" altLang="de-DE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47745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2">
            <a:extLst>
              <a:ext uri="{FF2B5EF4-FFF2-40B4-BE49-F238E27FC236}">
                <a16:creationId xmlns:a16="http://schemas.microsoft.com/office/drawing/2014/main" id="{3A406BD2-6D2D-40D4-8F25-F76693EF5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82588"/>
            <a:ext cx="77724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altLang="de-DE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Entwicklung des Hirninfarktes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52A84E1-F223-49D9-9093-31755D7756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67860"/>
            <a:ext cx="9144000" cy="79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D5D5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de-DE" altLang="de-DE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Therapeutische Strategie nach ICB</a:t>
            </a:r>
          </a:p>
          <a:p>
            <a:pPr>
              <a:lnSpc>
                <a:spcPct val="110000"/>
              </a:lnSpc>
              <a:defRPr/>
            </a:pPr>
            <a:r>
              <a:rPr lang="de-DE" altLang="de-DE" sz="1800" i="1" kern="0" dirty="0">
                <a:solidFill>
                  <a:srgbClr val="0000FF"/>
                </a:solidFill>
                <a:sym typeface="Wingdings" panose="05000000000000000000" pitchFamily="2" charset="2"/>
              </a:rPr>
              <a:t>die Optionen</a:t>
            </a:r>
            <a:endParaRPr lang="de-DE" altLang="de-DE" sz="1800" i="1" kern="0" dirty="0">
              <a:solidFill>
                <a:srgbClr val="0000FF"/>
              </a:solidFill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D260AE41-F391-40A0-8946-AEF33013F289}"/>
              </a:ext>
            </a:extLst>
          </p:cNvPr>
          <p:cNvSpPr/>
          <p:nvPr/>
        </p:nvSpPr>
        <p:spPr>
          <a:xfrm>
            <a:off x="1125330" y="5858528"/>
            <a:ext cx="9118600" cy="9994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3F6E6C3-406E-4010-9599-E58B9A4ACAD5}"/>
              </a:ext>
            </a:extLst>
          </p:cNvPr>
          <p:cNvSpPr/>
          <p:nvPr/>
        </p:nvSpPr>
        <p:spPr>
          <a:xfrm>
            <a:off x="4411261" y="2269749"/>
            <a:ext cx="3949821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de-DE" sz="2000" dirty="0">
                <a:cs typeface="Arial" panose="020B0604020202020204" pitchFamily="34" charset="0"/>
              </a:rPr>
              <a:t>Überwachung &amp; Basistherapie</a:t>
            </a:r>
          </a:p>
          <a:p>
            <a:pPr>
              <a:spcBef>
                <a:spcPts val="1200"/>
              </a:spcBef>
            </a:pPr>
            <a:r>
              <a:rPr lang="de-DE" sz="2000" dirty="0">
                <a:cs typeface="Arial" panose="020B0604020202020204" pitchFamily="34" charset="0"/>
              </a:rPr>
              <a:t>Blutdrucktherapie</a:t>
            </a:r>
          </a:p>
          <a:p>
            <a:pPr>
              <a:spcBef>
                <a:spcPts val="1200"/>
              </a:spcBef>
            </a:pPr>
            <a:r>
              <a:rPr lang="de-DE" sz="2000" dirty="0">
                <a:cs typeface="Arial" panose="020B0604020202020204" pitchFamily="34" charset="0"/>
              </a:rPr>
              <a:t>Gerinnungstherapie</a:t>
            </a:r>
          </a:p>
          <a:p>
            <a:pPr>
              <a:spcBef>
                <a:spcPts val="1200"/>
              </a:spcBef>
            </a:pPr>
            <a:r>
              <a:rPr lang="de-DE" sz="2000" dirty="0">
                <a:cs typeface="Arial" panose="020B0604020202020204" pitchFamily="34" charset="0"/>
              </a:rPr>
              <a:t>Prüfung operative Intervention (initial und im Verlauf) </a:t>
            </a:r>
          </a:p>
        </p:txBody>
      </p:sp>
      <p:sp>
        <p:nvSpPr>
          <p:cNvPr id="6" name="Rechteck 5"/>
          <p:cNvSpPr/>
          <p:nvPr/>
        </p:nvSpPr>
        <p:spPr>
          <a:xfrm>
            <a:off x="8540066" y="6173598"/>
            <a:ext cx="3407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dirty="0" smtClean="0"/>
              <a:t>(orientiert an LL der DGN/DSG)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716820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7807A120-88DF-4D29-85A6-D1813ED3CF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9080"/>
          <a:stretch/>
        </p:blipFill>
        <p:spPr>
          <a:xfrm>
            <a:off x="2905230" y="136811"/>
            <a:ext cx="6381541" cy="124843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437C76B-AAAB-4253-93CA-332E8163A8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1609"/>
          <a:stretch/>
        </p:blipFill>
        <p:spPr>
          <a:xfrm>
            <a:off x="3778254" y="1507048"/>
            <a:ext cx="5432563" cy="4501661"/>
          </a:xfrm>
          <a:prstGeom prst="rect">
            <a:avLst/>
          </a:prstGeom>
        </p:spPr>
      </p:pic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0F75F8A3-4E97-4373-8F6C-72CDF65D48C6}"/>
              </a:ext>
            </a:extLst>
          </p:cNvPr>
          <p:cNvGrpSpPr/>
          <p:nvPr/>
        </p:nvGrpSpPr>
        <p:grpSpPr>
          <a:xfrm>
            <a:off x="2291947" y="1474060"/>
            <a:ext cx="1441420" cy="3290065"/>
            <a:chOff x="767947" y="1474059"/>
            <a:chExt cx="1441420" cy="3290065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DD4A0C88-6BBF-418A-A79A-164F285A47BA}"/>
                </a:ext>
              </a:extLst>
            </p:cNvPr>
            <p:cNvSpPr/>
            <p:nvPr/>
          </p:nvSpPr>
          <p:spPr>
            <a:xfrm>
              <a:off x="1125632" y="2425557"/>
              <a:ext cx="923651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altLang="de-DE" sz="2000" b="1" dirty="0">
                  <a:solidFill>
                    <a:srgbClr val="0000FF"/>
                  </a:solidFill>
                </a:rPr>
                <a:t>ICB</a:t>
              </a:r>
            </a:p>
            <a:p>
              <a:r>
                <a:rPr lang="de-DE" altLang="de-DE" sz="2000" dirty="0">
                  <a:solidFill>
                    <a:srgbClr val="0000FF"/>
                  </a:solidFill>
                </a:rPr>
                <a:t>- 27 %</a:t>
              </a:r>
            </a:p>
            <a:p>
              <a:endParaRPr lang="de-DE" sz="2000" dirty="0"/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D2F4EF1E-60C3-4AC4-A4AB-F82BC69C2687}"/>
                </a:ext>
              </a:extLst>
            </p:cNvPr>
            <p:cNvSpPr/>
            <p:nvPr/>
          </p:nvSpPr>
          <p:spPr>
            <a:xfrm>
              <a:off x="1168370" y="4056238"/>
              <a:ext cx="96693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altLang="de-DE" sz="2000" b="1" dirty="0">
                  <a:solidFill>
                    <a:srgbClr val="0000FF"/>
                  </a:solidFill>
                </a:rPr>
                <a:t>Infarkt</a:t>
              </a:r>
            </a:p>
            <a:p>
              <a:r>
                <a:rPr lang="de-DE" sz="2000" dirty="0">
                  <a:solidFill>
                    <a:srgbClr val="0000FF"/>
                  </a:solidFill>
                </a:rPr>
                <a:t>- 18 %</a:t>
              </a:r>
              <a:endParaRPr lang="de-DE" sz="2000" dirty="0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D592B6FA-31E1-4E6B-AA8E-A14554A93128}"/>
                </a:ext>
              </a:extLst>
            </p:cNvPr>
            <p:cNvSpPr/>
            <p:nvPr/>
          </p:nvSpPr>
          <p:spPr>
            <a:xfrm>
              <a:off x="767947" y="1474059"/>
              <a:ext cx="144142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altLang="de-DE" u="sng" dirty="0">
                  <a:latin typeface="Arial" panose="020B0604020202020204" pitchFamily="34" charset="0"/>
                </a:rPr>
                <a:t>Sterblichkeit</a:t>
              </a:r>
            </a:p>
            <a:p>
              <a:endParaRPr lang="de-DE" b="1" dirty="0"/>
            </a:p>
          </p:txBody>
        </p:sp>
      </p:grpSp>
      <p:sp>
        <p:nvSpPr>
          <p:cNvPr id="4" name="Ellipse 3">
            <a:extLst>
              <a:ext uri="{FF2B5EF4-FFF2-40B4-BE49-F238E27FC236}">
                <a16:creationId xmlns:a16="http://schemas.microsoft.com/office/drawing/2014/main" id="{58A2E19B-67EF-43C1-AC14-53AA6EBB198D}"/>
              </a:ext>
            </a:extLst>
          </p:cNvPr>
          <p:cNvSpPr/>
          <p:nvPr/>
        </p:nvSpPr>
        <p:spPr>
          <a:xfrm>
            <a:off x="7560235" y="2856753"/>
            <a:ext cx="753036" cy="454212"/>
          </a:xfrm>
          <a:prstGeom prst="ellipse">
            <a:avLst/>
          </a:prstGeom>
          <a:solidFill>
            <a:srgbClr val="0000F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8E3522F6-71B2-4517-9E55-090CE088B5FC}"/>
              </a:ext>
            </a:extLst>
          </p:cNvPr>
          <p:cNvSpPr/>
          <p:nvPr/>
        </p:nvSpPr>
        <p:spPr>
          <a:xfrm>
            <a:off x="7602071" y="5165683"/>
            <a:ext cx="753036" cy="454212"/>
          </a:xfrm>
          <a:prstGeom prst="ellipse">
            <a:avLst/>
          </a:prstGeom>
          <a:solidFill>
            <a:srgbClr val="0000F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B0C76ADE-7DAF-4194-83F4-23D2EAE9B152}"/>
              </a:ext>
            </a:extLst>
          </p:cNvPr>
          <p:cNvSpPr/>
          <p:nvPr/>
        </p:nvSpPr>
        <p:spPr>
          <a:xfrm>
            <a:off x="1494514" y="6165102"/>
            <a:ext cx="8940800" cy="7709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C3317DAF-7BB0-4A31-B5F3-2A5C790058A7}"/>
              </a:ext>
            </a:extLst>
          </p:cNvPr>
          <p:cNvSpPr/>
          <p:nvPr/>
        </p:nvSpPr>
        <p:spPr>
          <a:xfrm>
            <a:off x="8889968" y="6212030"/>
            <a:ext cx="2367956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 sz="1600" dirty="0" err="1"/>
              <a:t>Stroke</a:t>
            </a:r>
            <a:r>
              <a:rPr lang="de-DE" sz="1600" dirty="0"/>
              <a:t> 2013; 44: 3044-9</a:t>
            </a:r>
          </a:p>
        </p:txBody>
      </p:sp>
    </p:spTree>
    <p:extLst>
      <p:ext uri="{BB962C8B-B14F-4D97-AF65-F5344CB8AC3E}">
        <p14:creationId xmlns:p14="http://schemas.microsoft.com/office/powerpoint/2010/main" val="374952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75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Foliennummernplatzhalter 1">
            <a:extLst>
              <a:ext uri="{FF2B5EF4-FFF2-40B4-BE49-F238E27FC236}">
                <a16:creationId xmlns:a16="http://schemas.microsoft.com/office/drawing/2014/main" id="{2C4ADA71-94F2-45E1-9B42-1190118649DB}"/>
              </a:ext>
            </a:extLst>
          </p:cNvPr>
          <p:cNvSpPr txBox="1">
            <a:spLocks noGrp="1"/>
          </p:cNvSpPr>
          <p:nvPr/>
        </p:nvSpPr>
        <p:spPr bwMode="auto">
          <a:xfrm>
            <a:off x="8918575" y="6578601"/>
            <a:ext cx="53975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AA874D9-2122-4C84-B829-C708CDBE4AF0}" type="slidenum">
              <a:rPr lang="de-DE" altLang="de-DE" sz="1200">
                <a:solidFill>
                  <a:schemeClr val="bg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56</a:t>
            </a:fld>
            <a:endParaRPr lang="de-DE" altLang="de-DE" sz="12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7763" name="Foliennummernplatzhalter 3">
            <a:extLst>
              <a:ext uri="{FF2B5EF4-FFF2-40B4-BE49-F238E27FC236}">
                <a16:creationId xmlns:a16="http://schemas.microsoft.com/office/drawing/2014/main" id="{C824CA04-A447-4607-8D50-FB6BE0904AD5}"/>
              </a:ext>
            </a:extLst>
          </p:cNvPr>
          <p:cNvSpPr txBox="1">
            <a:spLocks noGrp="1"/>
          </p:cNvSpPr>
          <p:nvPr/>
        </p:nvSpPr>
        <p:spPr bwMode="auto">
          <a:xfrm>
            <a:off x="9829800" y="6578601"/>
            <a:ext cx="53975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61BDAF9-1395-4324-A1AD-D20C62D82E6C}" type="slidenum">
              <a:rPr lang="de-DE" altLang="de-DE" sz="1200">
                <a:solidFill>
                  <a:schemeClr val="bg1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56</a:t>
            </a:fld>
            <a:endParaRPr lang="de-DE" altLang="de-DE" sz="12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9EBCF3D6-ED43-4479-BB7B-0887A323D077}"/>
              </a:ext>
            </a:extLst>
          </p:cNvPr>
          <p:cNvGraphicFramePr>
            <a:graphicFrameLocks noGrp="1"/>
          </p:cNvGraphicFramePr>
          <p:nvPr/>
        </p:nvGraphicFramePr>
        <p:xfrm>
          <a:off x="2235200" y="1444345"/>
          <a:ext cx="7954682" cy="41991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5412">
                  <a:extLst>
                    <a:ext uri="{9D8B030D-6E8A-4147-A177-3AD203B41FA5}">
                      <a16:colId xmlns:a16="http://schemas.microsoft.com/office/drawing/2014/main" val="1672663930"/>
                    </a:ext>
                  </a:extLst>
                </a:gridCol>
                <a:gridCol w="1990164">
                  <a:extLst>
                    <a:ext uri="{9D8B030D-6E8A-4147-A177-3AD203B41FA5}">
                      <a16:colId xmlns:a16="http://schemas.microsoft.com/office/drawing/2014/main" val="543504010"/>
                    </a:ext>
                  </a:extLst>
                </a:gridCol>
                <a:gridCol w="629051">
                  <a:extLst>
                    <a:ext uri="{9D8B030D-6E8A-4147-A177-3AD203B41FA5}">
                      <a16:colId xmlns:a16="http://schemas.microsoft.com/office/drawing/2014/main" val="219051895"/>
                    </a:ext>
                  </a:extLst>
                </a:gridCol>
                <a:gridCol w="1591117">
                  <a:extLst>
                    <a:ext uri="{9D8B030D-6E8A-4147-A177-3AD203B41FA5}">
                      <a16:colId xmlns:a16="http://schemas.microsoft.com/office/drawing/2014/main" val="601057485"/>
                    </a:ext>
                  </a:extLst>
                </a:gridCol>
                <a:gridCol w="2578938">
                  <a:extLst>
                    <a:ext uri="{9D8B030D-6E8A-4147-A177-3AD203B41FA5}">
                      <a16:colId xmlns:a16="http://schemas.microsoft.com/office/drawing/2014/main" val="672481587"/>
                    </a:ext>
                  </a:extLst>
                </a:gridCol>
              </a:tblGrid>
              <a:tr h="347256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Studie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Design</a:t>
                      </a:r>
                      <a:endParaRPr lang="de-DE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lang="de-DE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Primärer EP</a:t>
                      </a:r>
                      <a:endParaRPr lang="de-DE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Ergebnis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862188808"/>
                  </a:ext>
                </a:extLst>
              </a:tr>
              <a:tr h="718516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STICH </a:t>
                      </a:r>
                      <a:r>
                        <a:rPr lang="de-DE" sz="1400" b="0" u="none" strike="noStrike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de-DE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supratentoriell</a:t>
                      </a:r>
                      <a:r>
                        <a:rPr lang="de-DE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&lt; 72h Procedere ? </a:t>
                      </a:r>
                      <a:r>
                        <a:rPr lang="de-DE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de-DE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random</a:t>
                      </a:r>
                      <a:r>
                        <a:rPr lang="de-DE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                OP vs. Konservativ</a:t>
                      </a:r>
                    </a:p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1033</a:t>
                      </a:r>
                    </a:p>
                    <a:p>
                      <a:pPr algn="ctr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Tod/Behinderung </a:t>
                      </a:r>
                      <a:br>
                        <a:rPr lang="de-DE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Mo</a:t>
                      </a:r>
                    </a:p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negativ </a:t>
                      </a:r>
                      <a:r>
                        <a:rPr lang="de-DE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</a:t>
                      </a:r>
                    </a:p>
                    <a:p>
                      <a:pPr algn="l" fontAlgn="b"/>
                      <a:r>
                        <a:rPr lang="de-DE" sz="1400" u="sng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Subgruppe</a:t>
                      </a:r>
                      <a:r>
                        <a:rPr lang="de-DE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ICB &lt; 1 cm vom </a:t>
                      </a:r>
                      <a:r>
                        <a:rPr lang="de-DE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Kortext</a:t>
                      </a:r>
                      <a:r>
                        <a:rPr lang="de-DE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de-DE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 OP besser</a:t>
                      </a:r>
                    </a:p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093375"/>
                  </a:ext>
                </a:extLst>
              </a:tr>
              <a:tr h="69327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STICH-II </a:t>
                      </a:r>
                      <a:r>
                        <a:rPr lang="de-DE" sz="1400" b="0" u="none" strike="noStrike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  <a:p>
                      <a:pPr algn="l" fontAlgn="b"/>
                      <a:endParaRPr lang="de-DE" sz="1400" b="1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e-DE" sz="140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de-DE" sz="1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supratentoriell</a:t>
                      </a:r>
                      <a:r>
                        <a:rPr lang="de-DE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lobär </a:t>
                      </a:r>
                      <a:br>
                        <a:rPr lang="de-DE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48h</a:t>
                      </a:r>
                    </a:p>
                    <a:p>
                      <a:pPr algn="l" fontAlgn="b"/>
                      <a:r>
                        <a:rPr lang="de-DE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&lt; 1 cm vom Kortex </a:t>
                      </a:r>
                      <a:br>
                        <a:rPr lang="de-DE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ICB 10 – 100 ml</a:t>
                      </a:r>
                    </a:p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601</a:t>
                      </a:r>
                    </a:p>
                    <a:p>
                      <a:pPr algn="ctr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Outcome  6 Mo</a:t>
                      </a:r>
                    </a:p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negativ  </a:t>
                      </a:r>
                      <a:r>
                        <a:rPr lang="de-DE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</a:t>
                      </a:r>
                    </a:p>
                    <a:p>
                      <a:pPr algn="l" fontAlgn="b"/>
                      <a:r>
                        <a:rPr lang="de-DE" sz="1400" u="sng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Subgruppe</a:t>
                      </a:r>
                      <a:r>
                        <a:rPr lang="de-DE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große ICB mit schwerer Klinik, geringerem GCS mit OP besser</a:t>
                      </a:r>
                    </a:p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val="1086441613"/>
                  </a:ext>
                </a:extLst>
              </a:tr>
              <a:tr h="69327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MISTIE-III </a:t>
                      </a:r>
                      <a:r>
                        <a:rPr lang="de-DE" sz="1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Supratentorielle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ICB &gt; 30 ml</a:t>
                      </a:r>
                    </a:p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Minimal invasive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rt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-PA-basierte Hämatom-evakuation</a:t>
                      </a:r>
                    </a:p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506</a:t>
                      </a:r>
                    </a:p>
                    <a:p>
                      <a:pPr algn="ctr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Outcome nach 12 Mo (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mRS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 – 3)</a:t>
                      </a:r>
                    </a:p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b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i="0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negativ</a:t>
                      </a:r>
                    </a:p>
                    <a:p>
                      <a:pPr algn="l" fontAlgn="b"/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mRS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 – 3 </a:t>
                      </a:r>
                    </a:p>
                    <a:p>
                      <a:pPr marL="285750" indent="-285750" algn="l" fontAlgn="b">
                        <a:buFontTx/>
                        <a:buChar char="-"/>
                      </a:pP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Intervention: 45 %</a:t>
                      </a:r>
                    </a:p>
                    <a:p>
                      <a:pPr marL="285750" indent="-285750" algn="l" fontAlgn="b">
                        <a:buFontTx/>
                        <a:buChar char="-"/>
                      </a:pP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Kontrolle: 41 %</a:t>
                      </a:r>
                    </a:p>
                    <a:p>
                      <a:pPr marL="0" indent="0" algn="l" fontAlgn="b">
                        <a:buFontTx/>
                        <a:buNone/>
                      </a:pP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nicht mehr Komplikationen</a:t>
                      </a:r>
                    </a:p>
                    <a:p>
                      <a:pPr marL="285750" indent="-285750" algn="l" fontAlgn="b">
                        <a:buFontTx/>
                        <a:buChar char="-"/>
                      </a:pP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29550"/>
                  </a:ext>
                </a:extLst>
              </a:tr>
            </a:tbl>
          </a:graphicData>
        </a:graphic>
      </p:graphicFrame>
      <p:sp>
        <p:nvSpPr>
          <p:cNvPr id="3" name="Rechteck 2">
            <a:extLst>
              <a:ext uri="{FF2B5EF4-FFF2-40B4-BE49-F238E27FC236}">
                <a16:creationId xmlns:a16="http://schemas.microsoft.com/office/drawing/2014/main" id="{466B6361-83D6-4FDF-8B6E-610717D9B27D}"/>
              </a:ext>
            </a:extLst>
          </p:cNvPr>
          <p:cNvSpPr/>
          <p:nvPr/>
        </p:nvSpPr>
        <p:spPr>
          <a:xfrm>
            <a:off x="2317851" y="6123385"/>
            <a:ext cx="7937773" cy="5822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CF23655-3779-4786-BABA-C13763811C5A}"/>
              </a:ext>
            </a:extLst>
          </p:cNvPr>
          <p:cNvSpPr/>
          <p:nvPr/>
        </p:nvSpPr>
        <p:spPr>
          <a:xfrm>
            <a:off x="2317852" y="6207523"/>
            <a:ext cx="7937773" cy="5822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59BEEC5-DE3E-4512-9225-A0762CEF4E84}"/>
              </a:ext>
            </a:extLst>
          </p:cNvPr>
          <p:cNvSpPr txBox="1"/>
          <p:nvPr/>
        </p:nvSpPr>
        <p:spPr>
          <a:xfrm>
            <a:off x="2204306" y="5669915"/>
            <a:ext cx="79855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baseline="30000" dirty="0">
                <a:cs typeface="Arial" panose="020B0604020202020204" pitchFamily="34" charset="0"/>
              </a:rPr>
              <a:t>1 </a:t>
            </a:r>
            <a:r>
              <a:rPr lang="de-DE" sz="1400" dirty="0">
                <a:cs typeface="Arial" panose="020B0604020202020204" pitchFamily="34" charset="0"/>
              </a:rPr>
              <a:t>Lancet 2005; 365: 387–97           </a:t>
            </a:r>
            <a:r>
              <a:rPr lang="de-DE" sz="1400" baseline="30000" dirty="0">
                <a:cs typeface="Arial" panose="020B0604020202020204" pitchFamily="34" charset="0"/>
              </a:rPr>
              <a:t>2 </a:t>
            </a:r>
            <a:r>
              <a:rPr lang="de-DE" sz="1400" dirty="0">
                <a:cs typeface="Arial" panose="020B0604020202020204" pitchFamily="34" charset="0"/>
              </a:rPr>
              <a:t>Lancet 2013; 382: 397–408       </a:t>
            </a:r>
            <a:r>
              <a:rPr lang="de-DE" sz="1400" baseline="30000" dirty="0">
                <a:cs typeface="Arial" panose="020B0604020202020204" pitchFamily="34" charset="0"/>
              </a:rPr>
              <a:t>3 </a:t>
            </a:r>
            <a:r>
              <a:rPr lang="de-DE" sz="1400" dirty="0">
                <a:cs typeface="Arial" panose="020B0604020202020204" pitchFamily="34" charset="0"/>
              </a:rPr>
              <a:t>Lancet 2019; 393: 1021–32</a:t>
            </a:r>
            <a:endParaRPr lang="de-DE" sz="1400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1CEEAB05-8039-4AD5-8039-EC03F7C0D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7488" y="333376"/>
            <a:ext cx="9144001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5D5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de-DE" altLang="de-DE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Operative Interventionen bei ICB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de-DE" altLang="de-DE" sz="1800" i="1" dirty="0">
                <a:solidFill>
                  <a:srgbClr val="0000FF"/>
                </a:solidFill>
                <a:latin typeface="Arial" panose="020B0604020202020204" pitchFamily="34" charset="0"/>
              </a:rPr>
              <a:t>und noch ein schwieriges Feld</a:t>
            </a:r>
          </a:p>
        </p:txBody>
      </p:sp>
    </p:spTree>
    <p:extLst>
      <p:ext uri="{BB962C8B-B14F-4D97-AF65-F5344CB8AC3E}">
        <p14:creationId xmlns:p14="http://schemas.microsoft.com/office/powerpoint/2010/main" val="298955598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>
            <a:extLst>
              <a:ext uri="{FF2B5EF4-FFF2-40B4-BE49-F238E27FC236}">
                <a16:creationId xmlns:a16="http://schemas.microsoft.com/office/drawing/2014/main" id="{2596C618-6EB5-26A2-67B5-24C024B3F39A}"/>
              </a:ext>
            </a:extLst>
          </p:cNvPr>
          <p:cNvSpPr txBox="1"/>
          <p:nvPr/>
        </p:nvSpPr>
        <p:spPr>
          <a:xfrm>
            <a:off x="9712036" y="6301227"/>
            <a:ext cx="221769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dirty="0"/>
              <a:t>NEJM 2024, April 11 </a:t>
            </a:r>
            <a:endParaRPr lang="de-DE" sz="1600" dirty="0"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t="27170"/>
          <a:stretch/>
        </p:blipFill>
        <p:spPr>
          <a:xfrm>
            <a:off x="3168502" y="167383"/>
            <a:ext cx="5571682" cy="1799640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9019352" y="1067203"/>
            <a:ext cx="11705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sz="2000" dirty="0">
                <a:solidFill>
                  <a:srgbClr val="0000FF"/>
                </a:solidFill>
              </a:rPr>
              <a:t>ENRICH</a:t>
            </a:r>
            <a:endParaRPr lang="de-DE" sz="2000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D2F9F016-F1BF-90BC-9C85-B6C2FDEEB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3527" y="2712542"/>
            <a:ext cx="9044996" cy="318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indent="0">
              <a:spcBef>
                <a:spcPts val="1800"/>
              </a:spcBef>
            </a:pPr>
            <a:r>
              <a:rPr lang="de-DE" altLang="de-DE" sz="2000" dirty="0"/>
              <a:t>RCT offen, </a:t>
            </a:r>
            <a:r>
              <a:rPr lang="de-DE" altLang="de-DE" sz="2000" dirty="0" err="1"/>
              <a:t>verblindete</a:t>
            </a:r>
            <a:r>
              <a:rPr lang="de-DE" altLang="de-DE" sz="2000" dirty="0"/>
              <a:t> Endpunktanalyse </a:t>
            </a:r>
            <a:br>
              <a:rPr lang="de-DE" altLang="de-DE" sz="2000" dirty="0"/>
            </a:br>
            <a:r>
              <a:rPr lang="de-DE" altLang="de-DE" sz="2000" dirty="0"/>
              <a:t>nicht-traumatische ICB &lt; 24 h: </a:t>
            </a:r>
          </a:p>
          <a:p>
            <a:pPr lvl="2" indent="0">
              <a:spcBef>
                <a:spcPts val="600"/>
              </a:spcBef>
            </a:pPr>
            <a:r>
              <a:rPr lang="de-DE" altLang="de-DE" sz="2000" dirty="0"/>
              <a:t>30 – 80 ml</a:t>
            </a:r>
          </a:p>
          <a:p>
            <a:pPr lvl="2" indent="0">
              <a:spcBef>
                <a:spcPts val="600"/>
              </a:spcBef>
            </a:pPr>
            <a:r>
              <a:rPr lang="de-DE" altLang="de-DE" sz="2000" dirty="0" err="1"/>
              <a:t>lobär</a:t>
            </a:r>
            <a:r>
              <a:rPr lang="de-DE" altLang="de-DE" sz="2000" dirty="0"/>
              <a:t> oder vordere Basalganglien (ohne Thalamus)</a:t>
            </a:r>
            <a:br>
              <a:rPr lang="de-DE" altLang="de-DE" sz="2000" dirty="0"/>
            </a:br>
            <a:endParaRPr lang="de-DE" altLang="de-DE" sz="600" dirty="0"/>
          </a:p>
          <a:p>
            <a:pPr lvl="1" indent="0">
              <a:spcBef>
                <a:spcPts val="1800"/>
              </a:spcBef>
            </a:pPr>
            <a:r>
              <a:rPr lang="de-DE" altLang="de-DE" sz="2000" dirty="0"/>
              <a:t>Minimal-invasive OP vs. konservative </a:t>
            </a:r>
            <a:r>
              <a:rPr lang="de-DE" altLang="de-DE" sz="2000" dirty="0" err="1"/>
              <a:t>Tx</a:t>
            </a:r>
            <a:endParaRPr lang="de-DE" altLang="de-DE" sz="2000" dirty="0"/>
          </a:p>
          <a:p>
            <a:pPr lvl="1" indent="0">
              <a:spcBef>
                <a:spcPts val="1800"/>
              </a:spcBef>
            </a:pPr>
            <a:r>
              <a:rPr lang="de-DE" altLang="de-DE" sz="2000" dirty="0"/>
              <a:t>Primärer EP: </a:t>
            </a:r>
            <a:r>
              <a:rPr lang="de-DE" altLang="de-DE" sz="2000" dirty="0" err="1"/>
              <a:t>uwmRS</a:t>
            </a:r>
            <a:r>
              <a:rPr lang="de-DE" altLang="de-DE" sz="2000" dirty="0"/>
              <a:t> nach 180 d</a:t>
            </a:r>
          </a:p>
          <a:p>
            <a:pPr lvl="1" indent="0">
              <a:spcBef>
                <a:spcPts val="1800"/>
              </a:spcBef>
            </a:pPr>
            <a:r>
              <a:rPr lang="de-DE" altLang="de-DE" sz="2000" dirty="0"/>
              <a:t>Sicherheits-EP: Tod </a:t>
            </a:r>
            <a:r>
              <a:rPr lang="de-DE" sz="2000" dirty="0"/>
              <a:t>≤ </a:t>
            </a:r>
            <a:r>
              <a:rPr lang="de-DE" altLang="de-DE" sz="2000" dirty="0"/>
              <a:t>30d</a:t>
            </a:r>
          </a:p>
        </p:txBody>
      </p:sp>
    </p:spTree>
    <p:extLst>
      <p:ext uri="{BB962C8B-B14F-4D97-AF65-F5344CB8AC3E}">
        <p14:creationId xmlns:p14="http://schemas.microsoft.com/office/powerpoint/2010/main" val="274297532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>
            <a:extLst>
              <a:ext uri="{FF2B5EF4-FFF2-40B4-BE49-F238E27FC236}">
                <a16:creationId xmlns:a16="http://schemas.microsoft.com/office/drawing/2014/main" id="{2596C618-6EB5-26A2-67B5-24C024B3F39A}"/>
              </a:ext>
            </a:extLst>
          </p:cNvPr>
          <p:cNvSpPr txBox="1"/>
          <p:nvPr/>
        </p:nvSpPr>
        <p:spPr>
          <a:xfrm>
            <a:off x="9712036" y="6301227"/>
            <a:ext cx="221769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dirty="0"/>
              <a:t>NEJM 2024, April 11 </a:t>
            </a:r>
            <a:endParaRPr lang="de-DE" sz="1600" dirty="0"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3711" y="214778"/>
            <a:ext cx="5146157" cy="6172789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8107700" y="2776502"/>
            <a:ext cx="36428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von 11.600 </a:t>
            </a:r>
            <a:r>
              <a:rPr lang="de-DE" dirty="0" err="1"/>
              <a:t>gescreenten</a:t>
            </a:r>
            <a:r>
              <a:rPr lang="de-DE" dirty="0"/>
              <a:t> ICB-Pat. </a:t>
            </a:r>
          </a:p>
          <a:p>
            <a:r>
              <a:rPr lang="de-DE" dirty="0"/>
              <a:t>wurden 2,6 % randomisiert</a:t>
            </a:r>
            <a:endParaRPr lang="de-DE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1085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>
            <a:extLst>
              <a:ext uri="{FF2B5EF4-FFF2-40B4-BE49-F238E27FC236}">
                <a16:creationId xmlns:a16="http://schemas.microsoft.com/office/drawing/2014/main" id="{2596C618-6EB5-26A2-67B5-24C024B3F39A}"/>
              </a:ext>
            </a:extLst>
          </p:cNvPr>
          <p:cNvSpPr txBox="1"/>
          <p:nvPr/>
        </p:nvSpPr>
        <p:spPr>
          <a:xfrm>
            <a:off x="9712036" y="6301227"/>
            <a:ext cx="221769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dirty="0"/>
              <a:t>NEJM 2024, April 11 </a:t>
            </a:r>
            <a:endParaRPr lang="de-DE" sz="1600" dirty="0"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b="51359"/>
          <a:stretch/>
        </p:blipFill>
        <p:spPr>
          <a:xfrm>
            <a:off x="2176573" y="294030"/>
            <a:ext cx="8114417" cy="425652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574" y="4233195"/>
            <a:ext cx="8114418" cy="1189409"/>
          </a:xfrm>
          <a:prstGeom prst="rect">
            <a:avLst/>
          </a:prstGeom>
        </p:spPr>
      </p:pic>
      <p:sp>
        <p:nvSpPr>
          <p:cNvPr id="7" name="Rectangle 17">
            <a:extLst>
              <a:ext uri="{FF2B5EF4-FFF2-40B4-BE49-F238E27FC236}">
                <a16:creationId xmlns:a16="http://schemas.microsoft.com/office/drawing/2014/main" id="{DE039BC3-E8CD-9DE8-3A53-505DE7128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6571" y="1145423"/>
            <a:ext cx="7838858" cy="276999"/>
          </a:xfrm>
          <a:prstGeom prst="rect">
            <a:avLst/>
          </a:prstGeom>
          <a:solidFill>
            <a:srgbClr val="0000FF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DE039BC3-E8CD-9DE8-3A53-505DE7128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6571" y="1719945"/>
            <a:ext cx="7838858" cy="276999"/>
          </a:xfrm>
          <a:prstGeom prst="rect">
            <a:avLst/>
          </a:prstGeom>
          <a:solidFill>
            <a:srgbClr val="0000FF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DE039BC3-E8CD-9DE8-3A53-505DE7128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6571" y="2838070"/>
            <a:ext cx="7838858" cy="276999"/>
          </a:xfrm>
          <a:prstGeom prst="rect">
            <a:avLst/>
          </a:prstGeom>
          <a:solidFill>
            <a:srgbClr val="0000FF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Rectangle 17">
            <a:extLst>
              <a:ext uri="{FF2B5EF4-FFF2-40B4-BE49-F238E27FC236}">
                <a16:creationId xmlns:a16="http://schemas.microsoft.com/office/drawing/2014/main" id="{DE039BC3-E8CD-9DE8-3A53-505DE7128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6571" y="3658673"/>
            <a:ext cx="7838858" cy="584775"/>
          </a:xfrm>
          <a:prstGeom prst="rect">
            <a:avLst/>
          </a:prstGeom>
          <a:solidFill>
            <a:srgbClr val="0000FF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32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DE039BC3-E8CD-9DE8-3A53-505DE7128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6571" y="5012408"/>
            <a:ext cx="7838858" cy="307777"/>
          </a:xfrm>
          <a:prstGeom prst="rect">
            <a:avLst/>
          </a:prstGeom>
          <a:solidFill>
            <a:srgbClr val="0000FF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5"/>
          <a:srcRect t="70535"/>
          <a:stretch/>
        </p:blipFill>
        <p:spPr>
          <a:xfrm>
            <a:off x="2176570" y="5555292"/>
            <a:ext cx="8158813" cy="388309"/>
          </a:xfrm>
          <a:prstGeom prst="rect">
            <a:avLst/>
          </a:prstGeom>
        </p:spPr>
      </p:pic>
      <p:sp>
        <p:nvSpPr>
          <p:cNvPr id="13" name="Rectangle 17">
            <a:extLst>
              <a:ext uri="{FF2B5EF4-FFF2-40B4-BE49-F238E27FC236}">
                <a16:creationId xmlns:a16="http://schemas.microsoft.com/office/drawing/2014/main" id="{DE039BC3-E8CD-9DE8-3A53-505DE7128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6571" y="5550323"/>
            <a:ext cx="7838858" cy="307777"/>
          </a:xfrm>
          <a:prstGeom prst="rect">
            <a:avLst/>
          </a:prstGeom>
          <a:solidFill>
            <a:srgbClr val="0000FF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4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015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819866FF-CBAC-44B3-B7B8-9100E0B1335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365126"/>
            <a:ext cx="8636000" cy="792163"/>
          </a:xfr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r>
              <a:rPr lang="de-DE" altLang="de-DE" sz="2400" dirty="0">
                <a:latin typeface="Arial Black" panose="020B0A04020102020204" pitchFamily="34" charset="0"/>
              </a:rPr>
              <a:t>Entscheidungen beim akuten Schlaganfall</a:t>
            </a:r>
            <a:r>
              <a:rPr lang="de-DE" altLang="de-DE" sz="2400" dirty="0"/>
              <a:t/>
            </a:r>
            <a:br>
              <a:rPr lang="de-DE" altLang="de-DE" sz="2400" dirty="0"/>
            </a:br>
            <a:r>
              <a:rPr lang="de-DE" altLang="de-DE" sz="2000" i="1" dirty="0">
                <a:solidFill>
                  <a:srgbClr val="0000FF"/>
                </a:solidFill>
              </a:rPr>
              <a:t>jede Evidenz-gesicherte Maßnahme stößt an Indikationsgrenzen</a:t>
            </a:r>
            <a:endParaRPr lang="de-DE" altLang="de-DE" sz="2200" i="1" dirty="0">
              <a:solidFill>
                <a:srgbClr val="0000FF"/>
              </a:solidFill>
            </a:endParaRPr>
          </a:p>
        </p:txBody>
      </p:sp>
      <p:sp>
        <p:nvSpPr>
          <p:cNvPr id="25603" name="Rectangle 5">
            <a:extLst>
              <a:ext uri="{FF2B5EF4-FFF2-40B4-BE49-F238E27FC236}">
                <a16:creationId xmlns:a16="http://schemas.microsoft.com/office/drawing/2014/main" id="{FCAEC231-A88D-4E11-9637-10B3C1311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6454" y="1554579"/>
            <a:ext cx="653415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None/>
            </a:pPr>
            <a:r>
              <a:rPr lang="de-DE" altLang="de-DE" sz="2000" dirty="0"/>
              <a:t>IV-Thrombolyse &lt; 4,5 h (&lt; 9h &amp; </a:t>
            </a:r>
            <a:r>
              <a:rPr lang="de-DE" altLang="de-DE" sz="2000" dirty="0" err="1"/>
              <a:t>wake-up</a:t>
            </a:r>
            <a:r>
              <a:rPr lang="de-DE" altLang="de-DE" sz="2000" dirty="0"/>
              <a:t>)</a:t>
            </a:r>
          </a:p>
          <a:p>
            <a:pPr eaLnBrk="1" hangingPunct="1">
              <a:spcBef>
                <a:spcPts val="600"/>
              </a:spcBef>
              <a:buNone/>
            </a:pPr>
            <a:r>
              <a:rPr lang="de-DE" altLang="de-DE" sz="2000" dirty="0"/>
              <a:t>mechanische Thrombektomie &lt; 24 h</a:t>
            </a:r>
          </a:p>
          <a:p>
            <a:pPr eaLnBrk="1" hangingPunct="1">
              <a:spcBef>
                <a:spcPts val="600"/>
              </a:spcBef>
              <a:buNone/>
            </a:pPr>
            <a:endParaRPr lang="de-DE" altLang="de-DE" sz="2000" u="sng" dirty="0"/>
          </a:p>
          <a:p>
            <a:pPr eaLnBrk="1" hangingPunct="1">
              <a:spcBef>
                <a:spcPts val="600"/>
              </a:spcBef>
              <a:buNone/>
            </a:pPr>
            <a:r>
              <a:rPr lang="de-DE" altLang="de-DE" sz="2000" dirty="0"/>
              <a:t>Dauer SU–Therapie</a:t>
            </a:r>
          </a:p>
          <a:p>
            <a:pPr eaLnBrk="1" hangingPunct="1">
              <a:spcBef>
                <a:spcPts val="600"/>
              </a:spcBef>
              <a:buNone/>
            </a:pPr>
            <a:r>
              <a:rPr lang="de-DE" altLang="de-DE" sz="2000" dirty="0"/>
              <a:t>frühe antithrombotische Therapie</a:t>
            </a:r>
          </a:p>
          <a:p>
            <a:pPr eaLnBrk="1" hangingPunct="1">
              <a:spcBef>
                <a:spcPts val="600"/>
              </a:spcBef>
              <a:buNone/>
            </a:pPr>
            <a:r>
              <a:rPr lang="de-DE" altLang="de-DE" sz="2000" dirty="0"/>
              <a:t>Thromboseprophylaxe </a:t>
            </a:r>
          </a:p>
          <a:p>
            <a:pPr eaLnBrk="1" hangingPunct="1">
              <a:spcBef>
                <a:spcPts val="600"/>
              </a:spcBef>
              <a:buNone/>
            </a:pPr>
            <a:r>
              <a:rPr lang="de-DE" altLang="de-DE" sz="2000" dirty="0"/>
              <a:t>Dekompressions-OP bei raumforderndem Infarkt</a:t>
            </a:r>
          </a:p>
          <a:p>
            <a:pPr eaLnBrk="1" hangingPunct="1">
              <a:spcBef>
                <a:spcPts val="600"/>
              </a:spcBef>
              <a:buNone/>
            </a:pPr>
            <a:r>
              <a:rPr lang="de-DE" altLang="de-DE" sz="2000" dirty="0"/>
              <a:t>ICB-Therapie</a:t>
            </a:r>
          </a:p>
          <a:p>
            <a:pPr eaLnBrk="1" hangingPunct="1">
              <a:spcBef>
                <a:spcPts val="600"/>
              </a:spcBef>
              <a:buNone/>
            </a:pPr>
            <a:endParaRPr lang="de-DE" altLang="de-DE" sz="2000" dirty="0"/>
          </a:p>
          <a:p>
            <a:pPr eaLnBrk="1" hangingPunct="1">
              <a:spcBef>
                <a:spcPts val="600"/>
              </a:spcBef>
              <a:buNone/>
            </a:pPr>
            <a:r>
              <a:rPr lang="de-DE" altLang="de-DE" sz="2000" dirty="0"/>
              <a:t>Start OAK</a:t>
            </a:r>
          </a:p>
          <a:p>
            <a:pPr eaLnBrk="1" hangingPunct="1">
              <a:spcBef>
                <a:spcPts val="600"/>
              </a:spcBef>
              <a:buNone/>
            </a:pPr>
            <a:r>
              <a:rPr lang="de-DE" altLang="de-DE" sz="2000" dirty="0"/>
              <a:t>Timing </a:t>
            </a:r>
            <a:r>
              <a:rPr lang="de-DE" altLang="de-DE" sz="2000" dirty="0" err="1"/>
              <a:t>Karotisrevaskularisation</a:t>
            </a:r>
            <a:endParaRPr lang="de-DE" altLang="de-DE" sz="2000" dirty="0"/>
          </a:p>
          <a:p>
            <a:pPr eaLnBrk="1" hangingPunct="1">
              <a:spcBef>
                <a:spcPts val="600"/>
              </a:spcBef>
              <a:buNone/>
            </a:pPr>
            <a:r>
              <a:rPr lang="de-DE" altLang="de-DE" sz="2000" dirty="0"/>
              <a:t>Antithrombotisches Strategie bei ICB &amp; VHF </a:t>
            </a:r>
          </a:p>
          <a:p>
            <a:pPr eaLnBrk="1" hangingPunct="1">
              <a:spcBef>
                <a:spcPts val="600"/>
              </a:spcBef>
              <a:buNone/>
            </a:pPr>
            <a:r>
              <a:rPr lang="de-DE" altLang="de-DE" sz="2000" dirty="0"/>
              <a:t>Therapiedeeskalation bei schwerem Schlaganfall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1116890" y="1747699"/>
            <a:ext cx="993034" cy="4155215"/>
            <a:chOff x="1342909" y="1851798"/>
            <a:chExt cx="993034" cy="4155215"/>
          </a:xfrm>
        </p:grpSpPr>
        <p:sp>
          <p:nvSpPr>
            <p:cNvPr id="2" name="Rechteck 1"/>
            <p:cNvSpPr/>
            <p:nvPr/>
          </p:nvSpPr>
          <p:spPr>
            <a:xfrm>
              <a:off x="1381836" y="1851798"/>
              <a:ext cx="9541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altLang="de-DE" i="1" dirty="0" err="1">
                  <a:solidFill>
                    <a:srgbClr val="0000FF"/>
                  </a:solidFill>
                </a:rPr>
                <a:t>perakut</a:t>
              </a:r>
              <a:endParaRPr lang="de-DE" dirty="0">
                <a:solidFill>
                  <a:srgbClr val="0000FF"/>
                </a:solidFill>
              </a:endParaRPr>
            </a:p>
          </p:txBody>
        </p:sp>
        <p:sp>
          <p:nvSpPr>
            <p:cNvPr id="5" name="Rechteck 4"/>
            <p:cNvSpPr/>
            <p:nvPr/>
          </p:nvSpPr>
          <p:spPr>
            <a:xfrm>
              <a:off x="1682453" y="3545385"/>
              <a:ext cx="6206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altLang="de-DE" i="1" dirty="0">
                  <a:solidFill>
                    <a:srgbClr val="0000FF"/>
                  </a:solidFill>
                </a:rPr>
                <a:t>akut</a:t>
              </a:r>
              <a:endParaRPr lang="de-DE" dirty="0">
                <a:solidFill>
                  <a:srgbClr val="0000FF"/>
                </a:solidFill>
              </a:endParaRPr>
            </a:p>
          </p:txBody>
        </p:sp>
        <p:sp>
          <p:nvSpPr>
            <p:cNvPr id="6" name="Rechteck 5"/>
            <p:cNvSpPr/>
            <p:nvPr/>
          </p:nvSpPr>
          <p:spPr>
            <a:xfrm>
              <a:off x="1342909" y="5550478"/>
              <a:ext cx="992579" cy="45653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de-DE" altLang="de-DE" i="1" dirty="0">
                  <a:solidFill>
                    <a:srgbClr val="0000FF"/>
                  </a:solidFill>
                </a:rPr>
                <a:t>subakut</a:t>
              </a:r>
              <a:endParaRPr lang="de-DE" dirty="0">
                <a:solidFill>
                  <a:srgbClr val="0000FF"/>
                </a:solidFill>
              </a:endParaRPr>
            </a:p>
          </p:txBody>
        </p:sp>
      </p:grpSp>
      <p:sp>
        <p:nvSpPr>
          <p:cNvPr id="8" name="Rechteck 7"/>
          <p:cNvSpPr/>
          <p:nvPr/>
        </p:nvSpPr>
        <p:spPr>
          <a:xfrm>
            <a:off x="8572239" y="6228509"/>
            <a:ext cx="3407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dirty="0" smtClean="0"/>
              <a:t>(orientiert an LL der DGN/DSG)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>
            <a:extLst>
              <a:ext uri="{FF2B5EF4-FFF2-40B4-BE49-F238E27FC236}">
                <a16:creationId xmlns:a16="http://schemas.microsoft.com/office/drawing/2014/main" id="{2596C618-6EB5-26A2-67B5-24C024B3F39A}"/>
              </a:ext>
            </a:extLst>
          </p:cNvPr>
          <p:cNvSpPr txBox="1"/>
          <p:nvPr/>
        </p:nvSpPr>
        <p:spPr>
          <a:xfrm>
            <a:off x="8733841" y="6407552"/>
            <a:ext cx="33248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dirty="0"/>
              <a:t>Lancet 2023, Juli 1;402: 27 - 40 </a:t>
            </a:r>
            <a:endParaRPr lang="de-DE" sz="1600" dirty="0"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241" y="1568426"/>
            <a:ext cx="10332167" cy="2220065"/>
          </a:xfrm>
          <a:prstGeom prst="rect">
            <a:avLst/>
          </a:prstGeom>
        </p:spPr>
      </p:pic>
      <p:sp>
        <p:nvSpPr>
          <p:cNvPr id="7" name="Rectangle 17">
            <a:extLst>
              <a:ext uri="{FF2B5EF4-FFF2-40B4-BE49-F238E27FC236}">
                <a16:creationId xmlns:a16="http://schemas.microsoft.com/office/drawing/2014/main" id="{DE039BC3-E8CD-9DE8-3A53-505DE7128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240" y="3511492"/>
            <a:ext cx="10214335" cy="261610"/>
          </a:xfrm>
          <a:prstGeom prst="rect">
            <a:avLst/>
          </a:prstGeom>
          <a:solidFill>
            <a:srgbClr val="0000FF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1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" name="Rechteck 3"/>
          <p:cNvSpPr/>
          <p:nvPr/>
        </p:nvSpPr>
        <p:spPr>
          <a:xfrm>
            <a:off x="3241355" y="4345405"/>
            <a:ext cx="5297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/>
              <a:t>Benefit</a:t>
            </a:r>
            <a:r>
              <a:rPr lang="de-DE" dirty="0"/>
              <a:t> der OP wurde bei den </a:t>
            </a:r>
            <a:r>
              <a:rPr lang="de-DE" dirty="0" err="1"/>
              <a:t>lobären</a:t>
            </a:r>
            <a:r>
              <a:rPr lang="de-DE" dirty="0"/>
              <a:t> ICB erzielt !</a:t>
            </a:r>
            <a:endParaRPr lang="de-DE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40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>
            <a:extLst>
              <a:ext uri="{FF2B5EF4-FFF2-40B4-BE49-F238E27FC236}">
                <a16:creationId xmlns:a16="http://schemas.microsoft.com/office/drawing/2014/main" id="{2596C618-6EB5-26A2-67B5-24C024B3F39A}"/>
              </a:ext>
            </a:extLst>
          </p:cNvPr>
          <p:cNvSpPr txBox="1"/>
          <p:nvPr/>
        </p:nvSpPr>
        <p:spPr>
          <a:xfrm>
            <a:off x="8733841" y="6407552"/>
            <a:ext cx="33248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dirty="0"/>
              <a:t>Lancet 2023, Juli 1;402: 27 - 40 </a:t>
            </a:r>
            <a:endParaRPr lang="de-DE" sz="1600" dirty="0"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t="1" b="28205"/>
          <a:stretch/>
        </p:blipFill>
        <p:spPr>
          <a:xfrm>
            <a:off x="929916" y="675021"/>
            <a:ext cx="10332167" cy="1593873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916" y="1518486"/>
            <a:ext cx="10332167" cy="3674227"/>
          </a:xfrm>
          <a:prstGeom prst="rect">
            <a:avLst/>
          </a:prstGeom>
        </p:spPr>
      </p:pic>
      <p:sp>
        <p:nvSpPr>
          <p:cNvPr id="5" name="Rectangle 17">
            <a:extLst>
              <a:ext uri="{FF2B5EF4-FFF2-40B4-BE49-F238E27FC236}">
                <a16:creationId xmlns:a16="http://schemas.microsoft.com/office/drawing/2014/main" id="{DE039BC3-E8CD-9DE8-3A53-505DE7128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916" y="2007284"/>
            <a:ext cx="10214335" cy="261610"/>
          </a:xfrm>
          <a:prstGeom prst="rect">
            <a:avLst/>
          </a:prstGeom>
          <a:solidFill>
            <a:srgbClr val="0000FF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1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id="{DE039BC3-E8CD-9DE8-3A53-505DE7128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916" y="2268894"/>
            <a:ext cx="10214335" cy="261610"/>
          </a:xfrm>
          <a:prstGeom prst="rect">
            <a:avLst/>
          </a:prstGeom>
          <a:solidFill>
            <a:srgbClr val="0000FF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1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925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>
            <a:extLst>
              <a:ext uri="{FF2B5EF4-FFF2-40B4-BE49-F238E27FC236}">
                <a16:creationId xmlns:a16="http://schemas.microsoft.com/office/drawing/2014/main" id="{2596C618-6EB5-26A2-67B5-24C024B3F39A}"/>
              </a:ext>
            </a:extLst>
          </p:cNvPr>
          <p:cNvSpPr txBox="1"/>
          <p:nvPr/>
        </p:nvSpPr>
        <p:spPr>
          <a:xfrm>
            <a:off x="8733841" y="6407552"/>
            <a:ext cx="33248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dirty="0"/>
              <a:t>Lancet 2023, Juli 1;402: 27 - 40 </a:t>
            </a:r>
            <a:endParaRPr lang="de-DE" sz="1600" dirty="0"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55" y="1622037"/>
            <a:ext cx="10579510" cy="3018503"/>
          </a:xfrm>
          <a:prstGeom prst="rect">
            <a:avLst/>
          </a:prstGeom>
        </p:spPr>
      </p:pic>
      <p:sp>
        <p:nvSpPr>
          <p:cNvPr id="8" name="Rectangle 17">
            <a:extLst>
              <a:ext uri="{FF2B5EF4-FFF2-40B4-BE49-F238E27FC236}">
                <a16:creationId xmlns:a16="http://schemas.microsoft.com/office/drawing/2014/main" id="{DE039BC3-E8CD-9DE8-3A53-505DE7128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162" y="2848412"/>
            <a:ext cx="10214335" cy="261610"/>
          </a:xfrm>
          <a:prstGeom prst="rect">
            <a:avLst/>
          </a:prstGeom>
          <a:solidFill>
            <a:srgbClr val="0000FF">
              <a:alpha val="1490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100" b="1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187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>
            <a:extLst>
              <a:ext uri="{FF2B5EF4-FFF2-40B4-BE49-F238E27FC236}">
                <a16:creationId xmlns:a16="http://schemas.microsoft.com/office/drawing/2014/main" id="{E63FB65F-EF2D-469D-B38A-3D29F7926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8700" y="347663"/>
            <a:ext cx="74422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Operative Intervention bei ICB</a:t>
            </a:r>
            <a:r>
              <a:rPr lang="de-DE" altLang="de-DE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de-DE" altLang="de-DE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</a:br>
            <a:r>
              <a:rPr lang="de-DE" altLang="de-DE" sz="1800" b="1" dirty="0">
                <a:latin typeface="Arial Black" panose="020B0A04020102020204" pitchFamily="34" charset="0"/>
              </a:rPr>
              <a:t> </a:t>
            </a:r>
            <a:r>
              <a:rPr lang="de-DE" altLang="de-DE" sz="1800" i="1" dirty="0">
                <a:solidFill>
                  <a:srgbClr val="0000FF"/>
                </a:solidFill>
                <a:latin typeface="Arial" panose="020B0604020202020204" pitchFamily="34" charset="0"/>
              </a:rPr>
              <a:t>r</a:t>
            </a:r>
            <a:r>
              <a:rPr lang="en-US" altLang="de-DE" sz="1800" i="1" dirty="0" err="1">
                <a:solidFill>
                  <a:srgbClr val="0000FF"/>
                </a:solidFill>
                <a:latin typeface="Arial" panose="020B0604020202020204" pitchFamily="34" charset="0"/>
              </a:rPr>
              <a:t>estriktive</a:t>
            </a:r>
            <a:r>
              <a:rPr lang="en-US" altLang="de-DE" sz="1800" i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i="1" dirty="0" err="1">
                <a:solidFill>
                  <a:srgbClr val="0000FF"/>
                </a:solidFill>
                <a:latin typeface="Arial" panose="020B0604020202020204" pitchFamily="34" charset="0"/>
              </a:rPr>
              <a:t>Indikationsstellung</a:t>
            </a:r>
            <a:r>
              <a:rPr lang="en-US" altLang="de-DE" sz="1800" i="1" dirty="0">
                <a:solidFill>
                  <a:srgbClr val="0000FF"/>
                </a:solidFill>
                <a:latin typeface="Arial" panose="020B0604020202020204" pitchFamily="34" charset="0"/>
              </a:rPr>
              <a:t> – </a:t>
            </a:r>
            <a:r>
              <a:rPr lang="en-US" altLang="de-DE" sz="1800" i="1" dirty="0" err="1">
                <a:solidFill>
                  <a:srgbClr val="0000FF"/>
                </a:solidFill>
                <a:latin typeface="Arial" panose="020B0604020202020204" pitchFamily="34" charset="0"/>
              </a:rPr>
              <a:t>konservativ</a:t>
            </a:r>
            <a:r>
              <a:rPr lang="en-US" altLang="de-DE" sz="1800" i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de-DE" sz="1800" i="1" dirty="0" err="1">
                <a:solidFill>
                  <a:srgbClr val="0000FF"/>
                </a:solidFill>
                <a:latin typeface="Arial" panose="020B0604020202020204" pitchFamily="34" charset="0"/>
              </a:rPr>
              <a:t>führend</a:t>
            </a:r>
            <a:r>
              <a:rPr lang="en-US" altLang="de-DE" sz="1800" i="1" dirty="0">
                <a:solidFill>
                  <a:srgbClr val="0000FF"/>
                </a:solidFill>
                <a:latin typeface="Arial" panose="020B0604020202020204" pitchFamily="34" charset="0"/>
              </a:rPr>
              <a:t> !</a:t>
            </a:r>
          </a:p>
        </p:txBody>
      </p:sp>
      <p:sp>
        <p:nvSpPr>
          <p:cNvPr id="990211" name="Rectangle 3">
            <a:extLst>
              <a:ext uri="{FF2B5EF4-FFF2-40B4-BE49-F238E27FC236}">
                <a16:creationId xmlns:a16="http://schemas.microsoft.com/office/drawing/2014/main" id="{68E57146-A067-4FA5-B95D-BAFE195FC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0938" y="3716338"/>
            <a:ext cx="6807200" cy="2363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med" len="sm"/>
                <a:tailEnd type="none" w="med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buSzPct val="110000"/>
              <a:buFont typeface="Symbol" panose="05050102010706020507" pitchFamily="18" charset="2"/>
              <a:buNone/>
            </a:pPr>
            <a:r>
              <a:rPr lang="en-US" altLang="de-DE" sz="1800" b="1" u="sng" dirty="0" err="1">
                <a:latin typeface="Arial Black" panose="020B0A04020102020204" pitchFamily="34" charset="0"/>
              </a:rPr>
              <a:t>Rechtfertigende</a:t>
            </a:r>
            <a:r>
              <a:rPr lang="en-US" altLang="de-DE" sz="1800" b="1" u="sng" dirty="0">
                <a:latin typeface="Arial Black" panose="020B0A04020102020204" pitchFamily="34" charset="0"/>
              </a:rPr>
              <a:t> </a:t>
            </a:r>
            <a:r>
              <a:rPr lang="en-US" altLang="de-DE" sz="1800" b="1" u="sng" dirty="0" err="1">
                <a:latin typeface="Arial Black" panose="020B0A04020102020204" pitchFamily="34" charset="0"/>
              </a:rPr>
              <a:t>Indikation</a:t>
            </a:r>
            <a:r>
              <a:rPr lang="en-US" altLang="de-DE" sz="1800" b="1" u="sng" dirty="0">
                <a:latin typeface="Arial Black" panose="020B0A04020102020204" pitchFamily="34" charset="0"/>
              </a:rPr>
              <a:t> </a:t>
            </a:r>
            <a:r>
              <a:rPr lang="en-US" altLang="de-DE" sz="1800" u="sng" dirty="0">
                <a:latin typeface="Arial" panose="020B0604020202020204" pitchFamily="34" charset="0"/>
              </a:rPr>
              <a:t>(</a:t>
            </a:r>
            <a:r>
              <a:rPr lang="en-US" altLang="de-DE" sz="1800" u="sng" dirty="0" err="1">
                <a:latin typeface="Arial" panose="020B0604020202020204" pitchFamily="34" charset="0"/>
              </a:rPr>
              <a:t>sofern</a:t>
            </a:r>
            <a:r>
              <a:rPr lang="en-US" altLang="de-DE" sz="1800" u="sng" dirty="0">
                <a:latin typeface="Arial" panose="020B0604020202020204" pitchFamily="34" charset="0"/>
              </a:rPr>
              <a:t> </a:t>
            </a:r>
            <a:r>
              <a:rPr lang="en-US" altLang="de-DE" sz="1800" u="sng" dirty="0" err="1">
                <a:latin typeface="Arial" panose="020B0604020202020204" pitchFamily="34" charset="0"/>
              </a:rPr>
              <a:t>nicht</a:t>
            </a:r>
            <a:r>
              <a:rPr lang="en-US" altLang="de-DE" sz="1800" u="sng" dirty="0">
                <a:latin typeface="Arial" panose="020B0604020202020204" pitchFamily="34" charset="0"/>
              </a:rPr>
              <a:t> </a:t>
            </a:r>
            <a:r>
              <a:rPr lang="en-US" altLang="de-DE" sz="1800" u="sng" dirty="0" err="1">
                <a:latin typeface="Arial" panose="020B0604020202020204" pitchFamily="34" charset="0"/>
              </a:rPr>
              <a:t>infaust</a:t>
            </a:r>
            <a:r>
              <a:rPr lang="en-US" altLang="de-DE" sz="1800" u="sng" dirty="0">
                <a:latin typeface="Arial" panose="020B0604020202020204" pitchFamily="34" charset="0"/>
              </a:rPr>
              <a:t>)</a:t>
            </a:r>
            <a:r>
              <a:rPr lang="en-US" altLang="de-DE" sz="1800" b="1" dirty="0">
                <a:latin typeface="Arial Black" panose="020B0A04020102020204" pitchFamily="34" charset="0"/>
              </a:rPr>
              <a:t>:</a:t>
            </a:r>
            <a:endParaRPr lang="en-US" altLang="de-DE" sz="1800" dirty="0">
              <a:latin typeface="Arial Black" panose="020B0A04020102020204" pitchFamily="34" charset="0"/>
            </a:endParaRPr>
          </a:p>
          <a:p>
            <a:pPr>
              <a:lnSpc>
                <a:spcPct val="120000"/>
              </a:lnSpc>
              <a:buSzPct val="110000"/>
              <a:buNone/>
            </a:pPr>
            <a:r>
              <a:rPr lang="en-US" altLang="de-DE" sz="1800" dirty="0"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latin typeface="Arial" panose="020B0604020202020204" pitchFamily="34" charset="0"/>
              </a:rPr>
              <a:t>Drohende</a:t>
            </a:r>
            <a:r>
              <a:rPr lang="en-US" altLang="de-DE" sz="1800" dirty="0"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latin typeface="Arial" panose="020B0604020202020204" pitchFamily="34" charset="0"/>
              </a:rPr>
              <a:t>Einklemmung</a:t>
            </a:r>
            <a:r>
              <a:rPr lang="en-US" altLang="de-DE" sz="1800" dirty="0"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120000"/>
              </a:lnSpc>
              <a:buSzPct val="110000"/>
              <a:buNone/>
            </a:pPr>
            <a:r>
              <a:rPr lang="de-DE" altLang="de-DE" sz="1800" dirty="0"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latin typeface="Arial" panose="020B0604020202020204" pitchFamily="34" charset="0"/>
              </a:rPr>
              <a:t>beginnender</a:t>
            </a:r>
            <a:r>
              <a:rPr lang="en-US" altLang="de-DE" sz="1800" dirty="0"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latin typeface="Arial" panose="020B0604020202020204" pitchFamily="34" charset="0"/>
              </a:rPr>
              <a:t>Liquoraufstau</a:t>
            </a:r>
            <a:r>
              <a:rPr lang="en-US" altLang="de-DE" sz="1800" dirty="0">
                <a:latin typeface="Arial" panose="020B0604020202020204" pitchFamily="34" charset="0"/>
              </a:rPr>
              <a:t> (EVD)</a:t>
            </a:r>
          </a:p>
          <a:p>
            <a:pPr>
              <a:lnSpc>
                <a:spcPct val="120000"/>
              </a:lnSpc>
              <a:buSzPct val="110000"/>
              <a:buNone/>
            </a:pPr>
            <a:r>
              <a:rPr lang="en-US" altLang="de-DE" sz="1800" dirty="0"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latin typeface="Arial" panose="020B0604020202020204" pitchFamily="34" charset="0"/>
              </a:rPr>
              <a:t>deutlicher</a:t>
            </a:r>
            <a:r>
              <a:rPr lang="en-US" altLang="de-DE" sz="1800" dirty="0"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latin typeface="Arial" panose="020B0604020202020204" pitchFamily="34" charset="0"/>
              </a:rPr>
              <a:t>Ventrikeleinbruch</a:t>
            </a:r>
            <a:endParaRPr lang="en-US" altLang="de-DE" sz="18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buSzPct val="110000"/>
              <a:buNone/>
            </a:pPr>
            <a:r>
              <a:rPr lang="en-US" altLang="de-DE" sz="1800" dirty="0"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latin typeface="Arial" panose="020B0604020202020204" pitchFamily="34" charset="0"/>
              </a:rPr>
              <a:t>kortexnahe</a:t>
            </a:r>
            <a:r>
              <a:rPr lang="en-US" altLang="de-DE" sz="1800" dirty="0">
                <a:latin typeface="Arial" panose="020B0604020202020204" pitchFamily="34" charset="0"/>
              </a:rPr>
              <a:t> ICB </a:t>
            </a:r>
            <a:r>
              <a:rPr lang="en-US" altLang="de-DE" sz="1800" dirty="0" err="1">
                <a:latin typeface="Arial" panose="020B0604020202020204" pitchFamily="34" charset="0"/>
              </a:rPr>
              <a:t>mit</a:t>
            </a:r>
            <a:r>
              <a:rPr lang="en-US" altLang="de-DE" sz="1800" dirty="0"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latin typeface="Arial" panose="020B0604020202020204" pitchFamily="34" charset="0"/>
              </a:rPr>
              <a:t>raumfordender</a:t>
            </a:r>
            <a:r>
              <a:rPr lang="en-US" altLang="de-DE" sz="1800" dirty="0"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latin typeface="Arial" panose="020B0604020202020204" pitchFamily="34" charset="0"/>
              </a:rPr>
              <a:t>Wirkung</a:t>
            </a:r>
            <a:endParaRPr lang="en-US" altLang="de-DE" sz="18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buSzPct val="110000"/>
              <a:buNone/>
            </a:pPr>
            <a:r>
              <a:rPr lang="en-US" altLang="de-DE" sz="1800" dirty="0"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latin typeface="Arial" panose="020B0604020202020204" pitchFamily="34" charset="0"/>
              </a:rPr>
              <a:t>zerebellär</a:t>
            </a:r>
            <a:r>
              <a:rPr lang="en-US" altLang="de-DE" sz="1800" dirty="0">
                <a:latin typeface="Arial" panose="020B0604020202020204" pitchFamily="34" charset="0"/>
              </a:rPr>
              <a:t> &gt; 3 cm</a:t>
            </a:r>
          </a:p>
        </p:txBody>
      </p:sp>
      <p:sp>
        <p:nvSpPr>
          <p:cNvPr id="990212" name="Rectangle 4">
            <a:extLst>
              <a:ext uri="{FF2B5EF4-FFF2-40B4-BE49-F238E27FC236}">
                <a16:creationId xmlns:a16="http://schemas.microsoft.com/office/drawing/2014/main" id="{42D95049-A2A2-4CD8-A9EF-0E9281A06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3183" y="1592665"/>
            <a:ext cx="7704137" cy="153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 type="none" w="med" len="sm"/>
                <a:tailEnd type="none" w="med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0000"/>
              </a:lnSpc>
              <a:buSzPct val="110000"/>
              <a:buFont typeface="Symbol" panose="05050102010706020507" pitchFamily="18" charset="2"/>
              <a:buNone/>
            </a:pPr>
            <a:r>
              <a:rPr lang="en-US" altLang="de-DE" sz="1800" b="1" dirty="0">
                <a:latin typeface="Arial" panose="020B0604020202020204" pitchFamily="34" charset="0"/>
              </a:rPr>
              <a:t> </a:t>
            </a:r>
            <a:r>
              <a:rPr lang="en-US" altLang="de-DE" sz="1800" b="1" u="sng" dirty="0" err="1">
                <a:latin typeface="Arial Black" panose="020B0A04020102020204" pitchFamily="34" charset="0"/>
              </a:rPr>
              <a:t>Entscheidungskriterien</a:t>
            </a:r>
            <a:r>
              <a:rPr lang="en-US" altLang="de-DE" sz="1800" b="1" dirty="0">
                <a:latin typeface="Arial Black" panose="020B0A04020102020204" pitchFamily="34" charset="0"/>
              </a:rPr>
              <a:t>:</a:t>
            </a:r>
          </a:p>
          <a:p>
            <a:pPr>
              <a:buSzPct val="110000"/>
              <a:buNone/>
            </a:pPr>
            <a:r>
              <a:rPr lang="en-US" altLang="de-DE" sz="1800" dirty="0"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latin typeface="Arial" panose="020B0604020202020204" pitchFamily="34" charset="0"/>
              </a:rPr>
              <a:t>Biologische</a:t>
            </a:r>
            <a:r>
              <a:rPr lang="en-US" altLang="de-DE" sz="1800" dirty="0"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latin typeface="Arial" panose="020B0604020202020204" pitchFamily="34" charset="0"/>
              </a:rPr>
              <a:t>Perspektive</a:t>
            </a:r>
            <a:r>
              <a:rPr lang="en-US" altLang="de-DE" sz="1800" dirty="0">
                <a:latin typeface="Arial" panose="020B0604020202020204" pitchFamily="34" charset="0"/>
              </a:rPr>
              <a:t>: </a:t>
            </a:r>
            <a:r>
              <a:rPr lang="en-US" altLang="de-DE" sz="1600" dirty="0">
                <a:latin typeface="Arial" panose="020B0604020202020204" pitchFamily="34" charset="0"/>
              </a:rPr>
              <a:t>Alter, </a:t>
            </a:r>
            <a:r>
              <a:rPr lang="en-US" altLang="de-DE" sz="1600" dirty="0" err="1">
                <a:latin typeface="Arial" panose="020B0604020202020204" pitchFamily="34" charset="0"/>
              </a:rPr>
              <a:t>Begleitkrankheiten</a:t>
            </a:r>
            <a:r>
              <a:rPr lang="en-US" altLang="de-DE" sz="1600" dirty="0">
                <a:latin typeface="Arial" panose="020B0604020202020204" pitchFamily="34" charset="0"/>
              </a:rPr>
              <a:t>, </a:t>
            </a:r>
            <a:r>
              <a:rPr lang="en-US" altLang="de-DE" sz="1600" dirty="0" err="1">
                <a:latin typeface="Arial" panose="020B0604020202020204" pitchFamily="34" charset="0"/>
              </a:rPr>
              <a:t>prämorbider</a:t>
            </a:r>
            <a:r>
              <a:rPr lang="de-DE" altLang="de-DE" sz="1600" dirty="0">
                <a:latin typeface="Arial" panose="020B0604020202020204" pitchFamily="34" charset="0"/>
              </a:rPr>
              <a:t> </a:t>
            </a:r>
            <a:r>
              <a:rPr lang="en-US" altLang="de-DE" sz="1600" dirty="0" err="1">
                <a:latin typeface="Arial" panose="020B0604020202020204" pitchFamily="34" charset="0"/>
              </a:rPr>
              <a:t>Zustand</a:t>
            </a:r>
            <a:endParaRPr lang="en-US" altLang="de-DE" sz="16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buSzPct val="110000"/>
              <a:buNone/>
            </a:pPr>
            <a:r>
              <a:rPr lang="en-US" altLang="de-DE" sz="1800" dirty="0"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latin typeface="Arial" panose="020B0604020202020204" pitchFamily="34" charset="0"/>
              </a:rPr>
              <a:t>Klinischer</a:t>
            </a:r>
            <a:r>
              <a:rPr lang="en-US" altLang="de-DE" sz="1800" dirty="0"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latin typeface="Arial" panose="020B0604020202020204" pitchFamily="34" charset="0"/>
              </a:rPr>
              <a:t>Verlauf</a:t>
            </a:r>
            <a:r>
              <a:rPr lang="en-US" altLang="de-DE" sz="1800" dirty="0">
                <a:latin typeface="Arial" panose="020B0604020202020204" pitchFamily="34" charset="0"/>
              </a:rPr>
              <a:t>: </a:t>
            </a:r>
            <a:r>
              <a:rPr lang="en-US" altLang="de-DE" sz="1600" dirty="0" err="1">
                <a:latin typeface="Arial" panose="020B0604020202020204" pitchFamily="34" charset="0"/>
              </a:rPr>
              <a:t>Verschlechterung</a:t>
            </a:r>
            <a:r>
              <a:rPr lang="en-US" altLang="de-DE" sz="1600" dirty="0">
                <a:latin typeface="Arial" panose="020B0604020202020204" pitchFamily="34" charset="0"/>
              </a:rPr>
              <a:t>, </a:t>
            </a:r>
            <a:r>
              <a:rPr lang="en-US" altLang="de-DE" sz="1600" dirty="0" err="1">
                <a:latin typeface="Arial" panose="020B0604020202020204" pitchFamily="34" charset="0"/>
              </a:rPr>
              <a:t>Bewusstseinstrübung</a:t>
            </a:r>
            <a:endParaRPr lang="en-US" altLang="de-DE" sz="1600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  <a:buSzPct val="110000"/>
              <a:buNone/>
            </a:pPr>
            <a:r>
              <a:rPr lang="en-US" altLang="de-DE" sz="1800" dirty="0">
                <a:latin typeface="Arial" panose="020B0604020202020204" pitchFamily="34" charset="0"/>
              </a:rPr>
              <a:t> </a:t>
            </a:r>
            <a:r>
              <a:rPr lang="en-US" altLang="de-DE" sz="1800" dirty="0" err="1">
                <a:latin typeface="Arial" panose="020B0604020202020204" pitchFamily="34" charset="0"/>
              </a:rPr>
              <a:t>Bildgebung</a:t>
            </a:r>
            <a:r>
              <a:rPr lang="en-US" altLang="de-DE" sz="1800" dirty="0">
                <a:latin typeface="Arial" panose="020B0604020202020204" pitchFamily="34" charset="0"/>
              </a:rPr>
              <a:t>: </a:t>
            </a:r>
            <a:r>
              <a:rPr lang="en-US" altLang="de-DE" sz="1600" dirty="0" err="1">
                <a:latin typeface="Arial" panose="020B0604020202020204" pitchFamily="34" charset="0"/>
              </a:rPr>
              <a:t>Größe</a:t>
            </a:r>
            <a:r>
              <a:rPr lang="en-US" altLang="de-DE" sz="1600" dirty="0">
                <a:latin typeface="Arial" panose="020B0604020202020204" pitchFamily="34" charset="0"/>
              </a:rPr>
              <a:t>, Lage, </a:t>
            </a:r>
            <a:r>
              <a:rPr lang="en-US" altLang="de-DE" sz="1600" dirty="0" err="1">
                <a:latin typeface="Arial" panose="020B0604020202020204" pitchFamily="34" charset="0"/>
              </a:rPr>
              <a:t>Ventrikeleinbruch</a:t>
            </a:r>
            <a:endParaRPr lang="en-US" altLang="de-DE" sz="1600" dirty="0">
              <a:latin typeface="Arial" panose="020B060402020202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7A74CA25-2BC5-4BF9-A952-6800F2289C23}"/>
              </a:ext>
            </a:extLst>
          </p:cNvPr>
          <p:cNvSpPr/>
          <p:nvPr/>
        </p:nvSpPr>
        <p:spPr>
          <a:xfrm>
            <a:off x="1751107" y="6249054"/>
            <a:ext cx="8731623" cy="3962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540066" y="6173598"/>
            <a:ext cx="3407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dirty="0" smtClean="0"/>
              <a:t>(orientiert an LL der DGN/DSG)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214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0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0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0211" grpId="0" autoUpdateAnimBg="0"/>
      <p:bldP spid="990212" grpId="0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nummernplatzhalter 1">
            <a:extLst>
              <a:ext uri="{FF2B5EF4-FFF2-40B4-BE49-F238E27FC236}">
                <a16:creationId xmlns:a16="http://schemas.microsoft.com/office/drawing/2014/main" id="{CB0C5E38-8D53-40D9-A287-A11EC7A7BE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►"/>
              <a:defRPr sz="21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►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▬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68FDD3-029D-489C-9621-CF34B336230C}" type="slidenum">
              <a:rPr lang="de-DE" altLang="de-DE" sz="1200">
                <a:solidFill>
                  <a:schemeClr val="bg1"/>
                </a:solidFill>
                <a:latin typeface="Arial Black" panose="020B0A040201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64</a:t>
            </a:fld>
            <a:endParaRPr lang="de-DE" altLang="de-DE" sz="12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FE9C1E0C-4284-45E4-8A5E-83BB92D6D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2864" y="653010"/>
            <a:ext cx="83534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►"/>
              <a:defRPr sz="21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►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▬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b="1" dirty="0">
                <a:latin typeface="Arial Black" panose="020B0A04020102020204" pitchFamily="34" charset="0"/>
              </a:rPr>
              <a:t>Themen</a:t>
            </a:r>
            <a:endParaRPr lang="de-DE" altLang="de-DE" sz="2000" b="1" i="1" dirty="0">
              <a:solidFill>
                <a:srgbClr val="0000FF"/>
              </a:solidFill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E92F03B-39CA-47EF-8345-E7555CB61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9737" y="2011176"/>
            <a:ext cx="6662823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►"/>
              <a:defRPr sz="21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►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▬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457200" indent="-457200" eaLnBrk="1" hangingPunct="1">
              <a:spcBef>
                <a:spcPct val="50000"/>
              </a:spcBef>
              <a:buFont typeface="+mj-lt"/>
              <a:buAutoNum type="arabicPeriod"/>
            </a:pPr>
            <a:r>
              <a:rPr lang="de-DE" altLang="de-DE" sz="2000" dirty="0"/>
              <a:t>Zuweisung beim akuten Schlaganfall</a:t>
            </a:r>
            <a:br>
              <a:rPr lang="de-DE" altLang="de-DE" sz="2000" dirty="0"/>
            </a:br>
            <a:r>
              <a:rPr lang="de-DE" altLang="de-DE" sz="2000" dirty="0"/>
              <a:t>Engpass: Sekundärtransporte</a:t>
            </a:r>
          </a:p>
          <a:p>
            <a:pPr marL="457200" indent="-457200" eaLnBrk="1" hangingPunct="1">
              <a:spcBef>
                <a:spcPct val="50000"/>
              </a:spcBef>
              <a:buFont typeface="+mj-lt"/>
              <a:buAutoNum type="arabicPeriod"/>
            </a:pPr>
            <a:r>
              <a:rPr lang="de-DE" altLang="de-DE" sz="2000" dirty="0" err="1"/>
              <a:t>Thrombektomie</a:t>
            </a:r>
            <a:r>
              <a:rPr lang="de-DE" altLang="de-DE" sz="2000" dirty="0"/>
              <a:t>: wann ist Zurückhaltung angezeigt ?</a:t>
            </a:r>
            <a:br>
              <a:rPr lang="de-DE" altLang="de-DE" sz="2000" dirty="0"/>
            </a:br>
            <a:r>
              <a:rPr lang="de-DE" altLang="de-DE" sz="2000" dirty="0"/>
              <a:t>Was ist ein akzeptables Outcome</a:t>
            </a:r>
          </a:p>
          <a:p>
            <a:pPr marL="457200" indent="-457200" eaLnBrk="1" hangingPunct="1">
              <a:lnSpc>
                <a:spcPct val="150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de-DE" altLang="de-DE" sz="2000" dirty="0"/>
              <a:t>ICB: wann operieren ?</a:t>
            </a:r>
          </a:p>
          <a:p>
            <a:pPr marL="457200" indent="-457200" eaLnBrk="1" hangingPunct="1">
              <a:spcBef>
                <a:spcPct val="50000"/>
              </a:spcBef>
              <a:buFont typeface="+mj-lt"/>
              <a:buAutoNum type="arabicPeriod"/>
            </a:pPr>
            <a:r>
              <a:rPr lang="de-DE" altLang="de-DE" sz="2000" dirty="0"/>
              <a:t>Entscheidungsfindung am Lebensende</a:t>
            </a:r>
            <a:br>
              <a:rPr lang="de-DE" altLang="de-DE" sz="2000" dirty="0"/>
            </a:br>
            <a:r>
              <a:rPr lang="de-DE" altLang="de-DE" sz="2000" dirty="0"/>
              <a:t>(End-</a:t>
            </a:r>
            <a:r>
              <a:rPr lang="de-DE" altLang="de-DE" sz="2000" dirty="0" err="1"/>
              <a:t>of</a:t>
            </a:r>
            <a:r>
              <a:rPr lang="de-DE" altLang="de-DE" sz="2000" dirty="0"/>
              <a:t>-Life-</a:t>
            </a:r>
            <a:r>
              <a:rPr lang="de-DE" altLang="de-DE" sz="2000" dirty="0" err="1"/>
              <a:t>Decisions</a:t>
            </a:r>
            <a:r>
              <a:rPr lang="de-DE" altLang="de-DE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8756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97632A1D-263A-4288-A421-4D131BCD21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9139" y="1"/>
            <a:ext cx="8212137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►"/>
              <a:defRPr sz="21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►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▬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200" b="1" i="1">
              <a:solidFill>
                <a:srgbClr val="0000FF"/>
              </a:solidFill>
            </a:endParaRPr>
          </a:p>
        </p:txBody>
      </p:sp>
      <p:sp>
        <p:nvSpPr>
          <p:cNvPr id="122883" name="Rectangle 5">
            <a:extLst>
              <a:ext uri="{FF2B5EF4-FFF2-40B4-BE49-F238E27FC236}">
                <a16:creationId xmlns:a16="http://schemas.microsoft.com/office/drawing/2014/main" id="{92156EA4-D409-4747-A81A-E7718D79A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398" y="241352"/>
            <a:ext cx="8329613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spcBef>
                <a:spcPct val="20000"/>
              </a:spcBef>
              <a:buFont typeface="Arial" pitchFamily="34" charset="0"/>
              <a:defRPr sz="24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►"/>
              <a:defRPr sz="21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►"/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▬"/>
              <a:defRPr sz="16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2000" b="1" dirty="0">
                <a:solidFill>
                  <a:schemeClr val="tx2"/>
                </a:solidFill>
                <a:latin typeface="Arial Black" panose="020B0A04020102020204" pitchFamily="34" charset="0"/>
              </a:rPr>
              <a:t>Entscheidungsfindung in der Medizin</a:t>
            </a:r>
            <a:r>
              <a:rPr lang="de-DE" altLang="de-DE" sz="2000" b="1" dirty="0">
                <a:solidFill>
                  <a:schemeClr val="tx2"/>
                </a:solidFill>
              </a:rPr>
              <a:t/>
            </a:r>
            <a:br>
              <a:rPr lang="de-DE" altLang="de-DE" sz="2000" b="1" dirty="0">
                <a:solidFill>
                  <a:schemeClr val="tx2"/>
                </a:solidFill>
              </a:rPr>
            </a:br>
            <a:r>
              <a:rPr lang="de-DE" altLang="de-DE" sz="2000" i="1" dirty="0">
                <a:solidFill>
                  <a:srgbClr val="0000FF"/>
                </a:solidFill>
              </a:rPr>
              <a:t>Patient  -  Arzt  - Patient  </a:t>
            </a:r>
          </a:p>
        </p:txBody>
      </p:sp>
      <p:grpSp>
        <p:nvGrpSpPr>
          <p:cNvPr id="97284" name="Group 9">
            <a:extLst>
              <a:ext uri="{FF2B5EF4-FFF2-40B4-BE49-F238E27FC236}">
                <a16:creationId xmlns:a16="http://schemas.microsoft.com/office/drawing/2014/main" id="{1C3AA330-357B-4787-9CD3-613753276DBF}"/>
              </a:ext>
            </a:extLst>
          </p:cNvPr>
          <p:cNvGrpSpPr>
            <a:grpSpLocks/>
          </p:cNvGrpSpPr>
          <p:nvPr/>
        </p:nvGrpSpPr>
        <p:grpSpPr bwMode="auto">
          <a:xfrm>
            <a:off x="1930188" y="1848695"/>
            <a:ext cx="8502863" cy="3632201"/>
            <a:chOff x="-39" y="1294"/>
            <a:chExt cx="5529" cy="2288"/>
          </a:xfrm>
        </p:grpSpPr>
        <p:sp>
          <p:nvSpPr>
            <p:cNvPr id="97285" name="Rectangle 4">
              <a:extLst>
                <a:ext uri="{FF2B5EF4-FFF2-40B4-BE49-F238E27FC236}">
                  <a16:creationId xmlns:a16="http://schemas.microsoft.com/office/drawing/2014/main" id="{C334C9A2-EB6D-4BF2-A7A1-C969696B10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9" y="1294"/>
              <a:ext cx="5529" cy="2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spcBef>
                  <a:spcPct val="20000"/>
                </a:spcBef>
                <a:buFont typeface="Arial" panose="020B0604020202020204" pitchFamily="34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800100" indent="-3429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►"/>
                <a:defRPr sz="21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257300" indent="-3429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►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714500" indent="-3429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▬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171700" indent="-342900">
                <a:spcBef>
                  <a:spcPct val="20000"/>
                </a:spcBef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628900" indent="-3429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3086100" indent="-3429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543300" indent="-3429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4000500" indent="-3429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 typeface="Symbol" panose="05050102010706020507" pitchFamily="18" charset="2"/>
                <a:buAutoNum type="arabicPeriod"/>
              </a:pPr>
              <a:r>
                <a:rPr lang="de-DE" altLang="de-DE" sz="2000" dirty="0">
                  <a:latin typeface="Arial Black" panose="020B0A04020102020204" pitchFamily="34" charset="0"/>
                </a:rPr>
                <a:t>Patient: </a:t>
              </a:r>
              <a:r>
                <a:rPr lang="de-DE" altLang="de-DE" sz="2000" dirty="0"/>
                <a:t>hat Beschwerden/Krankheit </a:t>
              </a:r>
              <a:r>
                <a:rPr lang="de-DE" altLang="de-DE" sz="2000" dirty="0">
                  <a:sym typeface="Wingdings" panose="05000000000000000000" pitchFamily="2" charset="2"/>
                </a:rPr>
                <a:t> geht zum Arzt</a:t>
              </a:r>
              <a:endParaRPr lang="de-DE" altLang="de-DE" sz="2000" dirty="0"/>
            </a:p>
            <a:p>
              <a:pPr eaLnBrk="1" hangingPunct="1">
                <a:spcBef>
                  <a:spcPct val="150000"/>
                </a:spcBef>
                <a:buFont typeface="Symbol" panose="05050102010706020507" pitchFamily="18" charset="2"/>
                <a:buAutoNum type="arabicPeriod"/>
              </a:pPr>
              <a:r>
                <a:rPr lang="de-DE" altLang="de-DE" sz="2000" dirty="0">
                  <a:latin typeface="Arial Black" panose="020B0A04020102020204" pitchFamily="34" charset="0"/>
                </a:rPr>
                <a:t>Arzt: </a:t>
              </a:r>
              <a:r>
                <a:rPr lang="de-DE" altLang="de-DE" sz="2000" dirty="0"/>
                <a:t>erhebt Befund und stellt Indikation zur Diagnostik/Therapie</a:t>
              </a:r>
            </a:p>
            <a:p>
              <a:pPr eaLnBrk="1" hangingPunct="1">
                <a:spcBef>
                  <a:spcPts val="4800"/>
                </a:spcBef>
                <a:buFont typeface="Symbol" panose="05050102010706020507" pitchFamily="18" charset="2"/>
                <a:buAutoNum type="arabicPeriod"/>
              </a:pPr>
              <a:r>
                <a:rPr lang="de-DE" altLang="de-DE" sz="2000" dirty="0">
                  <a:latin typeface="Arial Black" panose="020B0A04020102020204" pitchFamily="34" charset="0"/>
                </a:rPr>
                <a:t>Arzt:</a:t>
              </a:r>
              <a:r>
                <a:rPr lang="de-DE" altLang="de-DE" sz="2000" dirty="0"/>
                <a:t> macht dem Patienten ein Behandlungsvorschlag</a:t>
              </a:r>
              <a:br>
                <a:rPr lang="de-DE" altLang="de-DE" sz="2000" dirty="0"/>
              </a:br>
              <a:r>
                <a:rPr lang="de-DE" altLang="de-DE" sz="2000" dirty="0"/>
                <a:t>	  (legt Chancen, Risiken, potenzielle Alternativen dar)</a:t>
              </a:r>
            </a:p>
            <a:p>
              <a:pPr eaLnBrk="1" hangingPunct="1">
                <a:spcBef>
                  <a:spcPct val="150000"/>
                </a:spcBef>
                <a:buFont typeface="Symbol" panose="05050102010706020507" pitchFamily="18" charset="2"/>
                <a:buAutoNum type="arabicPeriod"/>
              </a:pPr>
              <a:r>
                <a:rPr lang="de-DE" altLang="de-DE" sz="2000" dirty="0">
                  <a:latin typeface="Arial Black" panose="020B0A04020102020204" pitchFamily="34" charset="0"/>
                </a:rPr>
                <a:t>Patient:</a:t>
              </a:r>
              <a:r>
                <a:rPr lang="de-DE" altLang="de-DE" sz="2000" dirty="0"/>
                <a:t> willigt in die Maßnahme ein (oder lehnt diese ab)</a:t>
              </a:r>
            </a:p>
            <a:p>
              <a:pPr eaLnBrk="1" hangingPunct="1">
                <a:spcBef>
                  <a:spcPct val="50000"/>
                </a:spcBef>
                <a:buFont typeface="Symbol" panose="05050102010706020507" pitchFamily="18" charset="2"/>
                <a:buAutoNum type="arabicPeriod"/>
              </a:pPr>
              <a:endParaRPr lang="de-DE" altLang="de-DE" sz="2000" dirty="0">
                <a:latin typeface="Arial Black" panose="020B0A04020102020204" pitchFamily="34" charset="0"/>
              </a:endParaRPr>
            </a:p>
          </p:txBody>
        </p:sp>
        <p:sp>
          <p:nvSpPr>
            <p:cNvPr id="97286" name="Line 6">
              <a:extLst>
                <a:ext uri="{FF2B5EF4-FFF2-40B4-BE49-F238E27FC236}">
                  <a16:creationId xmlns:a16="http://schemas.microsoft.com/office/drawing/2014/main" id="{D04736A7-5ACD-4550-8A82-DE2329F7B1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9" y="1527"/>
              <a:ext cx="0" cy="2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600"/>
            </a:p>
          </p:txBody>
        </p:sp>
        <p:sp>
          <p:nvSpPr>
            <p:cNvPr id="97287" name="Line 7">
              <a:extLst>
                <a:ext uri="{FF2B5EF4-FFF2-40B4-BE49-F238E27FC236}">
                  <a16:creationId xmlns:a16="http://schemas.microsoft.com/office/drawing/2014/main" id="{344ED6B8-080E-4B85-B73C-5DF1182D04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7" y="2075"/>
              <a:ext cx="0" cy="2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600"/>
            </a:p>
          </p:txBody>
        </p:sp>
        <p:sp>
          <p:nvSpPr>
            <p:cNvPr id="97288" name="Line 8">
              <a:extLst>
                <a:ext uri="{FF2B5EF4-FFF2-40B4-BE49-F238E27FC236}">
                  <a16:creationId xmlns:a16="http://schemas.microsoft.com/office/drawing/2014/main" id="{44426BA1-1AE1-4589-B70C-AB7245DFED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7" y="2805"/>
              <a:ext cx="0" cy="24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600"/>
            </a:p>
          </p:txBody>
        </p:sp>
      </p:grpSp>
      <p:sp>
        <p:nvSpPr>
          <p:cNvPr id="9" name="Rectangle 7">
            <a:extLst>
              <a:ext uri="{FF2B5EF4-FFF2-40B4-BE49-F238E27FC236}">
                <a16:creationId xmlns:a16="http://schemas.microsoft.com/office/drawing/2014/main" id="{7BEFDCB7-A97D-4CE3-84FF-32B980AD8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6265863"/>
            <a:ext cx="413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►"/>
              <a:defRPr sz="21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►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▬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 err="1">
                <a:solidFill>
                  <a:schemeClr val="tx1"/>
                </a:solidFill>
              </a:rPr>
              <a:t>Dtsch</a:t>
            </a:r>
            <a:r>
              <a:rPr lang="de-DE" altLang="de-DE" sz="1800" dirty="0">
                <a:solidFill>
                  <a:schemeClr val="tx1"/>
                </a:solidFill>
              </a:rPr>
              <a:t> </a:t>
            </a:r>
            <a:r>
              <a:rPr lang="de-DE" altLang="de-DE" sz="1800" dirty="0" err="1">
                <a:solidFill>
                  <a:schemeClr val="tx1"/>
                </a:solidFill>
              </a:rPr>
              <a:t>Arztebl</a:t>
            </a:r>
            <a:r>
              <a:rPr lang="de-DE" altLang="de-DE" sz="1800" dirty="0">
                <a:solidFill>
                  <a:schemeClr val="tx1"/>
                </a:solidFill>
              </a:rPr>
              <a:t> 2009; 106(40): A 1952–7</a:t>
            </a:r>
          </a:p>
        </p:txBody>
      </p:sp>
    </p:spTree>
    <p:extLst>
      <p:ext uri="{BB962C8B-B14F-4D97-AF65-F5344CB8AC3E}">
        <p14:creationId xmlns:p14="http://schemas.microsoft.com/office/powerpoint/2010/main" val="256394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5C1B3989-1249-4A37-87A7-AF3F478513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9139" y="1"/>
            <a:ext cx="8212137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►"/>
              <a:defRPr sz="21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►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▬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200" b="1" i="1">
              <a:solidFill>
                <a:srgbClr val="0000FF"/>
              </a:solidFill>
            </a:endParaRPr>
          </a:p>
        </p:txBody>
      </p:sp>
      <p:sp>
        <p:nvSpPr>
          <p:cNvPr id="99331" name="Rectangle 4">
            <a:extLst>
              <a:ext uri="{FF2B5EF4-FFF2-40B4-BE49-F238E27FC236}">
                <a16:creationId xmlns:a16="http://schemas.microsoft.com/office/drawing/2014/main" id="{9F8FFC7E-DEB7-4E42-8A38-4220C027A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1889" y="1811339"/>
            <a:ext cx="8086725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►"/>
              <a:defRPr sz="21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►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▬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Symbol" panose="05050102010706020507" pitchFamily="18" charset="2"/>
              <a:buAutoNum type="arabicPeriod"/>
            </a:pPr>
            <a:r>
              <a:rPr lang="de-DE" altLang="de-DE" sz="2000" b="1" dirty="0">
                <a:latin typeface="+mj-lt"/>
              </a:rPr>
              <a:t>Ist ein </a:t>
            </a:r>
            <a:r>
              <a:rPr lang="de-DE" altLang="de-DE" sz="2000" b="1" u="sng" dirty="0">
                <a:latin typeface="+mj-lt"/>
              </a:rPr>
              <a:t>vernünftiges</a:t>
            </a:r>
            <a:r>
              <a:rPr lang="de-DE" altLang="de-DE" sz="2000" b="1" dirty="0">
                <a:latin typeface="+mj-lt"/>
              </a:rPr>
              <a:t> Therapieziel vorhanden ?</a:t>
            </a:r>
            <a:r>
              <a:rPr lang="de-DE" altLang="de-DE" sz="2000" dirty="0">
                <a:latin typeface="+mj-lt"/>
              </a:rPr>
              <a:t/>
            </a:r>
            <a:br>
              <a:rPr lang="de-DE" altLang="de-DE" sz="2000" dirty="0">
                <a:latin typeface="+mj-lt"/>
              </a:rPr>
            </a:br>
            <a:r>
              <a:rPr lang="de-DE" altLang="de-DE" sz="1800" dirty="0">
                <a:latin typeface="+mj-lt"/>
              </a:rPr>
              <a:t>      z.B. Heilung, Linderung, Erhalt der Lebensqualität</a:t>
            </a:r>
            <a:br>
              <a:rPr lang="de-DE" altLang="de-DE" sz="1800" dirty="0">
                <a:latin typeface="+mj-lt"/>
              </a:rPr>
            </a:br>
            <a:r>
              <a:rPr lang="de-DE" altLang="de-DE" sz="1800" dirty="0">
                <a:latin typeface="+mj-lt"/>
              </a:rPr>
              <a:t>     </a:t>
            </a:r>
            <a:r>
              <a:rPr lang="de-DE" altLang="de-DE" sz="1800" dirty="0">
                <a:latin typeface="+mj-lt"/>
                <a:sym typeface="Wingdings" panose="05000000000000000000" pitchFamily="2" charset="2"/>
              </a:rPr>
              <a:t>(kurzzeitige Lebensverlängerung gehört nicht dazu)</a:t>
            </a:r>
            <a:endParaRPr lang="de-DE" altLang="de-DE" sz="1800" dirty="0">
              <a:latin typeface="+mj-lt"/>
            </a:endParaRPr>
          </a:p>
          <a:p>
            <a:pPr eaLnBrk="1" hangingPunct="1">
              <a:spcBef>
                <a:spcPct val="50000"/>
              </a:spcBef>
              <a:buFont typeface="Symbol" panose="05050102010706020507" pitchFamily="18" charset="2"/>
              <a:buNone/>
            </a:pPr>
            <a:endParaRPr lang="de-DE" altLang="de-DE" sz="2000" dirty="0">
              <a:latin typeface="+mj-lt"/>
            </a:endParaRPr>
          </a:p>
          <a:p>
            <a:pPr eaLnBrk="1" hangingPunct="1">
              <a:spcBef>
                <a:spcPct val="50000"/>
              </a:spcBef>
              <a:buFont typeface="Symbol" panose="05050102010706020507" pitchFamily="18" charset="2"/>
              <a:buNone/>
            </a:pPr>
            <a:r>
              <a:rPr lang="de-DE" altLang="de-DE" sz="2000" b="1" dirty="0">
                <a:latin typeface="+mj-lt"/>
              </a:rPr>
              <a:t>2. Besteht eine </a:t>
            </a:r>
            <a:r>
              <a:rPr lang="de-DE" altLang="de-DE" sz="2000" b="1" u="sng" dirty="0">
                <a:latin typeface="+mj-lt"/>
              </a:rPr>
              <a:t>realistische Chance</a:t>
            </a:r>
            <a:r>
              <a:rPr lang="de-DE" altLang="de-DE" sz="2000" b="1" dirty="0">
                <a:latin typeface="+mj-lt"/>
              </a:rPr>
              <a:t>, mit der</a:t>
            </a:r>
            <a:br>
              <a:rPr lang="de-DE" altLang="de-DE" sz="2000" b="1" dirty="0">
                <a:latin typeface="+mj-lt"/>
              </a:rPr>
            </a:br>
            <a:r>
              <a:rPr lang="de-DE" altLang="de-DE" sz="2000" b="1" dirty="0">
                <a:latin typeface="+mj-lt"/>
              </a:rPr>
              <a:t>geplanten Maßnahme dieses Ziel zu erreichen ?</a:t>
            </a:r>
          </a:p>
          <a:p>
            <a:pPr eaLnBrk="1" hangingPunct="1">
              <a:spcBef>
                <a:spcPct val="50000"/>
              </a:spcBef>
              <a:buFont typeface="Symbol" panose="05050102010706020507" pitchFamily="18" charset="2"/>
              <a:buNone/>
            </a:pPr>
            <a:endParaRPr lang="de-DE" altLang="de-DE" sz="2000" dirty="0">
              <a:latin typeface="+mj-lt"/>
            </a:endParaRPr>
          </a:p>
          <a:p>
            <a:pPr eaLnBrk="1" hangingPunct="1">
              <a:spcBef>
                <a:spcPct val="50000"/>
              </a:spcBef>
              <a:buFont typeface="Symbol" panose="05050102010706020507" pitchFamily="18" charset="2"/>
              <a:buNone/>
            </a:pPr>
            <a:r>
              <a:rPr lang="de-DE" altLang="de-DE" sz="2000" b="1" dirty="0">
                <a:latin typeface="+mj-lt"/>
              </a:rPr>
              <a:t>3. Ist Risiko-Nutzen-Verhältnis dieser Maßnahme akzeptabel ?</a:t>
            </a:r>
          </a:p>
        </p:txBody>
      </p:sp>
      <p:sp>
        <p:nvSpPr>
          <p:cNvPr id="114692" name="Rectangle 5">
            <a:extLst>
              <a:ext uri="{FF2B5EF4-FFF2-40B4-BE49-F238E27FC236}">
                <a16:creationId xmlns:a16="http://schemas.microsoft.com/office/drawing/2014/main" id="{5B2E1EC9-86F1-4112-BC3E-439DAA215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1" y="147639"/>
            <a:ext cx="8329613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spcBef>
                <a:spcPct val="20000"/>
              </a:spcBef>
              <a:buFont typeface="Arial" pitchFamily="34" charset="0"/>
              <a:defRPr sz="24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►"/>
              <a:defRPr sz="21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►"/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▬"/>
              <a:defRPr sz="16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2200" b="1" dirty="0">
                <a:solidFill>
                  <a:schemeClr val="tx2"/>
                </a:solidFill>
                <a:latin typeface="Arial Black" panose="020B0A04020102020204" pitchFamily="34" charset="0"/>
              </a:rPr>
              <a:t>Ärztliche Indikationsstellung für eine Maßnahme </a:t>
            </a:r>
            <a:r>
              <a:rPr lang="de-DE" altLang="de-DE" sz="2000" b="1" dirty="0">
                <a:solidFill>
                  <a:schemeClr val="tx2"/>
                </a:solidFill>
              </a:rPr>
              <a:t/>
            </a:r>
            <a:br>
              <a:rPr lang="de-DE" altLang="de-DE" sz="2000" b="1" dirty="0">
                <a:solidFill>
                  <a:schemeClr val="tx2"/>
                </a:solidFill>
              </a:rPr>
            </a:br>
            <a:r>
              <a:rPr lang="de-DE" altLang="de-DE" sz="2000" i="1" dirty="0">
                <a:solidFill>
                  <a:srgbClr val="0000FF"/>
                </a:solidFill>
              </a:rPr>
              <a:t>die 3 entscheidenden Fragen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7BEFDCB7-A97D-4CE3-84FF-32B980AD8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0731" y="6265863"/>
            <a:ext cx="413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►"/>
              <a:defRPr sz="21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►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▬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 err="1">
                <a:solidFill>
                  <a:schemeClr val="tx1"/>
                </a:solidFill>
              </a:rPr>
              <a:t>Dtsch</a:t>
            </a:r>
            <a:r>
              <a:rPr lang="de-DE" altLang="de-DE" sz="1800" dirty="0">
                <a:solidFill>
                  <a:schemeClr val="tx1"/>
                </a:solidFill>
              </a:rPr>
              <a:t> </a:t>
            </a:r>
            <a:r>
              <a:rPr lang="de-DE" altLang="de-DE" sz="1800" dirty="0" err="1">
                <a:solidFill>
                  <a:schemeClr val="tx1"/>
                </a:solidFill>
              </a:rPr>
              <a:t>Arztebl</a:t>
            </a:r>
            <a:r>
              <a:rPr lang="de-DE" altLang="de-DE" sz="1800" dirty="0">
                <a:solidFill>
                  <a:schemeClr val="tx1"/>
                </a:solidFill>
              </a:rPr>
              <a:t> 2009; 106(40): A 1952–7</a:t>
            </a:r>
          </a:p>
        </p:txBody>
      </p:sp>
    </p:spTree>
    <p:extLst>
      <p:ext uri="{BB962C8B-B14F-4D97-AF65-F5344CB8AC3E}">
        <p14:creationId xmlns:p14="http://schemas.microsoft.com/office/powerpoint/2010/main" val="101890868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FD00A659-A7B8-4734-9235-460540C8A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9139" y="1"/>
            <a:ext cx="8212137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►"/>
              <a:defRPr sz="21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►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▬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200" b="1" i="1">
              <a:solidFill>
                <a:srgbClr val="0000FF"/>
              </a:solidFill>
            </a:endParaRPr>
          </a:p>
        </p:txBody>
      </p:sp>
      <p:sp>
        <p:nvSpPr>
          <p:cNvPr id="113667" name="Rectangle 5">
            <a:extLst>
              <a:ext uri="{FF2B5EF4-FFF2-40B4-BE49-F238E27FC236}">
                <a16:creationId xmlns:a16="http://schemas.microsoft.com/office/drawing/2014/main" id="{ADCA8EC2-7F72-474D-B4EF-7F9C776E15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107158"/>
            <a:ext cx="8329613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spcBef>
                <a:spcPct val="20000"/>
              </a:spcBef>
              <a:buFont typeface="Arial" pitchFamily="34" charset="0"/>
              <a:defRPr sz="24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►"/>
              <a:defRPr sz="21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►"/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▬"/>
              <a:defRPr sz="16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b="1" dirty="0">
                <a:solidFill>
                  <a:schemeClr val="tx2"/>
                </a:solidFill>
                <a:latin typeface="Arial Black" panose="020B0A04020102020204" pitchFamily="34" charset="0"/>
              </a:rPr>
              <a:t>Der medizinische Entscheidungsprozess</a:t>
            </a:r>
            <a:r>
              <a:rPr lang="de-DE" altLang="de-DE" b="1" dirty="0">
                <a:solidFill>
                  <a:schemeClr val="tx2"/>
                </a:solidFill>
              </a:rPr>
              <a:t/>
            </a:r>
            <a:br>
              <a:rPr lang="de-DE" altLang="de-DE" b="1" dirty="0">
                <a:solidFill>
                  <a:schemeClr val="tx2"/>
                </a:solidFill>
              </a:rPr>
            </a:br>
            <a:r>
              <a:rPr lang="de-DE" altLang="de-DE" sz="2000" i="1" dirty="0">
                <a:solidFill>
                  <a:srgbClr val="0000FF"/>
                </a:solidFill>
              </a:rPr>
              <a:t>immer die 4 hierarchischen Ebene beachten</a:t>
            </a:r>
          </a:p>
        </p:txBody>
      </p:sp>
      <p:pic>
        <p:nvPicPr>
          <p:cNvPr id="98308" name="Picture 6">
            <a:extLst>
              <a:ext uri="{FF2B5EF4-FFF2-40B4-BE49-F238E27FC236}">
                <a16:creationId xmlns:a16="http://schemas.microsoft.com/office/drawing/2014/main" id="{0136383F-344A-4274-9B15-7501D772C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63" y="1484313"/>
            <a:ext cx="7086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8309" name="Rectangle 7">
            <a:extLst>
              <a:ext uri="{FF2B5EF4-FFF2-40B4-BE49-F238E27FC236}">
                <a16:creationId xmlns:a16="http://schemas.microsoft.com/office/drawing/2014/main" id="{7BEFDCB7-A97D-4CE3-84FF-32B980AD8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6265863"/>
            <a:ext cx="413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►"/>
              <a:defRPr sz="21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►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▬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dirty="0" err="1">
                <a:solidFill>
                  <a:schemeClr val="tx1"/>
                </a:solidFill>
              </a:rPr>
              <a:t>Dtsch</a:t>
            </a:r>
            <a:r>
              <a:rPr lang="de-DE" altLang="de-DE" sz="1800" dirty="0">
                <a:solidFill>
                  <a:schemeClr val="tx1"/>
                </a:solidFill>
              </a:rPr>
              <a:t> </a:t>
            </a:r>
            <a:r>
              <a:rPr lang="de-DE" altLang="de-DE" sz="1800" dirty="0" err="1">
                <a:solidFill>
                  <a:schemeClr val="tx1"/>
                </a:solidFill>
              </a:rPr>
              <a:t>Arztebl</a:t>
            </a:r>
            <a:r>
              <a:rPr lang="de-DE" altLang="de-DE" sz="1800" dirty="0">
                <a:solidFill>
                  <a:schemeClr val="tx1"/>
                </a:solidFill>
              </a:rPr>
              <a:t> 2009; 106(40): A 1952–7</a:t>
            </a:r>
          </a:p>
        </p:txBody>
      </p:sp>
      <p:grpSp>
        <p:nvGrpSpPr>
          <p:cNvPr id="92186" name="Group 26">
            <a:extLst>
              <a:ext uri="{FF2B5EF4-FFF2-40B4-BE49-F238E27FC236}">
                <a16:creationId xmlns:a16="http://schemas.microsoft.com/office/drawing/2014/main" id="{F8C1682B-9620-436D-B7B3-C3C27025C09F}"/>
              </a:ext>
            </a:extLst>
          </p:cNvPr>
          <p:cNvGrpSpPr>
            <a:grpSpLocks/>
          </p:cNvGrpSpPr>
          <p:nvPr/>
        </p:nvGrpSpPr>
        <p:grpSpPr bwMode="auto">
          <a:xfrm>
            <a:off x="4367214" y="3979863"/>
            <a:ext cx="3457575" cy="673100"/>
            <a:chOff x="1791" y="2507"/>
            <a:chExt cx="2178" cy="424"/>
          </a:xfrm>
        </p:grpSpPr>
        <p:sp>
          <p:nvSpPr>
            <p:cNvPr id="98320" name="Rectangle 8">
              <a:extLst>
                <a:ext uri="{FF2B5EF4-FFF2-40B4-BE49-F238E27FC236}">
                  <a16:creationId xmlns:a16="http://schemas.microsoft.com/office/drawing/2014/main" id="{4AE43BE7-572D-4380-9BBA-6E4B09B429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7" y="2749"/>
              <a:ext cx="2042" cy="182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►"/>
                <a:defRPr sz="21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►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▬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800">
                <a:solidFill>
                  <a:schemeClr val="tx1"/>
                </a:solidFill>
              </a:endParaRPr>
            </a:p>
          </p:txBody>
        </p:sp>
        <p:sp>
          <p:nvSpPr>
            <p:cNvPr id="98321" name="Rectangle 9">
              <a:extLst>
                <a:ext uri="{FF2B5EF4-FFF2-40B4-BE49-F238E27FC236}">
                  <a16:creationId xmlns:a16="http://schemas.microsoft.com/office/drawing/2014/main" id="{3B6348E1-00B6-4316-83D0-720888C62C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1" y="2507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►"/>
                <a:defRPr sz="21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►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▬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b="1">
                  <a:solidFill>
                    <a:srgbClr val="0000FF"/>
                  </a:solidFill>
                  <a:latin typeface="Arial Black" panose="020B0A04020102020204" pitchFamily="34" charset="0"/>
                </a:rPr>
                <a:t>3</a:t>
              </a:r>
            </a:p>
          </p:txBody>
        </p:sp>
      </p:grpSp>
      <p:grpSp>
        <p:nvGrpSpPr>
          <p:cNvPr id="92184" name="Group 24">
            <a:extLst>
              <a:ext uri="{FF2B5EF4-FFF2-40B4-BE49-F238E27FC236}">
                <a16:creationId xmlns:a16="http://schemas.microsoft.com/office/drawing/2014/main" id="{96646772-1A8A-47CE-A9B5-522817492F9A}"/>
              </a:ext>
            </a:extLst>
          </p:cNvPr>
          <p:cNvGrpSpPr>
            <a:grpSpLocks/>
          </p:cNvGrpSpPr>
          <p:nvPr/>
        </p:nvGrpSpPr>
        <p:grpSpPr bwMode="auto">
          <a:xfrm>
            <a:off x="3000376" y="2108200"/>
            <a:ext cx="1971675" cy="673100"/>
            <a:chOff x="958" y="1328"/>
            <a:chExt cx="1242" cy="424"/>
          </a:xfrm>
        </p:grpSpPr>
        <p:sp>
          <p:nvSpPr>
            <p:cNvPr id="98318" name="Rectangle 12">
              <a:extLst>
                <a:ext uri="{FF2B5EF4-FFF2-40B4-BE49-F238E27FC236}">
                  <a16:creationId xmlns:a16="http://schemas.microsoft.com/office/drawing/2014/main" id="{97E14AC5-DB36-4C18-8AF4-5EC8C3AB87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6" y="1570"/>
              <a:ext cx="1044" cy="182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►"/>
                <a:defRPr sz="21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►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▬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800">
                <a:solidFill>
                  <a:schemeClr val="tx1"/>
                </a:solidFill>
              </a:endParaRPr>
            </a:p>
          </p:txBody>
        </p:sp>
        <p:sp>
          <p:nvSpPr>
            <p:cNvPr id="98319" name="Rectangle 13">
              <a:extLst>
                <a:ext uri="{FF2B5EF4-FFF2-40B4-BE49-F238E27FC236}">
                  <a16:creationId xmlns:a16="http://schemas.microsoft.com/office/drawing/2014/main" id="{B7B49B28-2E53-4F47-8799-A6B2DD6CC2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8" y="1328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►"/>
                <a:defRPr sz="21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►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▬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b="1">
                  <a:solidFill>
                    <a:srgbClr val="0000FF"/>
                  </a:solidFill>
                  <a:latin typeface="Arial Black" panose="020B0A04020102020204" pitchFamily="34" charset="0"/>
                </a:rPr>
                <a:t>1</a:t>
              </a:r>
            </a:p>
          </p:txBody>
        </p:sp>
      </p:grpSp>
      <p:grpSp>
        <p:nvGrpSpPr>
          <p:cNvPr id="92185" name="Group 25">
            <a:extLst>
              <a:ext uri="{FF2B5EF4-FFF2-40B4-BE49-F238E27FC236}">
                <a16:creationId xmlns:a16="http://schemas.microsoft.com/office/drawing/2014/main" id="{53B38CB8-30AE-44DB-8C85-A8A58C17A732}"/>
              </a:ext>
            </a:extLst>
          </p:cNvPr>
          <p:cNvGrpSpPr>
            <a:grpSpLocks/>
          </p:cNvGrpSpPr>
          <p:nvPr/>
        </p:nvGrpSpPr>
        <p:grpSpPr bwMode="auto">
          <a:xfrm>
            <a:off x="3692525" y="3043238"/>
            <a:ext cx="1898650" cy="673100"/>
            <a:chOff x="1366" y="1917"/>
            <a:chExt cx="1196" cy="424"/>
          </a:xfrm>
        </p:grpSpPr>
        <p:sp>
          <p:nvSpPr>
            <p:cNvPr id="98316" name="Rectangle 15">
              <a:extLst>
                <a:ext uri="{FF2B5EF4-FFF2-40B4-BE49-F238E27FC236}">
                  <a16:creationId xmlns:a16="http://schemas.microsoft.com/office/drawing/2014/main" id="{71ED774E-7350-43AD-8E43-003079A824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4" y="2160"/>
              <a:ext cx="1088" cy="181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►"/>
                <a:defRPr sz="21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►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▬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800">
                <a:solidFill>
                  <a:schemeClr val="tx1"/>
                </a:solidFill>
              </a:endParaRPr>
            </a:p>
          </p:txBody>
        </p:sp>
        <p:sp>
          <p:nvSpPr>
            <p:cNvPr id="98317" name="Rectangle 16">
              <a:extLst>
                <a:ext uri="{FF2B5EF4-FFF2-40B4-BE49-F238E27FC236}">
                  <a16:creationId xmlns:a16="http://schemas.microsoft.com/office/drawing/2014/main" id="{9AC64389-B5A8-4138-B0F3-9778D9E8F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6" y="1917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►"/>
                <a:defRPr sz="21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►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▬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b="1">
                  <a:solidFill>
                    <a:srgbClr val="0000FF"/>
                  </a:solidFill>
                  <a:latin typeface="Arial Black" panose="020B0A04020102020204" pitchFamily="34" charset="0"/>
                </a:rPr>
                <a:t>2</a:t>
              </a:r>
            </a:p>
          </p:txBody>
        </p:sp>
      </p:grpSp>
      <p:grpSp>
        <p:nvGrpSpPr>
          <p:cNvPr id="92187" name="Group 27">
            <a:extLst>
              <a:ext uri="{FF2B5EF4-FFF2-40B4-BE49-F238E27FC236}">
                <a16:creationId xmlns:a16="http://schemas.microsoft.com/office/drawing/2014/main" id="{6183EB4C-17AD-4799-BCCB-98BBAAEFF65D}"/>
              </a:ext>
            </a:extLst>
          </p:cNvPr>
          <p:cNvGrpSpPr>
            <a:grpSpLocks/>
          </p:cNvGrpSpPr>
          <p:nvPr/>
        </p:nvGrpSpPr>
        <p:grpSpPr bwMode="auto">
          <a:xfrm>
            <a:off x="5132389" y="4916489"/>
            <a:ext cx="3335337" cy="600075"/>
            <a:chOff x="2273" y="3097"/>
            <a:chExt cx="2101" cy="378"/>
          </a:xfrm>
        </p:grpSpPr>
        <p:sp>
          <p:nvSpPr>
            <p:cNvPr id="98314" name="Rectangle 18">
              <a:extLst>
                <a:ext uri="{FF2B5EF4-FFF2-40B4-BE49-F238E27FC236}">
                  <a16:creationId xmlns:a16="http://schemas.microsoft.com/office/drawing/2014/main" id="{29EE4C1E-056E-4590-900C-B2A4789981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26" y="3339"/>
              <a:ext cx="1948" cy="136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►"/>
                <a:defRPr sz="21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►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▬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800">
                <a:solidFill>
                  <a:schemeClr val="tx1"/>
                </a:solidFill>
              </a:endParaRPr>
            </a:p>
          </p:txBody>
        </p:sp>
        <p:sp>
          <p:nvSpPr>
            <p:cNvPr id="98315" name="Rectangle 19">
              <a:extLst>
                <a:ext uri="{FF2B5EF4-FFF2-40B4-BE49-F238E27FC236}">
                  <a16:creationId xmlns:a16="http://schemas.microsoft.com/office/drawing/2014/main" id="{EAAF2D52-37EF-4CD7-8012-CFDDF88FB3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3" y="3097"/>
              <a:ext cx="2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►"/>
                <a:defRPr sz="21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►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Font typeface="Arial" panose="020B0604020202020204" pitchFamily="34" charset="0"/>
                <a:buChar char="▬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b="1">
                  <a:solidFill>
                    <a:srgbClr val="0000FF"/>
                  </a:solidFill>
                  <a:latin typeface="Arial Black" panose="020B0A04020102020204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122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ECBD48B8-2073-4BE9-A086-796703561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9139" y="1"/>
            <a:ext cx="8212137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►"/>
              <a:defRPr sz="21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►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▬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200" b="1" i="1">
              <a:solidFill>
                <a:srgbClr val="0000FF"/>
              </a:solidFill>
            </a:endParaRPr>
          </a:p>
        </p:txBody>
      </p:sp>
      <p:sp>
        <p:nvSpPr>
          <p:cNvPr id="123907" name="Rectangle 5">
            <a:extLst>
              <a:ext uri="{FF2B5EF4-FFF2-40B4-BE49-F238E27FC236}">
                <a16:creationId xmlns:a16="http://schemas.microsoft.com/office/drawing/2014/main" id="{1C113A46-EB4B-4B66-8DC7-2EFC21F84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0" y="380688"/>
            <a:ext cx="8329613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spcBef>
                <a:spcPct val="20000"/>
              </a:spcBef>
              <a:buFont typeface="Arial" pitchFamily="34" charset="0"/>
              <a:defRPr sz="24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►"/>
              <a:defRPr sz="21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►"/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▬"/>
              <a:defRPr sz="16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b="1" dirty="0">
                <a:solidFill>
                  <a:schemeClr val="tx2"/>
                </a:solidFill>
                <a:latin typeface="Arial Black" panose="020B0A04020102020204" pitchFamily="34" charset="0"/>
              </a:rPr>
              <a:t>Ärztliche Indikationsstellung</a:t>
            </a:r>
            <a:r>
              <a:rPr lang="de-DE" altLang="de-DE" b="1" dirty="0">
                <a:solidFill>
                  <a:schemeClr val="tx2"/>
                </a:solidFill>
              </a:rPr>
              <a:t/>
            </a:r>
            <a:br>
              <a:rPr lang="de-DE" altLang="de-DE" b="1" dirty="0">
                <a:solidFill>
                  <a:schemeClr val="tx2"/>
                </a:solidFill>
              </a:rPr>
            </a:br>
            <a:r>
              <a:rPr lang="de-DE" altLang="de-DE" sz="2000" i="1" dirty="0">
                <a:solidFill>
                  <a:srgbClr val="0000FF"/>
                </a:solidFill>
              </a:rPr>
              <a:t>Umgang mit schwierigen Situationen</a:t>
            </a:r>
            <a:endParaRPr lang="de-DE" altLang="de-DE" sz="2200" i="1" dirty="0">
              <a:solidFill>
                <a:srgbClr val="0000FF"/>
              </a:solidFill>
            </a:endParaRPr>
          </a:p>
        </p:txBody>
      </p:sp>
      <p:sp>
        <p:nvSpPr>
          <p:cNvPr id="101380" name="Rectangle 4">
            <a:extLst>
              <a:ext uri="{FF2B5EF4-FFF2-40B4-BE49-F238E27FC236}">
                <a16:creationId xmlns:a16="http://schemas.microsoft.com/office/drawing/2014/main" id="{227E79BE-70C6-4D37-B66C-710FEBB9B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0521" y="1690063"/>
            <a:ext cx="7220754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►"/>
              <a:defRPr sz="21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►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▬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altLang="de-DE" sz="2000" dirty="0"/>
          </a:p>
          <a:p>
            <a:pPr eaLnBrk="1" hangingPunct="1">
              <a:spcBef>
                <a:spcPct val="50000"/>
              </a:spcBef>
            </a:pPr>
            <a:r>
              <a:rPr lang="de-DE" altLang="de-DE" sz="2000" dirty="0"/>
              <a:t> </a:t>
            </a:r>
            <a:r>
              <a:rPr lang="de-DE" altLang="de-DE" sz="2000" b="1" dirty="0"/>
              <a:t>keine Schnellschüsse: </a:t>
            </a:r>
            <a:r>
              <a:rPr lang="de-DE" altLang="de-DE" sz="2000" dirty="0"/>
              <a:t>ggf. Entscheidung vertagen</a:t>
            </a:r>
            <a:br>
              <a:rPr lang="de-DE" altLang="de-DE" sz="2000" dirty="0"/>
            </a:br>
            <a:r>
              <a:rPr lang="de-DE" altLang="de-DE" sz="2000" dirty="0"/>
              <a:t>		 wohl überlegt, ausreichende Sicherheit</a:t>
            </a:r>
            <a:br>
              <a:rPr lang="de-DE" altLang="de-DE" sz="2000" dirty="0"/>
            </a:br>
            <a:r>
              <a:rPr lang="de-DE" altLang="de-DE" sz="2000" dirty="0"/>
              <a:t>	              (Ausnahme: Notfallsituation)</a:t>
            </a:r>
            <a:br>
              <a:rPr lang="de-DE" altLang="de-DE" sz="2000" dirty="0"/>
            </a:br>
            <a:r>
              <a:rPr lang="de-DE" altLang="de-DE" sz="2000" dirty="0"/>
              <a:t>		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2000" dirty="0"/>
              <a:t> </a:t>
            </a:r>
            <a:r>
              <a:rPr lang="de-DE" altLang="de-DE" sz="2000" b="1" dirty="0"/>
              <a:t>keine Alleingänge: </a:t>
            </a:r>
            <a:r>
              <a:rPr lang="de-DE" altLang="de-DE" sz="2000" dirty="0"/>
              <a:t>Angehörige, Vertrauenspersonen</a:t>
            </a:r>
            <a:br>
              <a:rPr lang="de-DE" altLang="de-DE" sz="2000" dirty="0"/>
            </a:br>
            <a:r>
              <a:rPr lang="de-DE" altLang="de-DE" sz="2000" dirty="0"/>
              <a:t>	        4-Augen-Prinzip (Kollegium einbeziehen)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2000" b="1" dirty="0"/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de-DE" altLang="de-DE" sz="2000" b="1" dirty="0"/>
              <a:t>überzeugende Dokumentation</a:t>
            </a:r>
            <a:endParaRPr lang="de-DE" altLang="de-DE" sz="2000" b="1" u="sng" dirty="0"/>
          </a:p>
        </p:txBody>
      </p:sp>
      <p:sp>
        <p:nvSpPr>
          <p:cNvPr id="7" name="Rechteck 6"/>
          <p:cNvSpPr/>
          <p:nvPr/>
        </p:nvSpPr>
        <p:spPr>
          <a:xfrm>
            <a:off x="9160792" y="6344688"/>
            <a:ext cx="2967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dirty="0" smtClean="0"/>
              <a:t>(persönliche Einschätzung)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82432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1342DED4-392D-4C76-8711-9BC5C6D1B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9139" y="1"/>
            <a:ext cx="8212137" cy="88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►"/>
              <a:defRPr sz="21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►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▬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200" b="1" i="1">
              <a:solidFill>
                <a:srgbClr val="0000FF"/>
              </a:solidFill>
            </a:endParaRPr>
          </a:p>
        </p:txBody>
      </p:sp>
      <p:sp>
        <p:nvSpPr>
          <p:cNvPr id="100355" name="Rectangle 4">
            <a:extLst>
              <a:ext uri="{FF2B5EF4-FFF2-40B4-BE49-F238E27FC236}">
                <a16:creationId xmlns:a16="http://schemas.microsoft.com/office/drawing/2014/main" id="{000A0550-2997-465E-9FA2-E0281A8D4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1614" y="1893888"/>
            <a:ext cx="7843837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►"/>
              <a:defRPr sz="21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►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▬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Symbol" panose="05050102010706020507" pitchFamily="18" charset="2"/>
              <a:buNone/>
            </a:pPr>
            <a:r>
              <a:rPr lang="de-DE" altLang="de-DE" sz="2000" b="1" u="sng" dirty="0">
                <a:solidFill>
                  <a:srgbClr val="0000FF"/>
                </a:solidFill>
              </a:rPr>
              <a:t>Unglücklicher Begriff</a:t>
            </a:r>
            <a:r>
              <a:rPr lang="de-DE" altLang="de-DE" sz="2000" b="1" dirty="0">
                <a:solidFill>
                  <a:srgbClr val="0000FF"/>
                </a:solidFill>
              </a:rPr>
              <a:t>		</a:t>
            </a:r>
            <a:r>
              <a:rPr lang="de-DE" altLang="de-DE" sz="2000" b="1" u="sng" dirty="0">
                <a:solidFill>
                  <a:srgbClr val="0000FF"/>
                </a:solidFill>
              </a:rPr>
              <a:t>Begriff zu bevorzugen</a:t>
            </a:r>
            <a:r>
              <a:rPr lang="de-DE" altLang="de-DE" sz="2000" b="1" dirty="0">
                <a:solidFill>
                  <a:srgbClr val="0000FF"/>
                </a:solidFill>
              </a:rPr>
              <a:t>	</a:t>
            </a:r>
            <a:r>
              <a:rPr lang="de-DE" altLang="de-DE" sz="2000" dirty="0">
                <a:solidFill>
                  <a:srgbClr val="0000FF"/>
                </a:solidFill>
              </a:rPr>
              <a:t>	</a:t>
            </a:r>
          </a:p>
          <a:p>
            <a:pPr eaLnBrk="1" hangingPunct="1">
              <a:spcBef>
                <a:spcPct val="50000"/>
              </a:spcBef>
              <a:buFont typeface="Symbol" panose="05050102010706020507" pitchFamily="18" charset="2"/>
              <a:buNone/>
            </a:pPr>
            <a:r>
              <a:rPr lang="de-DE" altLang="de-DE" sz="2000" dirty="0" err="1"/>
              <a:t>Therapia</a:t>
            </a:r>
            <a:r>
              <a:rPr lang="de-DE" altLang="de-DE" sz="2000" dirty="0"/>
              <a:t> </a:t>
            </a:r>
            <a:r>
              <a:rPr lang="de-DE" altLang="de-DE" sz="2000" dirty="0" err="1"/>
              <a:t>minima</a:t>
            </a:r>
            <a:r>
              <a:rPr lang="de-DE" altLang="de-DE" sz="2000" dirty="0"/>
              <a:t> 		</a:t>
            </a:r>
            <a:r>
              <a:rPr lang="de-DE" altLang="de-DE" sz="2000" u="sng" dirty="0"/>
              <a:t>Palliative</a:t>
            </a:r>
            <a:r>
              <a:rPr lang="de-DE" altLang="de-DE" sz="2000" dirty="0"/>
              <a:t> Therapie</a:t>
            </a:r>
            <a:br>
              <a:rPr lang="de-DE" altLang="de-DE" sz="2000" dirty="0"/>
            </a:br>
            <a:r>
              <a:rPr lang="de-DE" altLang="de-DE" sz="2000" dirty="0"/>
              <a:t>keine Therapie</a:t>
            </a:r>
            <a:br>
              <a:rPr lang="de-DE" altLang="de-DE" sz="2000" dirty="0"/>
            </a:br>
            <a:r>
              <a:rPr lang="de-DE" altLang="de-DE" sz="2000" dirty="0"/>
              <a:t>kein Konzept			</a:t>
            </a:r>
            <a:r>
              <a:rPr lang="de-DE" altLang="de-DE" sz="1600" dirty="0"/>
              <a:t> </a:t>
            </a:r>
          </a:p>
          <a:p>
            <a:pPr eaLnBrk="1" hangingPunct="1">
              <a:spcBef>
                <a:spcPct val="0"/>
              </a:spcBef>
              <a:buFont typeface="Symbol" panose="05050102010706020507" pitchFamily="18" charset="2"/>
              <a:buNone/>
            </a:pPr>
            <a:endParaRPr lang="de-DE" altLang="de-DE" sz="2000" dirty="0"/>
          </a:p>
          <a:p>
            <a:pPr eaLnBrk="1" hangingPunct="1">
              <a:spcBef>
                <a:spcPct val="0"/>
              </a:spcBef>
              <a:buFont typeface="Symbol" panose="05050102010706020507" pitchFamily="18" charset="2"/>
              <a:buNone/>
            </a:pPr>
            <a:r>
              <a:rPr lang="de-DE" altLang="de-DE" sz="2000" dirty="0"/>
              <a:t>Therapiebeendigung		</a:t>
            </a:r>
            <a:r>
              <a:rPr lang="de-DE" altLang="de-DE" sz="1600" dirty="0"/>
              <a:t> </a:t>
            </a:r>
            <a:r>
              <a:rPr lang="de-DE" altLang="de-DE" sz="2000" dirty="0"/>
              <a:t>Therapie</a:t>
            </a:r>
            <a:r>
              <a:rPr lang="de-DE" altLang="de-DE" sz="2000" u="sng" dirty="0"/>
              <a:t>begrenzung</a:t>
            </a:r>
            <a:endParaRPr lang="de-DE" altLang="de-DE" sz="2000" dirty="0"/>
          </a:p>
          <a:p>
            <a:pPr eaLnBrk="1" hangingPunct="1">
              <a:spcBef>
                <a:spcPct val="50000"/>
              </a:spcBef>
              <a:buFont typeface="Symbol" panose="05050102010706020507" pitchFamily="18" charset="2"/>
              <a:buNone/>
            </a:pPr>
            <a:endParaRPr lang="de-DE" altLang="de-DE" sz="2000" dirty="0"/>
          </a:p>
          <a:p>
            <a:pPr eaLnBrk="1" hangingPunct="1">
              <a:spcBef>
                <a:spcPct val="50000"/>
              </a:spcBef>
              <a:buFont typeface="Symbol" panose="05050102010706020507" pitchFamily="18" charset="2"/>
              <a:buNone/>
            </a:pPr>
            <a:r>
              <a:rPr lang="de-DE" altLang="de-DE" sz="2000" dirty="0"/>
              <a:t>Passive Sterbehilfe	</a:t>
            </a:r>
            <a:r>
              <a:rPr lang="de-DE" altLang="de-DE" sz="2000" dirty="0">
                <a:solidFill>
                  <a:schemeClr val="tx1"/>
                </a:solidFill>
              </a:rPr>
              <a:t>	</a:t>
            </a:r>
            <a:r>
              <a:rPr lang="de-DE" altLang="de-DE" sz="2000" dirty="0"/>
              <a:t>Sterbe</a:t>
            </a:r>
            <a:r>
              <a:rPr lang="de-DE" altLang="de-DE" sz="2000" u="sng" dirty="0"/>
              <a:t>begleitung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4BD057-033C-4269-8AE9-6F6FC8086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0401" y="188914"/>
            <a:ext cx="8329613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spcBef>
                <a:spcPct val="20000"/>
              </a:spcBef>
              <a:buFont typeface="Arial" pitchFamily="34" charset="0"/>
              <a:defRPr sz="2400">
                <a:solidFill>
                  <a:srgbClr val="000000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►"/>
              <a:defRPr sz="2100">
                <a:solidFill>
                  <a:srgbClr val="000000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►"/>
              <a:defRPr>
                <a:solidFill>
                  <a:srgbClr val="000000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▬"/>
              <a:defRPr sz="1600">
                <a:solidFill>
                  <a:srgbClr val="000000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2000">
                <a:solidFill>
                  <a:srgbClr val="000000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de-DE" altLang="de-DE" sz="2200" b="1" dirty="0">
                <a:solidFill>
                  <a:schemeClr val="tx2"/>
                </a:solidFill>
                <a:latin typeface="Arial Black" panose="020B0A04020102020204" pitchFamily="34" charset="0"/>
              </a:rPr>
              <a:t>Begriffsbestimmung</a:t>
            </a:r>
            <a:r>
              <a:rPr lang="de-DE" altLang="de-DE" b="1" dirty="0">
                <a:solidFill>
                  <a:schemeClr val="tx2"/>
                </a:solidFill>
              </a:rPr>
              <a:t> </a:t>
            </a:r>
            <a:br>
              <a:rPr lang="de-DE" altLang="de-DE" b="1" dirty="0">
                <a:solidFill>
                  <a:schemeClr val="tx2"/>
                </a:solidFill>
              </a:rPr>
            </a:br>
            <a:r>
              <a:rPr lang="de-DE" altLang="de-DE" sz="2000" i="1" dirty="0">
                <a:solidFill>
                  <a:srgbClr val="0000FF"/>
                </a:solidFill>
              </a:rPr>
              <a:t>Empfehlung</a:t>
            </a:r>
            <a:endParaRPr lang="de-DE" altLang="de-DE" sz="2200" i="1" dirty="0">
              <a:solidFill>
                <a:srgbClr val="0000FF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9160792" y="6344688"/>
            <a:ext cx="2467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dirty="0" smtClean="0"/>
              <a:t>(persönliche Meinung)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500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nummernplatzhalter 1">
            <a:extLst>
              <a:ext uri="{FF2B5EF4-FFF2-40B4-BE49-F238E27FC236}">
                <a16:creationId xmlns:a16="http://schemas.microsoft.com/office/drawing/2014/main" id="{CB0C5E38-8D53-40D9-A287-A11EC7A7BE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►"/>
              <a:defRPr sz="21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►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▬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68FDD3-029D-489C-9621-CF34B336230C}" type="slidenum">
              <a:rPr lang="de-DE" altLang="de-DE" sz="1200">
                <a:solidFill>
                  <a:schemeClr val="bg1"/>
                </a:solidFill>
                <a:latin typeface="Arial Black" panose="020B0A0402010202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de-DE" altLang="de-DE" sz="12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FE9C1E0C-4284-45E4-8A5E-83BB92D6D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2864" y="653010"/>
            <a:ext cx="83534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►"/>
              <a:defRPr sz="21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►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▬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b="1" dirty="0">
                <a:latin typeface="Arial Black" panose="020B0A04020102020204" pitchFamily="34" charset="0"/>
              </a:rPr>
              <a:t>Themen</a:t>
            </a:r>
            <a:endParaRPr lang="de-DE" altLang="de-DE" sz="2000" b="1" i="1" dirty="0">
              <a:solidFill>
                <a:srgbClr val="0000FF"/>
              </a:solidFill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E92F03B-39CA-47EF-8345-E7555CB61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9737" y="2011176"/>
            <a:ext cx="6662823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►"/>
              <a:defRPr sz="21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►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▬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457200" indent="-457200" eaLnBrk="1" hangingPunct="1">
              <a:spcBef>
                <a:spcPct val="50000"/>
              </a:spcBef>
              <a:buFont typeface="+mj-lt"/>
              <a:buAutoNum type="arabicPeriod"/>
            </a:pPr>
            <a:r>
              <a:rPr lang="de-DE" altLang="de-DE" sz="2000" dirty="0"/>
              <a:t>Zuweisung beim akuten Schlaganfall</a:t>
            </a:r>
            <a:br>
              <a:rPr lang="de-DE" altLang="de-DE" sz="2000" dirty="0"/>
            </a:br>
            <a:r>
              <a:rPr lang="de-DE" altLang="de-DE" sz="2000" dirty="0"/>
              <a:t>Engpass: Sekundärtransporte</a:t>
            </a:r>
          </a:p>
          <a:p>
            <a:pPr marL="457200" indent="-457200" eaLnBrk="1" hangingPunct="1">
              <a:spcBef>
                <a:spcPct val="50000"/>
              </a:spcBef>
              <a:buFont typeface="+mj-lt"/>
              <a:buAutoNum type="arabicPeriod"/>
            </a:pPr>
            <a:r>
              <a:rPr lang="de-DE" altLang="de-DE" sz="2000" dirty="0" err="1"/>
              <a:t>Thrombektomie</a:t>
            </a:r>
            <a:r>
              <a:rPr lang="de-DE" altLang="de-DE" sz="2000" dirty="0"/>
              <a:t>: wann ist Zurückhaltung angezeigt ?</a:t>
            </a:r>
            <a:br>
              <a:rPr lang="de-DE" altLang="de-DE" sz="2000" dirty="0"/>
            </a:br>
            <a:r>
              <a:rPr lang="de-DE" altLang="de-DE" sz="2000" dirty="0"/>
              <a:t>Was ist ein akzeptables Outcome</a:t>
            </a:r>
          </a:p>
          <a:p>
            <a:pPr marL="457200" indent="-457200" eaLnBrk="1" hangingPunct="1">
              <a:lnSpc>
                <a:spcPct val="150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de-DE" altLang="de-DE" sz="2000" dirty="0"/>
              <a:t>ICB: wann operieren ?</a:t>
            </a:r>
          </a:p>
          <a:p>
            <a:pPr marL="457200" indent="-457200" eaLnBrk="1" hangingPunct="1">
              <a:lnSpc>
                <a:spcPct val="150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de-DE" altLang="de-DE" sz="2000" dirty="0"/>
              <a:t>Entscheidungsfindung am Lebensende</a:t>
            </a:r>
          </a:p>
        </p:txBody>
      </p:sp>
      <p:sp>
        <p:nvSpPr>
          <p:cNvPr id="5" name="Rechteck 4"/>
          <p:cNvSpPr/>
          <p:nvPr/>
        </p:nvSpPr>
        <p:spPr>
          <a:xfrm>
            <a:off x="2329555" y="2774432"/>
            <a:ext cx="7298574" cy="2460567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056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nummernplatzhalter 1">
            <a:extLst>
              <a:ext uri="{FF2B5EF4-FFF2-40B4-BE49-F238E27FC236}">
                <a16:creationId xmlns:a16="http://schemas.microsoft.com/office/drawing/2014/main" id="{CB0C5E38-8D53-40D9-A287-A11EC7A7BE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►"/>
              <a:defRPr sz="21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►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▬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68FDD3-029D-489C-9621-CF34B336230C}" type="slidenum">
              <a:rPr lang="de-DE" altLang="de-DE" sz="1200">
                <a:solidFill>
                  <a:schemeClr val="bg1"/>
                </a:solidFill>
                <a:latin typeface="Arial Black" panose="020B0A04020102020204" pitchFamily="34" charset="0"/>
              </a:rPr>
              <a:pPr>
                <a:spcBef>
                  <a:spcPct val="0"/>
                </a:spcBef>
                <a:buFontTx/>
                <a:buNone/>
              </a:pPr>
              <a:t>70</a:t>
            </a:fld>
            <a:endParaRPr lang="de-DE" altLang="de-DE" sz="120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FE9C1E0C-4284-45E4-8A5E-83BB92D6D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464" y="624961"/>
            <a:ext cx="83534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►"/>
              <a:defRPr sz="21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►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▬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b="1" dirty="0">
                <a:latin typeface="Arial Black" panose="020B0A04020102020204" pitchFamily="34" charset="0"/>
              </a:rPr>
              <a:t>Kontroverse Entscheidungen </a:t>
            </a:r>
            <a:br>
              <a:rPr lang="de-DE" altLang="de-DE" b="1" dirty="0">
                <a:latin typeface="Arial Black" panose="020B0A04020102020204" pitchFamily="34" charset="0"/>
              </a:rPr>
            </a:br>
            <a:r>
              <a:rPr lang="de-DE" altLang="de-DE" b="1" dirty="0">
                <a:latin typeface="Arial Black" panose="020B0A04020102020204" pitchFamily="34" charset="0"/>
              </a:rPr>
              <a:t>beim akuten Schlaganfall</a:t>
            </a:r>
            <a:endParaRPr lang="de-DE" altLang="de-DE" sz="2000" b="1" i="1" dirty="0">
              <a:solidFill>
                <a:srgbClr val="0000FF"/>
              </a:solidFill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E92F03B-39CA-47EF-8345-E7555CB61D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1175" y="2046356"/>
            <a:ext cx="8946745" cy="2959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►"/>
              <a:defRPr sz="21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257300" indent="-3429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►"/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lr>
                <a:schemeClr val="tx2"/>
              </a:buClr>
              <a:buFont typeface="Arial" panose="020B0604020202020204" pitchFamily="34" charset="0"/>
              <a:buChar char="▬"/>
              <a:defRPr sz="16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SzPct val="150000"/>
            </a:pPr>
            <a:r>
              <a:rPr lang="de-DE" altLang="de-DE" sz="2000" dirty="0"/>
              <a:t>Zuweisung beim akuten Schlaganfall: keine Evidenz für speziellen Modus</a:t>
            </a:r>
            <a:br>
              <a:rPr lang="de-DE" altLang="de-DE" sz="2000" dirty="0"/>
            </a:br>
            <a:r>
              <a:rPr lang="de-DE" altLang="de-DE" sz="2000" dirty="0"/>
              <a:t>Sekundärtransporte: mit Rettungsdienstpersonal geringerer Schaden (?)</a:t>
            </a:r>
          </a:p>
          <a:p>
            <a:pPr eaLnBrk="1" hangingPunct="1">
              <a:spcBef>
                <a:spcPct val="50000"/>
              </a:spcBef>
              <a:buSzPct val="150000"/>
            </a:pPr>
            <a:r>
              <a:rPr lang="de-DE" altLang="de-DE" sz="2000" dirty="0"/>
              <a:t>Thrombektomie: auch bei ausgedehnten Infarkten gerechtfertigt                            		 keine </a:t>
            </a:r>
            <a:r>
              <a:rPr lang="de-DE" altLang="de-DE" sz="2000" dirty="0" err="1"/>
              <a:t>allgemeingültge</a:t>
            </a:r>
            <a:r>
              <a:rPr lang="de-DE" altLang="de-DE" sz="2000" dirty="0"/>
              <a:t> Definition für akzeptables Outcome?</a:t>
            </a:r>
            <a:br>
              <a:rPr lang="de-DE" altLang="de-DE" sz="2000" dirty="0"/>
            </a:br>
            <a:r>
              <a:rPr lang="de-DE" altLang="de-DE" sz="2000" dirty="0"/>
              <a:t>		 Eher etwas großzügiger PRO entscheiden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SzPct val="150000"/>
            </a:pPr>
            <a:r>
              <a:rPr lang="de-DE" altLang="de-DE" sz="2000" dirty="0"/>
              <a:t>ICB: bei mittelgroßer lobärer ICB minimal invasive OP gerechtfertigt</a:t>
            </a:r>
          </a:p>
          <a:p>
            <a:pPr eaLnBrk="1" hangingPunct="1">
              <a:lnSpc>
                <a:spcPct val="150000"/>
              </a:lnSpc>
              <a:spcBef>
                <a:spcPct val="50000"/>
              </a:spcBef>
              <a:buSzPct val="150000"/>
            </a:pPr>
            <a:r>
              <a:rPr lang="de-DE" altLang="de-DE" sz="2000" dirty="0"/>
              <a:t>End-</a:t>
            </a:r>
            <a:r>
              <a:rPr lang="de-DE" altLang="de-DE" sz="2000" dirty="0" err="1"/>
              <a:t>of</a:t>
            </a:r>
            <a:r>
              <a:rPr lang="de-DE" altLang="de-DE" sz="2000" dirty="0"/>
              <a:t>-</a:t>
            </a:r>
            <a:r>
              <a:rPr lang="de-DE" altLang="de-DE" sz="2000" dirty="0" err="1"/>
              <a:t>life-decision</a:t>
            </a:r>
            <a:r>
              <a:rPr lang="de-DE" altLang="de-DE" sz="2000" dirty="0"/>
              <a:t>: keine Schnellschüsse, 4-Augen-Prinzip</a:t>
            </a:r>
          </a:p>
        </p:txBody>
      </p:sp>
    </p:spTree>
    <p:extLst>
      <p:ext uri="{BB962C8B-B14F-4D97-AF65-F5344CB8AC3E}">
        <p14:creationId xmlns:p14="http://schemas.microsoft.com/office/powerpoint/2010/main" val="299636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1662344" y="560301"/>
            <a:ext cx="3147015" cy="369332"/>
          </a:xfrm>
          <a:prstGeom prst="rect">
            <a:avLst/>
          </a:prstGeom>
          <a:solidFill>
            <a:srgbClr val="D9D9FF"/>
          </a:solidFill>
        </p:spPr>
        <p:txBody>
          <a:bodyPr wrap="none">
            <a:spAutoFit/>
          </a:bodyPr>
          <a:lstStyle/>
          <a:p>
            <a:r>
              <a:rPr lang="de-DE" altLang="de-DE" i="1" kern="0" dirty="0"/>
              <a:t>„save a </a:t>
            </a:r>
            <a:r>
              <a:rPr lang="de-DE" altLang="de-DE" i="1" kern="0" dirty="0" err="1"/>
              <a:t>minute</a:t>
            </a:r>
            <a:r>
              <a:rPr lang="de-DE" altLang="de-DE" i="1" kern="0" dirty="0"/>
              <a:t> – save a </a:t>
            </a:r>
            <a:r>
              <a:rPr lang="de-DE" altLang="de-DE" i="1" kern="0" dirty="0" err="1"/>
              <a:t>day</a:t>
            </a:r>
            <a:r>
              <a:rPr lang="de-DE" altLang="de-DE" i="1" kern="0" dirty="0"/>
              <a:t>“</a:t>
            </a:r>
            <a:endParaRPr lang="de-DE" i="1" dirty="0"/>
          </a:p>
        </p:txBody>
      </p:sp>
      <p:sp>
        <p:nvSpPr>
          <p:cNvPr id="8" name="Rechteck 7"/>
          <p:cNvSpPr/>
          <p:nvPr/>
        </p:nvSpPr>
        <p:spPr>
          <a:xfrm>
            <a:off x="3172998" y="2912507"/>
            <a:ext cx="230047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" name="Gruppieren 1"/>
          <p:cNvGrpSpPr/>
          <p:nvPr/>
        </p:nvGrpSpPr>
        <p:grpSpPr>
          <a:xfrm>
            <a:off x="5839776" y="560301"/>
            <a:ext cx="5410428" cy="5900684"/>
            <a:chOff x="5839776" y="560301"/>
            <a:chExt cx="5410428" cy="5900684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 rotWithShape="1">
            <a:blip r:embed="rId3"/>
            <a:srcRect t="18162" r="10985"/>
            <a:stretch/>
          </p:blipFill>
          <p:spPr>
            <a:xfrm>
              <a:off x="5839776" y="1810235"/>
              <a:ext cx="5410428" cy="3942865"/>
            </a:xfrm>
            <a:prstGeom prst="rect">
              <a:avLst/>
            </a:prstGeom>
          </p:spPr>
        </p:pic>
        <p:sp>
          <p:nvSpPr>
            <p:cNvPr id="11" name="Rechteck 10"/>
            <p:cNvSpPr/>
            <p:nvPr/>
          </p:nvSpPr>
          <p:spPr>
            <a:xfrm>
              <a:off x="6983428" y="560301"/>
              <a:ext cx="3441968" cy="369332"/>
            </a:xfrm>
            <a:prstGeom prst="rect">
              <a:avLst/>
            </a:prstGeom>
            <a:solidFill>
              <a:srgbClr val="D9D9FF"/>
            </a:solidFill>
          </p:spPr>
          <p:txBody>
            <a:bodyPr wrap="none">
              <a:spAutoFit/>
            </a:bodyPr>
            <a:lstStyle/>
            <a:p>
              <a:r>
                <a:rPr lang="de-DE" altLang="de-DE" i="1" kern="0" dirty="0"/>
                <a:t>„save a </a:t>
              </a:r>
              <a:r>
                <a:rPr lang="de-DE" altLang="de-DE" i="1" kern="0" dirty="0" err="1"/>
                <a:t>minute</a:t>
              </a:r>
              <a:r>
                <a:rPr lang="de-DE" altLang="de-DE" i="1" kern="0" dirty="0"/>
                <a:t> – save a </a:t>
              </a:r>
              <a:r>
                <a:rPr lang="de-DE" altLang="de-DE" i="1" kern="0" dirty="0" err="1"/>
                <a:t>week</a:t>
              </a:r>
              <a:r>
                <a:rPr lang="de-DE" altLang="de-DE" i="1" kern="0" dirty="0"/>
                <a:t>“</a:t>
              </a:r>
              <a:endParaRPr lang="de-DE" i="1" dirty="0"/>
            </a:p>
          </p:txBody>
        </p:sp>
        <p:sp>
          <p:nvSpPr>
            <p:cNvPr id="14" name="Rechteck 13"/>
            <p:cNvSpPr/>
            <p:nvPr/>
          </p:nvSpPr>
          <p:spPr>
            <a:xfrm>
              <a:off x="7414196" y="1242389"/>
              <a:ext cx="292900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altLang="de-DE" sz="1600" u="sng" kern="0" dirty="0"/>
                <a:t>jede Minute</a:t>
              </a:r>
              <a:r>
                <a:rPr lang="de-DE" altLang="de-DE" sz="1600" kern="0" dirty="0"/>
                <a:t>: 4,2 Tage </a:t>
              </a:r>
            </a:p>
            <a:p>
              <a:r>
                <a:rPr lang="de-DE" sz="1600" kern="0" dirty="0"/>
                <a:t>behinderungsfreies Überleben</a:t>
              </a:r>
              <a:endParaRPr lang="de-DE" sz="1600" dirty="0"/>
            </a:p>
          </p:txBody>
        </p:sp>
        <p:sp>
          <p:nvSpPr>
            <p:cNvPr id="16" name="Rechteck 15"/>
            <p:cNvSpPr/>
            <p:nvPr/>
          </p:nvSpPr>
          <p:spPr>
            <a:xfrm>
              <a:off x="7605627" y="6183986"/>
              <a:ext cx="203318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200" dirty="0" err="1">
                  <a:ea typeface="Calibri" panose="020F0502020204030204" pitchFamily="34" charset="0"/>
                </a:rPr>
                <a:t>Saver</a:t>
              </a:r>
              <a:r>
                <a:rPr lang="de-DE" sz="1200" dirty="0">
                  <a:ea typeface="Calibri" panose="020F0502020204030204" pitchFamily="34" charset="0"/>
                </a:rPr>
                <a:t> JL et al., JAMA 2016</a:t>
              </a:r>
              <a:endParaRPr lang="de-DE" sz="1200" dirty="0"/>
            </a:p>
          </p:txBody>
        </p:sp>
        <p:sp>
          <p:nvSpPr>
            <p:cNvPr id="19" name="Rechteck 18"/>
            <p:cNvSpPr/>
            <p:nvPr/>
          </p:nvSpPr>
          <p:spPr>
            <a:xfrm>
              <a:off x="8041725" y="2139920"/>
              <a:ext cx="19159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altLang="de-DE" b="1" kern="0" dirty="0" err="1">
                  <a:solidFill>
                    <a:srgbClr val="0000FF"/>
                  </a:solidFill>
                </a:rPr>
                <a:t>Thrombektomie</a:t>
              </a:r>
              <a:endParaRPr lang="de-DE" altLang="de-DE" b="1" kern="0" dirty="0">
                <a:solidFill>
                  <a:srgbClr val="0000FF"/>
                </a:solidFill>
              </a:endParaRPr>
            </a:p>
          </p:txBody>
        </p:sp>
      </p:grpSp>
      <p:pic>
        <p:nvPicPr>
          <p:cNvPr id="1026" name="Picture 2" descr="An external file that holds a picture, illustration, etc.&#10;Object name is gr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7"/>
          <a:stretch/>
        </p:blipFill>
        <p:spPr bwMode="auto">
          <a:xfrm>
            <a:off x="756707" y="1777429"/>
            <a:ext cx="4267200" cy="382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 9"/>
          <p:cNvSpPr/>
          <p:nvPr/>
        </p:nvSpPr>
        <p:spPr>
          <a:xfrm>
            <a:off x="1559654" y="6098410"/>
            <a:ext cx="231024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err="1">
                <a:ea typeface="Calibri" panose="020F0502020204030204" pitchFamily="34" charset="0"/>
              </a:rPr>
              <a:t>Emberson</a:t>
            </a:r>
            <a:r>
              <a:rPr lang="de-DE" sz="1200" dirty="0">
                <a:ea typeface="Calibri" panose="020F0502020204030204" pitchFamily="34" charset="0"/>
              </a:rPr>
              <a:t> J et al., Lancet 2014</a:t>
            </a:r>
            <a:endParaRPr lang="de-DE" sz="1200" dirty="0"/>
          </a:p>
        </p:txBody>
      </p:sp>
      <p:sp>
        <p:nvSpPr>
          <p:cNvPr id="13" name="Rechteck 12"/>
          <p:cNvSpPr/>
          <p:nvPr/>
        </p:nvSpPr>
        <p:spPr>
          <a:xfrm>
            <a:off x="2086240" y="2275876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b="1" kern="0" dirty="0" err="1">
                <a:solidFill>
                  <a:srgbClr val="0000FF"/>
                </a:solidFill>
              </a:rPr>
              <a:t>Lysetherapie</a:t>
            </a:r>
            <a:endParaRPr lang="de-DE" altLang="de-DE" b="1" kern="0" dirty="0">
              <a:solidFill>
                <a:srgbClr val="0000FF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880352" y="1283944"/>
            <a:ext cx="2929007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de-DE" altLang="de-DE" sz="1600" u="sng" kern="0" dirty="0"/>
              <a:t>jede Minute</a:t>
            </a:r>
            <a:r>
              <a:rPr lang="de-DE" altLang="de-DE" sz="1600" kern="0" dirty="0"/>
              <a:t>: 1,8 Tage </a:t>
            </a:r>
          </a:p>
          <a:p>
            <a:r>
              <a:rPr lang="de-DE" sz="1600" kern="0" dirty="0"/>
              <a:t>behinderungsfreies Überleben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2813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nummernplatzhalter 1"/>
          <p:cNvSpPr txBox="1">
            <a:spLocks noGrp="1"/>
          </p:cNvSpPr>
          <p:nvPr/>
        </p:nvSpPr>
        <p:spPr bwMode="auto">
          <a:xfrm>
            <a:off x="8918575" y="6578600"/>
            <a:ext cx="53975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2A7E476-E6EC-48E4-8F33-B23B65F95F20}" type="slidenum">
              <a:rPr lang="de-DE" altLang="de-DE" sz="1200">
                <a:solidFill>
                  <a:schemeClr val="bg1"/>
                </a:solidFill>
                <a:cs typeface="Arial" panose="020B0604020202020204" pitchFamily="34" charset="0"/>
              </a:rPr>
              <a:pPr algn="r" eaLnBrk="1" hangingPunct="1"/>
              <a:t>9</a:t>
            </a:fld>
            <a:endParaRPr lang="de-DE" altLang="de-DE" sz="12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9699" name="Foliennummernplatzhalter 3"/>
          <p:cNvSpPr txBox="1">
            <a:spLocks noGrp="1"/>
          </p:cNvSpPr>
          <p:nvPr/>
        </p:nvSpPr>
        <p:spPr bwMode="auto">
          <a:xfrm>
            <a:off x="9829800" y="6578600"/>
            <a:ext cx="53975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8ABF2306-E06C-4819-90FE-9CA38FB76ABA}" type="slidenum">
              <a:rPr lang="de-DE" altLang="de-DE" sz="1200">
                <a:solidFill>
                  <a:schemeClr val="bg1"/>
                </a:solidFill>
                <a:cs typeface="Arial" panose="020B0604020202020204" pitchFamily="34" charset="0"/>
              </a:rPr>
              <a:pPr algn="r" eaLnBrk="1" hangingPunct="1"/>
              <a:t>9</a:t>
            </a:fld>
            <a:endParaRPr lang="de-DE" altLang="de-DE" sz="12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9700" name="Rectangle 9"/>
          <p:cNvSpPr>
            <a:spLocks noChangeArrowheads="1"/>
          </p:cNvSpPr>
          <p:nvPr/>
        </p:nvSpPr>
        <p:spPr bwMode="auto">
          <a:xfrm>
            <a:off x="6744787" y="4710765"/>
            <a:ext cx="2192337" cy="708025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2000" b="1">
                <a:solidFill>
                  <a:schemeClr val="bg1"/>
                </a:solidFill>
                <a:cs typeface="Arial" panose="020B0604020202020204" pitchFamily="34" charset="0"/>
              </a:rPr>
              <a:t>Thrombektomie-</a:t>
            </a:r>
          </a:p>
          <a:p>
            <a:pPr algn="ctr" eaLnBrk="1" hangingPunct="1"/>
            <a:r>
              <a:rPr lang="de-DE" altLang="de-DE" sz="2000" b="1">
                <a:solidFill>
                  <a:schemeClr val="bg1"/>
                </a:solidFill>
                <a:cs typeface="Arial" panose="020B0604020202020204" pitchFamily="34" charset="0"/>
              </a:rPr>
              <a:t>Zentrum</a:t>
            </a:r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 flipH="1">
            <a:off x="4873124" y="2869265"/>
            <a:ext cx="879475" cy="7937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043" name="Line 11"/>
          <p:cNvSpPr>
            <a:spLocks noChangeShapeType="1"/>
          </p:cNvSpPr>
          <p:nvPr/>
        </p:nvSpPr>
        <p:spPr bwMode="auto">
          <a:xfrm>
            <a:off x="5855787" y="2861328"/>
            <a:ext cx="1106487" cy="17748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873124" y="2077103"/>
            <a:ext cx="192405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2000" b="1">
                <a:latin typeface="Arial Black" panose="020B0A04020102020204" pitchFamily="34" charset="0"/>
                <a:cs typeface="Arial" panose="020B0604020202020204" pitchFamily="34" charset="0"/>
              </a:rPr>
              <a:t>Schwerer </a:t>
            </a:r>
            <a:br>
              <a:rPr lang="de-DE" altLang="de-DE" sz="2000" b="1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de-DE" altLang="de-DE" sz="2000" b="1">
                <a:latin typeface="Arial Black" panose="020B0A04020102020204" pitchFamily="34" charset="0"/>
                <a:cs typeface="Arial" panose="020B0604020202020204" pitchFamily="34" charset="0"/>
              </a:rPr>
              <a:t>Schlaganfall</a:t>
            </a:r>
          </a:p>
        </p:txBody>
      </p:sp>
      <p:sp>
        <p:nvSpPr>
          <p:cNvPr id="18" name="Line 10"/>
          <p:cNvSpPr>
            <a:spLocks noChangeShapeType="1"/>
          </p:cNvSpPr>
          <p:nvPr/>
        </p:nvSpPr>
        <p:spPr bwMode="auto">
          <a:xfrm>
            <a:off x="5031874" y="4431365"/>
            <a:ext cx="1562100" cy="679450"/>
          </a:xfrm>
          <a:prstGeom prst="line">
            <a:avLst/>
          </a:prstGeom>
          <a:noFill/>
          <a:ln w="25400">
            <a:solidFill>
              <a:srgbClr val="C00000"/>
            </a:solidFill>
            <a:prstDash val="sys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705" name="Rectangle 8"/>
          <p:cNvSpPr>
            <a:spLocks noChangeArrowheads="1"/>
          </p:cNvSpPr>
          <p:nvPr/>
        </p:nvSpPr>
        <p:spPr bwMode="auto">
          <a:xfrm>
            <a:off x="3593599" y="3721753"/>
            <a:ext cx="1450975" cy="708025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de-DE" sz="2000" b="1">
                <a:solidFill>
                  <a:schemeClr val="bg1"/>
                </a:solidFill>
                <a:cs typeface="Arial" panose="020B0604020202020204" pitchFamily="34" charset="0"/>
              </a:rPr>
              <a:t>Lyse-Zentrum</a:t>
            </a:r>
          </a:p>
        </p:txBody>
      </p:sp>
      <p:sp>
        <p:nvSpPr>
          <p:cNvPr id="5" name="Abgerundetes Rechteck 4"/>
          <p:cNvSpPr/>
          <p:nvPr/>
        </p:nvSpPr>
        <p:spPr>
          <a:xfrm>
            <a:off x="4787399" y="2067578"/>
            <a:ext cx="2082800" cy="792162"/>
          </a:xfrm>
          <a:prstGeom prst="roundRect">
            <a:avLst/>
          </a:prstGeom>
          <a:solidFill>
            <a:srgbClr val="0000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srgbClr val="000000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2063249" y="3266140"/>
            <a:ext cx="16802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altLang="de-DE" sz="2000" dirty="0">
                <a:solidFill>
                  <a:srgbClr val="000000"/>
                </a:solidFill>
                <a:latin typeface="+mn-lt"/>
              </a:rPr>
              <a:t>1. </a:t>
            </a:r>
            <a:r>
              <a:rPr lang="de-DE" altLang="de-DE" sz="2000" dirty="0" err="1">
                <a:solidFill>
                  <a:srgbClr val="000000"/>
                </a:solidFill>
                <a:latin typeface="+mn-lt"/>
              </a:rPr>
              <a:t>drip</a:t>
            </a:r>
            <a:r>
              <a:rPr lang="de-DE" altLang="de-DE" sz="2000" dirty="0">
                <a:solidFill>
                  <a:srgbClr val="000000"/>
                </a:solidFill>
                <a:latin typeface="+mn-lt"/>
              </a:rPr>
              <a:t> &amp; </a:t>
            </a:r>
            <a:r>
              <a:rPr lang="de-DE" altLang="de-DE" sz="2000" dirty="0" err="1">
                <a:solidFill>
                  <a:srgbClr val="000000"/>
                </a:solidFill>
                <a:latin typeface="+mn-lt"/>
              </a:rPr>
              <a:t>ship</a:t>
            </a:r>
            <a:endParaRPr lang="de-DE" sz="2000" dirty="0">
              <a:latin typeface="+mn-lt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7840162" y="4199590"/>
            <a:ext cx="17363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altLang="de-DE" sz="2000" dirty="0">
                <a:solidFill>
                  <a:srgbClr val="000000"/>
                </a:solidFill>
                <a:latin typeface="+mn-lt"/>
              </a:rPr>
              <a:t>2. </a:t>
            </a:r>
            <a:r>
              <a:rPr lang="de-DE" altLang="de-DE" sz="2000" dirty="0" err="1">
                <a:solidFill>
                  <a:srgbClr val="000000"/>
                </a:solidFill>
                <a:latin typeface="+mn-lt"/>
              </a:rPr>
              <a:t>mothership</a:t>
            </a:r>
            <a:endParaRPr lang="de-DE" sz="2000" dirty="0">
              <a:latin typeface="+mn-lt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3420665" y="681601"/>
            <a:ext cx="48702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altLang="de-DE" sz="2000" b="1" kern="0" dirty="0"/>
              <a:t>Zuweisung bei schwerem Schlaganfall</a:t>
            </a:r>
          </a:p>
        </p:txBody>
      </p:sp>
      <p:sp>
        <p:nvSpPr>
          <p:cNvPr id="16" name="Rechteck 15"/>
          <p:cNvSpPr/>
          <p:nvPr/>
        </p:nvSpPr>
        <p:spPr>
          <a:xfrm>
            <a:off x="8572239" y="6202005"/>
            <a:ext cx="3407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altLang="de-DE" dirty="0" smtClean="0"/>
              <a:t>(orientiert an LL der DGN/DSG)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978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4NonHn1pUyoVm4.OUlUgw"/>
</p:tagLst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184AAC7F578E04AAD45316080F3924D" ma:contentTypeVersion="10" ma:contentTypeDescription="Ein neues Dokument erstellen." ma:contentTypeScope="" ma:versionID="b47b586fefcc0544123a263fd7d97321">
  <xsd:schema xmlns:xsd="http://www.w3.org/2001/XMLSchema" xmlns:xs="http://www.w3.org/2001/XMLSchema" xmlns:p="http://schemas.microsoft.com/office/2006/metadata/properties" xmlns:ns2="59d969e5-db20-4e31-b8b9-7a68e8b70367" xmlns:ns3="6c6c95e2-3e98-4bb6-9465-936be07839b0" targetNamespace="http://schemas.microsoft.com/office/2006/metadata/properties" ma:root="true" ma:fieldsID="7b7613cf18d982705fb37ba9197d4254" ns2:_="" ns3:_="">
    <xsd:import namespace="59d969e5-db20-4e31-b8b9-7a68e8b70367"/>
    <xsd:import namespace="6c6c95e2-3e98-4bb6-9465-936be07839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969e5-db20-4e31-b8b9-7a68e8b703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6c95e2-3e98-4bb6-9465-936be07839b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1AC4994-C7D1-4EAC-A5CD-9E8BF7601A79}"/>
</file>

<file path=customXml/itemProps2.xml><?xml version="1.0" encoding="utf-8"?>
<ds:datastoreItem xmlns:ds="http://schemas.openxmlformats.org/officeDocument/2006/customXml" ds:itemID="{6E49B922-3179-4BAC-8344-CA4E9EB3C8D3}"/>
</file>

<file path=customXml/itemProps3.xml><?xml version="1.0" encoding="utf-8"?>
<ds:datastoreItem xmlns:ds="http://schemas.openxmlformats.org/officeDocument/2006/customXml" ds:itemID="{7E172172-CE1A-4297-B151-45E165736D9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2455</Words>
  <Application>Microsoft Office PowerPoint</Application>
  <PresentationFormat>Breitbild</PresentationFormat>
  <Paragraphs>624</Paragraphs>
  <Slides>70</Slides>
  <Notes>45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70</vt:i4>
      </vt:variant>
    </vt:vector>
  </HeadingPairs>
  <TitlesOfParts>
    <vt:vector size="80" baseType="lpstr">
      <vt:lpstr>Arial</vt:lpstr>
      <vt:lpstr>Arial Black</vt:lpstr>
      <vt:lpstr>Calibri</vt:lpstr>
      <vt:lpstr>LsymlpAdvTTb5929f4c</vt:lpstr>
      <vt:lpstr>Symbol</vt:lpstr>
      <vt:lpstr>Times New Roman</vt:lpstr>
      <vt:lpstr>Wingdings</vt:lpstr>
      <vt:lpstr>ヒラギノ角ゴ ProN W3</vt:lpstr>
      <vt:lpstr>Standarddesign</vt:lpstr>
      <vt:lpstr>Dokument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Entscheidungen beim akuten Schlaganfall jede Evidenz-gesicherte Maßnahme stößt an Indikationsgrenzen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Vivantes Netzwerk für Gesundheit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nabavi</dc:creator>
  <cp:lastModifiedBy>Nabavi, Darius, Prof. Dr.</cp:lastModifiedBy>
  <cp:revision>1418</cp:revision>
  <dcterms:created xsi:type="dcterms:W3CDTF">2011-09-26T16:35:37Z</dcterms:created>
  <dcterms:modified xsi:type="dcterms:W3CDTF">2024-05-29T08:55:51Z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0x0101004184AAC7F578E04AAD45316080F3924D</vt:lpwstr>
  </property>
</Properties>
</file>