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Masters/slideMaster1.xml" ContentType="application/vnd.openxmlformats-officedocument.presentationml.slideMaster+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83"/>
  </p:notesMasterIdLst>
  <p:handoutMasterIdLst>
    <p:handoutMasterId r:id="rId84"/>
  </p:handoutMasterIdLst>
  <p:sldIdLst>
    <p:sldId id="399" r:id="rId2"/>
    <p:sldId id="474" r:id="rId3"/>
    <p:sldId id="475" r:id="rId4"/>
    <p:sldId id="435" r:id="rId5"/>
    <p:sldId id="476" r:id="rId6"/>
    <p:sldId id="437" r:id="rId7"/>
    <p:sldId id="401" r:id="rId8"/>
    <p:sldId id="551" r:id="rId9"/>
    <p:sldId id="438" r:id="rId10"/>
    <p:sldId id="485" r:id="rId11"/>
    <p:sldId id="445" r:id="rId12"/>
    <p:sldId id="416" r:id="rId13"/>
    <p:sldId id="446" r:id="rId14"/>
    <p:sldId id="483" r:id="rId15"/>
    <p:sldId id="484" r:id="rId16"/>
    <p:sldId id="448" r:id="rId17"/>
    <p:sldId id="450" r:id="rId18"/>
    <p:sldId id="479" r:id="rId19"/>
    <p:sldId id="480" r:id="rId20"/>
    <p:sldId id="481" r:id="rId21"/>
    <p:sldId id="482" r:id="rId22"/>
    <p:sldId id="422" r:id="rId23"/>
    <p:sldId id="436" r:id="rId24"/>
    <p:sldId id="536" r:id="rId25"/>
    <p:sldId id="537" r:id="rId26"/>
    <p:sldId id="552" r:id="rId27"/>
    <p:sldId id="486" r:id="rId28"/>
    <p:sldId id="442" r:id="rId29"/>
    <p:sldId id="496" r:id="rId30"/>
    <p:sldId id="487" r:id="rId31"/>
    <p:sldId id="434" r:id="rId32"/>
    <p:sldId id="488" r:id="rId33"/>
    <p:sldId id="423" r:id="rId34"/>
    <p:sldId id="490" r:id="rId35"/>
    <p:sldId id="492" r:id="rId36"/>
    <p:sldId id="493" r:id="rId37"/>
    <p:sldId id="497" r:id="rId38"/>
    <p:sldId id="494" r:id="rId39"/>
    <p:sldId id="405" r:id="rId40"/>
    <p:sldId id="345" r:id="rId41"/>
    <p:sldId id="407" r:id="rId42"/>
    <p:sldId id="495" r:id="rId43"/>
    <p:sldId id="549" r:id="rId44"/>
    <p:sldId id="472" r:id="rId45"/>
    <p:sldId id="471" r:id="rId46"/>
    <p:sldId id="470" r:id="rId47"/>
    <p:sldId id="530" r:id="rId48"/>
    <p:sldId id="544" r:id="rId49"/>
    <p:sldId id="546" r:id="rId50"/>
    <p:sldId id="500" r:id="rId51"/>
    <p:sldId id="541" r:id="rId52"/>
    <p:sldId id="547" r:id="rId53"/>
    <p:sldId id="502" r:id="rId54"/>
    <p:sldId id="548" r:id="rId55"/>
    <p:sldId id="539" r:id="rId56"/>
    <p:sldId id="540" r:id="rId57"/>
    <p:sldId id="505" r:id="rId58"/>
    <p:sldId id="507" r:id="rId59"/>
    <p:sldId id="531" r:id="rId60"/>
    <p:sldId id="508" r:id="rId61"/>
    <p:sldId id="509" r:id="rId62"/>
    <p:sldId id="510" r:id="rId63"/>
    <p:sldId id="506" r:id="rId64"/>
    <p:sldId id="511" r:id="rId65"/>
    <p:sldId id="512" r:id="rId66"/>
    <p:sldId id="515" r:id="rId67"/>
    <p:sldId id="516" r:id="rId68"/>
    <p:sldId id="519" r:id="rId69"/>
    <p:sldId id="532" r:id="rId70"/>
    <p:sldId id="520" r:id="rId71"/>
    <p:sldId id="521" r:id="rId72"/>
    <p:sldId id="534" r:id="rId73"/>
    <p:sldId id="523" r:id="rId74"/>
    <p:sldId id="525" r:id="rId75"/>
    <p:sldId id="524" r:id="rId76"/>
    <p:sldId id="528" r:id="rId77"/>
    <p:sldId id="526" r:id="rId78"/>
    <p:sldId id="533" r:id="rId79"/>
    <p:sldId id="529" r:id="rId80"/>
    <p:sldId id="535" r:id="rId81"/>
    <p:sldId id="550" r:id="rId82"/>
  </p:sldIdLst>
  <p:sldSz cx="9144000" cy="6858000" type="screen4x3"/>
  <p:notesSz cx="6797675" cy="9928225"/>
  <p:defaultTextStyle>
    <a:defPPr>
      <a:defRPr lang="de-DE"/>
    </a:defPPr>
    <a:lvl1pPr algn="l"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5pPr>
    <a:lvl6pPr marL="2286000" algn="l" defTabSz="914400" rtl="0" eaLnBrk="1" latinLnBrk="0" hangingPunct="1">
      <a:defRPr sz="1700" kern="1200">
        <a:solidFill>
          <a:schemeClr val="tx1"/>
        </a:solidFill>
        <a:latin typeface="Arial" panose="020B0604020202020204" pitchFamily="34" charset="0"/>
        <a:ea typeface="+mn-ea"/>
        <a:cs typeface="+mn-cs"/>
      </a:defRPr>
    </a:lvl6pPr>
    <a:lvl7pPr marL="2743200" algn="l" defTabSz="914400" rtl="0" eaLnBrk="1" latinLnBrk="0" hangingPunct="1">
      <a:defRPr sz="1700" kern="1200">
        <a:solidFill>
          <a:schemeClr val="tx1"/>
        </a:solidFill>
        <a:latin typeface="Arial" panose="020B0604020202020204" pitchFamily="34" charset="0"/>
        <a:ea typeface="+mn-ea"/>
        <a:cs typeface="+mn-cs"/>
      </a:defRPr>
    </a:lvl7pPr>
    <a:lvl8pPr marL="3200400" algn="l" defTabSz="914400" rtl="0" eaLnBrk="1" latinLnBrk="0" hangingPunct="1">
      <a:defRPr sz="1700" kern="1200">
        <a:solidFill>
          <a:schemeClr val="tx1"/>
        </a:solidFill>
        <a:latin typeface="Arial" panose="020B0604020202020204" pitchFamily="34" charset="0"/>
        <a:ea typeface="+mn-ea"/>
        <a:cs typeface="+mn-cs"/>
      </a:defRPr>
    </a:lvl8pPr>
    <a:lvl9pPr marL="3657600" algn="l" defTabSz="914400" rtl="0" eaLnBrk="1" latinLnBrk="0" hangingPunct="1">
      <a:defRPr sz="17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3702">
          <p15:clr>
            <a:srgbClr val="A4A3A4"/>
          </p15:clr>
        </p15:guide>
        <p15:guide id="2" orient="horz" pos="3600">
          <p15:clr>
            <a:srgbClr val="A4A3A4"/>
          </p15:clr>
        </p15:guide>
        <p15:guide id="3" pos="310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00"/>
    <a:srgbClr val="009900"/>
    <a:srgbClr val="003300"/>
    <a:srgbClr val="00FF00"/>
    <a:srgbClr val="0066CC"/>
    <a:srgbClr val="44AACC"/>
    <a:srgbClr val="D3D4D5"/>
    <a:srgbClr val="8787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358" autoAdjust="0"/>
    <p:restoredTop sz="94660"/>
  </p:normalViewPr>
  <p:slideViewPr>
    <p:cSldViewPr showGuides="1">
      <p:cViewPr>
        <p:scale>
          <a:sx n="70" d="100"/>
          <a:sy n="70" d="100"/>
        </p:scale>
        <p:origin x="1496" y="132"/>
      </p:cViewPr>
      <p:guideLst>
        <p:guide orient="horz" pos="3702"/>
        <p:guide orient="horz" pos="3600"/>
        <p:guide pos="3107"/>
      </p:guideLst>
    </p:cSldViewPr>
  </p:slideViewPr>
  <p:outlineViewPr>
    <p:cViewPr>
      <p:scale>
        <a:sx n="33" d="100"/>
        <a:sy n="33" d="100"/>
      </p:scale>
      <p:origin x="0" y="0"/>
    </p:cViewPr>
    <p:sldLst>
      <p:sld r:id="rId1" collapse="1"/>
      <p:sld r:id="rId2" collapse="1"/>
      <p:sld r:id="rId3" collapse="1"/>
    </p:sldLst>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89" Type="http://schemas.openxmlformats.org/officeDocument/2006/relationships/customXml" Target="../customXml/item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customXml" Target="../customXml/item2.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9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_rels/viewProps.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22.xml"/><Relationship Id="rId1"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de-DE"/>
          </a:p>
        </p:txBody>
      </p:sp>
      <p:sp>
        <p:nvSpPr>
          <p:cNvPr id="14339"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de-DE"/>
          </a:p>
        </p:txBody>
      </p:sp>
      <p:sp>
        <p:nvSpPr>
          <p:cNvPr id="14340" name="Rectangle 4"/>
          <p:cNvSpPr>
            <a:spLocks noGrp="1" noChangeArrowheads="1"/>
          </p:cNvSpPr>
          <p:nvPr>
            <p:ph type="ftr" sz="quarter" idx="2"/>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de-DE"/>
          </a:p>
        </p:txBody>
      </p:sp>
      <p:sp>
        <p:nvSpPr>
          <p:cNvPr id="14341" name="Rectangle 5"/>
          <p:cNvSpPr>
            <a:spLocks noGrp="1" noChangeArrowheads="1"/>
          </p:cNvSpPr>
          <p:nvPr>
            <p:ph type="sldNum" sz="quarter" idx="3"/>
          </p:nvPr>
        </p:nvSpPr>
        <p:spPr bwMode="auto">
          <a:xfrm>
            <a:off x="3849688"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A96252F-DDBA-4043-AF6F-2B7BB2A3E201}"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de-DE"/>
          </a:p>
        </p:txBody>
      </p:sp>
      <p:sp>
        <p:nvSpPr>
          <p:cNvPr id="4099"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de-DE"/>
          </a:p>
        </p:txBody>
      </p:sp>
      <p:sp>
        <p:nvSpPr>
          <p:cNvPr id="2052"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79450" y="4716463"/>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4102"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de-DE"/>
          </a:p>
        </p:txBody>
      </p:sp>
      <p:sp>
        <p:nvSpPr>
          <p:cNvPr id="4103" name="Rectangle 7"/>
          <p:cNvSpPr>
            <a:spLocks noGrp="1" noChangeArrowheads="1"/>
          </p:cNvSpPr>
          <p:nvPr>
            <p:ph type="sldNum" sz="quarter" idx="5"/>
          </p:nvPr>
        </p:nvSpPr>
        <p:spPr bwMode="auto">
          <a:xfrm>
            <a:off x="3849688"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48CB838-8A84-4E89-BB0E-37FBCEAE7890}"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FF0AEEA-AA63-4B6F-A04D-D3055F8D3002}" type="slidenum">
              <a:rPr lang="de-DE" altLang="de-DE" smtClean="0"/>
              <a:pPr>
                <a:spcBef>
                  <a:spcPct val="0"/>
                </a:spcBef>
              </a:pPr>
              <a:t>0</a:t>
            </a:fld>
            <a:endParaRPr lang="de-DE" altLang="de-DE"/>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p:cNvSpPr>
            <a:spLocks noGrp="1" noRot="1" noChangeAspect="1" noTextEdit="1"/>
          </p:cNvSpPr>
          <p:nvPr>
            <p:ph type="sldImg"/>
          </p:nvPr>
        </p:nvSpPr>
        <p:spPr>
          <a:ln/>
        </p:spPr>
      </p:sp>
      <p:sp>
        <p:nvSpPr>
          <p:cNvPr id="4813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ea typeface="ＭＳ Ｐゴシック" panose="020B0600070205080204" pitchFamily="34" charset="-128"/>
            </a:endParaRPr>
          </a:p>
        </p:txBody>
      </p:sp>
      <p:sp>
        <p:nvSpPr>
          <p:cNvPr id="4813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803275" indent="-307975">
              <a:spcBef>
                <a:spcPct val="30000"/>
              </a:spcBef>
              <a:defRPr sz="1200">
                <a:solidFill>
                  <a:schemeClr val="tx1"/>
                </a:solidFill>
                <a:latin typeface="Arial" panose="020B0604020202020204" pitchFamily="34" charset="0"/>
              </a:defRPr>
            </a:lvl2pPr>
            <a:lvl3pPr marL="1236663" indent="-246063">
              <a:spcBef>
                <a:spcPct val="30000"/>
              </a:spcBef>
              <a:defRPr sz="1200">
                <a:solidFill>
                  <a:schemeClr val="tx1"/>
                </a:solidFill>
                <a:latin typeface="Arial" panose="020B0604020202020204" pitchFamily="34" charset="0"/>
              </a:defRPr>
            </a:lvl3pPr>
            <a:lvl4pPr marL="1731963" indent="-246063">
              <a:spcBef>
                <a:spcPct val="30000"/>
              </a:spcBef>
              <a:defRPr sz="1200">
                <a:solidFill>
                  <a:schemeClr val="tx1"/>
                </a:solidFill>
                <a:latin typeface="Arial" panose="020B0604020202020204" pitchFamily="34" charset="0"/>
              </a:defRPr>
            </a:lvl4pPr>
            <a:lvl5pPr marL="2227263" indent="-246063">
              <a:spcBef>
                <a:spcPct val="30000"/>
              </a:spcBef>
              <a:defRPr sz="1200">
                <a:solidFill>
                  <a:schemeClr val="tx1"/>
                </a:solidFill>
                <a:latin typeface="Arial" panose="020B0604020202020204" pitchFamily="34" charset="0"/>
              </a:defRPr>
            </a:lvl5pPr>
            <a:lvl6pPr marL="2684463" indent="-246063" eaLnBrk="0" fontAlgn="base" hangingPunct="0">
              <a:spcBef>
                <a:spcPct val="30000"/>
              </a:spcBef>
              <a:spcAft>
                <a:spcPct val="0"/>
              </a:spcAft>
              <a:defRPr sz="1200">
                <a:solidFill>
                  <a:schemeClr val="tx1"/>
                </a:solidFill>
                <a:latin typeface="Arial" panose="020B0604020202020204" pitchFamily="34" charset="0"/>
              </a:defRPr>
            </a:lvl6pPr>
            <a:lvl7pPr marL="3141663" indent="-246063" eaLnBrk="0" fontAlgn="base" hangingPunct="0">
              <a:spcBef>
                <a:spcPct val="30000"/>
              </a:spcBef>
              <a:spcAft>
                <a:spcPct val="0"/>
              </a:spcAft>
              <a:defRPr sz="1200">
                <a:solidFill>
                  <a:schemeClr val="tx1"/>
                </a:solidFill>
                <a:latin typeface="Arial" panose="020B0604020202020204" pitchFamily="34" charset="0"/>
              </a:defRPr>
            </a:lvl7pPr>
            <a:lvl8pPr marL="3598863" indent="-246063" eaLnBrk="0" fontAlgn="base" hangingPunct="0">
              <a:spcBef>
                <a:spcPct val="30000"/>
              </a:spcBef>
              <a:spcAft>
                <a:spcPct val="0"/>
              </a:spcAft>
              <a:defRPr sz="1200">
                <a:solidFill>
                  <a:schemeClr val="tx1"/>
                </a:solidFill>
                <a:latin typeface="Arial" panose="020B0604020202020204" pitchFamily="34" charset="0"/>
              </a:defRPr>
            </a:lvl8pPr>
            <a:lvl9pPr marL="4056063" indent="-2460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9723445-B07F-4E44-8E10-9A170D5C83BF}" type="slidenum">
              <a:rPr lang="de-DE" altLang="de-DE" sz="1300" smtClean="0">
                <a:ea typeface="ＭＳ Ｐゴシック" panose="020B0600070205080204" pitchFamily="34" charset="-128"/>
              </a:rPr>
              <a:pPr>
                <a:spcBef>
                  <a:spcPct val="0"/>
                </a:spcBef>
              </a:pPr>
              <a:t>28</a:t>
            </a:fld>
            <a:endParaRPr lang="de-DE" altLang="de-DE" sz="130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lienbildplatzhalter 1"/>
          <p:cNvSpPr>
            <a:spLocks noGrp="1" noRot="1" noChangeAspect="1" noTextEdit="1"/>
          </p:cNvSpPr>
          <p:nvPr>
            <p:ph type="sldImg"/>
          </p:nvPr>
        </p:nvSpPr>
        <p:spPr>
          <a:ln/>
        </p:spPr>
      </p:sp>
      <p:sp>
        <p:nvSpPr>
          <p:cNvPr id="5017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ea typeface="ＭＳ Ｐゴシック" panose="020B0600070205080204" pitchFamily="34" charset="-128"/>
            </a:endParaRPr>
          </a:p>
        </p:txBody>
      </p:sp>
      <p:sp>
        <p:nvSpPr>
          <p:cNvPr id="5018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803275" indent="-307975">
              <a:spcBef>
                <a:spcPct val="30000"/>
              </a:spcBef>
              <a:defRPr sz="1200">
                <a:solidFill>
                  <a:schemeClr val="tx1"/>
                </a:solidFill>
                <a:latin typeface="Arial" panose="020B0604020202020204" pitchFamily="34" charset="0"/>
              </a:defRPr>
            </a:lvl2pPr>
            <a:lvl3pPr marL="1236663" indent="-246063">
              <a:spcBef>
                <a:spcPct val="30000"/>
              </a:spcBef>
              <a:defRPr sz="1200">
                <a:solidFill>
                  <a:schemeClr val="tx1"/>
                </a:solidFill>
                <a:latin typeface="Arial" panose="020B0604020202020204" pitchFamily="34" charset="0"/>
              </a:defRPr>
            </a:lvl3pPr>
            <a:lvl4pPr marL="1731963" indent="-246063">
              <a:spcBef>
                <a:spcPct val="30000"/>
              </a:spcBef>
              <a:defRPr sz="1200">
                <a:solidFill>
                  <a:schemeClr val="tx1"/>
                </a:solidFill>
                <a:latin typeface="Arial" panose="020B0604020202020204" pitchFamily="34" charset="0"/>
              </a:defRPr>
            </a:lvl4pPr>
            <a:lvl5pPr marL="2227263" indent="-246063">
              <a:spcBef>
                <a:spcPct val="30000"/>
              </a:spcBef>
              <a:defRPr sz="1200">
                <a:solidFill>
                  <a:schemeClr val="tx1"/>
                </a:solidFill>
                <a:latin typeface="Arial" panose="020B0604020202020204" pitchFamily="34" charset="0"/>
              </a:defRPr>
            </a:lvl5pPr>
            <a:lvl6pPr marL="2684463" indent="-246063" eaLnBrk="0" fontAlgn="base" hangingPunct="0">
              <a:spcBef>
                <a:spcPct val="30000"/>
              </a:spcBef>
              <a:spcAft>
                <a:spcPct val="0"/>
              </a:spcAft>
              <a:defRPr sz="1200">
                <a:solidFill>
                  <a:schemeClr val="tx1"/>
                </a:solidFill>
                <a:latin typeface="Arial" panose="020B0604020202020204" pitchFamily="34" charset="0"/>
              </a:defRPr>
            </a:lvl6pPr>
            <a:lvl7pPr marL="3141663" indent="-246063" eaLnBrk="0" fontAlgn="base" hangingPunct="0">
              <a:spcBef>
                <a:spcPct val="30000"/>
              </a:spcBef>
              <a:spcAft>
                <a:spcPct val="0"/>
              </a:spcAft>
              <a:defRPr sz="1200">
                <a:solidFill>
                  <a:schemeClr val="tx1"/>
                </a:solidFill>
                <a:latin typeface="Arial" panose="020B0604020202020204" pitchFamily="34" charset="0"/>
              </a:defRPr>
            </a:lvl7pPr>
            <a:lvl8pPr marL="3598863" indent="-246063" eaLnBrk="0" fontAlgn="base" hangingPunct="0">
              <a:spcBef>
                <a:spcPct val="30000"/>
              </a:spcBef>
              <a:spcAft>
                <a:spcPct val="0"/>
              </a:spcAft>
              <a:defRPr sz="1200">
                <a:solidFill>
                  <a:schemeClr val="tx1"/>
                </a:solidFill>
                <a:latin typeface="Arial" panose="020B0604020202020204" pitchFamily="34" charset="0"/>
              </a:defRPr>
            </a:lvl8pPr>
            <a:lvl9pPr marL="4056063" indent="-2460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C70F125-7877-4AB9-A774-A569CDEA9C46}" type="slidenum">
              <a:rPr lang="de-DE" altLang="de-DE" sz="1300" smtClean="0">
                <a:ea typeface="ＭＳ Ｐゴシック" panose="020B0600070205080204" pitchFamily="34" charset="-128"/>
              </a:rPr>
              <a:pPr>
                <a:spcBef>
                  <a:spcPct val="0"/>
                </a:spcBef>
              </a:pPr>
              <a:t>29</a:t>
            </a:fld>
            <a:endParaRPr lang="de-DE" altLang="de-DE" sz="130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p:cNvSpPr>
            <a:spLocks noGrp="1" noRot="1" noChangeAspect="1" noTextEdit="1"/>
          </p:cNvSpPr>
          <p:nvPr>
            <p:ph type="sldImg"/>
          </p:nvPr>
        </p:nvSpPr>
        <p:spPr>
          <a:ln/>
        </p:spPr>
      </p:sp>
      <p:sp>
        <p:nvSpPr>
          <p:cNvPr id="5325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ea typeface="ＭＳ Ｐゴシック" panose="020B0600070205080204" pitchFamily="34" charset="-128"/>
            </a:endParaRPr>
          </a:p>
        </p:txBody>
      </p:sp>
      <p:sp>
        <p:nvSpPr>
          <p:cNvPr id="5325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803275" indent="-307975">
              <a:spcBef>
                <a:spcPct val="30000"/>
              </a:spcBef>
              <a:defRPr sz="1200">
                <a:solidFill>
                  <a:schemeClr val="tx1"/>
                </a:solidFill>
                <a:latin typeface="Arial" panose="020B0604020202020204" pitchFamily="34" charset="0"/>
              </a:defRPr>
            </a:lvl2pPr>
            <a:lvl3pPr marL="1236663" indent="-246063">
              <a:spcBef>
                <a:spcPct val="30000"/>
              </a:spcBef>
              <a:defRPr sz="1200">
                <a:solidFill>
                  <a:schemeClr val="tx1"/>
                </a:solidFill>
                <a:latin typeface="Arial" panose="020B0604020202020204" pitchFamily="34" charset="0"/>
              </a:defRPr>
            </a:lvl3pPr>
            <a:lvl4pPr marL="1731963" indent="-246063">
              <a:spcBef>
                <a:spcPct val="30000"/>
              </a:spcBef>
              <a:defRPr sz="1200">
                <a:solidFill>
                  <a:schemeClr val="tx1"/>
                </a:solidFill>
                <a:latin typeface="Arial" panose="020B0604020202020204" pitchFamily="34" charset="0"/>
              </a:defRPr>
            </a:lvl4pPr>
            <a:lvl5pPr marL="2227263" indent="-246063">
              <a:spcBef>
                <a:spcPct val="30000"/>
              </a:spcBef>
              <a:defRPr sz="1200">
                <a:solidFill>
                  <a:schemeClr val="tx1"/>
                </a:solidFill>
                <a:latin typeface="Arial" panose="020B0604020202020204" pitchFamily="34" charset="0"/>
              </a:defRPr>
            </a:lvl5pPr>
            <a:lvl6pPr marL="2684463" indent="-246063" eaLnBrk="0" fontAlgn="base" hangingPunct="0">
              <a:spcBef>
                <a:spcPct val="30000"/>
              </a:spcBef>
              <a:spcAft>
                <a:spcPct val="0"/>
              </a:spcAft>
              <a:defRPr sz="1200">
                <a:solidFill>
                  <a:schemeClr val="tx1"/>
                </a:solidFill>
                <a:latin typeface="Arial" panose="020B0604020202020204" pitchFamily="34" charset="0"/>
              </a:defRPr>
            </a:lvl6pPr>
            <a:lvl7pPr marL="3141663" indent="-246063" eaLnBrk="0" fontAlgn="base" hangingPunct="0">
              <a:spcBef>
                <a:spcPct val="30000"/>
              </a:spcBef>
              <a:spcAft>
                <a:spcPct val="0"/>
              </a:spcAft>
              <a:defRPr sz="1200">
                <a:solidFill>
                  <a:schemeClr val="tx1"/>
                </a:solidFill>
                <a:latin typeface="Arial" panose="020B0604020202020204" pitchFamily="34" charset="0"/>
              </a:defRPr>
            </a:lvl7pPr>
            <a:lvl8pPr marL="3598863" indent="-246063" eaLnBrk="0" fontAlgn="base" hangingPunct="0">
              <a:spcBef>
                <a:spcPct val="30000"/>
              </a:spcBef>
              <a:spcAft>
                <a:spcPct val="0"/>
              </a:spcAft>
              <a:defRPr sz="1200">
                <a:solidFill>
                  <a:schemeClr val="tx1"/>
                </a:solidFill>
                <a:latin typeface="Arial" panose="020B0604020202020204" pitchFamily="34" charset="0"/>
              </a:defRPr>
            </a:lvl8pPr>
            <a:lvl9pPr marL="4056063" indent="-2460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A2ADF06-7D80-420A-ABAA-5428EC8C6AAE}" type="slidenum">
              <a:rPr lang="de-DE" altLang="de-DE" sz="1300" smtClean="0">
                <a:ea typeface="ＭＳ Ｐゴシック" panose="020B0600070205080204" pitchFamily="34" charset="-128"/>
              </a:rPr>
              <a:pPr>
                <a:spcBef>
                  <a:spcPct val="0"/>
                </a:spcBef>
              </a:pPr>
              <a:t>31</a:t>
            </a:fld>
            <a:endParaRPr lang="de-DE" altLang="de-DE" sz="130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lienbildplatzhalter 1"/>
          <p:cNvSpPr>
            <a:spLocks noGrp="1" noRot="1" noChangeAspect="1" noTextEdit="1"/>
          </p:cNvSpPr>
          <p:nvPr>
            <p:ph type="sldImg"/>
          </p:nvPr>
        </p:nvSpPr>
        <p:spPr>
          <a:ln/>
        </p:spPr>
      </p:sp>
      <p:sp>
        <p:nvSpPr>
          <p:cNvPr id="5632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ea typeface="ＭＳ Ｐゴシック" panose="020B0600070205080204" pitchFamily="34" charset="-128"/>
            </a:endParaRPr>
          </a:p>
        </p:txBody>
      </p:sp>
      <p:sp>
        <p:nvSpPr>
          <p:cNvPr id="5632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803275" indent="-307975">
              <a:spcBef>
                <a:spcPct val="30000"/>
              </a:spcBef>
              <a:defRPr sz="1200">
                <a:solidFill>
                  <a:schemeClr val="tx1"/>
                </a:solidFill>
                <a:latin typeface="Arial" panose="020B0604020202020204" pitchFamily="34" charset="0"/>
              </a:defRPr>
            </a:lvl2pPr>
            <a:lvl3pPr marL="1236663" indent="-246063">
              <a:spcBef>
                <a:spcPct val="30000"/>
              </a:spcBef>
              <a:defRPr sz="1200">
                <a:solidFill>
                  <a:schemeClr val="tx1"/>
                </a:solidFill>
                <a:latin typeface="Arial" panose="020B0604020202020204" pitchFamily="34" charset="0"/>
              </a:defRPr>
            </a:lvl3pPr>
            <a:lvl4pPr marL="1731963" indent="-246063">
              <a:spcBef>
                <a:spcPct val="30000"/>
              </a:spcBef>
              <a:defRPr sz="1200">
                <a:solidFill>
                  <a:schemeClr val="tx1"/>
                </a:solidFill>
                <a:latin typeface="Arial" panose="020B0604020202020204" pitchFamily="34" charset="0"/>
              </a:defRPr>
            </a:lvl4pPr>
            <a:lvl5pPr marL="2227263" indent="-246063">
              <a:spcBef>
                <a:spcPct val="30000"/>
              </a:spcBef>
              <a:defRPr sz="1200">
                <a:solidFill>
                  <a:schemeClr val="tx1"/>
                </a:solidFill>
                <a:latin typeface="Arial" panose="020B0604020202020204" pitchFamily="34" charset="0"/>
              </a:defRPr>
            </a:lvl5pPr>
            <a:lvl6pPr marL="2684463" indent="-246063" eaLnBrk="0" fontAlgn="base" hangingPunct="0">
              <a:spcBef>
                <a:spcPct val="30000"/>
              </a:spcBef>
              <a:spcAft>
                <a:spcPct val="0"/>
              </a:spcAft>
              <a:defRPr sz="1200">
                <a:solidFill>
                  <a:schemeClr val="tx1"/>
                </a:solidFill>
                <a:latin typeface="Arial" panose="020B0604020202020204" pitchFamily="34" charset="0"/>
              </a:defRPr>
            </a:lvl6pPr>
            <a:lvl7pPr marL="3141663" indent="-246063" eaLnBrk="0" fontAlgn="base" hangingPunct="0">
              <a:spcBef>
                <a:spcPct val="30000"/>
              </a:spcBef>
              <a:spcAft>
                <a:spcPct val="0"/>
              </a:spcAft>
              <a:defRPr sz="1200">
                <a:solidFill>
                  <a:schemeClr val="tx1"/>
                </a:solidFill>
                <a:latin typeface="Arial" panose="020B0604020202020204" pitchFamily="34" charset="0"/>
              </a:defRPr>
            </a:lvl7pPr>
            <a:lvl8pPr marL="3598863" indent="-246063" eaLnBrk="0" fontAlgn="base" hangingPunct="0">
              <a:spcBef>
                <a:spcPct val="30000"/>
              </a:spcBef>
              <a:spcAft>
                <a:spcPct val="0"/>
              </a:spcAft>
              <a:defRPr sz="1200">
                <a:solidFill>
                  <a:schemeClr val="tx1"/>
                </a:solidFill>
                <a:latin typeface="Arial" panose="020B0604020202020204" pitchFamily="34" charset="0"/>
              </a:defRPr>
            </a:lvl8pPr>
            <a:lvl9pPr marL="4056063" indent="-2460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9BBD929-B6CD-44F8-95D9-6B8847740A3C}" type="slidenum">
              <a:rPr lang="de-DE" altLang="de-DE" sz="1300" smtClean="0">
                <a:ea typeface="ＭＳ Ｐゴシック" panose="020B0600070205080204" pitchFamily="34" charset="-128"/>
              </a:rPr>
              <a:pPr>
                <a:spcBef>
                  <a:spcPct val="0"/>
                </a:spcBef>
              </a:pPr>
              <a:t>33</a:t>
            </a:fld>
            <a:endParaRPr lang="de-DE" altLang="de-DE" sz="130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lienbildplatzhalter 1"/>
          <p:cNvSpPr>
            <a:spLocks noGrp="1" noRot="1" noChangeAspect="1" noTextEdit="1"/>
          </p:cNvSpPr>
          <p:nvPr>
            <p:ph type="sldImg"/>
          </p:nvPr>
        </p:nvSpPr>
        <p:spPr>
          <a:ln/>
        </p:spPr>
      </p:sp>
      <p:sp>
        <p:nvSpPr>
          <p:cNvPr id="5837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ea typeface="ＭＳ Ｐゴシック" panose="020B0600070205080204" pitchFamily="34" charset="-128"/>
            </a:endParaRPr>
          </a:p>
        </p:txBody>
      </p:sp>
      <p:sp>
        <p:nvSpPr>
          <p:cNvPr id="5837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803275" indent="-307975">
              <a:spcBef>
                <a:spcPct val="30000"/>
              </a:spcBef>
              <a:defRPr sz="1200">
                <a:solidFill>
                  <a:schemeClr val="tx1"/>
                </a:solidFill>
                <a:latin typeface="Arial" panose="020B0604020202020204" pitchFamily="34" charset="0"/>
              </a:defRPr>
            </a:lvl2pPr>
            <a:lvl3pPr marL="1236663" indent="-246063">
              <a:spcBef>
                <a:spcPct val="30000"/>
              </a:spcBef>
              <a:defRPr sz="1200">
                <a:solidFill>
                  <a:schemeClr val="tx1"/>
                </a:solidFill>
                <a:latin typeface="Arial" panose="020B0604020202020204" pitchFamily="34" charset="0"/>
              </a:defRPr>
            </a:lvl3pPr>
            <a:lvl4pPr marL="1731963" indent="-246063">
              <a:spcBef>
                <a:spcPct val="30000"/>
              </a:spcBef>
              <a:defRPr sz="1200">
                <a:solidFill>
                  <a:schemeClr val="tx1"/>
                </a:solidFill>
                <a:latin typeface="Arial" panose="020B0604020202020204" pitchFamily="34" charset="0"/>
              </a:defRPr>
            </a:lvl4pPr>
            <a:lvl5pPr marL="2227263" indent="-246063">
              <a:spcBef>
                <a:spcPct val="30000"/>
              </a:spcBef>
              <a:defRPr sz="1200">
                <a:solidFill>
                  <a:schemeClr val="tx1"/>
                </a:solidFill>
                <a:latin typeface="Arial" panose="020B0604020202020204" pitchFamily="34" charset="0"/>
              </a:defRPr>
            </a:lvl5pPr>
            <a:lvl6pPr marL="2684463" indent="-246063" eaLnBrk="0" fontAlgn="base" hangingPunct="0">
              <a:spcBef>
                <a:spcPct val="30000"/>
              </a:spcBef>
              <a:spcAft>
                <a:spcPct val="0"/>
              </a:spcAft>
              <a:defRPr sz="1200">
                <a:solidFill>
                  <a:schemeClr val="tx1"/>
                </a:solidFill>
                <a:latin typeface="Arial" panose="020B0604020202020204" pitchFamily="34" charset="0"/>
              </a:defRPr>
            </a:lvl6pPr>
            <a:lvl7pPr marL="3141663" indent="-246063" eaLnBrk="0" fontAlgn="base" hangingPunct="0">
              <a:spcBef>
                <a:spcPct val="30000"/>
              </a:spcBef>
              <a:spcAft>
                <a:spcPct val="0"/>
              </a:spcAft>
              <a:defRPr sz="1200">
                <a:solidFill>
                  <a:schemeClr val="tx1"/>
                </a:solidFill>
                <a:latin typeface="Arial" panose="020B0604020202020204" pitchFamily="34" charset="0"/>
              </a:defRPr>
            </a:lvl7pPr>
            <a:lvl8pPr marL="3598863" indent="-246063" eaLnBrk="0" fontAlgn="base" hangingPunct="0">
              <a:spcBef>
                <a:spcPct val="30000"/>
              </a:spcBef>
              <a:spcAft>
                <a:spcPct val="0"/>
              </a:spcAft>
              <a:defRPr sz="1200">
                <a:solidFill>
                  <a:schemeClr val="tx1"/>
                </a:solidFill>
                <a:latin typeface="Arial" panose="020B0604020202020204" pitchFamily="34" charset="0"/>
              </a:defRPr>
            </a:lvl8pPr>
            <a:lvl9pPr marL="4056063" indent="-2460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0F0095-3DB2-4888-9F7E-ADC62F472BA4}" type="slidenum">
              <a:rPr lang="de-DE" altLang="de-DE" sz="1300" smtClean="0">
                <a:ea typeface="ＭＳ Ｐゴシック" panose="020B0600070205080204" pitchFamily="34" charset="-128"/>
              </a:rPr>
              <a:pPr>
                <a:spcBef>
                  <a:spcPct val="0"/>
                </a:spcBef>
              </a:pPr>
              <a:t>34</a:t>
            </a:fld>
            <a:endParaRPr lang="de-DE" altLang="de-DE" sz="130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lienbildplatzhalter 1"/>
          <p:cNvSpPr>
            <a:spLocks noGrp="1" noRot="1" noChangeAspect="1" noTextEdit="1"/>
          </p:cNvSpPr>
          <p:nvPr>
            <p:ph type="sldImg"/>
          </p:nvPr>
        </p:nvSpPr>
        <p:spPr>
          <a:ln/>
        </p:spPr>
      </p:sp>
      <p:sp>
        <p:nvSpPr>
          <p:cNvPr id="6041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ea typeface="ＭＳ Ｐゴシック" panose="020B0600070205080204" pitchFamily="34" charset="-128"/>
            </a:endParaRPr>
          </a:p>
        </p:txBody>
      </p:sp>
      <p:sp>
        <p:nvSpPr>
          <p:cNvPr id="6042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803275" indent="-307975">
              <a:spcBef>
                <a:spcPct val="30000"/>
              </a:spcBef>
              <a:defRPr sz="1200">
                <a:solidFill>
                  <a:schemeClr val="tx1"/>
                </a:solidFill>
                <a:latin typeface="Arial" panose="020B0604020202020204" pitchFamily="34" charset="0"/>
              </a:defRPr>
            </a:lvl2pPr>
            <a:lvl3pPr marL="1236663" indent="-246063">
              <a:spcBef>
                <a:spcPct val="30000"/>
              </a:spcBef>
              <a:defRPr sz="1200">
                <a:solidFill>
                  <a:schemeClr val="tx1"/>
                </a:solidFill>
                <a:latin typeface="Arial" panose="020B0604020202020204" pitchFamily="34" charset="0"/>
              </a:defRPr>
            </a:lvl3pPr>
            <a:lvl4pPr marL="1731963" indent="-246063">
              <a:spcBef>
                <a:spcPct val="30000"/>
              </a:spcBef>
              <a:defRPr sz="1200">
                <a:solidFill>
                  <a:schemeClr val="tx1"/>
                </a:solidFill>
                <a:latin typeface="Arial" panose="020B0604020202020204" pitchFamily="34" charset="0"/>
              </a:defRPr>
            </a:lvl4pPr>
            <a:lvl5pPr marL="2227263" indent="-246063">
              <a:spcBef>
                <a:spcPct val="30000"/>
              </a:spcBef>
              <a:defRPr sz="1200">
                <a:solidFill>
                  <a:schemeClr val="tx1"/>
                </a:solidFill>
                <a:latin typeface="Arial" panose="020B0604020202020204" pitchFamily="34" charset="0"/>
              </a:defRPr>
            </a:lvl5pPr>
            <a:lvl6pPr marL="2684463" indent="-246063" eaLnBrk="0" fontAlgn="base" hangingPunct="0">
              <a:spcBef>
                <a:spcPct val="30000"/>
              </a:spcBef>
              <a:spcAft>
                <a:spcPct val="0"/>
              </a:spcAft>
              <a:defRPr sz="1200">
                <a:solidFill>
                  <a:schemeClr val="tx1"/>
                </a:solidFill>
                <a:latin typeface="Arial" panose="020B0604020202020204" pitchFamily="34" charset="0"/>
              </a:defRPr>
            </a:lvl6pPr>
            <a:lvl7pPr marL="3141663" indent="-246063" eaLnBrk="0" fontAlgn="base" hangingPunct="0">
              <a:spcBef>
                <a:spcPct val="30000"/>
              </a:spcBef>
              <a:spcAft>
                <a:spcPct val="0"/>
              </a:spcAft>
              <a:defRPr sz="1200">
                <a:solidFill>
                  <a:schemeClr val="tx1"/>
                </a:solidFill>
                <a:latin typeface="Arial" panose="020B0604020202020204" pitchFamily="34" charset="0"/>
              </a:defRPr>
            </a:lvl7pPr>
            <a:lvl8pPr marL="3598863" indent="-246063" eaLnBrk="0" fontAlgn="base" hangingPunct="0">
              <a:spcBef>
                <a:spcPct val="30000"/>
              </a:spcBef>
              <a:spcAft>
                <a:spcPct val="0"/>
              </a:spcAft>
              <a:defRPr sz="1200">
                <a:solidFill>
                  <a:schemeClr val="tx1"/>
                </a:solidFill>
                <a:latin typeface="Arial" panose="020B0604020202020204" pitchFamily="34" charset="0"/>
              </a:defRPr>
            </a:lvl8pPr>
            <a:lvl9pPr marL="4056063" indent="-2460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5C9A23D-3142-488B-A44E-D1D90B2D5BFC}" type="slidenum">
              <a:rPr lang="de-DE" altLang="de-DE" sz="1300" smtClean="0">
                <a:ea typeface="ＭＳ Ｐゴシック" panose="020B0600070205080204" pitchFamily="34" charset="-128"/>
              </a:rPr>
              <a:pPr>
                <a:spcBef>
                  <a:spcPct val="0"/>
                </a:spcBef>
              </a:pPr>
              <a:t>35</a:t>
            </a:fld>
            <a:endParaRPr lang="de-DE" altLang="de-DE" sz="130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Folienbildplatzhalter 1"/>
          <p:cNvSpPr>
            <a:spLocks noGrp="1" noRot="1" noChangeAspect="1" noTextEdit="1"/>
          </p:cNvSpPr>
          <p:nvPr>
            <p:ph type="sldImg"/>
          </p:nvPr>
        </p:nvSpPr>
        <p:spPr>
          <a:ln/>
        </p:spPr>
      </p:sp>
      <p:sp>
        <p:nvSpPr>
          <p:cNvPr id="6246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ea typeface="ＭＳ Ｐゴシック" panose="020B0600070205080204" pitchFamily="34" charset="-128"/>
            </a:endParaRPr>
          </a:p>
        </p:txBody>
      </p:sp>
      <p:sp>
        <p:nvSpPr>
          <p:cNvPr id="6246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803275" indent="-307975">
              <a:spcBef>
                <a:spcPct val="30000"/>
              </a:spcBef>
              <a:defRPr sz="1200">
                <a:solidFill>
                  <a:schemeClr val="tx1"/>
                </a:solidFill>
                <a:latin typeface="Arial" panose="020B0604020202020204" pitchFamily="34" charset="0"/>
              </a:defRPr>
            </a:lvl2pPr>
            <a:lvl3pPr marL="1236663" indent="-246063">
              <a:spcBef>
                <a:spcPct val="30000"/>
              </a:spcBef>
              <a:defRPr sz="1200">
                <a:solidFill>
                  <a:schemeClr val="tx1"/>
                </a:solidFill>
                <a:latin typeface="Arial" panose="020B0604020202020204" pitchFamily="34" charset="0"/>
              </a:defRPr>
            </a:lvl3pPr>
            <a:lvl4pPr marL="1731963" indent="-246063">
              <a:spcBef>
                <a:spcPct val="30000"/>
              </a:spcBef>
              <a:defRPr sz="1200">
                <a:solidFill>
                  <a:schemeClr val="tx1"/>
                </a:solidFill>
                <a:latin typeface="Arial" panose="020B0604020202020204" pitchFamily="34" charset="0"/>
              </a:defRPr>
            </a:lvl4pPr>
            <a:lvl5pPr marL="2227263" indent="-246063">
              <a:spcBef>
                <a:spcPct val="30000"/>
              </a:spcBef>
              <a:defRPr sz="1200">
                <a:solidFill>
                  <a:schemeClr val="tx1"/>
                </a:solidFill>
                <a:latin typeface="Arial" panose="020B0604020202020204" pitchFamily="34" charset="0"/>
              </a:defRPr>
            </a:lvl5pPr>
            <a:lvl6pPr marL="2684463" indent="-246063" eaLnBrk="0" fontAlgn="base" hangingPunct="0">
              <a:spcBef>
                <a:spcPct val="30000"/>
              </a:spcBef>
              <a:spcAft>
                <a:spcPct val="0"/>
              </a:spcAft>
              <a:defRPr sz="1200">
                <a:solidFill>
                  <a:schemeClr val="tx1"/>
                </a:solidFill>
                <a:latin typeface="Arial" panose="020B0604020202020204" pitchFamily="34" charset="0"/>
              </a:defRPr>
            </a:lvl6pPr>
            <a:lvl7pPr marL="3141663" indent="-246063" eaLnBrk="0" fontAlgn="base" hangingPunct="0">
              <a:spcBef>
                <a:spcPct val="30000"/>
              </a:spcBef>
              <a:spcAft>
                <a:spcPct val="0"/>
              </a:spcAft>
              <a:defRPr sz="1200">
                <a:solidFill>
                  <a:schemeClr val="tx1"/>
                </a:solidFill>
                <a:latin typeface="Arial" panose="020B0604020202020204" pitchFamily="34" charset="0"/>
              </a:defRPr>
            </a:lvl7pPr>
            <a:lvl8pPr marL="3598863" indent="-246063" eaLnBrk="0" fontAlgn="base" hangingPunct="0">
              <a:spcBef>
                <a:spcPct val="30000"/>
              </a:spcBef>
              <a:spcAft>
                <a:spcPct val="0"/>
              </a:spcAft>
              <a:defRPr sz="1200">
                <a:solidFill>
                  <a:schemeClr val="tx1"/>
                </a:solidFill>
                <a:latin typeface="Arial" panose="020B0604020202020204" pitchFamily="34" charset="0"/>
              </a:defRPr>
            </a:lvl8pPr>
            <a:lvl9pPr marL="4056063" indent="-2460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E1C15F1-FCAE-4926-862F-081E91424FB5}" type="slidenum">
              <a:rPr lang="de-DE" altLang="de-DE" sz="1300" smtClean="0">
                <a:ea typeface="ＭＳ Ｐゴシック" panose="020B0600070205080204" pitchFamily="34" charset="-128"/>
              </a:rPr>
              <a:pPr>
                <a:spcBef>
                  <a:spcPct val="0"/>
                </a:spcBef>
              </a:pPr>
              <a:t>36</a:t>
            </a:fld>
            <a:endParaRPr lang="de-DE" altLang="de-DE" sz="130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426B5FA-FE63-4D9C-BCE0-D958E8FF7B7A}" type="slidenum">
              <a:rPr lang="de-DE" altLang="de-DE" smtClean="0"/>
              <a:pPr>
                <a:spcBef>
                  <a:spcPct val="0"/>
                </a:spcBef>
              </a:pPr>
              <a:t>38</a:t>
            </a:fld>
            <a:endParaRPr lang="de-DE" altLang="de-DE"/>
          </a:p>
        </p:txBody>
      </p:sp>
      <p:sp>
        <p:nvSpPr>
          <p:cNvPr id="69635" name="Rectangle 2"/>
          <p:cNvSpPr>
            <a:spLocks noGrp="1" noRot="1" noChangeAspect="1" noChangeArrowheads="1" noTextEdit="1"/>
          </p:cNvSpPr>
          <p:nvPr>
            <p:ph type="sldImg"/>
          </p:nvPr>
        </p:nvSpPr>
        <p:spPr>
          <a:xfrm>
            <a:off x="831850" y="679450"/>
            <a:ext cx="5133975" cy="3851275"/>
          </a:xfrm>
          <a:ln/>
        </p:spPr>
      </p:sp>
      <p:sp>
        <p:nvSpPr>
          <p:cNvPr id="69636" name="Rectangle 3"/>
          <p:cNvSpPr>
            <a:spLocks noGrp="1" noChangeArrowheads="1"/>
          </p:cNvSpPr>
          <p:nvPr>
            <p:ph type="body" idx="1"/>
          </p:nvPr>
        </p:nvSpPr>
        <p:spPr>
          <a:xfrm>
            <a:off x="908050" y="4716463"/>
            <a:ext cx="498157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62000" eaLnBrk="1" hangingPunct="1"/>
            <a:r>
              <a:rPr lang="de-DE" altLang="de-DE" sz="1400" b="1"/>
              <a:t>Folie 6	</a:t>
            </a:r>
            <a:r>
              <a:rPr lang="de-DE" altLang="de-DE" sz="1400" b="1">
                <a:solidFill>
                  <a:srgbClr val="000000"/>
                </a:solidFill>
                <a:cs typeface="Arial" panose="020B0604020202020204" pitchFamily="34" charset="0"/>
              </a:rPr>
              <a:t>Blutversorgung des Gehirns</a:t>
            </a:r>
            <a:endParaRPr lang="de-DE" altLang="de-DE" sz="1400" b="1">
              <a:cs typeface="Arial" panose="020B0604020202020204" pitchFamily="34" charset="0"/>
            </a:endParaRPr>
          </a:p>
          <a:p>
            <a:pPr defTabSz="762000" eaLnBrk="1" hangingPunct="1"/>
            <a:endParaRPr lang="de-DE" altLang="de-DE" sz="1400" b="1">
              <a:cs typeface="Arial" panose="020B0604020202020204" pitchFamily="34" charset="0"/>
            </a:endParaRPr>
          </a:p>
          <a:p>
            <a:pPr defTabSz="762000" eaLnBrk="1" hangingPunct="1"/>
            <a:r>
              <a:rPr lang="de-DE" altLang="de-DE">
                <a:cs typeface="Arial" panose="020B0604020202020204" pitchFamily="34" charset="0"/>
              </a:rPr>
              <a:t>Eine der wichtigsten Aufgaben des Blutes ist es, Energie z. B. in Form von Zucker und Sauerstoff zu transportieren. So erhält auch das Gehirn mit dem Blut, ausgehend  vom Herzen über die große Körperschlagader und die Gehirnarterien, die seitlich am Hals in das Gehirn führen, seine Energie.</a:t>
            </a:r>
          </a:p>
          <a:p>
            <a:pPr defTabSz="762000" eaLnBrk="1" hangingPunct="1"/>
            <a:r>
              <a:rPr lang="de-DE" altLang="de-DE">
                <a:cs typeface="Arial" panose="020B0604020202020204" pitchFamily="34" charset="0"/>
              </a:rPr>
              <a:t> </a:t>
            </a:r>
          </a:p>
          <a:p>
            <a:pPr defTabSz="762000" eaLnBrk="1" hangingPunct="1"/>
            <a:r>
              <a:rPr lang="de-DE" altLang="de-DE">
                <a:cs typeface="Arial" panose="020B0604020202020204" pitchFamily="34" charset="0"/>
              </a:rPr>
              <a:t>Die Gehirnarterien können - kräftig pulsierend - mit den Fingern am Hals ertastet werden.</a:t>
            </a:r>
            <a:r>
              <a:rPr lang="de-DE" altLang="de-DE"/>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8D035EE-0D67-49A0-9685-2E5A0647B515}" type="slidenum">
              <a:rPr lang="de-DE" altLang="de-DE" smtClean="0"/>
              <a:pPr>
                <a:spcBef>
                  <a:spcPct val="0"/>
                </a:spcBef>
              </a:pPr>
              <a:t>40</a:t>
            </a:fld>
            <a:endParaRPr lang="de-DE" altLang="de-DE"/>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Das entscheidende Zeitintervall in der Akutphase, von dem die weitere Therapie abhängt, ist die Zeit vom Eintreffen in der Rettungsstelle bis zur Bildgebung. </a:t>
            </a:r>
          </a:p>
          <a:p>
            <a:pPr eaLnBrk="1" hangingPunct="1"/>
            <a:r>
              <a:rPr lang="de-DE" altLang="de-DE"/>
              <a:t>Mit der CT- oder MRT-Bildgebung entscheidet sich die Frage ob es sich um eine Blutung oder um einen ischämischen Schlaganfall handelt. </a:t>
            </a:r>
          </a:p>
          <a:p>
            <a:pPr eaLnBrk="1" hangingPunct="1"/>
            <a:r>
              <a:rPr lang="de-DE" altLang="de-DE"/>
              <a:t>Und natürlich kann insbesondere die MR-Bildgebung beim Schlaganfall heutzutage noch sehr viel mehr leisten.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1895089-5EA3-4B06-9145-90407F53C505}" type="slidenum">
              <a:rPr lang="de-DE" altLang="de-DE" smtClean="0"/>
              <a:pPr>
                <a:spcBef>
                  <a:spcPct val="0"/>
                </a:spcBef>
              </a:pPr>
              <a:t>45</a:t>
            </a:fld>
            <a:endParaRPr lang="de-DE" altLang="de-DE"/>
          </a:p>
        </p:txBody>
      </p:sp>
      <p:sp>
        <p:nvSpPr>
          <p:cNvPr id="80899" name="Rectangle 7"/>
          <p:cNvSpPr txBox="1">
            <a:spLocks noGrp="1" noChangeArrowheads="1"/>
          </p:cNvSpPr>
          <p:nvPr/>
        </p:nvSpPr>
        <p:spPr bwMode="auto">
          <a:xfrm>
            <a:off x="3851275" y="9429750"/>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14" tIns="43657" rIns="87314" bIns="43657" anchor="b"/>
          <a:lstStyle>
            <a:lvl1pPr defTabSz="873125">
              <a:spcBef>
                <a:spcPct val="30000"/>
              </a:spcBef>
              <a:defRPr sz="1200">
                <a:solidFill>
                  <a:schemeClr val="tx1"/>
                </a:solidFill>
                <a:latin typeface="Arial" panose="020B0604020202020204" pitchFamily="34" charset="0"/>
              </a:defRPr>
            </a:lvl1pPr>
            <a:lvl2pPr marL="742950" indent="-285750" defTabSz="873125">
              <a:spcBef>
                <a:spcPct val="30000"/>
              </a:spcBef>
              <a:defRPr sz="1200">
                <a:solidFill>
                  <a:schemeClr val="tx1"/>
                </a:solidFill>
                <a:latin typeface="Arial" panose="020B0604020202020204" pitchFamily="34" charset="0"/>
              </a:defRPr>
            </a:lvl2pPr>
            <a:lvl3pPr marL="1143000" indent="-228600" defTabSz="873125">
              <a:spcBef>
                <a:spcPct val="30000"/>
              </a:spcBef>
              <a:defRPr sz="1200">
                <a:solidFill>
                  <a:schemeClr val="tx1"/>
                </a:solidFill>
                <a:latin typeface="Arial" panose="020B0604020202020204" pitchFamily="34" charset="0"/>
              </a:defRPr>
            </a:lvl3pPr>
            <a:lvl4pPr marL="1600200" indent="-228600" defTabSz="873125">
              <a:spcBef>
                <a:spcPct val="30000"/>
              </a:spcBef>
              <a:defRPr sz="1200">
                <a:solidFill>
                  <a:schemeClr val="tx1"/>
                </a:solidFill>
                <a:latin typeface="Arial" panose="020B0604020202020204" pitchFamily="34" charset="0"/>
              </a:defRPr>
            </a:lvl4pPr>
            <a:lvl5pPr marL="2057400" indent="-228600" defTabSz="873125">
              <a:spcBef>
                <a:spcPct val="30000"/>
              </a:spcBef>
              <a:defRPr sz="1200">
                <a:solidFill>
                  <a:schemeClr val="tx1"/>
                </a:solidFill>
                <a:latin typeface="Arial" panose="020B0604020202020204" pitchFamily="34" charset="0"/>
              </a:defRPr>
            </a:lvl5pPr>
            <a:lvl6pPr marL="2514600" indent="-228600" defTabSz="8731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731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731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73125"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33D8136E-2D0F-4EE5-980B-DC853BA7FB2B}" type="slidenum">
              <a:rPr lang="de-DE" altLang="de-DE" sz="1100">
                <a:latin typeface="Times New Roman" panose="02020603050405020304" pitchFamily="18" charset="0"/>
              </a:rPr>
              <a:pPr algn="r" eaLnBrk="1" hangingPunct="1">
                <a:spcBef>
                  <a:spcPct val="0"/>
                </a:spcBef>
              </a:pPr>
              <a:t>45</a:t>
            </a:fld>
            <a:endParaRPr lang="de-DE" altLang="de-DE" sz="1100">
              <a:latin typeface="Times New Roman" panose="02020603050405020304" pitchFamily="18" charset="0"/>
            </a:endParaRPr>
          </a:p>
        </p:txBody>
      </p:sp>
      <p:sp>
        <p:nvSpPr>
          <p:cNvPr id="80900" name="Rectangle 2"/>
          <p:cNvSpPr>
            <a:spLocks noGrp="1" noRot="1" noChangeAspect="1" noChangeArrowheads="1" noTextEdit="1"/>
          </p:cNvSpPr>
          <p:nvPr>
            <p:ph type="sldImg"/>
          </p:nvPr>
        </p:nvSpPr>
        <p:spPr>
          <a:xfrm>
            <a:off x="66675" y="487363"/>
            <a:ext cx="6635750" cy="4978400"/>
          </a:xfrm>
          <a:ln/>
        </p:spPr>
      </p:sp>
      <p:sp>
        <p:nvSpPr>
          <p:cNvPr id="80901" name="Rectangle 3"/>
          <p:cNvSpPr>
            <a:spLocks noGrp="1" noChangeArrowheads="1"/>
          </p:cNvSpPr>
          <p:nvPr>
            <p:ph type="body" idx="1"/>
          </p:nvPr>
        </p:nvSpPr>
        <p:spPr>
          <a:xfrm>
            <a:off x="277813" y="5626100"/>
            <a:ext cx="6176962" cy="3887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lstStyle/>
          <a:p>
            <a:pPr eaLnBrk="1" hangingPunct="1"/>
            <a:r>
              <a:rPr lang="de-DE" altLang="de-DE"/>
              <a:t>Durch Bildung von Plaques -entzündlichen Verdickungen der inneren Wand von Blutgefäßen- wird der Blutfluss gehemmt. Reissen die Plaques auf, wird die Gerinnungskaskade in Gang gesetzt und an den Plaques bilden sich Blutgerinnsel.</a:t>
            </a:r>
          </a:p>
          <a:p>
            <a:pPr eaLnBrk="1" hangingPunct="1"/>
            <a:r>
              <a:rPr lang="de-DE" altLang="de-DE"/>
              <a:t>Lösen sich Teile der Gerinnsel ab und werden vom Blutfluss in kleine Blutgefäße getragen, können Sie diese verstopfen und so die Versorgung des dahinter liegenden Gewebes mit Sauerstoff und Nährstoffen unterbrechen. Dies wird als Embolie bezeichnet. Wird das Gerinnsel am Ort seiner Entstehung so groß, dass es ein Hauptgefäß verstopft, kommt es an dieser Stelle zum Verschluss, ein Infarkt ist die Folge.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noChangeArrowheads="1"/>
          </p:cNvSpPr>
          <p:nvPr/>
        </p:nvSpPr>
        <p:spPr bwMode="auto">
          <a:xfrm>
            <a:off x="3813175" y="10236200"/>
            <a:ext cx="29146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76" tIns="45688" rIns="91376" bIns="45688"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AD652543-0C0D-4143-8D6D-E7DE4FAB4233}" type="slidenum">
              <a:rPr lang="en-GB" altLang="en-US"/>
              <a:pPr algn="r" eaLnBrk="1" hangingPunct="1">
                <a:spcBef>
                  <a:spcPct val="0"/>
                </a:spcBef>
              </a:pPr>
              <a:t>5</a:t>
            </a:fld>
            <a:endParaRPr lang="en-GB" altLang="en-US"/>
          </a:p>
        </p:txBody>
      </p:sp>
      <p:sp>
        <p:nvSpPr>
          <p:cNvPr id="11267" name="Rectangle 2"/>
          <p:cNvSpPr>
            <a:spLocks noGrp="1" noRot="1" noChangeAspect="1" noChangeArrowheads="1" noTextEdit="1"/>
          </p:cNvSpPr>
          <p:nvPr>
            <p:ph type="sldImg"/>
          </p:nvPr>
        </p:nvSpPr>
        <p:spPr>
          <a:xfrm>
            <a:off x="669925" y="808038"/>
            <a:ext cx="5386388" cy="4041775"/>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a:t>Several behavioral and psychosocial factors increase the risk for acute coronary syndrome  indepent of traditional risk factors</a:t>
            </a:r>
          </a:p>
          <a:p>
            <a:pPr eaLnBrk="1" hangingPunct="1"/>
            <a:endParaRPr lang="de-DE"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altLang="de-DE">
                <a:latin typeface="Times New Roman" panose="02020603050405020304" pitchFamily="18" charset="0"/>
                <a:cs typeface="Arial" panose="020B0604020202020204" pitchFamily="34" charset="0"/>
              </a:rPr>
              <a:t>Infratentoriell schlechte Prognose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Times New Roman" panose="02020603050405020304" pitchFamily="18" charset="0"/>
                <a:ea typeface="ＭＳ Ｐゴシック" panose="020B0600070205080204" pitchFamily="34" charset="-128"/>
                <a:cs typeface="Arial" panose="020B0604020202020204" pitchFamily="34" charset="0"/>
              </a:rPr>
              <a:t>Infratentoriell schlechte Prognose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EDA8233-31F0-4F1A-B9CE-3993D28497B8}" type="slidenum">
              <a:rPr lang="de-DE" altLang="de-DE" smtClean="0">
                <a:latin typeface="New Century Schoolbook"/>
                <a:ea typeface="ＭＳ Ｐゴシック" panose="020B0600070205080204" pitchFamily="34" charset="-128"/>
              </a:rPr>
              <a:pPr>
                <a:spcBef>
                  <a:spcPct val="0"/>
                </a:spcBef>
              </a:pPr>
              <a:t>57</a:t>
            </a:fld>
            <a:endParaRPr lang="de-DE" altLang="de-DE">
              <a:latin typeface="New Century Schoolbook"/>
              <a:ea typeface="ＭＳ Ｐゴシック" panose="020B0600070205080204" pitchFamily="34" charset="-128"/>
            </a:endParaRPr>
          </a:p>
        </p:txBody>
      </p:sp>
      <p:sp>
        <p:nvSpPr>
          <p:cNvPr id="98307"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EF1FCB3B-A70B-4876-B06F-BA4C1723026C}" type="slidenum">
              <a:rPr lang="de-DE" altLang="de-DE">
                <a:ea typeface="ＭＳ Ｐゴシック" panose="020B0600070205080204" pitchFamily="34" charset="-128"/>
              </a:rPr>
              <a:pPr algn="r" eaLnBrk="1" hangingPunct="1">
                <a:spcBef>
                  <a:spcPct val="0"/>
                </a:spcBef>
              </a:pPr>
              <a:t>57</a:t>
            </a:fld>
            <a:endParaRPr lang="de-DE" altLang="de-DE">
              <a:ea typeface="ＭＳ Ｐゴシック" panose="020B0600070205080204" pitchFamily="34" charset="-128"/>
            </a:endParaRPr>
          </a:p>
        </p:txBody>
      </p:sp>
      <p:sp>
        <p:nvSpPr>
          <p:cNvPr id="98308" name="Rectangle 2"/>
          <p:cNvSpPr>
            <a:spLocks noGrp="1" noRot="1" noChangeAspect="1" noChangeArrowheads="1" noTextEdit="1"/>
          </p:cNvSpPr>
          <p:nvPr>
            <p:ph type="sldImg"/>
          </p:nvPr>
        </p:nvSpPr>
        <p:spPr>
          <a:ln/>
        </p:spPr>
      </p:sp>
      <p:sp>
        <p:nvSpPr>
          <p:cNvPr id="983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p>
            <a:pPr eaLnBrk="1" hangingPunct="1"/>
            <a:r>
              <a:rPr lang="de-DE" altLang="de-DE">
                <a:ea typeface="ＭＳ Ｐゴシック" panose="020B0600070205080204" pitchFamily="34" charset="-128"/>
              </a:rPr>
              <a:t>Atherothrombose-systemische Erkrankung. </a:t>
            </a:r>
          </a:p>
          <a:p>
            <a:pPr eaLnBrk="1" hangingPunct="1"/>
            <a:r>
              <a:rPr lang="de-DE" altLang="de-DE">
                <a:ea typeface="ＭＳ Ｐゴシック" panose="020B0600070205080204" pitchFamily="34" charset="-128"/>
              </a:rPr>
              <a:t>Schlaganfall häufig Index-Ereignis für weitere kardiovaskuläre Endorganschäden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eaLnBrk="0" fontAlgn="base" hangingPunct="0">
              <a:spcBef>
                <a:spcPct val="0"/>
              </a:spcBef>
              <a:spcAft>
                <a:spcPct val="0"/>
              </a:spcAft>
              <a:defRPr sz="1700">
                <a:solidFill>
                  <a:schemeClr val="tx1"/>
                </a:solidFill>
                <a:latin typeface="Arial" panose="020B0604020202020204" pitchFamily="34" charset="0"/>
              </a:defRPr>
            </a:lvl6pPr>
            <a:lvl7pPr marL="2971800" indent="-228600" eaLnBrk="0" fontAlgn="base" hangingPunct="0">
              <a:spcBef>
                <a:spcPct val="0"/>
              </a:spcBef>
              <a:spcAft>
                <a:spcPct val="0"/>
              </a:spcAft>
              <a:defRPr sz="1700">
                <a:solidFill>
                  <a:schemeClr val="tx1"/>
                </a:solidFill>
                <a:latin typeface="Arial" panose="020B0604020202020204" pitchFamily="34" charset="0"/>
              </a:defRPr>
            </a:lvl7pPr>
            <a:lvl8pPr marL="3429000" indent="-228600" eaLnBrk="0" fontAlgn="base" hangingPunct="0">
              <a:spcBef>
                <a:spcPct val="0"/>
              </a:spcBef>
              <a:spcAft>
                <a:spcPct val="0"/>
              </a:spcAft>
              <a:defRPr sz="1700">
                <a:solidFill>
                  <a:schemeClr val="tx1"/>
                </a:solidFill>
                <a:latin typeface="Arial" panose="020B0604020202020204" pitchFamily="34" charset="0"/>
              </a:defRPr>
            </a:lvl8pPr>
            <a:lvl9pPr marL="3886200" indent="-228600" eaLnBrk="0" fontAlgn="base" hangingPunct="0">
              <a:spcBef>
                <a:spcPct val="0"/>
              </a:spcBef>
              <a:spcAft>
                <a:spcPct val="0"/>
              </a:spcAft>
              <a:defRPr sz="1700">
                <a:solidFill>
                  <a:schemeClr val="tx1"/>
                </a:solidFill>
                <a:latin typeface="Arial" panose="020B0604020202020204" pitchFamily="34" charset="0"/>
              </a:defRPr>
            </a:lvl9pPr>
          </a:lstStyle>
          <a:p>
            <a:fld id="{7ADCBBD6-C008-43AA-8E3A-92F6AE7FD60A}" type="slidenum">
              <a:rPr lang="de-DE" altLang="de-DE" sz="1200" smtClean="0">
                <a:latin typeface="Times New Roman" panose="02020603050405020304" pitchFamily="18" charset="0"/>
              </a:rPr>
              <a:pPr/>
              <a:t>60</a:t>
            </a:fld>
            <a:endParaRPr lang="de-DE" altLang="de-DE" sz="1200">
              <a:latin typeface="Times New Roman" panose="02020603050405020304" pitchFamily="18"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Folienbildplatzhalter 1"/>
          <p:cNvSpPr>
            <a:spLocks noGrp="1" noRot="1" noChangeAspect="1" noTextEdit="1"/>
          </p:cNvSpPr>
          <p:nvPr>
            <p:ph type="sldImg"/>
          </p:nvPr>
        </p:nvSpPr>
        <p:spPr>
          <a:ln/>
        </p:spPr>
      </p:sp>
      <p:sp>
        <p:nvSpPr>
          <p:cNvPr id="12185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12186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eaLnBrk="0" fontAlgn="base" hangingPunct="0">
              <a:spcBef>
                <a:spcPct val="0"/>
              </a:spcBef>
              <a:spcAft>
                <a:spcPct val="0"/>
              </a:spcAft>
              <a:defRPr sz="1700">
                <a:solidFill>
                  <a:schemeClr val="tx1"/>
                </a:solidFill>
                <a:latin typeface="Arial" panose="020B0604020202020204" pitchFamily="34" charset="0"/>
              </a:defRPr>
            </a:lvl6pPr>
            <a:lvl7pPr marL="2971800" indent="-228600" eaLnBrk="0" fontAlgn="base" hangingPunct="0">
              <a:spcBef>
                <a:spcPct val="0"/>
              </a:spcBef>
              <a:spcAft>
                <a:spcPct val="0"/>
              </a:spcAft>
              <a:defRPr sz="1700">
                <a:solidFill>
                  <a:schemeClr val="tx1"/>
                </a:solidFill>
                <a:latin typeface="Arial" panose="020B0604020202020204" pitchFamily="34" charset="0"/>
              </a:defRPr>
            </a:lvl7pPr>
            <a:lvl8pPr marL="3429000" indent="-228600" eaLnBrk="0" fontAlgn="base" hangingPunct="0">
              <a:spcBef>
                <a:spcPct val="0"/>
              </a:spcBef>
              <a:spcAft>
                <a:spcPct val="0"/>
              </a:spcAft>
              <a:defRPr sz="1700">
                <a:solidFill>
                  <a:schemeClr val="tx1"/>
                </a:solidFill>
                <a:latin typeface="Arial" panose="020B0604020202020204" pitchFamily="34" charset="0"/>
              </a:defRPr>
            </a:lvl8pPr>
            <a:lvl9pPr marL="3886200" indent="-228600" eaLnBrk="0" fontAlgn="base" hangingPunct="0">
              <a:spcBef>
                <a:spcPct val="0"/>
              </a:spcBef>
              <a:spcAft>
                <a:spcPct val="0"/>
              </a:spcAft>
              <a:defRPr sz="1700">
                <a:solidFill>
                  <a:schemeClr val="tx1"/>
                </a:solidFill>
                <a:latin typeface="Arial" panose="020B0604020202020204" pitchFamily="34" charset="0"/>
              </a:defRPr>
            </a:lvl9pPr>
          </a:lstStyle>
          <a:p>
            <a:fld id="{AE9216B7-B138-42C6-8AEE-00CB513429E5}" type="slidenum">
              <a:rPr lang="de-DE" altLang="de-DE" sz="1200" smtClean="0"/>
              <a:pPr/>
              <a:t>74</a:t>
            </a:fld>
            <a:endParaRPr lang="de-DE" altLang="de-DE"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61F69C6-4104-447D-B600-13AE177BC025}" type="slidenum">
              <a:rPr lang="de-DE" altLang="de-DE" smtClean="0"/>
              <a:pPr>
                <a:spcBef>
                  <a:spcPct val="0"/>
                </a:spcBef>
              </a:pPr>
              <a:t>6</a:t>
            </a:fld>
            <a:endParaRPr lang="de-DE" altLang="de-DE"/>
          </a:p>
        </p:txBody>
      </p:sp>
      <p:sp>
        <p:nvSpPr>
          <p:cNvPr id="13315" name="Rectangle 2"/>
          <p:cNvSpPr>
            <a:spLocks noGrp="1" noRot="1" noChangeAspect="1" noChangeArrowheads="1" noTextEdit="1"/>
          </p:cNvSpPr>
          <p:nvPr>
            <p:ph type="sldImg"/>
          </p:nvPr>
        </p:nvSpPr>
        <p:spPr>
          <a:xfrm>
            <a:off x="831850" y="679450"/>
            <a:ext cx="5133975" cy="3851275"/>
          </a:xfrm>
          <a:ln/>
        </p:spPr>
      </p:sp>
      <p:sp>
        <p:nvSpPr>
          <p:cNvPr id="13316" name="Rectangle 3"/>
          <p:cNvSpPr>
            <a:spLocks noGrp="1" noChangeArrowheads="1"/>
          </p:cNvSpPr>
          <p:nvPr>
            <p:ph type="body" idx="1"/>
          </p:nvPr>
        </p:nvSpPr>
        <p:spPr>
          <a:xfrm>
            <a:off x="908050" y="4716463"/>
            <a:ext cx="498157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62000" eaLnBrk="1" hangingPunct="1"/>
            <a:r>
              <a:rPr lang="de-DE" altLang="de-DE" sz="1400" b="1"/>
              <a:t>Folie 2		 </a:t>
            </a:r>
            <a:r>
              <a:rPr lang="de-DE" altLang="de-DE" b="1">
                <a:cs typeface="Arial" panose="020B0604020202020204" pitchFamily="34" charset="0"/>
              </a:rPr>
              <a:t>Schlaganfall die dritthäufigste Todesursache</a:t>
            </a:r>
            <a:endParaRPr lang="de-DE" altLang="de-DE" sz="1400" b="1"/>
          </a:p>
          <a:p>
            <a:pPr defTabSz="762000" eaLnBrk="1" hangingPunct="1"/>
            <a:endParaRPr lang="de-DE" altLang="de-DE" sz="1400" b="1"/>
          </a:p>
          <a:p>
            <a:pPr defTabSz="762000" eaLnBrk="1" hangingPunct="1"/>
            <a:r>
              <a:rPr lang="de-DE" altLang="de-DE">
                <a:cs typeface="Arial" panose="020B0604020202020204" pitchFamily="34" charset="0"/>
              </a:rPr>
              <a:t>Am Schlaganfall sterben viele Menschen: 200-300 täglich. Damit ist der Schlaganfall die dritthäufigste Todesursache.</a:t>
            </a:r>
          </a:p>
          <a:p>
            <a:pPr defTabSz="762000" eaLnBrk="1" hangingPunct="1"/>
            <a:r>
              <a:rPr lang="de-DE" altLang="de-DE">
                <a:cs typeface="Arial" panose="020B0604020202020204" pitchFamily="34" charset="0"/>
              </a:rPr>
              <a:t>Zum Vergleich: 1.200 Tote durch Herz-Kreislauf-Erkrankungen, 600 Tote täglich durch Krebs.</a:t>
            </a:r>
            <a:r>
              <a:rPr lang="de-DE" altLang="de-DE"/>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8F3727E-C742-49EB-8960-B641739D7E5E}" type="slidenum">
              <a:rPr lang="en-GB" altLang="en-US" smtClean="0"/>
              <a:pPr>
                <a:spcBef>
                  <a:spcPct val="0"/>
                </a:spcBef>
              </a:pPr>
              <a:t>7</a:t>
            </a:fld>
            <a:endParaRPr lang="en-GB" altLang="en-US"/>
          </a:p>
        </p:txBody>
      </p:sp>
      <p:sp>
        <p:nvSpPr>
          <p:cNvPr id="15363" name="Rectangle 2"/>
          <p:cNvSpPr>
            <a:spLocks noGrp="1" noRot="1" noChangeAspect="1" noChangeArrowheads="1" noTextEdit="1"/>
          </p:cNvSpPr>
          <p:nvPr>
            <p:ph type="sldImg"/>
          </p:nvPr>
        </p:nvSpPr>
        <p:spPr>
          <a:xfrm>
            <a:off x="669925" y="808038"/>
            <a:ext cx="5386388" cy="4041775"/>
          </a:xfrm>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7368562-6A7C-4EC0-9EFF-E9AAD33EC75D}" type="slidenum">
              <a:rPr lang="en-GB" altLang="en-US" smtClean="0"/>
              <a:pPr>
                <a:spcBef>
                  <a:spcPct val="0"/>
                </a:spcBef>
              </a:pPr>
              <a:t>8</a:t>
            </a:fld>
            <a:endParaRPr lang="en-GB" altLang="en-US"/>
          </a:p>
        </p:txBody>
      </p:sp>
      <p:sp>
        <p:nvSpPr>
          <p:cNvPr id="17411" name="Rectangle 2"/>
          <p:cNvSpPr>
            <a:spLocks noGrp="1" noRot="1" noChangeAspect="1" noChangeArrowheads="1" noTextEdit="1"/>
          </p:cNvSpPr>
          <p:nvPr>
            <p:ph type="sldImg"/>
          </p:nvPr>
        </p:nvSpPr>
        <p:spPr>
          <a:xfrm>
            <a:off x="669925" y="808038"/>
            <a:ext cx="5386388" cy="4041775"/>
          </a:xfrm>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297A720-29DB-4C8C-A0E5-CB8C51BB0079}" type="slidenum">
              <a:rPr lang="de-DE" altLang="de-DE" smtClean="0"/>
              <a:pPr>
                <a:spcBef>
                  <a:spcPct val="0"/>
                </a:spcBef>
              </a:pPr>
              <a:t>11</a:t>
            </a:fld>
            <a:endParaRPr lang="de-DE" altLang="de-DE"/>
          </a:p>
        </p:txBody>
      </p:sp>
      <p:sp>
        <p:nvSpPr>
          <p:cNvPr id="27651" name="Rectangle 2"/>
          <p:cNvSpPr>
            <a:spLocks noGrp="1" noRot="1" noChangeAspect="1" noChangeArrowheads="1" noTextEdit="1"/>
          </p:cNvSpPr>
          <p:nvPr>
            <p:ph type="sldImg"/>
          </p:nvPr>
        </p:nvSpPr>
        <p:spPr>
          <a:xfrm>
            <a:off x="-495300" y="-315913"/>
            <a:ext cx="7791450" cy="5845176"/>
          </a:xfrm>
          <a:ln w="12700" cap="flat">
            <a:solidFill>
              <a:schemeClr val="tx1"/>
            </a:solidFill>
          </a:ln>
        </p:spPr>
      </p:sp>
      <p:sp>
        <p:nvSpPr>
          <p:cNvPr id="27652" name="Rectangle 3"/>
          <p:cNvSpPr>
            <a:spLocks noGrp="1" noChangeArrowheads="1"/>
          </p:cNvSpPr>
          <p:nvPr>
            <p:ph type="body" idx="1"/>
          </p:nvPr>
        </p:nvSpPr>
        <p:spPr>
          <a:xfrm>
            <a:off x="906463" y="4729163"/>
            <a:ext cx="4983162" cy="4492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1129" tIns="80565" rIns="161129" bIns="80565"/>
          <a:lstStyle/>
          <a:p>
            <a:pPr defTabSz="762000" eaLnBrk="1" hangingPunct="1"/>
            <a:endParaRPr lang="de-DE" alt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lienbildplatzhalter 1"/>
          <p:cNvSpPr>
            <a:spLocks noGrp="1" noRot="1" noChangeAspect="1" noTextEdit="1"/>
          </p:cNvSpPr>
          <p:nvPr>
            <p:ph type="sldImg"/>
          </p:nvPr>
        </p:nvSpPr>
        <p:spPr>
          <a:ln/>
        </p:spPr>
      </p:sp>
      <p:sp>
        <p:nvSpPr>
          <p:cNvPr id="2969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2970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eaLnBrk="0" fontAlgn="base" hangingPunct="0">
              <a:spcBef>
                <a:spcPct val="0"/>
              </a:spcBef>
              <a:spcAft>
                <a:spcPct val="0"/>
              </a:spcAft>
              <a:defRPr sz="1700">
                <a:solidFill>
                  <a:schemeClr val="tx1"/>
                </a:solidFill>
                <a:latin typeface="Arial" panose="020B0604020202020204" pitchFamily="34" charset="0"/>
              </a:defRPr>
            </a:lvl6pPr>
            <a:lvl7pPr marL="2971800" indent="-228600" eaLnBrk="0" fontAlgn="base" hangingPunct="0">
              <a:spcBef>
                <a:spcPct val="0"/>
              </a:spcBef>
              <a:spcAft>
                <a:spcPct val="0"/>
              </a:spcAft>
              <a:defRPr sz="1700">
                <a:solidFill>
                  <a:schemeClr val="tx1"/>
                </a:solidFill>
                <a:latin typeface="Arial" panose="020B0604020202020204" pitchFamily="34" charset="0"/>
              </a:defRPr>
            </a:lvl7pPr>
            <a:lvl8pPr marL="3429000" indent="-228600" eaLnBrk="0" fontAlgn="base" hangingPunct="0">
              <a:spcBef>
                <a:spcPct val="0"/>
              </a:spcBef>
              <a:spcAft>
                <a:spcPct val="0"/>
              </a:spcAft>
              <a:defRPr sz="1700">
                <a:solidFill>
                  <a:schemeClr val="tx1"/>
                </a:solidFill>
                <a:latin typeface="Arial" panose="020B0604020202020204" pitchFamily="34" charset="0"/>
              </a:defRPr>
            </a:lvl8pPr>
            <a:lvl9pPr marL="3886200" indent="-228600" eaLnBrk="0" fontAlgn="base" hangingPunct="0">
              <a:spcBef>
                <a:spcPct val="0"/>
              </a:spcBef>
              <a:spcAft>
                <a:spcPct val="0"/>
              </a:spcAft>
              <a:defRPr sz="1700">
                <a:solidFill>
                  <a:schemeClr val="tx1"/>
                </a:solidFill>
                <a:latin typeface="Arial" panose="020B0604020202020204" pitchFamily="34" charset="0"/>
              </a:defRPr>
            </a:lvl9pPr>
          </a:lstStyle>
          <a:p>
            <a:fld id="{1437AEF9-DE65-438A-A7E8-06ED65CB8CFA}" type="slidenum">
              <a:rPr lang="de-DE" altLang="de-DE" sz="1200" smtClean="0"/>
              <a:pPr/>
              <a:t>12</a:t>
            </a:fld>
            <a:endParaRPr lang="de-DE" altLang="de-DE"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91781F5-9EC5-45C4-BAE1-F5F5AC533545}" type="slidenum">
              <a:rPr lang="de-DE" altLang="de-DE" smtClean="0"/>
              <a:pPr>
                <a:spcBef>
                  <a:spcPct val="0"/>
                </a:spcBef>
              </a:pPr>
              <a:t>21</a:t>
            </a:fld>
            <a:endParaRPr lang="de-DE" altLang="de-DE"/>
          </a:p>
        </p:txBody>
      </p:sp>
      <p:sp>
        <p:nvSpPr>
          <p:cNvPr id="39939" name="Rectangle 2"/>
          <p:cNvSpPr>
            <a:spLocks noGrp="1" noRot="1" noChangeAspect="1" noChangeArrowheads="1" noTextEdit="1"/>
          </p:cNvSpPr>
          <p:nvPr>
            <p:ph type="sldImg"/>
          </p:nvPr>
        </p:nvSpPr>
        <p:spPr>
          <a:xfrm>
            <a:off x="-495300" y="-315913"/>
            <a:ext cx="7791450" cy="5845176"/>
          </a:xfrm>
          <a:ln w="12700" cap="flat">
            <a:solidFill>
              <a:schemeClr val="tx1"/>
            </a:solidFill>
          </a:ln>
        </p:spPr>
      </p:sp>
      <p:sp>
        <p:nvSpPr>
          <p:cNvPr id="39940" name="Rectangle 3"/>
          <p:cNvSpPr>
            <a:spLocks noGrp="1" noChangeArrowheads="1"/>
          </p:cNvSpPr>
          <p:nvPr>
            <p:ph type="body" idx="1"/>
          </p:nvPr>
        </p:nvSpPr>
        <p:spPr>
          <a:xfrm>
            <a:off x="906463" y="4729163"/>
            <a:ext cx="4983162" cy="4492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1129" tIns="80565" rIns="161129" bIns="80565"/>
          <a:lstStyle/>
          <a:p>
            <a:pPr defTabSz="762000" eaLnBrk="1" hangingPunct="1"/>
            <a:r>
              <a:rPr lang="de-DE" altLang="de-DE"/>
              <a:t>Wie äußert sich der Schlaganfall?</a:t>
            </a:r>
          </a:p>
          <a:p>
            <a:pPr defTabSz="762000" eaLnBrk="1" hangingPunct="1"/>
            <a:r>
              <a:rPr lang="de-DE" altLang="de-DE"/>
              <a:t>Die Klinik ist abhängig von der betroffenen Hirnregion!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29DFD1E-7F4A-4318-BBFE-D71B81A020C2}" type="slidenum">
              <a:rPr lang="de-DE" altLang="de-DE" smtClean="0"/>
              <a:pPr>
                <a:spcBef>
                  <a:spcPct val="0"/>
                </a:spcBef>
              </a:pPr>
              <a:t>22</a:t>
            </a:fld>
            <a:endParaRPr lang="de-DE" altLang="de-DE"/>
          </a:p>
        </p:txBody>
      </p:sp>
      <p:sp>
        <p:nvSpPr>
          <p:cNvPr id="41987" name="Rectangle 2"/>
          <p:cNvSpPr>
            <a:spLocks noGrp="1" noRot="1" noChangeAspect="1" noChangeArrowheads="1" noTextEdit="1"/>
          </p:cNvSpPr>
          <p:nvPr>
            <p:ph type="sldImg"/>
          </p:nvPr>
        </p:nvSpPr>
        <p:spPr>
          <a:xfrm>
            <a:off x="-495300" y="-315913"/>
            <a:ext cx="7791450" cy="5845176"/>
          </a:xfrm>
          <a:ln w="12700" cap="flat">
            <a:solidFill>
              <a:schemeClr val="tx1"/>
            </a:solidFill>
          </a:ln>
        </p:spPr>
      </p:sp>
      <p:sp>
        <p:nvSpPr>
          <p:cNvPr id="41988" name="Rectangle 3"/>
          <p:cNvSpPr>
            <a:spLocks noGrp="1" noChangeArrowheads="1"/>
          </p:cNvSpPr>
          <p:nvPr>
            <p:ph type="body" idx="1"/>
          </p:nvPr>
        </p:nvSpPr>
        <p:spPr>
          <a:xfrm>
            <a:off x="906463" y="4729163"/>
            <a:ext cx="4983162" cy="4492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1129" tIns="80565" rIns="161129" bIns="80565"/>
          <a:lstStyle/>
          <a:p>
            <a:pPr defTabSz="762000" eaLnBrk="1" hangingPunct="1"/>
            <a:r>
              <a:rPr lang="de-DE" altLang="de-DE"/>
              <a:t>Wie äußert sich der Schlaganfall?</a:t>
            </a:r>
          </a:p>
          <a:p>
            <a:pPr defTabSz="762000" eaLnBrk="1" hangingPunct="1"/>
            <a:r>
              <a:rPr lang="de-DE" altLang="de-DE"/>
              <a:t>Die Klinik ist abhängig von der betroffenen Hirnregion!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Tree>
    <p:extLst>
      <p:ext uri="{BB962C8B-B14F-4D97-AF65-F5344CB8AC3E}">
        <p14:creationId xmlns:p14="http://schemas.microsoft.com/office/powerpoint/2010/main" val="3342216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817893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48463" y="0"/>
            <a:ext cx="2165350" cy="61722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252413" y="0"/>
            <a:ext cx="6343650" cy="617220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53468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el, Text und ClipArt">
    <p:spTree>
      <p:nvGrpSpPr>
        <p:cNvPr id="1" name=""/>
        <p:cNvGrpSpPr/>
        <p:nvPr/>
      </p:nvGrpSpPr>
      <p:grpSpPr>
        <a:xfrm>
          <a:off x="0" y="0"/>
          <a:ext cx="0" cy="0"/>
          <a:chOff x="0" y="0"/>
          <a:chExt cx="0" cy="0"/>
        </a:xfrm>
      </p:grpSpPr>
      <p:sp>
        <p:nvSpPr>
          <p:cNvPr id="2" name="Titel 1"/>
          <p:cNvSpPr>
            <a:spLocks noGrp="1"/>
          </p:cNvSpPr>
          <p:nvPr>
            <p:ph type="title"/>
          </p:nvPr>
        </p:nvSpPr>
        <p:spPr>
          <a:xfrm>
            <a:off x="684213" y="0"/>
            <a:ext cx="8229600" cy="836613"/>
          </a:xfrm>
        </p:spPr>
        <p:txBody>
          <a:bodyPr/>
          <a:lstStyle/>
          <a:p>
            <a:r>
              <a:rPr lang="de-DE"/>
              <a:t>Titelmasterformat durch Klicken bearbeiten</a:t>
            </a:r>
          </a:p>
        </p:txBody>
      </p:sp>
      <p:sp>
        <p:nvSpPr>
          <p:cNvPr id="3" name="Textplatzhalter 2"/>
          <p:cNvSpPr>
            <a:spLocks noGrp="1"/>
          </p:cNvSpPr>
          <p:nvPr>
            <p:ph type="body" sz="half" idx="1"/>
          </p:nvPr>
        </p:nvSpPr>
        <p:spPr>
          <a:xfrm>
            <a:off x="252413" y="981075"/>
            <a:ext cx="4244975" cy="519112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ClipArt-Platzhalter 3"/>
          <p:cNvSpPr>
            <a:spLocks noGrp="1"/>
          </p:cNvSpPr>
          <p:nvPr>
            <p:ph type="clipArt" sz="half" idx="2"/>
          </p:nvPr>
        </p:nvSpPr>
        <p:spPr>
          <a:xfrm>
            <a:off x="4649788" y="981075"/>
            <a:ext cx="4244975" cy="5191125"/>
          </a:xfrm>
        </p:spPr>
        <p:txBody>
          <a:bodyPr/>
          <a:lstStyle/>
          <a:p>
            <a:pPr lvl="0"/>
            <a:endParaRPr lang="de-DE" noProof="0"/>
          </a:p>
        </p:txBody>
      </p:sp>
    </p:spTree>
    <p:extLst>
      <p:ext uri="{BB962C8B-B14F-4D97-AF65-F5344CB8AC3E}">
        <p14:creationId xmlns:p14="http://schemas.microsoft.com/office/powerpoint/2010/main" val="583892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252413" y="0"/>
            <a:ext cx="8661400" cy="61722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254619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160132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Tree>
    <p:extLst>
      <p:ext uri="{BB962C8B-B14F-4D97-AF65-F5344CB8AC3E}">
        <p14:creationId xmlns:p14="http://schemas.microsoft.com/office/powerpoint/2010/main" val="2734207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252413" y="981075"/>
            <a:ext cx="4244975" cy="5191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9788" y="981075"/>
            <a:ext cx="4244975" cy="5191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52140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51577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978541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819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extLst>
      <p:ext uri="{BB962C8B-B14F-4D97-AF65-F5344CB8AC3E}">
        <p14:creationId xmlns:p14="http://schemas.microsoft.com/office/powerpoint/2010/main" val="148173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extLst>
      <p:ext uri="{BB962C8B-B14F-4D97-AF65-F5344CB8AC3E}">
        <p14:creationId xmlns:p14="http://schemas.microsoft.com/office/powerpoint/2010/main" val="2887729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4"/>
          <p:cNvGrpSpPr>
            <a:grpSpLocks/>
          </p:cNvGrpSpPr>
          <p:nvPr userDrawn="1"/>
        </p:nvGrpSpPr>
        <p:grpSpPr bwMode="auto">
          <a:xfrm>
            <a:off x="0" y="-26988"/>
            <a:ext cx="9144000" cy="849313"/>
            <a:chOff x="0" y="-17"/>
            <a:chExt cx="5760" cy="535"/>
          </a:xfrm>
        </p:grpSpPr>
        <p:sp>
          <p:nvSpPr>
            <p:cNvPr id="1032" name="Rectangle 30"/>
            <p:cNvSpPr>
              <a:spLocks noChangeArrowheads="1"/>
            </p:cNvSpPr>
            <p:nvPr userDrawn="1"/>
          </p:nvSpPr>
          <p:spPr bwMode="auto">
            <a:xfrm>
              <a:off x="0" y="-17"/>
              <a:ext cx="5760" cy="535"/>
            </a:xfrm>
            <a:prstGeom prst="rect">
              <a:avLst/>
            </a:prstGeom>
            <a:solidFill>
              <a:srgbClr val="E1E2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eaLnBrk="0" fontAlgn="base" hangingPunct="0">
                <a:spcBef>
                  <a:spcPct val="0"/>
                </a:spcBef>
                <a:spcAft>
                  <a:spcPct val="0"/>
                </a:spcAft>
                <a:defRPr sz="1700">
                  <a:solidFill>
                    <a:schemeClr val="tx1"/>
                  </a:solidFill>
                  <a:latin typeface="Arial" panose="020B0604020202020204" pitchFamily="34" charset="0"/>
                </a:defRPr>
              </a:lvl6pPr>
              <a:lvl7pPr marL="2971800" indent="-228600" eaLnBrk="0" fontAlgn="base" hangingPunct="0">
                <a:spcBef>
                  <a:spcPct val="0"/>
                </a:spcBef>
                <a:spcAft>
                  <a:spcPct val="0"/>
                </a:spcAft>
                <a:defRPr sz="1700">
                  <a:solidFill>
                    <a:schemeClr val="tx1"/>
                  </a:solidFill>
                  <a:latin typeface="Arial" panose="020B0604020202020204" pitchFamily="34" charset="0"/>
                </a:defRPr>
              </a:lvl7pPr>
              <a:lvl8pPr marL="3429000" indent="-228600" eaLnBrk="0" fontAlgn="base" hangingPunct="0">
                <a:spcBef>
                  <a:spcPct val="0"/>
                </a:spcBef>
                <a:spcAft>
                  <a:spcPct val="0"/>
                </a:spcAft>
                <a:defRPr sz="1700">
                  <a:solidFill>
                    <a:schemeClr val="tx1"/>
                  </a:solidFill>
                  <a:latin typeface="Arial" panose="020B0604020202020204" pitchFamily="34" charset="0"/>
                </a:defRPr>
              </a:lvl8pPr>
              <a:lvl9pPr marL="3886200" indent="-228600" eaLnBrk="0" fontAlgn="base" hangingPunct="0">
                <a:spcBef>
                  <a:spcPct val="0"/>
                </a:spcBef>
                <a:spcAft>
                  <a:spcPct val="0"/>
                </a:spcAft>
                <a:defRPr sz="1700">
                  <a:solidFill>
                    <a:schemeClr val="tx1"/>
                  </a:solidFill>
                  <a:latin typeface="Arial" panose="020B0604020202020204" pitchFamily="34" charset="0"/>
                </a:defRPr>
              </a:lvl9pPr>
            </a:lstStyle>
            <a:p>
              <a:pPr algn="ctr">
                <a:defRPr/>
              </a:pPr>
              <a:endParaRPr lang="de-DE" altLang="de-DE" sz="2700">
                <a:solidFill>
                  <a:srgbClr val="CC3300"/>
                </a:solidFill>
              </a:endParaRPr>
            </a:p>
          </p:txBody>
        </p:sp>
        <p:pic>
          <p:nvPicPr>
            <p:cNvPr id="1033" name="Picture 31" descr="CSB_Logo"/>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8" y="85"/>
              <a:ext cx="911"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3"/>
          <p:cNvSpPr>
            <a:spLocks noGrp="1" noChangeArrowheads="1"/>
          </p:cNvSpPr>
          <p:nvPr>
            <p:ph type="body" idx="1"/>
          </p:nvPr>
        </p:nvSpPr>
        <p:spPr bwMode="auto">
          <a:xfrm>
            <a:off x="252413" y="981075"/>
            <a:ext cx="8642350"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p:txBody>
      </p:sp>
      <p:pic>
        <p:nvPicPr>
          <p:cNvPr id="1028" name="Picture 22" descr="nurStreifenhell_praeso"/>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4763" y="6407150"/>
            <a:ext cx="9147176"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23" descr="C-UB-grau"/>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649413" y="6465888"/>
            <a:ext cx="234632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Line 25"/>
          <p:cNvSpPr>
            <a:spLocks noChangeShapeType="1"/>
          </p:cNvSpPr>
          <p:nvPr userDrawn="1"/>
        </p:nvSpPr>
        <p:spPr bwMode="auto">
          <a:xfrm>
            <a:off x="-39688" y="6399213"/>
            <a:ext cx="9248776" cy="0"/>
          </a:xfrm>
          <a:prstGeom prst="line">
            <a:avLst/>
          </a:prstGeom>
          <a:noFill/>
          <a:ln w="19050">
            <a:solidFill>
              <a:srgbClr val="44AACC"/>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31" name="Rectangle 33"/>
          <p:cNvSpPr>
            <a:spLocks noGrp="1" noChangeArrowheads="1"/>
          </p:cNvSpPr>
          <p:nvPr>
            <p:ph type="title"/>
          </p:nvPr>
        </p:nvSpPr>
        <p:spPr bwMode="auto">
          <a:xfrm>
            <a:off x="684213" y="0"/>
            <a:ext cx="82296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ncnxndvksdnvsdnsvns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3000" b="1">
          <a:solidFill>
            <a:srgbClr val="44AACC"/>
          </a:solidFill>
          <a:latin typeface="+mj-lt"/>
          <a:ea typeface="+mj-ea"/>
          <a:cs typeface="+mj-cs"/>
        </a:defRPr>
      </a:lvl1pPr>
      <a:lvl2pPr algn="ctr" rtl="0" eaLnBrk="0" fontAlgn="base" hangingPunct="0">
        <a:spcBef>
          <a:spcPct val="0"/>
        </a:spcBef>
        <a:spcAft>
          <a:spcPct val="0"/>
        </a:spcAft>
        <a:defRPr sz="3000" b="1">
          <a:solidFill>
            <a:srgbClr val="44AACC"/>
          </a:solidFill>
          <a:latin typeface="Arial" pitchFamily="34" charset="0"/>
        </a:defRPr>
      </a:lvl2pPr>
      <a:lvl3pPr algn="ctr" rtl="0" eaLnBrk="0" fontAlgn="base" hangingPunct="0">
        <a:spcBef>
          <a:spcPct val="0"/>
        </a:spcBef>
        <a:spcAft>
          <a:spcPct val="0"/>
        </a:spcAft>
        <a:defRPr sz="3000" b="1">
          <a:solidFill>
            <a:srgbClr val="44AACC"/>
          </a:solidFill>
          <a:latin typeface="Arial" pitchFamily="34" charset="0"/>
        </a:defRPr>
      </a:lvl3pPr>
      <a:lvl4pPr algn="ctr" rtl="0" eaLnBrk="0" fontAlgn="base" hangingPunct="0">
        <a:spcBef>
          <a:spcPct val="0"/>
        </a:spcBef>
        <a:spcAft>
          <a:spcPct val="0"/>
        </a:spcAft>
        <a:defRPr sz="3000" b="1">
          <a:solidFill>
            <a:srgbClr val="44AACC"/>
          </a:solidFill>
          <a:latin typeface="Arial" pitchFamily="34" charset="0"/>
        </a:defRPr>
      </a:lvl4pPr>
      <a:lvl5pPr algn="ctr" rtl="0" eaLnBrk="0" fontAlgn="base" hangingPunct="0">
        <a:spcBef>
          <a:spcPct val="0"/>
        </a:spcBef>
        <a:spcAft>
          <a:spcPct val="0"/>
        </a:spcAft>
        <a:defRPr sz="3000" b="1">
          <a:solidFill>
            <a:srgbClr val="44AACC"/>
          </a:solidFill>
          <a:latin typeface="Arial" pitchFamily="34" charset="0"/>
        </a:defRPr>
      </a:lvl5pPr>
      <a:lvl6pPr marL="457200" algn="ctr" rtl="0" fontAlgn="base">
        <a:spcBef>
          <a:spcPct val="0"/>
        </a:spcBef>
        <a:spcAft>
          <a:spcPct val="0"/>
        </a:spcAft>
        <a:defRPr sz="3000" b="1">
          <a:solidFill>
            <a:srgbClr val="44AACC"/>
          </a:solidFill>
          <a:latin typeface="Arial" pitchFamily="34" charset="0"/>
        </a:defRPr>
      </a:lvl6pPr>
      <a:lvl7pPr marL="914400" algn="ctr" rtl="0" fontAlgn="base">
        <a:spcBef>
          <a:spcPct val="0"/>
        </a:spcBef>
        <a:spcAft>
          <a:spcPct val="0"/>
        </a:spcAft>
        <a:defRPr sz="3000" b="1">
          <a:solidFill>
            <a:srgbClr val="44AACC"/>
          </a:solidFill>
          <a:latin typeface="Arial" pitchFamily="34" charset="0"/>
        </a:defRPr>
      </a:lvl7pPr>
      <a:lvl8pPr marL="1371600" algn="ctr" rtl="0" fontAlgn="base">
        <a:spcBef>
          <a:spcPct val="0"/>
        </a:spcBef>
        <a:spcAft>
          <a:spcPct val="0"/>
        </a:spcAft>
        <a:defRPr sz="3000" b="1">
          <a:solidFill>
            <a:srgbClr val="44AACC"/>
          </a:solidFill>
          <a:latin typeface="Arial" pitchFamily="34" charset="0"/>
        </a:defRPr>
      </a:lvl8pPr>
      <a:lvl9pPr marL="1828800" algn="ctr" rtl="0" fontAlgn="base">
        <a:spcBef>
          <a:spcPct val="0"/>
        </a:spcBef>
        <a:spcAft>
          <a:spcPct val="0"/>
        </a:spcAft>
        <a:defRPr sz="3000" b="1">
          <a:solidFill>
            <a:srgbClr val="44AACC"/>
          </a:solidFill>
          <a:latin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598613"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hyperlink" Target="https://de.wikipedia.org/wiki/Aura_(Migr&#228;ne)" TargetMode="External"/><Relationship Id="rId7" Type="http://schemas.openxmlformats.org/officeDocument/2006/relationships/image" Target="../media/image24.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hyperlink" Target="http://www.scineess.d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5.emf"/><Relationship Id="rId7" Type="http://schemas.openxmlformats.org/officeDocument/2006/relationships/image" Target="../media/image39.emf"/><Relationship Id="rId2" Type="http://schemas.openxmlformats.org/officeDocument/2006/relationships/image" Target="../media/image34.emf"/><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 Id="rId9" Type="http://schemas.openxmlformats.org/officeDocument/2006/relationships/image" Target="../media/image41.emf"/></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oleObject" Target="../embeddings/oleObject2.bin"/><Relationship Id="rId7"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oleObject" Target="../embeddings/oleObject3.bin"/><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4.png"/><Relationship Id="rId2" Type="http://schemas.openxmlformats.org/officeDocument/2006/relationships/image" Target="../media/image61.gif"/><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0.jpeg"/><Relationship Id="rId4" Type="http://schemas.openxmlformats.org/officeDocument/2006/relationships/image" Target="../media/image63.jpeg"/></Relationships>
</file>

<file path=ppt/slides/_rels/slide46.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58.jpeg"/></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s>
</file>

<file path=ppt/slides/_rels/slide5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6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5.wmf"/></Relationships>
</file>

<file path=ppt/slides/_rels/slide62.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2.xml"/><Relationship Id="rId1" Type="http://schemas.openxmlformats.org/officeDocument/2006/relationships/video" Target="file:///E:\Stroke_STARTER_Grundlagen_Pfizer\RLS_spontan_TCCS_PFO.avi"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2.xml"/><Relationship Id="rId1" Type="http://schemas.openxmlformats.org/officeDocument/2006/relationships/video" Target="file:///E:\Stroke_STARTER_Grundlagen_Pfizer\RLS_Valsalva_TCCS_PFO.avi"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7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7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mailto:christian.nolte@charite.de" TargetMode="External"/><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ChangeArrowheads="1"/>
          </p:cNvSpPr>
          <p:nvPr/>
        </p:nvSpPr>
        <p:spPr bwMode="auto">
          <a:xfrm>
            <a:off x="0" y="6524625"/>
            <a:ext cx="9177338" cy="360363"/>
          </a:xfrm>
          <a:prstGeom prst="rect">
            <a:avLst/>
          </a:prstGeom>
          <a:solidFill>
            <a:srgbClr val="44A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de-DE" sz="1700"/>
          </a:p>
        </p:txBody>
      </p:sp>
      <p:grpSp>
        <p:nvGrpSpPr>
          <p:cNvPr id="4099" name="Group 4"/>
          <p:cNvGrpSpPr>
            <a:grpSpLocks/>
          </p:cNvGrpSpPr>
          <p:nvPr/>
        </p:nvGrpSpPr>
        <p:grpSpPr bwMode="auto">
          <a:xfrm>
            <a:off x="179388" y="6567488"/>
            <a:ext cx="4679950" cy="269875"/>
            <a:chOff x="113" y="4156"/>
            <a:chExt cx="2948" cy="170"/>
          </a:xfrm>
        </p:grpSpPr>
        <p:pic>
          <p:nvPicPr>
            <p:cNvPr id="4104" name="Picture 5" descr="C-wei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 y="4156"/>
              <a:ext cx="461"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Text Box 6"/>
            <p:cNvSpPr txBox="1">
              <a:spLocks noChangeArrowheads="1"/>
            </p:cNvSpPr>
            <p:nvPr/>
          </p:nvSpPr>
          <p:spPr bwMode="auto">
            <a:xfrm>
              <a:off x="612" y="4173"/>
              <a:ext cx="244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700">
                  <a:solidFill>
                    <a:schemeClr val="bg1"/>
                  </a:solidFill>
                </a:rPr>
                <a:t>U N I V E R S I T Ä T S M E D I Z I N   B E R L I N</a:t>
              </a:r>
              <a:endParaRPr lang="de-DE" altLang="de-DE" sz="1800"/>
            </a:p>
          </p:txBody>
        </p:sp>
      </p:grpSp>
      <p:pic>
        <p:nvPicPr>
          <p:cNvPr id="4100" name="Grafik 2"/>
          <p:cNvPicPr>
            <a:picLocks noChangeAspect="1"/>
          </p:cNvPicPr>
          <p:nvPr/>
        </p:nvPicPr>
        <p:blipFill>
          <a:blip r:embed="rId4">
            <a:extLst>
              <a:ext uri="{28A0092B-C50C-407E-A947-70E740481C1C}">
                <a14:useLocalDpi xmlns:a14="http://schemas.microsoft.com/office/drawing/2010/main" val="0"/>
              </a:ext>
            </a:extLst>
          </a:blip>
          <a:srcRect l="62798" t="8000" r="12988" b="14301"/>
          <a:stretch>
            <a:fillRect/>
          </a:stretch>
        </p:blipFill>
        <p:spPr bwMode="auto">
          <a:xfrm>
            <a:off x="179388" y="841375"/>
            <a:ext cx="167005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2" descr="CBF-Luftbild01"/>
          <p:cNvPicPr>
            <a:picLocks noChangeAspect="1" noChangeArrowheads="1"/>
          </p:cNvPicPr>
          <p:nvPr/>
        </p:nvPicPr>
        <p:blipFill>
          <a:blip r:embed="rId5">
            <a:extLst>
              <a:ext uri="{28A0092B-C50C-407E-A947-70E740481C1C}">
                <a14:useLocalDpi xmlns:a14="http://schemas.microsoft.com/office/drawing/2010/main" val="0"/>
              </a:ext>
            </a:extLst>
          </a:blip>
          <a:srcRect l="19279" r="20625"/>
          <a:stretch>
            <a:fillRect/>
          </a:stretch>
        </p:blipFill>
        <p:spPr bwMode="auto">
          <a:xfrm>
            <a:off x="4284663" y="841375"/>
            <a:ext cx="4824412"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feld 3"/>
          <p:cNvSpPr txBox="1">
            <a:spLocks noChangeArrowheads="1"/>
          </p:cNvSpPr>
          <p:nvPr/>
        </p:nvSpPr>
        <p:spPr bwMode="auto">
          <a:xfrm>
            <a:off x="174625" y="4022725"/>
            <a:ext cx="4129088" cy="16927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eaLnBrk="0" fontAlgn="base" hangingPunct="0">
              <a:spcBef>
                <a:spcPct val="0"/>
              </a:spcBef>
              <a:spcAft>
                <a:spcPct val="0"/>
              </a:spcAft>
              <a:defRPr sz="1700">
                <a:solidFill>
                  <a:schemeClr val="tx1"/>
                </a:solidFill>
                <a:latin typeface="Arial" panose="020B0604020202020204" pitchFamily="34" charset="0"/>
              </a:defRPr>
            </a:lvl6pPr>
            <a:lvl7pPr marL="2971800" indent="-228600" eaLnBrk="0" fontAlgn="base" hangingPunct="0">
              <a:spcBef>
                <a:spcPct val="0"/>
              </a:spcBef>
              <a:spcAft>
                <a:spcPct val="0"/>
              </a:spcAft>
              <a:defRPr sz="1700">
                <a:solidFill>
                  <a:schemeClr val="tx1"/>
                </a:solidFill>
                <a:latin typeface="Arial" panose="020B0604020202020204" pitchFamily="34" charset="0"/>
              </a:defRPr>
            </a:lvl7pPr>
            <a:lvl8pPr marL="3429000" indent="-228600" eaLnBrk="0" fontAlgn="base" hangingPunct="0">
              <a:spcBef>
                <a:spcPct val="0"/>
              </a:spcBef>
              <a:spcAft>
                <a:spcPct val="0"/>
              </a:spcAft>
              <a:defRPr sz="1700">
                <a:solidFill>
                  <a:schemeClr val="tx1"/>
                </a:solidFill>
                <a:latin typeface="Arial" panose="020B0604020202020204" pitchFamily="34" charset="0"/>
              </a:defRPr>
            </a:lvl8pPr>
            <a:lvl9pPr marL="3886200" indent="-228600" eaLnBrk="0" fontAlgn="base" hangingPunct="0">
              <a:spcBef>
                <a:spcPct val="0"/>
              </a:spcBef>
              <a:spcAft>
                <a:spcPct val="0"/>
              </a:spcAft>
              <a:defRPr sz="1700">
                <a:solidFill>
                  <a:schemeClr val="tx1"/>
                </a:solidFill>
                <a:latin typeface="Arial" panose="020B0604020202020204" pitchFamily="34" charset="0"/>
              </a:defRPr>
            </a:lvl9pPr>
          </a:lstStyle>
          <a:p>
            <a:r>
              <a:rPr lang="de-DE" altLang="en-US" sz="2600" dirty="0">
                <a:latin typeface="Verdana" panose="020B0604030504040204" pitchFamily="34" charset="0"/>
                <a:ea typeface="Verdana" panose="020B0604030504040204" pitchFamily="34" charset="0"/>
                <a:cs typeface="Verdana" panose="020B0604030504040204" pitchFamily="34" charset="0"/>
              </a:rPr>
              <a:t>21.-22. Juni 2024 Berlin</a:t>
            </a:r>
          </a:p>
          <a:p>
            <a:endParaRPr lang="de-DE" altLang="en-US" sz="2600" dirty="0">
              <a:latin typeface="Verdana" panose="020B0604030504040204" pitchFamily="34" charset="0"/>
              <a:ea typeface="Verdana" panose="020B0604030504040204" pitchFamily="34" charset="0"/>
              <a:cs typeface="Verdana" panose="020B0604030504040204" pitchFamily="34" charset="0"/>
            </a:endParaRPr>
          </a:p>
          <a:p>
            <a:r>
              <a:rPr lang="de-DE" altLang="en-US" sz="2600" dirty="0">
                <a:latin typeface="Verdana" panose="020B0604030504040204" pitchFamily="34" charset="0"/>
                <a:ea typeface="Verdana" panose="020B0604030504040204" pitchFamily="34" charset="0"/>
                <a:cs typeface="Verdana" panose="020B0604030504040204" pitchFamily="34" charset="0"/>
              </a:rPr>
              <a:t>13:00-13:45  CH Nolte</a:t>
            </a:r>
            <a:endParaRPr lang="en-GB" altLang="en-US" sz="2600" dirty="0">
              <a:latin typeface="Verdana" panose="020B0604030504040204" pitchFamily="34" charset="0"/>
              <a:ea typeface="Verdana" panose="020B0604030504040204" pitchFamily="34" charset="0"/>
              <a:cs typeface="Verdana" panose="020B0604030504040204" pitchFamily="34" charset="0"/>
            </a:endParaRPr>
          </a:p>
        </p:txBody>
      </p:sp>
      <p:pic>
        <p:nvPicPr>
          <p:cNvPr id="2" name="Grafik 1"/>
          <p:cNvPicPr>
            <a:picLocks noChangeAspect="1"/>
          </p:cNvPicPr>
          <p:nvPr/>
        </p:nvPicPr>
        <p:blipFill>
          <a:blip r:embed="rId6"/>
          <a:stretch>
            <a:fillRect/>
          </a:stretch>
        </p:blipFill>
        <p:spPr>
          <a:xfrm>
            <a:off x="0" y="2423936"/>
            <a:ext cx="4139952" cy="14599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p:cNvSpPr>
            <a:spLocks noGrp="1"/>
          </p:cNvSpPr>
          <p:nvPr>
            <p:ph type="title"/>
          </p:nvPr>
        </p:nvSpPr>
        <p:spPr/>
        <p:txBody>
          <a:bodyPr/>
          <a:lstStyle/>
          <a:p>
            <a:r>
              <a:rPr lang="de-DE" altLang="de-DE">
                <a:solidFill>
                  <a:srgbClr val="0066CC"/>
                </a:solidFill>
              </a:rPr>
              <a:t>STRUKTUR</a:t>
            </a:r>
          </a:p>
        </p:txBody>
      </p:sp>
      <p:sp>
        <p:nvSpPr>
          <p:cNvPr id="7171" name="Inhaltsplatzhalter 2"/>
          <p:cNvSpPr>
            <a:spLocks noGrp="1"/>
          </p:cNvSpPr>
          <p:nvPr>
            <p:ph idx="1"/>
          </p:nvPr>
        </p:nvSpPr>
        <p:spPr>
          <a:xfrm>
            <a:off x="2070100" y="1268413"/>
            <a:ext cx="4949825" cy="4321175"/>
          </a:xfrm>
        </p:spPr>
        <p:txBody>
          <a:bodyPr/>
          <a:lstStyle/>
          <a:p>
            <a:pPr marL="0" indent="0">
              <a:buFontTx/>
              <a:buNone/>
              <a:defRPr/>
            </a:pPr>
            <a:r>
              <a:rPr lang="de-DE" dirty="0">
                <a:solidFill>
                  <a:schemeClr val="bg1">
                    <a:lumMod val="75000"/>
                  </a:schemeClr>
                </a:solidFill>
                <a:cs typeface="Arial" panose="020B0604020202020204" pitchFamily="34" charset="0"/>
              </a:rPr>
              <a:t>Epidemiologie</a:t>
            </a:r>
            <a:r>
              <a:rPr lang="de-DE" dirty="0">
                <a:cs typeface="Arial" panose="020B0604020202020204" pitchFamily="34" charset="0"/>
              </a:rPr>
              <a:t> </a:t>
            </a:r>
          </a:p>
          <a:p>
            <a:pPr marL="0" indent="0">
              <a:buFontTx/>
              <a:buNone/>
              <a:defRPr/>
            </a:pPr>
            <a:r>
              <a:rPr lang="de-DE" dirty="0">
                <a:cs typeface="Arial" panose="020B0604020202020204" pitchFamily="34" charset="0"/>
              </a:rPr>
              <a:t>klinische Symptome</a:t>
            </a:r>
          </a:p>
          <a:p>
            <a:pPr marL="0" indent="0">
              <a:buFontTx/>
              <a:buNone/>
              <a:defRPr/>
            </a:pPr>
            <a:r>
              <a:rPr lang="de-DE" dirty="0">
                <a:solidFill>
                  <a:schemeClr val="bg1">
                    <a:lumMod val="75000"/>
                  </a:schemeClr>
                </a:solidFill>
                <a:cs typeface="Arial" panose="020B0604020202020204" pitchFamily="34" charset="0"/>
              </a:rPr>
              <a:t>Prähospitalphase </a:t>
            </a:r>
          </a:p>
          <a:p>
            <a:pPr marL="0" indent="0">
              <a:buFontTx/>
              <a:buNone/>
              <a:defRPr/>
            </a:pPr>
            <a:r>
              <a:rPr lang="de-DE" dirty="0">
                <a:solidFill>
                  <a:schemeClr val="bg1">
                    <a:lumMod val="75000"/>
                  </a:schemeClr>
                </a:solidFill>
                <a:cs typeface="Arial" panose="020B0604020202020204" pitchFamily="34" charset="0"/>
              </a:rPr>
              <a:t>Ätiologie </a:t>
            </a:r>
          </a:p>
          <a:p>
            <a:pPr marL="0" indent="0">
              <a:buFontTx/>
              <a:buNone/>
              <a:defRPr/>
            </a:pPr>
            <a:r>
              <a:rPr lang="de-DE" dirty="0">
                <a:solidFill>
                  <a:schemeClr val="bg1">
                    <a:lumMod val="75000"/>
                  </a:schemeClr>
                </a:solidFill>
                <a:cs typeface="Arial" panose="020B0604020202020204" pitchFamily="34" charset="0"/>
              </a:rPr>
              <a:t>kardiale Diagnostik</a:t>
            </a:r>
          </a:p>
          <a:p>
            <a:pPr marL="0" indent="0">
              <a:buFontTx/>
              <a:buNone/>
              <a:defRPr/>
            </a:pPr>
            <a:r>
              <a:rPr lang="de-DE" dirty="0">
                <a:solidFill>
                  <a:schemeClr val="bg1">
                    <a:lumMod val="75000"/>
                  </a:schemeClr>
                </a:solidFill>
                <a:cs typeface="Arial" panose="020B0604020202020204" pitchFamily="34" charset="0"/>
              </a:rPr>
              <a:t>Fallbeispiele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p:txBody>
          <a:bodyPr/>
          <a:lstStyle/>
          <a:p>
            <a:r>
              <a:rPr lang="de-DE" altLang="de-DE">
                <a:solidFill>
                  <a:srgbClr val="0066CC"/>
                </a:solidFill>
              </a:rPr>
              <a:t>Definition „Schlaganfall“</a:t>
            </a:r>
          </a:p>
        </p:txBody>
      </p:sp>
      <p:sp>
        <p:nvSpPr>
          <p:cNvPr id="3" name="Inhaltsplatzhalter 2"/>
          <p:cNvSpPr>
            <a:spLocks noGrp="1"/>
          </p:cNvSpPr>
          <p:nvPr>
            <p:ph idx="1"/>
          </p:nvPr>
        </p:nvSpPr>
        <p:spPr>
          <a:xfrm>
            <a:off x="1693863" y="981075"/>
            <a:ext cx="7054850" cy="5191125"/>
          </a:xfrm>
        </p:spPr>
        <p:txBody>
          <a:bodyPr/>
          <a:lstStyle/>
          <a:p>
            <a:pPr marL="0" indent="0">
              <a:buFontTx/>
              <a:buNone/>
              <a:defRPr/>
            </a:pPr>
            <a:endParaRPr lang="de-DE" dirty="0"/>
          </a:p>
          <a:p>
            <a:pPr marL="0" indent="0">
              <a:buFontTx/>
              <a:buNone/>
              <a:defRPr/>
            </a:pPr>
            <a:r>
              <a:rPr lang="de-DE" dirty="0"/>
              <a:t>Klinisch definiert:</a:t>
            </a:r>
            <a:br>
              <a:rPr lang="de-DE" dirty="0"/>
            </a:br>
            <a:r>
              <a:rPr lang="de-DE" dirty="0"/>
              <a:t>Fokale, zentrale, neurologische Störung</a:t>
            </a:r>
            <a:br>
              <a:rPr lang="de-DE" dirty="0"/>
            </a:br>
            <a:r>
              <a:rPr lang="de-DE" dirty="0"/>
              <a:t>vaskulärer Genese (formal &gt;24h) </a:t>
            </a:r>
          </a:p>
          <a:p>
            <a:pPr>
              <a:defRPr/>
            </a:pPr>
            <a:endParaRPr lang="de-DE" dirty="0"/>
          </a:p>
          <a:p>
            <a:pPr>
              <a:defRPr/>
            </a:pPr>
            <a:r>
              <a:rPr lang="de-DE" dirty="0"/>
              <a:t>V.a. die </a:t>
            </a:r>
            <a:r>
              <a:rPr lang="de-DE" i="1" dirty="0"/>
              <a:t>Dynamik </a:t>
            </a:r>
            <a:r>
              <a:rPr lang="de-DE" dirty="0"/>
              <a:t> (plötzlich, </a:t>
            </a:r>
            <a:r>
              <a:rPr lang="de-DE" i="1" dirty="0" err="1"/>
              <a:t>apolektiform</a:t>
            </a:r>
            <a:r>
              <a:rPr lang="de-DE" dirty="0"/>
              <a:t>)</a:t>
            </a:r>
            <a:br>
              <a:rPr lang="de-DE" dirty="0"/>
            </a:br>
            <a:r>
              <a:rPr lang="de-DE" dirty="0"/>
              <a:t>(DD: andere Anfallserkrankungen)</a:t>
            </a:r>
            <a:br>
              <a:rPr lang="de-DE" dirty="0"/>
            </a:br>
            <a:endParaRPr lang="de-DE" dirty="0"/>
          </a:p>
          <a:p>
            <a:pPr>
              <a:defRPr/>
            </a:pPr>
            <a:r>
              <a:rPr lang="de-DE" dirty="0"/>
              <a:t> und      </a:t>
            </a:r>
            <a:r>
              <a:rPr lang="de-DE" i="1" dirty="0" err="1"/>
              <a:t>Topo</a:t>
            </a:r>
            <a:r>
              <a:rPr lang="de-DE" dirty="0"/>
              <a:t>  </a:t>
            </a:r>
            <a:r>
              <a:rPr lang="de-DE" dirty="0" err="1"/>
              <a:t>diagnostik</a:t>
            </a:r>
            <a:r>
              <a:rPr lang="de-DE" dirty="0"/>
              <a:t> (zentral)</a:t>
            </a:r>
            <a:br>
              <a:rPr lang="de-DE" dirty="0"/>
            </a:br>
            <a:r>
              <a:rPr lang="de-DE" dirty="0"/>
              <a:t> </a:t>
            </a:r>
            <a:r>
              <a:rPr lang="de-DE" sz="2400" dirty="0"/>
              <a:t>(DD: andere fokal, zentral </a:t>
            </a:r>
            <a:r>
              <a:rPr lang="de-DE" sz="2400" dirty="0" err="1"/>
              <a:t>neurolog</a:t>
            </a:r>
            <a:r>
              <a:rPr lang="de-DE" sz="2400" dirty="0"/>
              <a:t>. Ursachen!)</a:t>
            </a:r>
          </a:p>
          <a:p>
            <a:pPr>
              <a:defRPr/>
            </a:pPr>
            <a:endParaRPr lang="de-DE" dirty="0"/>
          </a:p>
        </p:txBody>
      </p:sp>
      <p:sp>
        <p:nvSpPr>
          <p:cNvPr id="2" name="Gewitterblitz 1"/>
          <p:cNvSpPr>
            <a:spLocks noChangeArrowheads="1"/>
          </p:cNvSpPr>
          <p:nvPr/>
        </p:nvSpPr>
        <p:spPr bwMode="auto">
          <a:xfrm>
            <a:off x="684213" y="3141663"/>
            <a:ext cx="935037" cy="1295400"/>
          </a:xfrm>
          <a:prstGeom prst="lightningBolt">
            <a:avLst/>
          </a:prstGeom>
          <a:solidFill>
            <a:srgbClr val="FFFF00"/>
          </a:solidFill>
          <a:ln w="9525" algn="ctr">
            <a:solidFill>
              <a:schemeClr val="tx1"/>
            </a:solidFill>
            <a:round/>
            <a:headEnd/>
            <a:tailEnd/>
          </a:ln>
        </p:spPr>
        <p:txBody>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de-DE" sz="1700"/>
          </a:p>
        </p:txBody>
      </p:sp>
      <p:grpSp>
        <p:nvGrpSpPr>
          <p:cNvPr id="6" name="Gruppieren 5"/>
          <p:cNvGrpSpPr>
            <a:grpSpLocks/>
          </p:cNvGrpSpPr>
          <p:nvPr/>
        </p:nvGrpSpPr>
        <p:grpSpPr bwMode="auto">
          <a:xfrm>
            <a:off x="727075" y="4724400"/>
            <a:ext cx="892175" cy="792163"/>
            <a:chOff x="467544" y="4725144"/>
            <a:chExt cx="892051" cy="792088"/>
          </a:xfrm>
        </p:grpSpPr>
        <p:sp>
          <p:nvSpPr>
            <p:cNvPr id="4" name="Wolke 3"/>
            <p:cNvSpPr/>
            <p:nvPr/>
          </p:nvSpPr>
          <p:spPr bwMode="auto">
            <a:xfrm>
              <a:off x="467544" y="4725144"/>
              <a:ext cx="892051" cy="792088"/>
            </a:xfrm>
            <a:prstGeom prst="cloud">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863600" eaLnBrk="1" hangingPunct="1">
                <a:defRPr/>
              </a:pPr>
              <a:endParaRPr lang="de-DE"/>
            </a:p>
          </p:txBody>
        </p:sp>
        <p:sp>
          <p:nvSpPr>
            <p:cNvPr id="25607" name="Gewitterblitz 4"/>
            <p:cNvSpPr>
              <a:spLocks noChangeArrowheads="1"/>
            </p:cNvSpPr>
            <p:nvPr/>
          </p:nvSpPr>
          <p:spPr bwMode="auto">
            <a:xfrm>
              <a:off x="611560" y="4869160"/>
              <a:ext cx="302009" cy="360040"/>
            </a:xfrm>
            <a:prstGeom prst="lightningBolt">
              <a:avLst/>
            </a:prstGeom>
            <a:solidFill>
              <a:srgbClr val="FFFF00"/>
            </a:solidFill>
            <a:ln w="9525" algn="ctr">
              <a:solidFill>
                <a:schemeClr val="tx1"/>
              </a:solidFill>
              <a:round/>
              <a:headEnd/>
              <a:tailEnd/>
            </a:ln>
          </p:spPr>
          <p:txBody>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de-DE" sz="170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irnfunktionsregionen"/>
          <p:cNvPicPr>
            <a:picLocks noChangeAspect="1" noChangeArrowheads="1"/>
          </p:cNvPicPr>
          <p:nvPr/>
        </p:nvPicPr>
        <p:blipFill>
          <a:blip r:embed="rId3">
            <a:extLst>
              <a:ext uri="{28A0092B-C50C-407E-A947-70E740481C1C}">
                <a14:useLocalDpi xmlns:a14="http://schemas.microsoft.com/office/drawing/2010/main" val="0"/>
              </a:ext>
            </a:extLst>
          </a:blip>
          <a:srcRect t="8836" b="12512"/>
          <a:stretch>
            <a:fillRect/>
          </a:stretch>
        </p:blipFill>
        <p:spPr bwMode="auto">
          <a:xfrm>
            <a:off x="1476375" y="800100"/>
            <a:ext cx="6335713"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1979613" y="-26988"/>
            <a:ext cx="60769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400" b="1">
                <a:solidFill>
                  <a:srgbClr val="0066CC"/>
                </a:solidFill>
              </a:rPr>
              <a:t>Zentral-neurologische Symptome – </a:t>
            </a:r>
          </a:p>
          <a:p>
            <a:pPr eaLnBrk="1" hangingPunct="1">
              <a:spcBef>
                <a:spcPct val="0"/>
              </a:spcBef>
              <a:buFontTx/>
              <a:buNone/>
            </a:pPr>
            <a:r>
              <a:rPr lang="de-DE" altLang="de-DE" sz="2400" b="1">
                <a:solidFill>
                  <a:srgbClr val="0066CC"/>
                </a:solidFill>
              </a:rPr>
              <a:t>mannigfach wie die Funktionen des ZNS</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a:xfrm>
            <a:off x="879475" y="0"/>
            <a:ext cx="8229600" cy="836613"/>
          </a:xfrm>
        </p:spPr>
        <p:txBody>
          <a:bodyPr/>
          <a:lstStyle/>
          <a:p>
            <a:r>
              <a:rPr lang="de-DE" altLang="de-DE">
                <a:solidFill>
                  <a:srgbClr val="0070C0"/>
                </a:solidFill>
              </a:rPr>
              <a:t>Klassische Untersuchungsbefunde</a:t>
            </a:r>
          </a:p>
        </p:txBody>
      </p:sp>
      <p:sp>
        <p:nvSpPr>
          <p:cNvPr id="3" name="Inhaltsplatzhalter 2"/>
          <p:cNvSpPr>
            <a:spLocks noGrp="1"/>
          </p:cNvSpPr>
          <p:nvPr>
            <p:ph idx="1"/>
          </p:nvPr>
        </p:nvSpPr>
        <p:spPr>
          <a:xfrm>
            <a:off x="1331913" y="1262063"/>
            <a:ext cx="5264150" cy="5191125"/>
          </a:xfrm>
        </p:spPr>
        <p:txBody>
          <a:bodyPr/>
          <a:lstStyle/>
          <a:p>
            <a:pPr marL="0" indent="0">
              <a:buFontTx/>
              <a:buNone/>
              <a:defRPr/>
            </a:pPr>
            <a:r>
              <a:rPr lang="de-DE" dirty="0"/>
              <a:t>In absteigender Häufigkeit</a:t>
            </a:r>
            <a:br>
              <a:rPr lang="de-DE" dirty="0"/>
            </a:br>
            <a:endParaRPr lang="de-DE" dirty="0"/>
          </a:p>
          <a:p>
            <a:pPr>
              <a:defRPr/>
            </a:pPr>
            <a:r>
              <a:rPr lang="de-DE" dirty="0"/>
              <a:t>(</a:t>
            </a:r>
            <a:r>
              <a:rPr lang="de-DE" dirty="0" err="1"/>
              <a:t>Hemi</a:t>
            </a:r>
            <a:r>
              <a:rPr lang="de-DE" dirty="0"/>
              <a:t>-)Paresen</a:t>
            </a:r>
          </a:p>
          <a:p>
            <a:pPr>
              <a:defRPr/>
            </a:pPr>
            <a:r>
              <a:rPr lang="de-DE" dirty="0"/>
              <a:t>(</a:t>
            </a:r>
            <a:r>
              <a:rPr lang="de-DE" dirty="0" err="1"/>
              <a:t>Hemi</a:t>
            </a:r>
            <a:r>
              <a:rPr lang="de-DE" dirty="0"/>
              <a:t>-)</a:t>
            </a:r>
            <a:r>
              <a:rPr lang="de-DE" dirty="0" err="1"/>
              <a:t>Hypästhesien</a:t>
            </a:r>
            <a:endParaRPr lang="de-DE" dirty="0"/>
          </a:p>
          <a:p>
            <a:pPr>
              <a:defRPr/>
            </a:pPr>
            <a:r>
              <a:rPr lang="de-DE" dirty="0"/>
              <a:t>Dysarthrien</a:t>
            </a:r>
          </a:p>
          <a:p>
            <a:pPr>
              <a:defRPr/>
            </a:pPr>
            <a:r>
              <a:rPr lang="de-DE" dirty="0"/>
              <a:t>Aphasien</a:t>
            </a:r>
          </a:p>
          <a:p>
            <a:pPr>
              <a:defRPr/>
            </a:pPr>
            <a:r>
              <a:rPr lang="de-DE" dirty="0"/>
              <a:t>Ataxien (Gang-, Zeige-)</a:t>
            </a:r>
          </a:p>
          <a:p>
            <a:pPr>
              <a:defRPr/>
            </a:pPr>
            <a:r>
              <a:rPr lang="de-DE" dirty="0" err="1"/>
              <a:t>Okulomotorikstörungen</a:t>
            </a:r>
            <a:endParaRPr lang="de-DE" dirty="0"/>
          </a:p>
          <a:p>
            <a:pPr>
              <a:defRPr/>
            </a:pPr>
            <a:endParaRPr lang="de-DE" dirty="0"/>
          </a:p>
        </p:txBody>
      </p:sp>
      <p:sp>
        <p:nvSpPr>
          <p:cNvPr id="28676" name="Textfeld 3"/>
          <p:cNvSpPr txBox="1">
            <a:spLocks noChangeArrowheads="1"/>
          </p:cNvSpPr>
          <p:nvPr/>
        </p:nvSpPr>
        <p:spPr bwMode="auto">
          <a:xfrm>
            <a:off x="6205538" y="6002338"/>
            <a:ext cx="29035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de-DE" sz="1800" dirty="0"/>
              <a:t>Nolte CH et al. DMW 2015</a:t>
            </a:r>
            <a:endParaRPr lang="en-US" altLang="de-DE" sz="1800" dirty="0"/>
          </a:p>
        </p:txBody>
      </p:sp>
      <p:pic>
        <p:nvPicPr>
          <p:cNvPr id="28677" name="Picture 11" descr="MundSchie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3175" y="3767138"/>
            <a:ext cx="2417763"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13" descr="Fra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6650" y="1341438"/>
            <a:ext cx="1484313" cy="228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2" descr="Au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7513" y="2668588"/>
            <a:ext cx="2446337"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p:cNvSpPr>
            <a:spLocks noGrp="1"/>
          </p:cNvSpPr>
          <p:nvPr>
            <p:ph type="title"/>
          </p:nvPr>
        </p:nvSpPr>
        <p:spPr/>
        <p:txBody>
          <a:bodyPr/>
          <a:lstStyle/>
          <a:p>
            <a:r>
              <a:rPr lang="de-DE" altLang="de-DE">
                <a:solidFill>
                  <a:srgbClr val="0070C0"/>
                </a:solidFill>
              </a:rPr>
              <a:t>Differentialdiagnose</a:t>
            </a:r>
          </a:p>
        </p:txBody>
      </p:sp>
      <p:sp>
        <p:nvSpPr>
          <p:cNvPr id="3" name="Inhaltsplatzhalter 2"/>
          <p:cNvSpPr>
            <a:spLocks noGrp="1"/>
          </p:cNvSpPr>
          <p:nvPr>
            <p:ph idx="1"/>
          </p:nvPr>
        </p:nvSpPr>
        <p:spPr>
          <a:xfrm>
            <a:off x="1138238" y="1565275"/>
            <a:ext cx="8642350" cy="3930650"/>
          </a:xfrm>
        </p:spPr>
        <p:txBody>
          <a:bodyPr/>
          <a:lstStyle/>
          <a:p>
            <a:pPr>
              <a:defRPr/>
            </a:pPr>
            <a:r>
              <a:rPr lang="de-DE" dirty="0" err="1"/>
              <a:t>Mimics</a:t>
            </a:r>
            <a:r>
              <a:rPr lang="de-DE" dirty="0"/>
              <a:t> („Imitatoren“) </a:t>
            </a:r>
          </a:p>
          <a:p>
            <a:pPr lvl="1">
              <a:defRPr/>
            </a:pPr>
            <a:r>
              <a:rPr lang="de-DE" dirty="0"/>
              <a:t>falsch-positive Diagnosen</a:t>
            </a:r>
          </a:p>
          <a:p>
            <a:pPr marL="0" indent="0">
              <a:buFontTx/>
              <a:buNone/>
              <a:defRPr/>
            </a:pPr>
            <a:endParaRPr lang="de-DE" dirty="0"/>
          </a:p>
          <a:p>
            <a:pPr>
              <a:defRPr/>
            </a:pPr>
            <a:endParaRPr lang="de-DE" dirty="0"/>
          </a:p>
          <a:p>
            <a:pPr>
              <a:defRPr/>
            </a:pPr>
            <a:r>
              <a:rPr lang="de-DE" dirty="0">
                <a:solidFill>
                  <a:schemeClr val="tx1">
                    <a:lumMod val="50000"/>
                    <a:lumOff val="50000"/>
                  </a:schemeClr>
                </a:solidFill>
              </a:rPr>
              <a:t>Chamäleons („</a:t>
            </a:r>
            <a:r>
              <a:rPr lang="de-DE" dirty="0" err="1">
                <a:solidFill>
                  <a:schemeClr val="tx1">
                    <a:lumMod val="50000"/>
                    <a:lumOff val="50000"/>
                  </a:schemeClr>
                </a:solidFill>
              </a:rPr>
              <a:t>tricky</a:t>
            </a:r>
            <a:r>
              <a:rPr lang="de-DE" dirty="0">
                <a:solidFill>
                  <a:schemeClr val="tx1">
                    <a:lumMod val="50000"/>
                    <a:lumOff val="50000"/>
                  </a:schemeClr>
                </a:solidFill>
              </a:rPr>
              <a:t> </a:t>
            </a:r>
            <a:r>
              <a:rPr lang="de-DE" dirty="0" err="1">
                <a:solidFill>
                  <a:schemeClr val="tx1">
                    <a:lumMod val="50000"/>
                    <a:lumOff val="50000"/>
                  </a:schemeClr>
                </a:solidFill>
              </a:rPr>
              <a:t>cases</a:t>
            </a:r>
            <a:r>
              <a:rPr lang="de-DE" dirty="0">
                <a:solidFill>
                  <a:schemeClr val="tx1">
                    <a:lumMod val="50000"/>
                    <a:lumOff val="50000"/>
                  </a:schemeClr>
                </a:solidFill>
              </a:rPr>
              <a:t>“)</a:t>
            </a:r>
          </a:p>
          <a:p>
            <a:pPr lvl="1">
              <a:defRPr/>
            </a:pPr>
            <a:r>
              <a:rPr lang="de-DE" dirty="0">
                <a:solidFill>
                  <a:schemeClr val="tx1">
                    <a:lumMod val="50000"/>
                    <a:lumOff val="50000"/>
                  </a:schemeClr>
                </a:solidFill>
              </a:rPr>
              <a:t>falsch-negativ</a:t>
            </a:r>
          </a:p>
        </p:txBody>
      </p:sp>
      <p:pic>
        <p:nvPicPr>
          <p:cNvPr id="30724" name="Grafik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86475" y="10668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p:cNvSpPr>
            <a:spLocks noGrp="1"/>
          </p:cNvSpPr>
          <p:nvPr>
            <p:ph type="title"/>
          </p:nvPr>
        </p:nvSpPr>
        <p:spPr/>
        <p:txBody>
          <a:bodyPr/>
          <a:lstStyle/>
          <a:p>
            <a:r>
              <a:rPr lang="de-DE" altLang="de-DE">
                <a:solidFill>
                  <a:srgbClr val="0070C0"/>
                </a:solidFill>
              </a:rPr>
              <a:t>Differentialdiagnose</a:t>
            </a:r>
          </a:p>
        </p:txBody>
      </p:sp>
      <p:sp>
        <p:nvSpPr>
          <p:cNvPr id="3" name="Inhaltsplatzhalter 2"/>
          <p:cNvSpPr>
            <a:spLocks noGrp="1"/>
          </p:cNvSpPr>
          <p:nvPr>
            <p:ph idx="1"/>
          </p:nvPr>
        </p:nvSpPr>
        <p:spPr/>
        <p:txBody>
          <a:bodyPr/>
          <a:lstStyle/>
          <a:p>
            <a:pPr>
              <a:defRPr/>
            </a:pPr>
            <a:r>
              <a:rPr lang="de-DE" dirty="0" err="1">
                <a:solidFill>
                  <a:schemeClr val="tx1">
                    <a:lumMod val="50000"/>
                    <a:lumOff val="50000"/>
                  </a:schemeClr>
                </a:solidFill>
              </a:rPr>
              <a:t>Mimics</a:t>
            </a:r>
            <a:r>
              <a:rPr lang="de-DE" dirty="0">
                <a:solidFill>
                  <a:schemeClr val="tx1">
                    <a:lumMod val="50000"/>
                    <a:lumOff val="50000"/>
                  </a:schemeClr>
                </a:solidFill>
              </a:rPr>
              <a:t> („Imitatoren“), </a:t>
            </a:r>
          </a:p>
          <a:p>
            <a:pPr lvl="1">
              <a:defRPr/>
            </a:pPr>
            <a:r>
              <a:rPr lang="de-DE" dirty="0">
                <a:solidFill>
                  <a:schemeClr val="tx1">
                    <a:lumMod val="50000"/>
                    <a:lumOff val="50000"/>
                  </a:schemeClr>
                </a:solidFill>
              </a:rPr>
              <a:t>falsch-positive Diagnosen</a:t>
            </a:r>
          </a:p>
          <a:p>
            <a:pPr>
              <a:defRPr/>
            </a:pPr>
            <a:endParaRPr lang="de-DE" dirty="0"/>
          </a:p>
          <a:p>
            <a:pPr>
              <a:defRPr/>
            </a:pPr>
            <a:endParaRPr lang="de-DE" dirty="0"/>
          </a:p>
          <a:p>
            <a:pPr marL="0" indent="0">
              <a:buFontTx/>
              <a:buNone/>
              <a:defRPr/>
            </a:pPr>
            <a:endParaRPr lang="de-DE" dirty="0"/>
          </a:p>
          <a:p>
            <a:pPr>
              <a:defRPr/>
            </a:pPr>
            <a:endParaRPr lang="de-DE" dirty="0"/>
          </a:p>
          <a:p>
            <a:pPr>
              <a:defRPr/>
            </a:pPr>
            <a:r>
              <a:rPr lang="de-DE" dirty="0"/>
              <a:t>Chamäleons („</a:t>
            </a:r>
            <a:r>
              <a:rPr lang="de-DE" dirty="0" err="1"/>
              <a:t>tricky</a:t>
            </a:r>
            <a:r>
              <a:rPr lang="de-DE" dirty="0"/>
              <a:t> </a:t>
            </a:r>
            <a:r>
              <a:rPr lang="de-DE" dirty="0" err="1"/>
              <a:t>cases</a:t>
            </a:r>
            <a:r>
              <a:rPr lang="de-DE" dirty="0"/>
              <a:t>“)</a:t>
            </a:r>
          </a:p>
          <a:p>
            <a:pPr lvl="1">
              <a:defRPr/>
            </a:pPr>
            <a:r>
              <a:rPr lang="de-DE" dirty="0"/>
              <a:t>falsch-negativ</a:t>
            </a:r>
          </a:p>
        </p:txBody>
      </p:sp>
      <p:pic>
        <p:nvPicPr>
          <p:cNvPr id="31748" name="Grafik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5900" y="1066800"/>
            <a:ext cx="191135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Grafik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3816350"/>
            <a:ext cx="3533775"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p:cNvSpPr>
            <a:spLocks noGrp="1"/>
          </p:cNvSpPr>
          <p:nvPr>
            <p:ph type="title"/>
          </p:nvPr>
        </p:nvSpPr>
        <p:spPr>
          <a:xfrm>
            <a:off x="806450" y="0"/>
            <a:ext cx="8229600" cy="836613"/>
          </a:xfrm>
        </p:spPr>
        <p:txBody>
          <a:bodyPr/>
          <a:lstStyle/>
          <a:p>
            <a:r>
              <a:rPr lang="de-DE" altLang="de-DE">
                <a:solidFill>
                  <a:srgbClr val="0070C0"/>
                </a:solidFill>
              </a:rPr>
              <a:t>Was sind häufige Mimics (1. Hilfe)?</a:t>
            </a:r>
          </a:p>
        </p:txBody>
      </p:sp>
      <p:sp>
        <p:nvSpPr>
          <p:cNvPr id="32771" name="Inhaltsplatzhalter 2"/>
          <p:cNvSpPr>
            <a:spLocks noGrp="1"/>
          </p:cNvSpPr>
          <p:nvPr>
            <p:ph idx="1"/>
          </p:nvPr>
        </p:nvSpPr>
        <p:spPr>
          <a:xfrm>
            <a:off x="1668463" y="1916113"/>
            <a:ext cx="5797550" cy="5191125"/>
          </a:xfrm>
        </p:spPr>
        <p:txBody>
          <a:bodyPr/>
          <a:lstStyle/>
          <a:p>
            <a:r>
              <a:rPr lang="de-DE" altLang="de-DE"/>
              <a:t>Epileptischer Anfall</a:t>
            </a:r>
          </a:p>
          <a:p>
            <a:r>
              <a:rPr lang="de-DE" altLang="de-DE"/>
              <a:t>Synkope</a:t>
            </a:r>
          </a:p>
          <a:p>
            <a:r>
              <a:rPr lang="de-DE" altLang="de-DE"/>
              <a:t>Sepsis</a:t>
            </a:r>
          </a:p>
          <a:p>
            <a:r>
              <a:rPr lang="de-DE" altLang="de-DE"/>
              <a:t>Metabolisch (inkl. Hypoglykämie)</a:t>
            </a:r>
          </a:p>
          <a:p>
            <a:r>
              <a:rPr lang="de-DE" altLang="de-DE"/>
              <a:t>Peripher vestibuläre Störung</a:t>
            </a:r>
          </a:p>
          <a:p>
            <a:r>
              <a:rPr lang="de-DE" altLang="de-DE"/>
              <a:t>Dementielles Syndrom</a:t>
            </a:r>
          </a:p>
          <a:p>
            <a:endParaRPr lang="de-DE" altLang="de-DE"/>
          </a:p>
          <a:p>
            <a:endParaRPr lang="de-DE" altLang="de-DE"/>
          </a:p>
          <a:p>
            <a:endParaRPr lang="de-DE" altLang="de-DE"/>
          </a:p>
        </p:txBody>
      </p:sp>
      <p:sp>
        <p:nvSpPr>
          <p:cNvPr id="32772" name="Textfeld 3"/>
          <p:cNvSpPr txBox="1">
            <a:spLocks noChangeArrowheads="1"/>
          </p:cNvSpPr>
          <p:nvPr/>
        </p:nvSpPr>
        <p:spPr bwMode="auto">
          <a:xfrm>
            <a:off x="5251450" y="5845175"/>
            <a:ext cx="3784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de-DE" sz="1400"/>
              <a:t>Huff JS et al. Emerg Med Clin North Am 2002</a:t>
            </a:r>
          </a:p>
          <a:p>
            <a:pPr>
              <a:spcBef>
                <a:spcPct val="0"/>
              </a:spcBef>
              <a:buFontTx/>
              <a:buNone/>
            </a:pPr>
            <a:r>
              <a:rPr lang="de-DE" altLang="de-DE" sz="1400"/>
              <a:t>Liberman AL Curr Neurol Neurosci Rep 2017</a:t>
            </a:r>
          </a:p>
          <a:p>
            <a:pPr>
              <a:spcBef>
                <a:spcPct val="0"/>
              </a:spcBef>
              <a:buFontTx/>
              <a:buNone/>
            </a:pPr>
            <a:endParaRPr lang="de-DE" altLang="de-DE" sz="1400"/>
          </a:p>
        </p:txBody>
      </p:sp>
      <p:pic>
        <p:nvPicPr>
          <p:cNvPr id="32773" name="Grafik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66013" y="836613"/>
            <a:ext cx="167005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p:cNvSpPr>
            <a:spLocks noGrp="1"/>
          </p:cNvSpPr>
          <p:nvPr>
            <p:ph type="title"/>
          </p:nvPr>
        </p:nvSpPr>
        <p:spPr>
          <a:xfrm>
            <a:off x="1022350" y="0"/>
            <a:ext cx="8229600" cy="836613"/>
          </a:xfrm>
        </p:spPr>
        <p:txBody>
          <a:bodyPr/>
          <a:lstStyle/>
          <a:p>
            <a:r>
              <a:rPr lang="de-DE" altLang="de-DE">
                <a:solidFill>
                  <a:srgbClr val="0070C0"/>
                </a:solidFill>
              </a:rPr>
              <a:t>Wann ist ein Mimic wahrscheinlicher?</a:t>
            </a:r>
          </a:p>
        </p:txBody>
      </p:sp>
      <p:sp>
        <p:nvSpPr>
          <p:cNvPr id="33795" name="Textfeld 4"/>
          <p:cNvSpPr txBox="1">
            <a:spLocks noChangeArrowheads="1"/>
          </p:cNvSpPr>
          <p:nvPr/>
        </p:nvSpPr>
        <p:spPr bwMode="auto">
          <a:xfrm>
            <a:off x="1187450" y="1033463"/>
            <a:ext cx="7456488" cy="4432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de-DE" sz="2400"/>
              <a:t>			</a:t>
            </a:r>
          </a:p>
          <a:p>
            <a:pPr>
              <a:spcBef>
                <a:spcPct val="0"/>
              </a:spcBef>
              <a:buFontTx/>
              <a:buNone/>
            </a:pPr>
            <a:r>
              <a:rPr lang="de-DE" altLang="de-DE" sz="2400"/>
              <a:t>Migräne-Anamnese</a:t>
            </a:r>
          </a:p>
          <a:p>
            <a:pPr>
              <a:spcBef>
                <a:spcPct val="0"/>
              </a:spcBef>
              <a:buFontTx/>
              <a:buNone/>
            </a:pPr>
            <a:r>
              <a:rPr lang="de-DE" altLang="de-DE" sz="2400"/>
              <a:t>Epilepsie-Anamnese</a:t>
            </a:r>
          </a:p>
          <a:p>
            <a:pPr>
              <a:spcBef>
                <a:spcPct val="0"/>
              </a:spcBef>
              <a:buFontTx/>
              <a:buNone/>
            </a:pPr>
            <a:r>
              <a:rPr lang="de-DE" altLang="de-DE" sz="2400"/>
              <a:t>Demenz-Anamnese</a:t>
            </a:r>
          </a:p>
          <a:p>
            <a:pPr>
              <a:spcBef>
                <a:spcPct val="0"/>
              </a:spcBef>
              <a:buFontTx/>
              <a:buNone/>
            </a:pPr>
            <a:endParaRPr lang="de-DE" altLang="de-DE" sz="2400"/>
          </a:p>
          <a:p>
            <a:pPr>
              <a:spcBef>
                <a:spcPct val="0"/>
              </a:spcBef>
              <a:buFontTx/>
              <a:buNone/>
            </a:pPr>
            <a:r>
              <a:rPr lang="de-DE" altLang="de-DE" sz="2400"/>
              <a:t>Keine Gefäßrisikofaktoren (insb. kein VHF, kein HTN)</a:t>
            </a:r>
          </a:p>
          <a:p>
            <a:pPr>
              <a:spcBef>
                <a:spcPct val="0"/>
              </a:spcBef>
              <a:buFontTx/>
              <a:buNone/>
            </a:pPr>
            <a:endParaRPr lang="de-DE" altLang="de-DE" sz="2400"/>
          </a:p>
          <a:p>
            <a:pPr>
              <a:spcBef>
                <a:spcPct val="0"/>
              </a:spcBef>
              <a:buFontTx/>
              <a:buNone/>
            </a:pPr>
            <a:r>
              <a:rPr lang="de-DE" altLang="de-DE" sz="2400"/>
              <a:t>Jüngeres Alter (&lt;50 Jahre)</a:t>
            </a:r>
          </a:p>
          <a:p>
            <a:pPr>
              <a:spcBef>
                <a:spcPct val="0"/>
              </a:spcBef>
              <a:buFontTx/>
              <a:buNone/>
            </a:pPr>
            <a:endParaRPr lang="de-DE" altLang="de-DE" sz="2400"/>
          </a:p>
          <a:p>
            <a:pPr>
              <a:spcBef>
                <a:spcPct val="0"/>
              </a:spcBef>
              <a:buFontTx/>
              <a:buNone/>
            </a:pPr>
            <a:r>
              <a:rPr lang="de-DE" altLang="de-DE" sz="2400"/>
              <a:t>Isolierte Sensibilitätsstörung</a:t>
            </a:r>
          </a:p>
          <a:p>
            <a:pPr>
              <a:spcBef>
                <a:spcPct val="0"/>
              </a:spcBef>
              <a:buFontTx/>
              <a:buNone/>
            </a:pPr>
            <a:r>
              <a:rPr lang="de-DE" altLang="de-DE" sz="2400"/>
              <a:t>Keine faziale Parese</a:t>
            </a:r>
          </a:p>
          <a:p>
            <a:pPr>
              <a:spcBef>
                <a:spcPct val="0"/>
              </a:spcBef>
              <a:buFontTx/>
              <a:buNone/>
            </a:pPr>
            <a:endParaRPr lang="de-DE" altLang="de-DE" sz="1800"/>
          </a:p>
        </p:txBody>
      </p:sp>
      <p:sp>
        <p:nvSpPr>
          <p:cNvPr id="33796" name="Textfeld 5"/>
          <p:cNvSpPr txBox="1">
            <a:spLocks noChangeArrowheads="1"/>
          </p:cNvSpPr>
          <p:nvPr/>
        </p:nvSpPr>
        <p:spPr bwMode="auto">
          <a:xfrm>
            <a:off x="2857500" y="6021388"/>
            <a:ext cx="6294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de-DE" sz="1400"/>
              <a:t>Goyal N et al. Stroke 2016, Chang et al. , Ali et al., Merine et al. Newey et al. </a:t>
            </a:r>
          </a:p>
        </p:txBody>
      </p:sp>
      <p:pic>
        <p:nvPicPr>
          <p:cNvPr id="33797" name="Grafik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67638" y="836613"/>
            <a:ext cx="13684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uppieren 16"/>
          <p:cNvGrpSpPr>
            <a:grpSpLocks/>
          </p:cNvGrpSpPr>
          <p:nvPr/>
        </p:nvGrpSpPr>
        <p:grpSpPr bwMode="auto">
          <a:xfrm>
            <a:off x="1196975" y="1020763"/>
            <a:ext cx="7319963" cy="5173662"/>
            <a:chOff x="1662750" y="1106249"/>
            <a:chExt cx="5908426" cy="3914332"/>
          </a:xfrm>
        </p:grpSpPr>
        <p:pic>
          <p:nvPicPr>
            <p:cNvPr id="34832" name="Grafik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62750" y="1106249"/>
              <a:ext cx="5908426" cy="391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3" name="Textfeld 15"/>
            <p:cNvSpPr txBox="1">
              <a:spLocks noChangeArrowheads="1"/>
            </p:cNvSpPr>
            <p:nvPr/>
          </p:nvSpPr>
          <p:spPr bwMode="auto">
            <a:xfrm>
              <a:off x="2077266" y="4473654"/>
              <a:ext cx="533998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de-DE" sz="1800"/>
                <a:t>Typisches halbmondförmiges Skotom /Fortifikation</a:t>
              </a:r>
            </a:p>
          </p:txBody>
        </p:sp>
      </p:grpSp>
      <p:sp>
        <p:nvSpPr>
          <p:cNvPr id="34819" name="Titel 1"/>
          <p:cNvSpPr>
            <a:spLocks noGrp="1"/>
          </p:cNvSpPr>
          <p:nvPr>
            <p:ph type="title"/>
          </p:nvPr>
        </p:nvSpPr>
        <p:spPr/>
        <p:txBody>
          <a:bodyPr/>
          <a:lstStyle/>
          <a:p>
            <a:r>
              <a:rPr lang="de-DE" altLang="de-DE">
                <a:solidFill>
                  <a:srgbClr val="0070C0"/>
                </a:solidFill>
              </a:rPr>
              <a:t>Migräne mit Aura</a:t>
            </a:r>
          </a:p>
        </p:txBody>
      </p:sp>
      <p:sp>
        <p:nvSpPr>
          <p:cNvPr id="34820" name="Textfeld 4"/>
          <p:cNvSpPr txBox="1">
            <a:spLocks noChangeArrowheads="1"/>
          </p:cNvSpPr>
          <p:nvPr/>
        </p:nvSpPr>
        <p:spPr bwMode="auto">
          <a:xfrm>
            <a:off x="4284663" y="6370638"/>
            <a:ext cx="5368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de-DE" sz="1400">
                <a:hlinkClick r:id="rId3"/>
              </a:rPr>
              <a:t>https://de.wikipedia.org/wiki/Aura_(Migräne)</a:t>
            </a:r>
            <a:endParaRPr lang="de-DE" altLang="de-DE" sz="1400"/>
          </a:p>
          <a:p>
            <a:pPr>
              <a:spcBef>
                <a:spcPct val="0"/>
              </a:spcBef>
              <a:buFontTx/>
              <a:buNone/>
            </a:pPr>
            <a:r>
              <a:rPr lang="de-DE" altLang="de-DE" sz="1400"/>
              <a:t>Zugriff: 12. September 2022; </a:t>
            </a:r>
            <a:r>
              <a:rPr lang="de-DE" altLang="de-DE" sz="1400">
                <a:hlinkClick r:id="rId4"/>
              </a:rPr>
              <a:t>www.scineess.de</a:t>
            </a:r>
            <a:r>
              <a:rPr lang="de-DE" altLang="de-DE" sz="1400"/>
              <a:t> (gemeinfrei)</a:t>
            </a:r>
          </a:p>
        </p:txBody>
      </p:sp>
      <p:grpSp>
        <p:nvGrpSpPr>
          <p:cNvPr id="8" name="Gruppieren 7"/>
          <p:cNvGrpSpPr>
            <a:grpSpLocks/>
          </p:cNvGrpSpPr>
          <p:nvPr/>
        </p:nvGrpSpPr>
        <p:grpSpPr bwMode="auto">
          <a:xfrm>
            <a:off x="512763" y="925513"/>
            <a:ext cx="4879975" cy="3957637"/>
            <a:chOff x="553516" y="2195512"/>
            <a:chExt cx="4104391" cy="3070817"/>
          </a:xfrm>
        </p:grpSpPr>
        <p:pic>
          <p:nvPicPr>
            <p:cNvPr id="34830" name="Grafik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3516" y="2195512"/>
              <a:ext cx="4104391" cy="29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1" name="Textfeld 6"/>
            <p:cNvSpPr txBox="1">
              <a:spLocks noChangeArrowheads="1"/>
            </p:cNvSpPr>
            <p:nvPr/>
          </p:nvSpPr>
          <p:spPr bwMode="auto">
            <a:xfrm>
              <a:off x="1815152" y="4804664"/>
              <a:ext cx="1776448"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de-DE" sz="2400"/>
                <a:t>Fortifikation</a:t>
              </a:r>
            </a:p>
          </p:txBody>
        </p:sp>
      </p:grpSp>
      <p:grpSp>
        <p:nvGrpSpPr>
          <p:cNvPr id="11" name="Gruppieren 10"/>
          <p:cNvGrpSpPr>
            <a:grpSpLocks/>
          </p:cNvGrpSpPr>
          <p:nvPr/>
        </p:nvGrpSpPr>
        <p:grpSpPr bwMode="auto">
          <a:xfrm>
            <a:off x="1695450" y="1200150"/>
            <a:ext cx="4929188" cy="3873500"/>
            <a:chOff x="3301999" y="2508250"/>
            <a:chExt cx="4145443" cy="3005446"/>
          </a:xfrm>
        </p:grpSpPr>
        <p:pic>
          <p:nvPicPr>
            <p:cNvPr id="34828" name="Grafik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01999" y="2508250"/>
              <a:ext cx="4145443" cy="300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9" name="Textfeld 9"/>
            <p:cNvSpPr txBox="1">
              <a:spLocks noChangeArrowheads="1"/>
            </p:cNvSpPr>
            <p:nvPr/>
          </p:nvSpPr>
          <p:spPr bwMode="auto">
            <a:xfrm>
              <a:off x="4219590" y="4955316"/>
              <a:ext cx="2375971"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de-DE" sz="2400"/>
                <a:t>Negativ-Skotom</a:t>
              </a:r>
            </a:p>
          </p:txBody>
        </p:sp>
      </p:grpSp>
      <p:grpSp>
        <p:nvGrpSpPr>
          <p:cNvPr id="14" name="Gruppieren 13"/>
          <p:cNvGrpSpPr>
            <a:grpSpLocks/>
          </p:cNvGrpSpPr>
          <p:nvPr/>
        </p:nvGrpSpPr>
        <p:grpSpPr bwMode="auto">
          <a:xfrm>
            <a:off x="2654300" y="1568450"/>
            <a:ext cx="4903788" cy="3852863"/>
            <a:chOff x="2694561" y="2830123"/>
            <a:chExt cx="4125017" cy="2990637"/>
          </a:xfrm>
        </p:grpSpPr>
        <p:pic>
          <p:nvPicPr>
            <p:cNvPr id="34826" name="Grafik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94561" y="2830123"/>
              <a:ext cx="4125017" cy="29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7" name="Textfeld 12"/>
            <p:cNvSpPr txBox="1">
              <a:spLocks noChangeArrowheads="1"/>
            </p:cNvSpPr>
            <p:nvPr/>
          </p:nvSpPr>
          <p:spPr bwMode="auto">
            <a:xfrm>
              <a:off x="3695418" y="5231643"/>
              <a:ext cx="2238113"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de-DE" sz="2400"/>
                <a:t>Positiv-Skotom</a:t>
              </a:r>
            </a:p>
          </p:txBody>
        </p:sp>
      </p:grpSp>
      <p:pic>
        <p:nvPicPr>
          <p:cNvPr id="4" name="Grafik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98938" y="2362200"/>
            <a:ext cx="4848225"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Inhaltsplatzhalter 2"/>
          <p:cNvSpPr>
            <a:spLocks noGrp="1"/>
          </p:cNvSpPr>
          <p:nvPr>
            <p:ph idx="1"/>
          </p:nvPr>
        </p:nvSpPr>
        <p:spPr>
          <a:xfrm>
            <a:off x="454025" y="2809875"/>
            <a:ext cx="8459788" cy="3405188"/>
          </a:xfrm>
          <a:solidFill>
            <a:schemeClr val="bg1"/>
          </a:solidFill>
        </p:spPr>
        <p:txBody>
          <a:bodyPr/>
          <a:lstStyle/>
          <a:p>
            <a:pPr marL="0" indent="0">
              <a:buFontTx/>
              <a:buNone/>
              <a:defRPr/>
            </a:pPr>
            <a:endParaRPr lang="de-DE" dirty="0"/>
          </a:p>
          <a:p>
            <a:pPr>
              <a:defRPr/>
            </a:pPr>
            <a:r>
              <a:rPr lang="de-DE" dirty="0"/>
              <a:t>Dynamik! </a:t>
            </a:r>
            <a:br>
              <a:rPr lang="de-DE" dirty="0"/>
            </a:br>
            <a:r>
              <a:rPr lang="de-DE" sz="2400" dirty="0" err="1"/>
              <a:t>Prodromi</a:t>
            </a:r>
            <a:r>
              <a:rPr lang="de-DE" sz="2400" dirty="0"/>
              <a:t> – Aura (1h) – Kopfschmerz (4-24h) – Erholung</a:t>
            </a:r>
            <a:br>
              <a:rPr lang="de-DE" sz="2400" dirty="0"/>
            </a:br>
            <a:r>
              <a:rPr lang="de-DE" sz="2000" dirty="0"/>
              <a:t>20 Minuten =&gt; Aura [20 Sekunden „March“ =&gt; </a:t>
            </a:r>
            <a:r>
              <a:rPr lang="de-DE" sz="2000" dirty="0" err="1"/>
              <a:t>epilept</a:t>
            </a:r>
            <a:r>
              <a:rPr lang="de-DE" sz="2000" dirty="0"/>
              <a:t>. Anfall]</a:t>
            </a:r>
            <a:endParaRPr lang="de-DE" sz="2400" dirty="0"/>
          </a:p>
          <a:p>
            <a:pPr>
              <a:defRPr/>
            </a:pPr>
            <a:r>
              <a:rPr lang="de-DE" sz="2400" dirty="0"/>
              <a:t>Anamnese (Rezidive)</a:t>
            </a:r>
            <a:endParaRPr lang="de-DE" dirty="0"/>
          </a:p>
          <a:p>
            <a:pPr>
              <a:defRPr/>
            </a:pPr>
            <a:r>
              <a:rPr lang="de-DE" dirty="0"/>
              <a:t>Dilemma: RF für </a:t>
            </a:r>
            <a:r>
              <a:rPr lang="de-DE" dirty="0" err="1"/>
              <a:t>migränösen</a:t>
            </a:r>
            <a:r>
              <a:rPr lang="de-DE" dirty="0"/>
              <a:t> Schlaganfall</a:t>
            </a:r>
          </a:p>
          <a:p>
            <a:pPr marL="0" indent="0">
              <a:buFontTx/>
              <a:buNone/>
              <a:defRPr/>
            </a:pPr>
            <a:r>
              <a:rPr lang="de-DE" dirty="0"/>
              <a:t>	ca. 25% </a:t>
            </a:r>
            <a:r>
              <a:rPr lang="de-DE" dirty="0" err="1"/>
              <a:t>Schlaganfallpat</a:t>
            </a:r>
            <a:r>
              <a:rPr lang="de-DE" dirty="0"/>
              <a:t>. haben KS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bg/>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p:cNvSpPr>
            <a:spLocks noGrp="1"/>
          </p:cNvSpPr>
          <p:nvPr>
            <p:ph type="title"/>
          </p:nvPr>
        </p:nvSpPr>
        <p:spPr/>
        <p:txBody>
          <a:bodyPr/>
          <a:lstStyle/>
          <a:p>
            <a:r>
              <a:rPr lang="de-DE" altLang="de-DE">
                <a:solidFill>
                  <a:srgbClr val="0070C0"/>
                </a:solidFill>
              </a:rPr>
              <a:t>Peripher Vestibulär</a:t>
            </a:r>
            <a:br>
              <a:rPr lang="de-DE" altLang="de-DE">
                <a:solidFill>
                  <a:srgbClr val="0070C0"/>
                </a:solidFill>
              </a:rPr>
            </a:br>
            <a:r>
              <a:rPr lang="de-DE" altLang="de-DE">
                <a:solidFill>
                  <a:srgbClr val="0070C0"/>
                </a:solidFill>
              </a:rPr>
              <a:t>„akutes vestibuläres Syndrom“</a:t>
            </a:r>
          </a:p>
        </p:txBody>
      </p:sp>
      <p:sp>
        <p:nvSpPr>
          <p:cNvPr id="3" name="Inhaltsplatzhalter 2"/>
          <p:cNvSpPr>
            <a:spLocks noGrp="1"/>
          </p:cNvSpPr>
          <p:nvPr>
            <p:ph idx="1"/>
          </p:nvPr>
        </p:nvSpPr>
        <p:spPr>
          <a:xfrm>
            <a:off x="271463" y="1666875"/>
            <a:ext cx="8642350" cy="5191125"/>
          </a:xfrm>
        </p:spPr>
        <p:txBody>
          <a:bodyPr/>
          <a:lstStyle/>
          <a:p>
            <a:pPr>
              <a:defRPr/>
            </a:pPr>
            <a:r>
              <a:rPr lang="de-DE" dirty="0" err="1"/>
              <a:t>Neuropathia</a:t>
            </a:r>
            <a:r>
              <a:rPr lang="de-DE" dirty="0"/>
              <a:t> </a:t>
            </a:r>
            <a:r>
              <a:rPr lang="de-DE" dirty="0" err="1"/>
              <a:t>vestibularis</a:t>
            </a:r>
            <a:br>
              <a:rPr lang="de-DE" dirty="0"/>
            </a:br>
            <a:endParaRPr lang="de-DE" dirty="0"/>
          </a:p>
          <a:p>
            <a:pPr lvl="1">
              <a:defRPr/>
            </a:pPr>
            <a:r>
              <a:rPr lang="de-DE" dirty="0"/>
              <a:t>HINTS-Kriterien</a:t>
            </a:r>
          </a:p>
          <a:p>
            <a:pPr marL="457200" lvl="1" indent="0">
              <a:buFontTx/>
              <a:buNone/>
              <a:defRPr/>
            </a:pPr>
            <a:endParaRPr lang="de-DE" dirty="0"/>
          </a:p>
          <a:p>
            <a:pPr lvl="1">
              <a:defRPr/>
            </a:pPr>
            <a:r>
              <a:rPr lang="de-DE" dirty="0"/>
              <a:t>HI = Head-Impulse-Test 	(</a:t>
            </a:r>
            <a:r>
              <a:rPr lang="de-DE" dirty="0" err="1"/>
              <a:t>Halmagyi</a:t>
            </a:r>
            <a:r>
              <a:rPr lang="de-DE" dirty="0"/>
              <a:t>-Manöver)</a:t>
            </a:r>
          </a:p>
          <a:p>
            <a:pPr lvl="1">
              <a:defRPr/>
            </a:pPr>
            <a:r>
              <a:rPr lang="de-DE" dirty="0"/>
              <a:t>NT = Nystagmus 		(kein Richtungswechsel)</a:t>
            </a:r>
          </a:p>
          <a:p>
            <a:pPr lvl="1">
              <a:defRPr/>
            </a:pPr>
            <a:r>
              <a:rPr lang="de-DE" dirty="0"/>
              <a:t>S = </a:t>
            </a:r>
            <a:r>
              <a:rPr lang="de-DE" dirty="0" err="1"/>
              <a:t>Skew</a:t>
            </a:r>
            <a:r>
              <a:rPr lang="de-DE" dirty="0"/>
              <a:t>-Deviation		(nicht vorhanden)			</a:t>
            </a:r>
          </a:p>
          <a:p>
            <a:pPr marL="457200" lvl="1" indent="0">
              <a:buFontTx/>
              <a:buNone/>
              <a:defRPr/>
            </a:pPr>
            <a:endParaRPr lang="de-DE" dirty="0"/>
          </a:p>
        </p:txBody>
      </p:sp>
      <p:sp>
        <p:nvSpPr>
          <p:cNvPr id="35844" name="Textfeld 3"/>
          <p:cNvSpPr txBox="1">
            <a:spLocks noChangeArrowheads="1"/>
          </p:cNvSpPr>
          <p:nvPr/>
        </p:nvSpPr>
        <p:spPr bwMode="auto">
          <a:xfrm>
            <a:off x="6953250" y="5970588"/>
            <a:ext cx="21066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de-DE" sz="1200"/>
              <a:t>Kattah JC et al. Stroke 2009</a:t>
            </a:r>
          </a:p>
          <a:p>
            <a:pPr>
              <a:spcBef>
                <a:spcPct val="0"/>
              </a:spcBef>
              <a:buFontTx/>
              <a:buNone/>
            </a:pPr>
            <a:r>
              <a:rPr lang="de-DE" altLang="de-DE" sz="1200"/>
              <a:t>www.slideshare.com</a:t>
            </a:r>
          </a:p>
          <a:p>
            <a:pPr>
              <a:spcBef>
                <a:spcPct val="0"/>
              </a:spcBef>
              <a:buFontTx/>
              <a:buNone/>
            </a:pPr>
            <a:endParaRPr lang="de-DE" altLang="de-DE" sz="1200"/>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1463" y="1281113"/>
            <a:ext cx="7837487"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86275" y="1336675"/>
            <a:ext cx="4330700" cy="288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754063" y="2921000"/>
            <a:ext cx="4321175" cy="1570038"/>
          </a:xfrm>
          <a:prstGeom prst="rect">
            <a:avLst/>
          </a:prstGeom>
          <a:solidFill>
            <a:srgbClr val="FFFF00"/>
          </a:solidFill>
        </p:spPr>
        <p:txBody>
          <a:bodyPr>
            <a:spAutoFit/>
          </a:bodyPr>
          <a:lstStyle/>
          <a:p>
            <a:pPr algn="ctr">
              <a:defRPr/>
            </a:pPr>
            <a:endParaRPr lang="de-DE" sz="3200" dirty="0"/>
          </a:p>
          <a:p>
            <a:pPr marL="457200" indent="-457200" algn="ctr">
              <a:buFont typeface="Symbol" panose="05050102010706020507" pitchFamily="18" charset="2"/>
              <a:buChar char="Þ"/>
              <a:defRPr/>
            </a:pPr>
            <a:r>
              <a:rPr lang="de-DE" sz="3200" dirty="0"/>
              <a:t>YOUTUBE.com</a:t>
            </a:r>
          </a:p>
          <a:p>
            <a:pPr marL="457200" indent="-457200" algn="ctr">
              <a:buFont typeface="Symbol" panose="05050102010706020507" pitchFamily="18" charset="2"/>
              <a:buChar char="Þ"/>
              <a:defRPr/>
            </a:pPr>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extLst>
              <p:ext uri="{D42A27DB-BD31-4B8C-83A1-F6EECF244321}">
                <p14:modId xmlns:p14="http://schemas.microsoft.com/office/powerpoint/2010/main" val="3473806714"/>
              </p:ext>
            </p:extLst>
          </p:nvPr>
        </p:nvGraphicFramePr>
        <p:xfrm>
          <a:off x="611560" y="2996952"/>
          <a:ext cx="8135145" cy="2888725"/>
        </p:xfrm>
        <a:graphic>
          <a:graphicData uri="http://schemas.openxmlformats.org/drawingml/2006/table">
            <a:tbl>
              <a:tblPr firstRow="1" bandRow="1">
                <a:effectLst>
                  <a:outerShdw blurRad="50800" dist="38100" dir="2700000" algn="tl" rotWithShape="0">
                    <a:prstClr val="black">
                      <a:alpha val="40000"/>
                    </a:prstClr>
                  </a:outerShdw>
                </a:effectLst>
                <a:tableStyleId>{D7AC3CCA-C797-4891-BE02-D94E43425B78}</a:tableStyleId>
              </a:tblPr>
              <a:tblGrid>
                <a:gridCol w="2176541">
                  <a:extLst>
                    <a:ext uri="{9D8B030D-6E8A-4147-A177-3AD203B41FA5}">
                      <a16:colId xmlns:a16="http://schemas.microsoft.com/office/drawing/2014/main" val="20000"/>
                    </a:ext>
                  </a:extLst>
                </a:gridCol>
                <a:gridCol w="5958604">
                  <a:extLst>
                    <a:ext uri="{9D8B030D-6E8A-4147-A177-3AD203B41FA5}">
                      <a16:colId xmlns:a16="http://schemas.microsoft.com/office/drawing/2014/main" val="20001"/>
                    </a:ext>
                  </a:extLst>
                </a:gridCol>
              </a:tblGrid>
              <a:tr h="639464">
                <a:tc>
                  <a:txBody>
                    <a:bodyPr/>
                    <a:lstStyle/>
                    <a:p>
                      <a:pPr algn="l"/>
                      <a:r>
                        <a:rPr lang="de-DE" b="1" dirty="0">
                          <a:latin typeface="Arial"/>
                          <a:cs typeface="Arial"/>
                        </a:rPr>
                        <a:t>COI</a:t>
                      </a:r>
                    </a:p>
                  </a:txBody>
                  <a:tcPr/>
                </a:tc>
                <a:tc>
                  <a:txBody>
                    <a:bodyPr/>
                    <a:lstStyle/>
                    <a:p>
                      <a:pPr marL="0" indent="0" algn="l">
                        <a:buFontTx/>
                        <a:buNone/>
                      </a:pPr>
                      <a:r>
                        <a:rPr lang="de-DE" b="0" dirty="0">
                          <a:latin typeface="Arial"/>
                          <a:cs typeface="Arial"/>
                        </a:rPr>
                        <a:t>keine</a:t>
                      </a:r>
                      <a:endParaRPr lang="de-DE" b="0" baseline="0" dirty="0">
                        <a:latin typeface="Arial"/>
                        <a:cs typeface="Arial"/>
                      </a:endParaRPr>
                    </a:p>
                  </a:txBody>
                  <a:tcPr/>
                </a:tc>
                <a:extLst>
                  <a:ext uri="{0D108BD9-81ED-4DB2-BD59-A6C34878D82A}">
                    <a16:rowId xmlns:a16="http://schemas.microsoft.com/office/drawing/2014/main" val="10000"/>
                  </a:ext>
                </a:extLst>
              </a:tr>
              <a:tr h="622958">
                <a:tc>
                  <a:txBody>
                    <a:bodyPr/>
                    <a:lstStyle/>
                    <a:p>
                      <a:pPr algn="l"/>
                      <a:r>
                        <a:rPr lang="de-DE" b="1" dirty="0">
                          <a:latin typeface="Arial"/>
                          <a:cs typeface="Arial"/>
                        </a:rPr>
                        <a:t>Fachrichtung</a:t>
                      </a:r>
                    </a:p>
                  </a:txBody>
                  <a:tcPr/>
                </a:tc>
                <a:tc>
                  <a:txBody>
                    <a:bodyPr/>
                    <a:lstStyle/>
                    <a:p>
                      <a:pPr marL="0" indent="0" algn="l">
                        <a:buFontTx/>
                        <a:buNone/>
                      </a:pPr>
                      <a:r>
                        <a:rPr lang="de-DE" b="0" baseline="0" dirty="0">
                          <a:latin typeface="Arial"/>
                          <a:cs typeface="Arial"/>
                        </a:rPr>
                        <a:t>Neurologie</a:t>
                      </a:r>
                    </a:p>
                  </a:txBody>
                  <a:tcPr/>
                </a:tc>
                <a:extLst>
                  <a:ext uri="{0D108BD9-81ED-4DB2-BD59-A6C34878D82A}">
                    <a16:rowId xmlns:a16="http://schemas.microsoft.com/office/drawing/2014/main" val="10001"/>
                  </a:ext>
                </a:extLst>
              </a:tr>
              <a:tr h="446349">
                <a:tc>
                  <a:txBody>
                    <a:bodyPr/>
                    <a:lstStyle/>
                    <a:p>
                      <a:pPr algn="l"/>
                      <a:r>
                        <a:rPr lang="de-DE" b="1" dirty="0">
                          <a:latin typeface="Arial"/>
                          <a:cs typeface="Arial"/>
                        </a:rPr>
                        <a:t>Drittmittel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a:cs typeface="Arial"/>
                        </a:rPr>
                        <a:t>BMBF/CSB,</a:t>
                      </a:r>
                      <a:r>
                        <a:rPr lang="en-US" sz="1800" baseline="0" dirty="0">
                          <a:latin typeface="Arial"/>
                          <a:cs typeface="Arial"/>
                        </a:rPr>
                        <a:t> </a:t>
                      </a:r>
                      <a:r>
                        <a:rPr lang="en-US" sz="1800" dirty="0">
                          <a:latin typeface="Arial"/>
                          <a:cs typeface="Arial"/>
                        </a:rPr>
                        <a:t>DZHK, DZNE</a:t>
                      </a:r>
                    </a:p>
                  </a:txBody>
                  <a:tcPr/>
                </a:tc>
                <a:extLst>
                  <a:ext uri="{0D108BD9-81ED-4DB2-BD59-A6C34878D82A}">
                    <a16:rowId xmlns:a16="http://schemas.microsoft.com/office/drawing/2014/main" val="10002"/>
                  </a:ext>
                </a:extLst>
              </a:tr>
              <a:tr h="1179954">
                <a:tc>
                  <a:txBody>
                    <a:bodyPr/>
                    <a:lstStyle/>
                    <a:p>
                      <a:pPr algn="l"/>
                      <a:r>
                        <a:rPr lang="en-US" sz="1800" b="1" dirty="0" err="1">
                          <a:latin typeface="Arial"/>
                          <a:cs typeface="Arial"/>
                        </a:rPr>
                        <a:t>Referenten</a:t>
                      </a:r>
                      <a:r>
                        <a:rPr lang="en-US" sz="1800" b="1" dirty="0">
                          <a:latin typeface="Arial"/>
                          <a:cs typeface="Arial"/>
                        </a:rPr>
                        <a:t>- / </a:t>
                      </a:r>
                      <a:r>
                        <a:rPr lang="en-US" sz="1800" b="1" dirty="0" err="1">
                          <a:latin typeface="Arial"/>
                          <a:cs typeface="Arial"/>
                        </a:rPr>
                        <a:t>Beraterhonorare</a:t>
                      </a:r>
                      <a:endParaRPr lang="de-DE" b="1" dirty="0">
                        <a:latin typeface="Arial"/>
                        <a:cs typeface="Arial"/>
                      </a:endParaRPr>
                    </a:p>
                  </a:txBody>
                  <a:tcPr/>
                </a:tc>
                <a:tc>
                  <a:txBody>
                    <a:bodyPr/>
                    <a:lstStyle/>
                    <a:p>
                      <a:pPr algn="l"/>
                      <a:r>
                        <a:rPr lang="en-US" sz="1800" dirty="0">
                          <a:latin typeface="+mn-lt"/>
                          <a:cs typeface="Arial"/>
                        </a:rPr>
                        <a:t>Alexion, AstraZeneca</a:t>
                      </a:r>
                      <a:r>
                        <a:rPr lang="en-US" sz="1800" dirty="0">
                          <a:latin typeface="Arial"/>
                          <a:cs typeface="Arial"/>
                        </a:rPr>
                        <a:t>,</a:t>
                      </a:r>
                      <a:r>
                        <a:rPr lang="en-US" sz="1800" baseline="0" dirty="0">
                          <a:latin typeface="Arial"/>
                          <a:cs typeface="Arial"/>
                        </a:rPr>
                        <a:t> </a:t>
                      </a:r>
                      <a:r>
                        <a:rPr lang="en-US" sz="1800" dirty="0">
                          <a:latin typeface="Arial"/>
                          <a:cs typeface="Arial"/>
                        </a:rPr>
                        <a:t>Bristol-Myers Squibb, </a:t>
                      </a:r>
                      <a:br>
                        <a:rPr lang="en-US" sz="1800" dirty="0">
                          <a:latin typeface="Arial"/>
                          <a:cs typeface="Arial"/>
                        </a:rPr>
                      </a:br>
                      <a:r>
                        <a:rPr lang="en-US" sz="1800" i="1" dirty="0">
                          <a:latin typeface="Arial"/>
                          <a:cs typeface="Arial"/>
                        </a:rPr>
                        <a:t>Pfizer Pharma</a:t>
                      </a:r>
                      <a:r>
                        <a:rPr lang="en-US" sz="1800" dirty="0">
                          <a:latin typeface="Arial"/>
                          <a:cs typeface="Arial"/>
                        </a:rPr>
                        <a:t>,</a:t>
                      </a:r>
                      <a:r>
                        <a:rPr lang="en-US" sz="1800" baseline="0" dirty="0">
                          <a:latin typeface="Arial"/>
                          <a:cs typeface="Arial"/>
                        </a:rPr>
                        <a:t> Novartis</a:t>
                      </a:r>
                      <a:endParaRPr lang="de-DE" b="0" dirty="0">
                        <a:latin typeface="Arial"/>
                        <a:cs typeface="Arial"/>
                      </a:endParaRPr>
                    </a:p>
                  </a:txBody>
                  <a:tcPr/>
                </a:tc>
                <a:extLst>
                  <a:ext uri="{0D108BD9-81ED-4DB2-BD59-A6C34878D82A}">
                    <a16:rowId xmlns:a16="http://schemas.microsoft.com/office/drawing/2014/main" val="10003"/>
                  </a:ext>
                </a:extLst>
              </a:tr>
            </a:tbl>
          </a:graphicData>
        </a:graphic>
      </p:graphicFrame>
      <p:sp>
        <p:nvSpPr>
          <p:cNvPr id="7" name="Textfeld 6"/>
          <p:cNvSpPr txBox="1"/>
          <p:nvPr/>
        </p:nvSpPr>
        <p:spPr>
          <a:xfrm>
            <a:off x="884238" y="1835150"/>
            <a:ext cx="4976812" cy="1108075"/>
          </a:xfrm>
          <a:prstGeom prst="rect">
            <a:avLst/>
          </a:prstGeom>
          <a:noFill/>
        </p:spPr>
        <p:txBody>
          <a:bodyPr>
            <a:spAutoFit/>
          </a:bodyPr>
          <a:lstStyle/>
          <a:p>
            <a:pPr>
              <a:defRPr/>
            </a:pPr>
            <a:r>
              <a:rPr lang="de-DE" sz="2400" b="1" dirty="0">
                <a:latin typeface="Arial"/>
                <a:cs typeface="Arial"/>
              </a:rPr>
              <a:t>Prof. Dr. med. Christian H. Nolte</a:t>
            </a:r>
          </a:p>
          <a:p>
            <a:pPr>
              <a:defRPr/>
            </a:pPr>
            <a:endParaRPr lang="de-DE" sz="2400" b="1" dirty="0">
              <a:latin typeface="Arial"/>
              <a:cs typeface="Arial"/>
            </a:endParaRPr>
          </a:p>
          <a:p>
            <a:pPr>
              <a:defRPr/>
            </a:pPr>
            <a:r>
              <a:rPr lang="de-DE" sz="1800" b="1" dirty="0">
                <a:solidFill>
                  <a:schemeClr val="bg1">
                    <a:lumMod val="50000"/>
                  </a:schemeClr>
                </a:solidFill>
                <a:latin typeface="Arial"/>
                <a:cs typeface="Arial"/>
              </a:rPr>
              <a:t>christian.nolte@charite.de</a:t>
            </a:r>
          </a:p>
        </p:txBody>
      </p:sp>
      <p:sp>
        <p:nvSpPr>
          <p:cNvPr id="6148" name="Textfeld 1"/>
          <p:cNvSpPr txBox="1">
            <a:spLocks noChangeArrowheads="1"/>
          </p:cNvSpPr>
          <p:nvPr/>
        </p:nvSpPr>
        <p:spPr bwMode="auto">
          <a:xfrm>
            <a:off x="884238" y="1060450"/>
            <a:ext cx="30543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de-DE" sz="3200" b="1"/>
              <a:t>Disclosure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1"/>
          <p:cNvSpPr>
            <a:spLocks noGrp="1"/>
          </p:cNvSpPr>
          <p:nvPr>
            <p:ph type="title"/>
          </p:nvPr>
        </p:nvSpPr>
        <p:spPr/>
        <p:txBody>
          <a:bodyPr/>
          <a:lstStyle/>
          <a:p>
            <a:r>
              <a:rPr lang="de-DE" altLang="de-DE">
                <a:solidFill>
                  <a:srgbClr val="0070C0"/>
                </a:solidFill>
              </a:rPr>
              <a:t>„akutes vestibuläres Syndrom“</a:t>
            </a:r>
            <a:br>
              <a:rPr lang="de-DE" altLang="de-DE">
                <a:solidFill>
                  <a:srgbClr val="0070C0"/>
                </a:solidFill>
              </a:rPr>
            </a:br>
            <a:r>
              <a:rPr lang="de-DE" altLang="de-DE">
                <a:solidFill>
                  <a:srgbClr val="0070C0"/>
                </a:solidFill>
              </a:rPr>
              <a:t>z.B. BPLS</a:t>
            </a:r>
          </a:p>
        </p:txBody>
      </p:sp>
      <p:graphicFrame>
        <p:nvGraphicFramePr>
          <p:cNvPr id="5" name="Inhaltsplatzhalter 4"/>
          <p:cNvGraphicFramePr>
            <a:graphicFrameLocks noGrp="1"/>
          </p:cNvGraphicFramePr>
          <p:nvPr>
            <p:ph idx="1"/>
          </p:nvPr>
        </p:nvGraphicFramePr>
        <p:xfrm>
          <a:off x="271463" y="2744788"/>
          <a:ext cx="8642349" cy="3576638"/>
        </p:xfrm>
        <a:graphic>
          <a:graphicData uri="http://schemas.openxmlformats.org/drawingml/2006/table">
            <a:tbl>
              <a:tblPr firstRow="1" bandRow="1">
                <a:tableStyleId>{5C22544A-7EE6-4342-B048-85BDC9FD1C3A}</a:tableStyleId>
              </a:tblPr>
              <a:tblGrid>
                <a:gridCol w="2880783">
                  <a:extLst>
                    <a:ext uri="{9D8B030D-6E8A-4147-A177-3AD203B41FA5}">
                      <a16:colId xmlns:a16="http://schemas.microsoft.com/office/drawing/2014/main" val="20000"/>
                    </a:ext>
                  </a:extLst>
                </a:gridCol>
                <a:gridCol w="2129438">
                  <a:extLst>
                    <a:ext uri="{9D8B030D-6E8A-4147-A177-3AD203B41FA5}">
                      <a16:colId xmlns:a16="http://schemas.microsoft.com/office/drawing/2014/main" val="20001"/>
                    </a:ext>
                  </a:extLst>
                </a:gridCol>
                <a:gridCol w="3632128">
                  <a:extLst>
                    <a:ext uri="{9D8B030D-6E8A-4147-A177-3AD203B41FA5}">
                      <a16:colId xmlns:a16="http://schemas.microsoft.com/office/drawing/2014/main" val="20002"/>
                    </a:ext>
                  </a:extLst>
                </a:gridCol>
              </a:tblGrid>
              <a:tr h="370873">
                <a:tc>
                  <a:txBody>
                    <a:bodyPr/>
                    <a:lstStyle/>
                    <a:p>
                      <a:endParaRPr lang="de-DE" sz="1800" dirty="0">
                        <a:solidFill>
                          <a:schemeClr val="tx1"/>
                        </a:solidFill>
                      </a:endParaRPr>
                    </a:p>
                  </a:txBody>
                  <a:tcPr marT="45724" marB="45724"/>
                </a:tc>
                <a:tc>
                  <a:txBody>
                    <a:bodyPr/>
                    <a:lstStyle/>
                    <a:p>
                      <a:r>
                        <a:rPr lang="de-DE" sz="1800" dirty="0">
                          <a:solidFill>
                            <a:schemeClr val="tx1"/>
                          </a:solidFill>
                        </a:rPr>
                        <a:t>Zentral</a:t>
                      </a:r>
                    </a:p>
                  </a:txBody>
                  <a:tcPr marT="45724" marB="45724"/>
                </a:tc>
                <a:tc>
                  <a:txBody>
                    <a:bodyPr/>
                    <a:lstStyle/>
                    <a:p>
                      <a:r>
                        <a:rPr lang="de-DE" sz="1800" dirty="0">
                          <a:solidFill>
                            <a:schemeClr val="tx1"/>
                          </a:solidFill>
                        </a:rPr>
                        <a:t>Peripher</a:t>
                      </a:r>
                    </a:p>
                  </a:txBody>
                  <a:tcPr marT="45724" marB="45724"/>
                </a:tc>
                <a:extLst>
                  <a:ext uri="{0D108BD9-81ED-4DB2-BD59-A6C34878D82A}">
                    <a16:rowId xmlns:a16="http://schemas.microsoft.com/office/drawing/2014/main" val="10000"/>
                  </a:ext>
                </a:extLst>
              </a:tr>
              <a:tr h="640137">
                <a:tc>
                  <a:txBody>
                    <a:bodyPr/>
                    <a:lstStyle/>
                    <a:p>
                      <a:r>
                        <a:rPr lang="de-DE" sz="1800" dirty="0">
                          <a:solidFill>
                            <a:schemeClr val="tx1"/>
                          </a:solidFill>
                        </a:rPr>
                        <a:t>Dauer des Nystagmus</a:t>
                      </a:r>
                    </a:p>
                  </a:txBody>
                  <a:tcPr marT="45724" marB="45724"/>
                </a:tc>
                <a:tc>
                  <a:txBody>
                    <a:bodyPr/>
                    <a:lstStyle/>
                    <a:p>
                      <a:r>
                        <a:rPr lang="de-DE" sz="1800" dirty="0">
                          <a:solidFill>
                            <a:schemeClr val="tx1"/>
                          </a:solidFill>
                        </a:rPr>
                        <a:t>Persistierend</a:t>
                      </a:r>
                    </a:p>
                  </a:txBody>
                  <a:tcPr marT="45724" marB="45724"/>
                </a:tc>
                <a:tc>
                  <a:txBody>
                    <a:bodyPr/>
                    <a:lstStyle/>
                    <a:p>
                      <a:r>
                        <a:rPr lang="de-DE" sz="1800" dirty="0">
                          <a:solidFill>
                            <a:schemeClr val="tx1"/>
                          </a:solidFill>
                        </a:rPr>
                        <a:t>&lt; 60 s (BPLS)</a:t>
                      </a:r>
                    </a:p>
                    <a:p>
                      <a:endParaRPr lang="de-DE" sz="1800" dirty="0">
                        <a:solidFill>
                          <a:schemeClr val="tx1"/>
                        </a:solidFill>
                      </a:endParaRPr>
                    </a:p>
                  </a:txBody>
                  <a:tcPr marT="45724" marB="45724"/>
                </a:tc>
                <a:extLst>
                  <a:ext uri="{0D108BD9-81ED-4DB2-BD59-A6C34878D82A}">
                    <a16:rowId xmlns:a16="http://schemas.microsoft.com/office/drawing/2014/main" val="10001"/>
                  </a:ext>
                </a:extLst>
              </a:tr>
              <a:tr h="640137">
                <a:tc>
                  <a:txBody>
                    <a:bodyPr/>
                    <a:lstStyle/>
                    <a:p>
                      <a:r>
                        <a:rPr lang="de-DE" sz="1800" dirty="0">
                          <a:solidFill>
                            <a:schemeClr val="tx1"/>
                          </a:solidFill>
                        </a:rPr>
                        <a:t>Nach</a:t>
                      </a:r>
                      <a:r>
                        <a:rPr lang="de-DE" sz="1800" baseline="0" dirty="0">
                          <a:solidFill>
                            <a:schemeClr val="tx1"/>
                          </a:solidFill>
                        </a:rPr>
                        <a:t> Lagerung</a:t>
                      </a:r>
                      <a:endParaRPr lang="de-DE" sz="1800" dirty="0">
                        <a:solidFill>
                          <a:schemeClr val="tx1"/>
                        </a:solidFill>
                      </a:endParaRPr>
                    </a:p>
                  </a:txBody>
                  <a:tcPr marT="45724" marB="45724"/>
                </a:tc>
                <a:tc>
                  <a:txBody>
                    <a:bodyPr/>
                    <a:lstStyle/>
                    <a:p>
                      <a:r>
                        <a:rPr lang="de-DE" sz="1800" dirty="0">
                          <a:solidFill>
                            <a:schemeClr val="tx1"/>
                          </a:solidFill>
                        </a:rPr>
                        <a:t>Sofort</a:t>
                      </a:r>
                    </a:p>
                  </a:txBody>
                  <a:tcPr marT="45724" marB="45724"/>
                </a:tc>
                <a:tc>
                  <a:txBody>
                    <a:bodyPr/>
                    <a:lstStyle/>
                    <a:p>
                      <a:r>
                        <a:rPr lang="de-DE" sz="1800" dirty="0">
                          <a:solidFill>
                            <a:schemeClr val="tx1"/>
                          </a:solidFill>
                        </a:rPr>
                        <a:t>mit Latenz (20 s)</a:t>
                      </a:r>
                    </a:p>
                    <a:p>
                      <a:endParaRPr lang="de-DE" sz="1800" dirty="0">
                        <a:solidFill>
                          <a:schemeClr val="tx1"/>
                        </a:solidFill>
                      </a:endParaRPr>
                    </a:p>
                  </a:txBody>
                  <a:tcPr marT="45724" marB="45724"/>
                </a:tc>
                <a:extLst>
                  <a:ext uri="{0D108BD9-81ED-4DB2-BD59-A6C34878D82A}">
                    <a16:rowId xmlns:a16="http://schemas.microsoft.com/office/drawing/2014/main" val="10002"/>
                  </a:ext>
                </a:extLst>
              </a:tr>
              <a:tr h="914481">
                <a:tc>
                  <a:txBody>
                    <a:bodyPr/>
                    <a:lstStyle/>
                    <a:p>
                      <a:r>
                        <a:rPr lang="de-DE" sz="1800" dirty="0">
                          <a:solidFill>
                            <a:schemeClr val="tx1"/>
                          </a:solidFill>
                        </a:rPr>
                        <a:t>Schlagrichtung</a:t>
                      </a:r>
                    </a:p>
                  </a:txBody>
                  <a:tcPr marT="45724" marB="45724"/>
                </a:tc>
                <a:tc>
                  <a:txBody>
                    <a:bodyPr/>
                    <a:lstStyle/>
                    <a:p>
                      <a:r>
                        <a:rPr lang="de-DE" sz="1800" dirty="0">
                          <a:solidFill>
                            <a:schemeClr val="tx1"/>
                          </a:solidFill>
                        </a:rPr>
                        <a:t>Variabel</a:t>
                      </a:r>
                    </a:p>
                  </a:txBody>
                  <a:tcPr marT="45724" marB="45724"/>
                </a:tc>
                <a:tc>
                  <a:txBody>
                    <a:bodyPr/>
                    <a:lstStyle/>
                    <a:p>
                      <a:r>
                        <a:rPr lang="de-DE" sz="1800" dirty="0" err="1">
                          <a:solidFill>
                            <a:schemeClr val="tx1"/>
                          </a:solidFill>
                        </a:rPr>
                        <a:t>Rotatorisch</a:t>
                      </a:r>
                      <a:r>
                        <a:rPr lang="de-DE" sz="1800" dirty="0">
                          <a:solidFill>
                            <a:schemeClr val="tx1"/>
                          </a:solidFill>
                        </a:rPr>
                        <a:t> (in der Regel zum unten liegenden Ohr beim Dix-Hallpike-Manöver)</a:t>
                      </a:r>
                    </a:p>
                  </a:txBody>
                  <a:tcPr marT="45724" marB="45724"/>
                </a:tc>
                <a:extLst>
                  <a:ext uri="{0D108BD9-81ED-4DB2-BD59-A6C34878D82A}">
                    <a16:rowId xmlns:a16="http://schemas.microsoft.com/office/drawing/2014/main" val="10003"/>
                  </a:ext>
                </a:extLst>
              </a:tr>
              <a:tr h="640137">
                <a:tc>
                  <a:txBody>
                    <a:bodyPr/>
                    <a:lstStyle/>
                    <a:p>
                      <a:r>
                        <a:rPr lang="de-DE" sz="1800" dirty="0">
                          <a:solidFill>
                            <a:schemeClr val="tx1"/>
                          </a:solidFill>
                        </a:rPr>
                        <a:t>Intensität</a:t>
                      </a:r>
                    </a:p>
                  </a:txBody>
                  <a:tcPr marT="45724" marB="45724"/>
                </a:tc>
                <a:tc>
                  <a:txBody>
                    <a:bodyPr/>
                    <a:lstStyle/>
                    <a:p>
                      <a:r>
                        <a:rPr lang="de-DE" sz="1800" dirty="0">
                          <a:solidFill>
                            <a:schemeClr val="tx1"/>
                          </a:solidFill>
                        </a:rPr>
                        <a:t>weniger Schwer</a:t>
                      </a:r>
                    </a:p>
                  </a:txBody>
                  <a:tcPr marT="45724" marB="45724"/>
                </a:tc>
                <a:tc>
                  <a:txBody>
                    <a:bodyPr/>
                    <a:lstStyle/>
                    <a:p>
                      <a:r>
                        <a:rPr lang="de-DE" sz="1800" dirty="0">
                          <a:solidFill>
                            <a:schemeClr val="tx1"/>
                          </a:solidFill>
                        </a:rPr>
                        <a:t>In der Regel heftig</a:t>
                      </a:r>
                      <a:r>
                        <a:rPr lang="de-DE" sz="1800" baseline="0" dirty="0">
                          <a:solidFill>
                            <a:schemeClr val="tx1"/>
                          </a:solidFill>
                        </a:rPr>
                        <a:t> mit vegetativer Begleitsymptomatik</a:t>
                      </a:r>
                      <a:endParaRPr lang="de-DE" sz="1800" dirty="0">
                        <a:solidFill>
                          <a:schemeClr val="tx1"/>
                        </a:solidFill>
                      </a:endParaRPr>
                    </a:p>
                  </a:txBody>
                  <a:tcPr marT="45724" marB="45724"/>
                </a:tc>
                <a:extLst>
                  <a:ext uri="{0D108BD9-81ED-4DB2-BD59-A6C34878D82A}">
                    <a16:rowId xmlns:a16="http://schemas.microsoft.com/office/drawing/2014/main" val="10004"/>
                  </a:ext>
                </a:extLst>
              </a:tr>
              <a:tr h="370873">
                <a:tc>
                  <a:txBody>
                    <a:bodyPr/>
                    <a:lstStyle/>
                    <a:p>
                      <a:endParaRPr lang="de-DE" sz="1800" dirty="0">
                        <a:solidFill>
                          <a:schemeClr val="tx1"/>
                        </a:solidFill>
                      </a:endParaRPr>
                    </a:p>
                  </a:txBody>
                  <a:tcPr marT="45724" marB="45724"/>
                </a:tc>
                <a:tc>
                  <a:txBody>
                    <a:bodyPr/>
                    <a:lstStyle/>
                    <a:p>
                      <a:endParaRPr lang="de-DE" sz="1800" dirty="0">
                        <a:solidFill>
                          <a:schemeClr val="tx1"/>
                        </a:solidFill>
                      </a:endParaRPr>
                    </a:p>
                  </a:txBody>
                  <a:tcPr marT="45724" marB="45724"/>
                </a:tc>
                <a:tc>
                  <a:txBody>
                    <a:bodyPr/>
                    <a:lstStyle/>
                    <a:p>
                      <a:endParaRPr lang="de-DE" sz="1800" dirty="0">
                        <a:solidFill>
                          <a:schemeClr val="tx1"/>
                        </a:solidFill>
                      </a:endParaRPr>
                    </a:p>
                  </a:txBody>
                  <a:tcPr marT="45724" marB="45724"/>
                </a:tc>
                <a:extLst>
                  <a:ext uri="{0D108BD9-81ED-4DB2-BD59-A6C34878D82A}">
                    <a16:rowId xmlns:a16="http://schemas.microsoft.com/office/drawing/2014/main" val="10005"/>
                  </a:ext>
                </a:extLst>
              </a:tr>
            </a:tbl>
          </a:graphicData>
        </a:graphic>
      </p:graphicFrame>
      <p:pic>
        <p:nvPicPr>
          <p:cNvPr id="36897" name="Grafik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0450" y="971550"/>
            <a:ext cx="2008188"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8" name="Grafik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5813" y="895350"/>
            <a:ext cx="3048000"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1"/>
          <p:cNvSpPr>
            <a:spLocks noChangeArrowheads="1"/>
          </p:cNvSpPr>
          <p:nvPr/>
        </p:nvSpPr>
        <p:spPr bwMode="auto">
          <a:xfrm>
            <a:off x="3203575" y="3141663"/>
            <a:ext cx="5710238" cy="647700"/>
          </a:xfrm>
          <a:prstGeom prst="rect">
            <a:avLst/>
          </a:prstGeom>
          <a:solidFill>
            <a:schemeClr val="accent1"/>
          </a:solidFill>
          <a:ln w="9525" algn="ctr">
            <a:solidFill>
              <a:schemeClr val="tx1"/>
            </a:solidFill>
            <a:round/>
            <a:headEnd/>
            <a:tailEnd/>
          </a:ln>
        </p:spPr>
        <p:txBody>
          <a:bodyPr/>
          <a:lstStyle>
            <a:lvl1pPr defTabSz="863600">
              <a:defRPr sz="1700">
                <a:solidFill>
                  <a:schemeClr val="tx1"/>
                </a:solidFill>
                <a:latin typeface="Arial" panose="020B0604020202020204" pitchFamily="34" charset="0"/>
              </a:defRPr>
            </a:lvl1pPr>
            <a:lvl2pPr marL="742950" indent="-285750" defTabSz="863600">
              <a:defRPr sz="1700">
                <a:solidFill>
                  <a:schemeClr val="tx1"/>
                </a:solidFill>
                <a:latin typeface="Arial" panose="020B0604020202020204" pitchFamily="34" charset="0"/>
              </a:defRPr>
            </a:lvl2pPr>
            <a:lvl3pPr marL="1143000" indent="-228600" defTabSz="863600">
              <a:defRPr sz="1700">
                <a:solidFill>
                  <a:schemeClr val="tx1"/>
                </a:solidFill>
                <a:latin typeface="Arial" panose="020B0604020202020204" pitchFamily="34" charset="0"/>
              </a:defRPr>
            </a:lvl3pPr>
            <a:lvl4pPr marL="1600200" indent="-228600" defTabSz="863600">
              <a:defRPr sz="1700">
                <a:solidFill>
                  <a:schemeClr val="tx1"/>
                </a:solidFill>
                <a:latin typeface="Arial" panose="020B0604020202020204" pitchFamily="34" charset="0"/>
              </a:defRPr>
            </a:lvl4pPr>
            <a:lvl5pPr marL="2057400" indent="-228600" defTabSz="863600">
              <a:defRPr sz="1700">
                <a:solidFill>
                  <a:schemeClr val="tx1"/>
                </a:solidFill>
                <a:latin typeface="Arial" panose="020B0604020202020204" pitchFamily="34" charset="0"/>
              </a:defRPr>
            </a:lvl5pPr>
            <a:lvl6pPr marL="2514600" indent="-228600" defTabSz="863600"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863600"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863600"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863600" eaLnBrk="0" fontAlgn="base" hangingPunct="0">
              <a:spcBef>
                <a:spcPct val="0"/>
              </a:spcBef>
              <a:spcAft>
                <a:spcPct val="0"/>
              </a:spcAft>
              <a:defRPr sz="1700">
                <a:solidFill>
                  <a:schemeClr val="tx1"/>
                </a:solidFill>
                <a:latin typeface="Arial" panose="020B0604020202020204" pitchFamily="34" charset="0"/>
              </a:defRPr>
            </a:lvl9pPr>
          </a:lstStyle>
          <a:p>
            <a:pPr eaLnBrk="1" hangingPunct="1"/>
            <a:endParaRPr lang="en-GB" altLang="en-US"/>
          </a:p>
        </p:txBody>
      </p:sp>
      <p:sp>
        <p:nvSpPr>
          <p:cNvPr id="8" name="Rechteck 7"/>
          <p:cNvSpPr>
            <a:spLocks noChangeArrowheads="1"/>
          </p:cNvSpPr>
          <p:nvPr/>
        </p:nvSpPr>
        <p:spPr bwMode="auto">
          <a:xfrm>
            <a:off x="3200400" y="3789363"/>
            <a:ext cx="5708650" cy="647700"/>
          </a:xfrm>
          <a:prstGeom prst="rect">
            <a:avLst/>
          </a:prstGeom>
          <a:solidFill>
            <a:schemeClr val="accent1"/>
          </a:solidFill>
          <a:ln w="9525" algn="ctr">
            <a:solidFill>
              <a:schemeClr val="tx1"/>
            </a:solidFill>
            <a:round/>
            <a:headEnd/>
            <a:tailEnd/>
          </a:ln>
        </p:spPr>
        <p:txBody>
          <a:bodyPr/>
          <a:lstStyle>
            <a:lvl1pPr defTabSz="863600">
              <a:defRPr sz="1700">
                <a:solidFill>
                  <a:schemeClr val="tx1"/>
                </a:solidFill>
                <a:latin typeface="Arial" panose="020B0604020202020204" pitchFamily="34" charset="0"/>
              </a:defRPr>
            </a:lvl1pPr>
            <a:lvl2pPr marL="742950" indent="-285750" defTabSz="863600">
              <a:defRPr sz="1700">
                <a:solidFill>
                  <a:schemeClr val="tx1"/>
                </a:solidFill>
                <a:latin typeface="Arial" panose="020B0604020202020204" pitchFamily="34" charset="0"/>
              </a:defRPr>
            </a:lvl2pPr>
            <a:lvl3pPr marL="1143000" indent="-228600" defTabSz="863600">
              <a:defRPr sz="1700">
                <a:solidFill>
                  <a:schemeClr val="tx1"/>
                </a:solidFill>
                <a:latin typeface="Arial" panose="020B0604020202020204" pitchFamily="34" charset="0"/>
              </a:defRPr>
            </a:lvl3pPr>
            <a:lvl4pPr marL="1600200" indent="-228600" defTabSz="863600">
              <a:defRPr sz="1700">
                <a:solidFill>
                  <a:schemeClr val="tx1"/>
                </a:solidFill>
                <a:latin typeface="Arial" panose="020B0604020202020204" pitchFamily="34" charset="0"/>
              </a:defRPr>
            </a:lvl4pPr>
            <a:lvl5pPr marL="2057400" indent="-228600" defTabSz="863600">
              <a:defRPr sz="1700">
                <a:solidFill>
                  <a:schemeClr val="tx1"/>
                </a:solidFill>
                <a:latin typeface="Arial" panose="020B0604020202020204" pitchFamily="34" charset="0"/>
              </a:defRPr>
            </a:lvl5pPr>
            <a:lvl6pPr marL="2514600" indent="-228600" defTabSz="863600"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863600"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863600"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863600" eaLnBrk="0" fontAlgn="base" hangingPunct="0">
              <a:spcBef>
                <a:spcPct val="0"/>
              </a:spcBef>
              <a:spcAft>
                <a:spcPct val="0"/>
              </a:spcAft>
              <a:defRPr sz="1700">
                <a:solidFill>
                  <a:schemeClr val="tx1"/>
                </a:solidFill>
                <a:latin typeface="Arial" panose="020B0604020202020204" pitchFamily="34" charset="0"/>
              </a:defRPr>
            </a:lvl9pPr>
          </a:lstStyle>
          <a:p>
            <a:pPr eaLnBrk="1" hangingPunct="1"/>
            <a:endParaRPr lang="en-GB" altLang="en-US"/>
          </a:p>
        </p:txBody>
      </p:sp>
      <p:sp>
        <p:nvSpPr>
          <p:cNvPr id="10" name="Rechteck 9"/>
          <p:cNvSpPr>
            <a:spLocks noChangeArrowheads="1"/>
          </p:cNvSpPr>
          <p:nvPr/>
        </p:nvSpPr>
        <p:spPr bwMode="auto">
          <a:xfrm>
            <a:off x="3200400" y="4440238"/>
            <a:ext cx="5708650" cy="863600"/>
          </a:xfrm>
          <a:prstGeom prst="rect">
            <a:avLst/>
          </a:prstGeom>
          <a:solidFill>
            <a:schemeClr val="accent1"/>
          </a:solidFill>
          <a:ln w="9525" algn="ctr">
            <a:solidFill>
              <a:schemeClr val="tx1"/>
            </a:solidFill>
            <a:round/>
            <a:headEnd/>
            <a:tailEnd/>
          </a:ln>
        </p:spPr>
        <p:txBody>
          <a:bodyPr/>
          <a:lstStyle>
            <a:lvl1pPr defTabSz="863600">
              <a:defRPr sz="1700">
                <a:solidFill>
                  <a:schemeClr val="tx1"/>
                </a:solidFill>
                <a:latin typeface="Arial" panose="020B0604020202020204" pitchFamily="34" charset="0"/>
              </a:defRPr>
            </a:lvl1pPr>
            <a:lvl2pPr marL="742950" indent="-285750" defTabSz="863600">
              <a:defRPr sz="1700">
                <a:solidFill>
                  <a:schemeClr val="tx1"/>
                </a:solidFill>
                <a:latin typeface="Arial" panose="020B0604020202020204" pitchFamily="34" charset="0"/>
              </a:defRPr>
            </a:lvl2pPr>
            <a:lvl3pPr marL="1143000" indent="-228600" defTabSz="863600">
              <a:defRPr sz="1700">
                <a:solidFill>
                  <a:schemeClr val="tx1"/>
                </a:solidFill>
                <a:latin typeface="Arial" panose="020B0604020202020204" pitchFamily="34" charset="0"/>
              </a:defRPr>
            </a:lvl3pPr>
            <a:lvl4pPr marL="1600200" indent="-228600" defTabSz="863600">
              <a:defRPr sz="1700">
                <a:solidFill>
                  <a:schemeClr val="tx1"/>
                </a:solidFill>
                <a:latin typeface="Arial" panose="020B0604020202020204" pitchFamily="34" charset="0"/>
              </a:defRPr>
            </a:lvl4pPr>
            <a:lvl5pPr marL="2057400" indent="-228600" defTabSz="863600">
              <a:defRPr sz="1700">
                <a:solidFill>
                  <a:schemeClr val="tx1"/>
                </a:solidFill>
                <a:latin typeface="Arial" panose="020B0604020202020204" pitchFamily="34" charset="0"/>
              </a:defRPr>
            </a:lvl5pPr>
            <a:lvl6pPr marL="2514600" indent="-228600" defTabSz="863600"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863600"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863600"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863600" eaLnBrk="0" fontAlgn="base" hangingPunct="0">
              <a:spcBef>
                <a:spcPct val="0"/>
              </a:spcBef>
              <a:spcAft>
                <a:spcPct val="0"/>
              </a:spcAft>
              <a:defRPr sz="1700">
                <a:solidFill>
                  <a:schemeClr val="tx1"/>
                </a:solidFill>
                <a:latin typeface="Arial" panose="020B0604020202020204" pitchFamily="34" charset="0"/>
              </a:defRPr>
            </a:lvl9pPr>
          </a:lstStyle>
          <a:p>
            <a:pPr eaLnBrk="1" hangingPunct="1"/>
            <a:endParaRPr lang="en-GB" altLang="en-US"/>
          </a:p>
        </p:txBody>
      </p:sp>
      <p:sp>
        <p:nvSpPr>
          <p:cNvPr id="11" name="Rechteck 10"/>
          <p:cNvSpPr>
            <a:spLocks noChangeArrowheads="1"/>
          </p:cNvSpPr>
          <p:nvPr/>
        </p:nvSpPr>
        <p:spPr bwMode="auto">
          <a:xfrm>
            <a:off x="3200400" y="5310188"/>
            <a:ext cx="5708650" cy="863600"/>
          </a:xfrm>
          <a:prstGeom prst="rect">
            <a:avLst/>
          </a:prstGeom>
          <a:solidFill>
            <a:schemeClr val="accent1"/>
          </a:solidFill>
          <a:ln w="9525" algn="ctr">
            <a:solidFill>
              <a:schemeClr val="tx1"/>
            </a:solidFill>
            <a:round/>
            <a:headEnd/>
            <a:tailEnd/>
          </a:ln>
        </p:spPr>
        <p:txBody>
          <a:bodyPr/>
          <a:lstStyle>
            <a:lvl1pPr defTabSz="863600">
              <a:defRPr sz="1700">
                <a:solidFill>
                  <a:schemeClr val="tx1"/>
                </a:solidFill>
                <a:latin typeface="Arial" panose="020B0604020202020204" pitchFamily="34" charset="0"/>
              </a:defRPr>
            </a:lvl1pPr>
            <a:lvl2pPr marL="742950" indent="-285750" defTabSz="863600">
              <a:defRPr sz="1700">
                <a:solidFill>
                  <a:schemeClr val="tx1"/>
                </a:solidFill>
                <a:latin typeface="Arial" panose="020B0604020202020204" pitchFamily="34" charset="0"/>
              </a:defRPr>
            </a:lvl2pPr>
            <a:lvl3pPr marL="1143000" indent="-228600" defTabSz="863600">
              <a:defRPr sz="1700">
                <a:solidFill>
                  <a:schemeClr val="tx1"/>
                </a:solidFill>
                <a:latin typeface="Arial" panose="020B0604020202020204" pitchFamily="34" charset="0"/>
              </a:defRPr>
            </a:lvl3pPr>
            <a:lvl4pPr marL="1600200" indent="-228600" defTabSz="863600">
              <a:defRPr sz="1700">
                <a:solidFill>
                  <a:schemeClr val="tx1"/>
                </a:solidFill>
                <a:latin typeface="Arial" panose="020B0604020202020204" pitchFamily="34" charset="0"/>
              </a:defRPr>
            </a:lvl4pPr>
            <a:lvl5pPr marL="2057400" indent="-228600" defTabSz="863600">
              <a:defRPr sz="1700">
                <a:solidFill>
                  <a:schemeClr val="tx1"/>
                </a:solidFill>
                <a:latin typeface="Arial" panose="020B0604020202020204" pitchFamily="34" charset="0"/>
              </a:defRPr>
            </a:lvl5pPr>
            <a:lvl6pPr marL="2514600" indent="-228600" defTabSz="863600"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863600"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863600"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863600" eaLnBrk="0" fontAlgn="base" hangingPunct="0">
              <a:spcBef>
                <a:spcPct val="0"/>
              </a:spcBef>
              <a:spcAft>
                <a:spcPct val="0"/>
              </a:spcAft>
              <a:defRPr sz="1700">
                <a:solidFill>
                  <a:schemeClr val="tx1"/>
                </a:solidFill>
                <a:latin typeface="Arial" panose="020B0604020202020204" pitchFamily="34" charset="0"/>
              </a:defRPr>
            </a:lvl9pPr>
          </a:lstStyle>
          <a:p>
            <a:pPr eaLnBrk="1" hangingPunct="1"/>
            <a:endParaRPr lang="en-GB" altLang="en-US"/>
          </a:p>
        </p:txBody>
      </p:sp>
      <p:sp>
        <p:nvSpPr>
          <p:cNvPr id="9" name="Rechteck 8"/>
          <p:cNvSpPr>
            <a:spLocks noChangeArrowheads="1"/>
          </p:cNvSpPr>
          <p:nvPr/>
        </p:nvSpPr>
        <p:spPr bwMode="auto">
          <a:xfrm>
            <a:off x="271463" y="3117850"/>
            <a:ext cx="8680450" cy="3108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de-DE" altLang="de-DE"/>
          </a:p>
          <a:p>
            <a:pPr algn="ctr">
              <a:spcBef>
                <a:spcPct val="0"/>
              </a:spcBef>
              <a:buFontTx/>
              <a:buNone/>
            </a:pPr>
            <a:r>
              <a:rPr lang="de-DE" altLang="de-DE"/>
              <a:t>„isolierter Schwindel“ = seltenes Symptom beim Schlaganfall </a:t>
            </a:r>
            <a:br>
              <a:rPr lang="de-DE" altLang="de-DE"/>
            </a:br>
            <a:br>
              <a:rPr lang="de-DE" altLang="de-DE"/>
            </a:br>
            <a:r>
              <a:rPr lang="de-DE" altLang="de-DE"/>
              <a:t>nur 3% der „Schwindler“ (isoliert) haben Schlaganfall</a:t>
            </a:r>
          </a:p>
          <a:p>
            <a:pPr algn="ctr">
              <a:spcBef>
                <a:spcPct val="0"/>
              </a:spcBef>
              <a:buFontTx/>
              <a:buNone/>
            </a:pPr>
            <a:endParaRPr lang="de-DE" altLang="de-DE"/>
          </a:p>
          <a:p>
            <a:pPr algn="ctr">
              <a:spcBef>
                <a:spcPct val="0"/>
              </a:spcBef>
              <a:buFontTx/>
              <a:buNone/>
            </a:pPr>
            <a:endParaRPr lang="de-DE" altLang="de-D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11"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el 1"/>
          <p:cNvSpPr>
            <a:spLocks noGrp="1"/>
          </p:cNvSpPr>
          <p:nvPr>
            <p:ph type="title"/>
          </p:nvPr>
        </p:nvSpPr>
        <p:spPr/>
        <p:txBody>
          <a:bodyPr/>
          <a:lstStyle/>
          <a:p>
            <a:r>
              <a:rPr lang="de-DE" altLang="de-DE">
                <a:solidFill>
                  <a:srgbClr val="0070C0"/>
                </a:solidFill>
              </a:rPr>
              <a:t>Psychogen / Konversionsstörung</a:t>
            </a:r>
          </a:p>
        </p:txBody>
      </p:sp>
      <p:sp>
        <p:nvSpPr>
          <p:cNvPr id="3" name="Inhaltsplatzhalter 2"/>
          <p:cNvSpPr>
            <a:spLocks noGrp="1"/>
          </p:cNvSpPr>
          <p:nvPr>
            <p:ph idx="1"/>
          </p:nvPr>
        </p:nvSpPr>
        <p:spPr>
          <a:xfrm>
            <a:off x="250825" y="1731963"/>
            <a:ext cx="8642350" cy="5191125"/>
          </a:xfrm>
        </p:spPr>
        <p:txBody>
          <a:bodyPr/>
          <a:lstStyle/>
          <a:p>
            <a:pPr>
              <a:defRPr/>
            </a:pPr>
            <a:r>
              <a:rPr lang="de-DE" dirty="0"/>
              <a:t>Zeichen nach Hoover</a:t>
            </a:r>
            <a:br>
              <a:rPr lang="de-DE" dirty="0"/>
            </a:br>
            <a:r>
              <a:rPr lang="de-DE" dirty="0"/>
              <a:t>    bei Beinparese</a:t>
            </a:r>
          </a:p>
          <a:p>
            <a:pPr marL="0" indent="0">
              <a:buFontTx/>
              <a:buNone/>
              <a:defRPr/>
            </a:pPr>
            <a:endParaRPr lang="de-DE" dirty="0"/>
          </a:p>
          <a:p>
            <a:pPr>
              <a:defRPr/>
            </a:pPr>
            <a:r>
              <a:rPr lang="de-DE" dirty="0"/>
              <a:t>Median </a:t>
            </a:r>
            <a:r>
              <a:rPr lang="de-DE" dirty="0" err="1"/>
              <a:t>vs</a:t>
            </a:r>
            <a:r>
              <a:rPr lang="de-DE" dirty="0"/>
              <a:t> </a:t>
            </a:r>
            <a:br>
              <a:rPr lang="de-DE" dirty="0"/>
            </a:br>
            <a:r>
              <a:rPr lang="de-DE" dirty="0"/>
              <a:t>Paramedian begrenzte</a:t>
            </a:r>
            <a:br>
              <a:rPr lang="de-DE" dirty="0"/>
            </a:br>
            <a:r>
              <a:rPr lang="de-DE" dirty="0" err="1"/>
              <a:t>Hemihypästhesie</a:t>
            </a:r>
            <a:br>
              <a:rPr lang="de-DE" dirty="0"/>
            </a:br>
            <a:endParaRPr lang="de-DE" dirty="0"/>
          </a:p>
          <a:p>
            <a:pPr>
              <a:defRPr/>
            </a:pPr>
            <a:r>
              <a:rPr lang="de-DE" dirty="0"/>
              <a:t>Testung des </a:t>
            </a:r>
            <a:r>
              <a:rPr lang="de-DE" dirty="0" err="1"/>
              <a:t>Kopfwendermuskels</a:t>
            </a:r>
            <a:r>
              <a:rPr lang="de-DE" dirty="0"/>
              <a:t> </a:t>
            </a:r>
            <a:br>
              <a:rPr lang="de-DE" dirty="0"/>
            </a:br>
            <a:r>
              <a:rPr lang="de-DE" dirty="0"/>
              <a:t>(M. </a:t>
            </a:r>
            <a:r>
              <a:rPr lang="de-DE" dirty="0" err="1"/>
              <a:t>sternocleidomastoideus</a:t>
            </a:r>
            <a:r>
              <a:rPr lang="de-DE" dirty="0"/>
              <a:t>)</a:t>
            </a:r>
          </a:p>
        </p:txBody>
      </p:sp>
      <p:pic>
        <p:nvPicPr>
          <p:cNvPr id="37892" name="Grafi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98950" y="1127125"/>
            <a:ext cx="4614863"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914" name="Picture 5" descr="clip_sprachstoer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5288" y="44450"/>
            <a:ext cx="804862" cy="8588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8915" name="Picture 6" descr="clip_laehm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5288" y="915988"/>
            <a:ext cx="804862" cy="860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8916" name="Rectangle 9"/>
          <p:cNvSpPr>
            <a:spLocks noGrp="1" noChangeArrowheads="1"/>
          </p:cNvSpPr>
          <p:nvPr>
            <p:ph type="title"/>
          </p:nvPr>
        </p:nvSpPr>
        <p:spPr>
          <a:noFill/>
        </p:spPr>
        <p:txBody>
          <a:bodyPr/>
          <a:lstStyle/>
          <a:p>
            <a:pPr eaLnBrk="1" hangingPunct="1"/>
            <a:r>
              <a:rPr lang="de-DE" altLang="de-DE" sz="3800">
                <a:solidFill>
                  <a:srgbClr val="0066CC"/>
                </a:solidFill>
              </a:rPr>
              <a:t>Ist es ein Schlaganfall?</a:t>
            </a:r>
          </a:p>
        </p:txBody>
      </p:sp>
      <p:sp>
        <p:nvSpPr>
          <p:cNvPr id="38917" name="Text Box 10"/>
          <p:cNvSpPr txBox="1">
            <a:spLocks noChangeArrowheads="1"/>
          </p:cNvSpPr>
          <p:nvPr/>
        </p:nvSpPr>
        <p:spPr bwMode="auto">
          <a:xfrm>
            <a:off x="592138" y="1125538"/>
            <a:ext cx="818515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3600" b="1" u="sng"/>
              <a:t>„FAST“:</a:t>
            </a:r>
          </a:p>
          <a:p>
            <a:pPr eaLnBrk="1" hangingPunct="1">
              <a:spcBef>
                <a:spcPct val="0"/>
              </a:spcBef>
              <a:buFontTx/>
              <a:buNone/>
            </a:pPr>
            <a:endParaRPr lang="de-DE" altLang="de-DE" sz="3600" b="1" u="sng"/>
          </a:p>
          <a:p>
            <a:pPr eaLnBrk="1" hangingPunct="1">
              <a:spcBef>
                <a:spcPct val="0"/>
              </a:spcBef>
              <a:buFontTx/>
              <a:buNone/>
            </a:pPr>
            <a:r>
              <a:rPr lang="de-DE" altLang="de-DE" sz="3600" b="1"/>
              <a:t>F </a:t>
            </a:r>
            <a:r>
              <a:rPr lang="de-DE" altLang="de-DE" sz="3600"/>
              <a:t>ACIES   (Gesicht) – gelähmt / taub?</a:t>
            </a:r>
          </a:p>
          <a:p>
            <a:pPr eaLnBrk="1" hangingPunct="1">
              <a:spcBef>
                <a:spcPct val="0"/>
              </a:spcBef>
              <a:buFontTx/>
              <a:buNone/>
            </a:pPr>
            <a:endParaRPr lang="de-DE" altLang="de-DE" sz="3600"/>
          </a:p>
          <a:p>
            <a:pPr eaLnBrk="1" hangingPunct="1">
              <a:spcBef>
                <a:spcPct val="0"/>
              </a:spcBef>
              <a:buFontTx/>
              <a:buNone/>
            </a:pPr>
            <a:r>
              <a:rPr lang="de-DE" altLang="de-DE" sz="3600" b="1"/>
              <a:t>A </a:t>
            </a:r>
            <a:r>
              <a:rPr lang="de-DE" altLang="de-DE" sz="3600"/>
              <a:t>RME   – gelähmt / taub?</a:t>
            </a:r>
          </a:p>
          <a:p>
            <a:pPr eaLnBrk="1" hangingPunct="1">
              <a:spcBef>
                <a:spcPct val="0"/>
              </a:spcBef>
              <a:buFontTx/>
              <a:buNone/>
            </a:pPr>
            <a:endParaRPr lang="de-DE" altLang="de-DE" sz="3600"/>
          </a:p>
          <a:p>
            <a:pPr eaLnBrk="1" hangingPunct="1">
              <a:spcBef>
                <a:spcPct val="0"/>
              </a:spcBef>
              <a:buFontTx/>
              <a:buNone/>
            </a:pPr>
            <a:r>
              <a:rPr lang="de-DE" altLang="de-DE" sz="3600" b="1"/>
              <a:t>S </a:t>
            </a:r>
            <a:r>
              <a:rPr lang="de-DE" altLang="de-DE" sz="3600"/>
              <a:t>PRACHE   – Verständigung möglich?</a:t>
            </a:r>
          </a:p>
          <a:p>
            <a:pPr eaLnBrk="1" hangingPunct="1">
              <a:spcBef>
                <a:spcPct val="0"/>
              </a:spcBef>
              <a:buFontTx/>
              <a:buNone/>
            </a:pPr>
            <a:r>
              <a:rPr lang="de-DE" altLang="de-DE" sz="3600" b="1"/>
              <a:t>T </a:t>
            </a:r>
            <a:r>
              <a:rPr lang="de-DE" altLang="de-DE" sz="3600"/>
              <a:t>est</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9"/>
          <p:cNvSpPr>
            <a:spLocks noGrp="1" noChangeArrowheads="1"/>
          </p:cNvSpPr>
          <p:nvPr>
            <p:ph type="title"/>
          </p:nvPr>
        </p:nvSpPr>
        <p:spPr>
          <a:xfrm>
            <a:off x="1166813" y="0"/>
            <a:ext cx="8229600" cy="836613"/>
          </a:xfrm>
          <a:noFill/>
        </p:spPr>
        <p:txBody>
          <a:bodyPr/>
          <a:lstStyle/>
          <a:p>
            <a:pPr eaLnBrk="1" hangingPunct="1"/>
            <a:r>
              <a:rPr lang="de-DE" altLang="de-DE" sz="3800">
                <a:solidFill>
                  <a:srgbClr val="0066CC"/>
                </a:solidFill>
              </a:rPr>
              <a:t>Ist es ein </a:t>
            </a:r>
            <a:r>
              <a:rPr lang="de-DE" altLang="de-DE" sz="3800" i="1">
                <a:solidFill>
                  <a:srgbClr val="0066CC"/>
                </a:solidFill>
              </a:rPr>
              <a:t>großer</a:t>
            </a:r>
            <a:r>
              <a:rPr lang="de-DE" altLang="de-DE" sz="3800">
                <a:solidFill>
                  <a:srgbClr val="0066CC"/>
                </a:solidFill>
              </a:rPr>
              <a:t> Schlaganfall?</a:t>
            </a:r>
          </a:p>
        </p:txBody>
      </p:sp>
      <p:sp>
        <p:nvSpPr>
          <p:cNvPr id="40963" name="Text Box 10"/>
          <p:cNvSpPr txBox="1">
            <a:spLocks noChangeArrowheads="1"/>
          </p:cNvSpPr>
          <p:nvPr/>
        </p:nvSpPr>
        <p:spPr bwMode="auto">
          <a:xfrm>
            <a:off x="581025" y="836613"/>
            <a:ext cx="8239125" cy="53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3600" b="1" u="sng"/>
              <a:t>„G-FAST“:</a:t>
            </a:r>
          </a:p>
          <a:p>
            <a:pPr eaLnBrk="1" hangingPunct="1">
              <a:spcBef>
                <a:spcPct val="0"/>
              </a:spcBef>
              <a:buFontTx/>
              <a:buNone/>
            </a:pPr>
            <a:endParaRPr lang="de-DE" altLang="de-DE" sz="3600" b="1" u="sng"/>
          </a:p>
          <a:p>
            <a:pPr eaLnBrk="1" hangingPunct="1">
              <a:lnSpc>
                <a:spcPct val="150000"/>
              </a:lnSpc>
              <a:spcBef>
                <a:spcPct val="0"/>
              </a:spcBef>
              <a:buFontTx/>
              <a:buNone/>
            </a:pPr>
            <a:r>
              <a:rPr lang="de-DE" altLang="de-DE" sz="3600" b="1"/>
              <a:t>G </a:t>
            </a:r>
            <a:r>
              <a:rPr lang="de-DE" altLang="de-DE" sz="3600"/>
              <a:t>aze (Blickwendung/-parese)</a:t>
            </a:r>
          </a:p>
          <a:p>
            <a:pPr eaLnBrk="1" hangingPunct="1">
              <a:lnSpc>
                <a:spcPct val="150000"/>
              </a:lnSpc>
              <a:spcBef>
                <a:spcPct val="0"/>
              </a:spcBef>
              <a:buFontTx/>
              <a:buNone/>
            </a:pPr>
            <a:r>
              <a:rPr lang="de-DE" altLang="de-DE" sz="3600" b="1"/>
              <a:t>F </a:t>
            </a:r>
            <a:r>
              <a:rPr lang="de-DE" altLang="de-DE" sz="3600"/>
              <a:t>ACIES   (Gesicht) – gelähmt / taub?</a:t>
            </a:r>
          </a:p>
          <a:p>
            <a:pPr eaLnBrk="1" hangingPunct="1">
              <a:lnSpc>
                <a:spcPct val="150000"/>
              </a:lnSpc>
              <a:spcBef>
                <a:spcPct val="0"/>
              </a:spcBef>
              <a:buFontTx/>
              <a:buNone/>
            </a:pPr>
            <a:r>
              <a:rPr lang="de-DE" altLang="de-DE" sz="3600" b="1"/>
              <a:t>A </a:t>
            </a:r>
            <a:r>
              <a:rPr lang="de-DE" altLang="de-DE" sz="3600"/>
              <a:t>RME   – gelähmt / taub?</a:t>
            </a:r>
          </a:p>
          <a:p>
            <a:pPr eaLnBrk="1" hangingPunct="1">
              <a:lnSpc>
                <a:spcPct val="150000"/>
              </a:lnSpc>
              <a:spcBef>
                <a:spcPct val="0"/>
              </a:spcBef>
              <a:buFontTx/>
              <a:buNone/>
            </a:pPr>
            <a:r>
              <a:rPr lang="de-DE" altLang="de-DE" sz="3600" b="1"/>
              <a:t>S </a:t>
            </a:r>
            <a:r>
              <a:rPr lang="de-DE" altLang="de-DE" sz="3600"/>
              <a:t>PRACHE   – Verständigung möglich?</a:t>
            </a:r>
          </a:p>
          <a:p>
            <a:pPr eaLnBrk="1" hangingPunct="1">
              <a:lnSpc>
                <a:spcPct val="150000"/>
              </a:lnSpc>
              <a:spcBef>
                <a:spcPct val="0"/>
              </a:spcBef>
              <a:buFontTx/>
              <a:buNone/>
            </a:pPr>
            <a:r>
              <a:rPr lang="de-DE" altLang="de-DE" sz="3600" b="1"/>
              <a:t>T </a:t>
            </a:r>
            <a:r>
              <a:rPr lang="de-DE" altLang="de-DE" sz="3600"/>
              <a:t>est</a:t>
            </a:r>
          </a:p>
        </p:txBody>
      </p:sp>
      <p:sp>
        <p:nvSpPr>
          <p:cNvPr id="40964" name="Textfeld 1"/>
          <p:cNvSpPr txBox="1">
            <a:spLocks noChangeArrowheads="1"/>
          </p:cNvSpPr>
          <p:nvPr/>
        </p:nvSpPr>
        <p:spPr bwMode="auto">
          <a:xfrm>
            <a:off x="5867400" y="6092825"/>
            <a:ext cx="31146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de-DE" sz="1700"/>
              <a:t>Scheitz …. Nolte, Stroke 2017</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el 1"/>
          <p:cNvSpPr>
            <a:spLocks noGrp="1"/>
          </p:cNvSpPr>
          <p:nvPr>
            <p:ph type="title"/>
          </p:nvPr>
        </p:nvSpPr>
        <p:spPr/>
        <p:txBody>
          <a:bodyPr/>
          <a:lstStyle/>
          <a:p>
            <a:r>
              <a:rPr lang="de-DE" altLang="de-DE" dirty="0"/>
              <a:t>TED Frage (1)</a:t>
            </a:r>
          </a:p>
        </p:txBody>
      </p:sp>
      <p:sp>
        <p:nvSpPr>
          <p:cNvPr id="5" name="Inhaltsplatzhalter 4"/>
          <p:cNvSpPr>
            <a:spLocks noGrp="1"/>
          </p:cNvSpPr>
          <p:nvPr>
            <p:ph idx="1"/>
          </p:nvPr>
        </p:nvSpPr>
        <p:spPr>
          <a:xfrm>
            <a:off x="1331913" y="1484313"/>
            <a:ext cx="6480175" cy="2736850"/>
          </a:xfrm>
        </p:spPr>
        <p:txBody>
          <a:bodyPr/>
          <a:lstStyle/>
          <a:p>
            <a:pPr marL="0" indent="0">
              <a:buFontTx/>
              <a:buNone/>
              <a:defRPr/>
            </a:pPr>
            <a:r>
              <a:rPr lang="de-DE" dirty="0"/>
              <a:t>Was ist KEIN typischer Stroke-</a:t>
            </a:r>
            <a:r>
              <a:rPr lang="de-DE" dirty="0" err="1"/>
              <a:t>Mimic</a:t>
            </a:r>
            <a:r>
              <a:rPr lang="de-DE" dirty="0"/>
              <a:t>?</a:t>
            </a:r>
          </a:p>
          <a:p>
            <a:pPr marL="0" indent="0">
              <a:buFontTx/>
              <a:buNone/>
              <a:defRPr/>
            </a:pPr>
            <a:endParaRPr lang="de-DE" dirty="0"/>
          </a:p>
          <a:p>
            <a:pPr marL="0" indent="0">
              <a:buFontTx/>
              <a:buNone/>
              <a:defRPr/>
            </a:pPr>
            <a:r>
              <a:rPr lang="de-DE" dirty="0"/>
              <a:t>A: </a:t>
            </a:r>
            <a:r>
              <a:rPr lang="de-DE" dirty="0" err="1"/>
              <a:t>Hyperkinesie</a:t>
            </a:r>
            <a:endParaRPr lang="de-DE" dirty="0"/>
          </a:p>
          <a:p>
            <a:pPr marL="0" indent="0">
              <a:buFontTx/>
              <a:buNone/>
              <a:defRPr/>
            </a:pPr>
            <a:r>
              <a:rPr lang="de-DE" dirty="0"/>
              <a:t>B: Synkope</a:t>
            </a:r>
          </a:p>
          <a:p>
            <a:pPr marL="0" indent="0">
              <a:buFontTx/>
              <a:buNone/>
              <a:defRPr/>
            </a:pPr>
            <a:r>
              <a:rPr lang="de-DE" dirty="0"/>
              <a:t>C: Gutartiger Lagerungsschwindel</a:t>
            </a:r>
          </a:p>
          <a:p>
            <a:pPr marL="0" indent="0">
              <a:buFontTx/>
              <a:buNone/>
              <a:defRPr/>
            </a:pPr>
            <a:r>
              <a:rPr lang="de-DE" dirty="0"/>
              <a:t>D: dementielles Syndrom</a:t>
            </a:r>
          </a:p>
          <a:p>
            <a:pPr marL="0" indent="0">
              <a:buFontTx/>
              <a:buNone/>
              <a:defRPr/>
            </a:pPr>
            <a:r>
              <a:rPr lang="de-DE" dirty="0"/>
              <a:t>E: epileptischer Anfall</a:t>
            </a:r>
          </a:p>
          <a:p>
            <a:pPr>
              <a:defRPr/>
            </a:pPr>
            <a:endParaRPr lang="de-DE"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p:txBody>
          <a:bodyPr/>
          <a:lstStyle/>
          <a:p>
            <a:r>
              <a:rPr lang="de-DE" altLang="de-DE"/>
              <a:t>TED Frage  Antwort</a:t>
            </a:r>
          </a:p>
        </p:txBody>
      </p:sp>
      <p:sp>
        <p:nvSpPr>
          <p:cNvPr id="5" name="Inhaltsplatzhalter 4"/>
          <p:cNvSpPr>
            <a:spLocks noGrp="1"/>
          </p:cNvSpPr>
          <p:nvPr>
            <p:ph idx="1"/>
          </p:nvPr>
        </p:nvSpPr>
        <p:spPr>
          <a:xfrm>
            <a:off x="971550" y="1773238"/>
            <a:ext cx="7848600" cy="2735262"/>
          </a:xfrm>
        </p:spPr>
        <p:txBody>
          <a:bodyPr/>
          <a:lstStyle/>
          <a:p>
            <a:pPr marL="0" indent="0">
              <a:buFontTx/>
              <a:buNone/>
              <a:defRPr/>
            </a:pPr>
            <a:r>
              <a:rPr lang="de-DE" b="1" dirty="0">
                <a:solidFill>
                  <a:srgbClr val="00B050"/>
                </a:solidFill>
              </a:rPr>
              <a:t>Richtige Antwort:</a:t>
            </a:r>
          </a:p>
          <a:p>
            <a:pPr marL="0" indent="0">
              <a:buFontTx/>
              <a:buNone/>
              <a:defRPr/>
            </a:pPr>
            <a:r>
              <a:rPr lang="de-DE" b="1" dirty="0">
                <a:solidFill>
                  <a:srgbClr val="00B050"/>
                </a:solidFill>
              </a:rPr>
              <a:t>A: </a:t>
            </a:r>
            <a:r>
              <a:rPr lang="de-DE" b="1" dirty="0" err="1">
                <a:solidFill>
                  <a:srgbClr val="00B050"/>
                </a:solidFill>
              </a:rPr>
              <a:t>Hyperkinesie</a:t>
            </a:r>
            <a:endParaRPr lang="de-DE" b="1" dirty="0">
              <a:solidFill>
                <a:srgbClr val="00B050"/>
              </a:solidFill>
            </a:endParaRPr>
          </a:p>
          <a:p>
            <a:pPr>
              <a:defRPr/>
            </a:pPr>
            <a:endParaRPr lang="de-DE" dirty="0"/>
          </a:p>
          <a:p>
            <a:pPr marL="0" indent="0">
              <a:buFontTx/>
              <a:buNone/>
              <a:defRPr/>
            </a:pPr>
            <a:r>
              <a:rPr lang="de-DE" dirty="0"/>
              <a:t>Nur sehr selten, z.B. beim Infarkt im </a:t>
            </a:r>
            <a:br>
              <a:rPr lang="de-DE" dirty="0"/>
            </a:br>
            <a:r>
              <a:rPr lang="de-DE" dirty="0" err="1"/>
              <a:t>Ncl</a:t>
            </a:r>
            <a:r>
              <a:rPr lang="de-DE" dirty="0"/>
              <a:t>. </a:t>
            </a:r>
            <a:r>
              <a:rPr lang="de-DE" dirty="0" err="1"/>
              <a:t>subthalamicus</a:t>
            </a:r>
            <a:r>
              <a:rPr lang="de-DE" dirty="0"/>
              <a:t> oder in den Basalganglien</a:t>
            </a:r>
          </a:p>
          <a:p>
            <a:pPr marL="0" indent="0">
              <a:buFontTx/>
              <a:buNone/>
              <a:defRPr/>
            </a:pPr>
            <a:r>
              <a:rPr lang="de-DE" dirty="0"/>
              <a:t>Dann halbseitig</a:t>
            </a:r>
          </a:p>
          <a:p>
            <a:pPr marL="0" indent="0">
              <a:buFontTx/>
              <a:buNone/>
              <a:defRPr/>
            </a:pPr>
            <a:endParaRPr lang="de-DE" dirty="0"/>
          </a:p>
          <a:p>
            <a:pPr marL="0" indent="0">
              <a:buFontTx/>
              <a:buNone/>
              <a:defRPr/>
            </a:pPr>
            <a:r>
              <a:rPr lang="de-DE" dirty="0"/>
              <a:t>Ein Stroke Chamäleon!</a:t>
            </a:r>
          </a:p>
        </p:txBody>
      </p:sp>
      <p:pic>
        <p:nvPicPr>
          <p:cNvPr id="4" name="Inhaltsplatzhalter 3"/>
          <p:cNvPicPr>
            <a:picLocks noChangeAspect="1"/>
          </p:cNvPicPr>
          <p:nvPr/>
        </p:nvPicPr>
        <p:blipFill rotWithShape="1">
          <a:blip r:embed="rId2" cstate="print">
            <a:extLst>
              <a:ext uri="{28A0092B-C50C-407E-A947-70E740481C1C}">
                <a14:useLocalDpi xmlns:a14="http://schemas.microsoft.com/office/drawing/2010/main" val="0"/>
              </a:ext>
            </a:extLst>
          </a:blip>
          <a:srcRect l="38214" t="38434" r="36572" b="19988"/>
          <a:stretch/>
        </p:blipFill>
        <p:spPr bwMode="auto">
          <a:xfrm>
            <a:off x="5364088" y="4221088"/>
            <a:ext cx="1872208" cy="216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Chamäleons</a:t>
            </a:r>
            <a:endParaRPr lang="en-GB"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86315" y="856061"/>
            <a:ext cx="7425396" cy="5195602"/>
          </a:xfrm>
        </p:spPr>
      </p:pic>
      <p:sp>
        <p:nvSpPr>
          <p:cNvPr id="5" name="Textfeld 4"/>
          <p:cNvSpPr txBox="1"/>
          <p:nvPr/>
        </p:nvSpPr>
        <p:spPr>
          <a:xfrm>
            <a:off x="539552" y="1637980"/>
            <a:ext cx="3210623" cy="1815882"/>
          </a:xfrm>
          <a:prstGeom prst="rect">
            <a:avLst/>
          </a:prstGeom>
          <a:solidFill>
            <a:schemeClr val="bg1"/>
          </a:solidFill>
        </p:spPr>
        <p:txBody>
          <a:bodyPr wrap="none" rtlCol="0">
            <a:spAutoFit/>
          </a:bodyPr>
          <a:lstStyle/>
          <a:p>
            <a:r>
              <a:rPr lang="de-DE" sz="1400" dirty="0"/>
              <a:t>Kurze andauerndes (&lt;5 Min), </a:t>
            </a:r>
          </a:p>
          <a:p>
            <a:r>
              <a:rPr lang="de-DE" sz="1400" dirty="0"/>
              <a:t>wiederkehrende</a:t>
            </a:r>
          </a:p>
          <a:p>
            <a:r>
              <a:rPr lang="de-DE" sz="1400" dirty="0"/>
              <a:t>rhythmische, unwillkürliche </a:t>
            </a:r>
            <a:r>
              <a:rPr lang="de-DE" sz="1400" dirty="0" err="1"/>
              <a:t>Myklonien</a:t>
            </a:r>
            <a:endParaRPr lang="de-DE" sz="1400" dirty="0"/>
          </a:p>
          <a:p>
            <a:endParaRPr lang="de-DE" sz="1400" dirty="0"/>
          </a:p>
          <a:p>
            <a:r>
              <a:rPr lang="de-DE" sz="1400" dirty="0"/>
              <a:t>DD: fokaler Anfall (keine Ausbreitung!)</a:t>
            </a:r>
          </a:p>
          <a:p>
            <a:pPr marL="285750" indent="-285750">
              <a:buFont typeface="Symbol" panose="05050102010706020507" pitchFamily="18" charset="2"/>
              <a:buChar char="Þ"/>
            </a:pPr>
            <a:r>
              <a:rPr lang="de-DE" sz="1400" dirty="0"/>
              <a:t>Karotis- / Media-Stenose</a:t>
            </a:r>
          </a:p>
          <a:p>
            <a:pPr marL="285750" indent="-285750">
              <a:buFont typeface="Symbol" panose="05050102010706020507" pitchFamily="18" charset="2"/>
              <a:buChar char="Þ"/>
            </a:pPr>
            <a:endParaRPr lang="de-DE" sz="1400" dirty="0"/>
          </a:p>
          <a:p>
            <a:pPr marL="285750" indent="-285750">
              <a:buFont typeface="Symbol" panose="05050102010706020507" pitchFamily="18" charset="2"/>
              <a:buChar char="Þ"/>
            </a:pPr>
            <a:endParaRPr lang="en-GB" sz="1400" dirty="0"/>
          </a:p>
        </p:txBody>
      </p:sp>
      <p:sp>
        <p:nvSpPr>
          <p:cNvPr id="6" name="Textfeld 5"/>
          <p:cNvSpPr txBox="1"/>
          <p:nvPr/>
        </p:nvSpPr>
        <p:spPr>
          <a:xfrm>
            <a:off x="664829" y="4113410"/>
            <a:ext cx="2936958" cy="1600438"/>
          </a:xfrm>
          <a:prstGeom prst="rect">
            <a:avLst/>
          </a:prstGeom>
          <a:solidFill>
            <a:schemeClr val="bg1"/>
          </a:solidFill>
        </p:spPr>
        <p:txBody>
          <a:bodyPr wrap="none" rtlCol="0">
            <a:spAutoFit/>
          </a:bodyPr>
          <a:lstStyle/>
          <a:p>
            <a:r>
              <a:rPr lang="de-DE" sz="1400" dirty="0" err="1"/>
              <a:t>Vigilanzminderung</a:t>
            </a:r>
            <a:r>
              <a:rPr lang="de-DE" sz="1400" dirty="0"/>
              <a:t> =&gt; selten!         </a:t>
            </a:r>
          </a:p>
          <a:p>
            <a:r>
              <a:rPr lang="de-DE" sz="1400" dirty="0"/>
              <a:t>Aber: </a:t>
            </a:r>
          </a:p>
          <a:p>
            <a:r>
              <a:rPr lang="de-DE" sz="1400" dirty="0"/>
              <a:t>bilateraler Thalamus, </a:t>
            </a:r>
          </a:p>
          <a:p>
            <a:r>
              <a:rPr lang="de-DE" sz="1400" dirty="0"/>
              <a:t>BA-Stenose</a:t>
            </a:r>
          </a:p>
          <a:p>
            <a:endParaRPr lang="de-DE" sz="1400" dirty="0"/>
          </a:p>
          <a:p>
            <a:r>
              <a:rPr lang="de-DE" sz="1400" i="1" dirty="0"/>
              <a:t>Fritsch …. Nolte, J </a:t>
            </a:r>
            <a:r>
              <a:rPr lang="de-DE" sz="1400" i="1" dirty="0" err="1"/>
              <a:t>Neurol</a:t>
            </a:r>
            <a:r>
              <a:rPr lang="de-DE" sz="1400" i="1" dirty="0"/>
              <a:t> 2021</a:t>
            </a:r>
            <a:endParaRPr lang="de-DE" sz="1400" dirty="0"/>
          </a:p>
          <a:p>
            <a:pPr marL="285750" indent="-285750">
              <a:buFont typeface="Symbol" panose="05050102010706020507" pitchFamily="18" charset="2"/>
              <a:buChar char="Þ"/>
            </a:pPr>
            <a:endParaRPr lang="en-GB" sz="1400" dirty="0"/>
          </a:p>
        </p:txBody>
      </p:sp>
      <p:sp>
        <p:nvSpPr>
          <p:cNvPr id="7" name="Textfeld 6"/>
          <p:cNvSpPr txBox="1"/>
          <p:nvPr/>
        </p:nvSpPr>
        <p:spPr>
          <a:xfrm>
            <a:off x="6444208" y="1484784"/>
            <a:ext cx="2160240" cy="4616648"/>
          </a:xfrm>
          <a:prstGeom prst="rect">
            <a:avLst/>
          </a:prstGeom>
          <a:solidFill>
            <a:schemeClr val="bg1"/>
          </a:solidFill>
        </p:spPr>
        <p:txBody>
          <a:bodyPr wrap="square" rtlCol="0">
            <a:spAutoFit/>
          </a:bodyPr>
          <a:lstStyle/>
          <a:p>
            <a:r>
              <a:rPr lang="de-DE" sz="1400" dirty="0"/>
              <a:t>Repetitive Klinik:</a:t>
            </a:r>
          </a:p>
          <a:p>
            <a:r>
              <a:rPr lang="de-DE" sz="1400" dirty="0"/>
              <a:t>(fluktuierend)</a:t>
            </a:r>
          </a:p>
          <a:p>
            <a:endParaRPr lang="de-DE" sz="1400" dirty="0"/>
          </a:p>
          <a:p>
            <a:r>
              <a:rPr lang="de-DE" sz="1400" dirty="0"/>
              <a:t>Welche Lokalisation??</a:t>
            </a:r>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pPr marL="285750" indent="-285750">
              <a:buFont typeface="Symbol" panose="05050102010706020507" pitchFamily="18" charset="2"/>
              <a:buChar char="Þ"/>
            </a:pPr>
            <a:endParaRPr lang="en-GB" sz="1400" dirty="0"/>
          </a:p>
        </p:txBody>
      </p:sp>
      <p:sp>
        <p:nvSpPr>
          <p:cNvPr id="8" name="Textfeld 7"/>
          <p:cNvSpPr txBox="1"/>
          <p:nvPr/>
        </p:nvSpPr>
        <p:spPr>
          <a:xfrm>
            <a:off x="6444208" y="2713026"/>
            <a:ext cx="2269073" cy="3323987"/>
          </a:xfrm>
          <a:prstGeom prst="rect">
            <a:avLst/>
          </a:prstGeom>
          <a:solidFill>
            <a:schemeClr val="bg1"/>
          </a:solidFill>
        </p:spPr>
        <p:txBody>
          <a:bodyPr wrap="square" rtlCol="0">
            <a:spAutoFit/>
          </a:bodyPr>
          <a:lstStyle/>
          <a:p>
            <a:r>
              <a:rPr lang="de-DE" sz="1400" dirty="0"/>
              <a:t>PONS</a:t>
            </a:r>
          </a:p>
          <a:p>
            <a:r>
              <a:rPr lang="de-DE" sz="1400" dirty="0"/>
              <a:t>ACHA</a:t>
            </a:r>
          </a:p>
          <a:p>
            <a:endParaRPr lang="de-DE" sz="1400" dirty="0"/>
          </a:p>
          <a:p>
            <a:r>
              <a:rPr lang="de-DE" sz="1400" dirty="0"/>
              <a:t>Lakune (</a:t>
            </a:r>
            <a:r>
              <a:rPr lang="de-DE" sz="1400" dirty="0" err="1"/>
              <a:t>Capsula</a:t>
            </a:r>
            <a:r>
              <a:rPr lang="de-DE" sz="1400" dirty="0"/>
              <a:t> </a:t>
            </a:r>
            <a:r>
              <a:rPr lang="de-DE" sz="1400" dirty="0" err="1"/>
              <a:t>interna</a:t>
            </a:r>
            <a:r>
              <a:rPr lang="de-DE" sz="1400" dirty="0"/>
              <a:t>)</a:t>
            </a:r>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pPr marL="285750" indent="-285750">
              <a:buFont typeface="Symbol" panose="05050102010706020507" pitchFamily="18" charset="2"/>
              <a:buChar char="Þ"/>
            </a:pPr>
            <a:endParaRPr lang="en-GB" sz="1400" dirty="0"/>
          </a:p>
        </p:txBody>
      </p:sp>
      <p:sp>
        <p:nvSpPr>
          <p:cNvPr id="10" name="Rechteck 9"/>
          <p:cNvSpPr/>
          <p:nvPr/>
        </p:nvSpPr>
        <p:spPr bwMode="auto">
          <a:xfrm>
            <a:off x="380667" y="4162135"/>
            <a:ext cx="3528392" cy="150298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863600" rtl="0" eaLnBrk="1" fontAlgn="base" latinLnBrk="0" hangingPunct="1">
              <a:lnSpc>
                <a:spcPct val="100000"/>
              </a:lnSpc>
              <a:spcBef>
                <a:spcPct val="0"/>
              </a:spcBef>
              <a:spcAft>
                <a:spcPct val="0"/>
              </a:spcAft>
              <a:buClrTx/>
              <a:buSzTx/>
              <a:buFontTx/>
              <a:buNone/>
              <a:tabLst/>
            </a:pPr>
            <a:endParaRPr kumimoji="0" lang="en-GB" sz="1700" b="0" i="0" u="none" strike="noStrike" cap="none" normalizeH="0" baseline="0">
              <a:ln>
                <a:noFill/>
              </a:ln>
              <a:solidFill>
                <a:schemeClr val="tx1"/>
              </a:solidFill>
              <a:effectLst/>
              <a:latin typeface="Arial" pitchFamily="34" charset="0"/>
            </a:endParaRPr>
          </a:p>
        </p:txBody>
      </p:sp>
      <p:sp>
        <p:nvSpPr>
          <p:cNvPr id="11" name="Rechteck 10"/>
          <p:cNvSpPr/>
          <p:nvPr/>
        </p:nvSpPr>
        <p:spPr bwMode="auto">
          <a:xfrm>
            <a:off x="6012160" y="1484784"/>
            <a:ext cx="2808312" cy="108012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863600" rtl="0" eaLnBrk="1" fontAlgn="base" latinLnBrk="0" hangingPunct="1">
              <a:lnSpc>
                <a:spcPct val="100000"/>
              </a:lnSpc>
              <a:spcBef>
                <a:spcPct val="0"/>
              </a:spcBef>
              <a:spcAft>
                <a:spcPct val="0"/>
              </a:spcAft>
              <a:buClrTx/>
              <a:buSzTx/>
              <a:buFontTx/>
              <a:buNone/>
              <a:tabLst/>
            </a:pPr>
            <a:endParaRPr kumimoji="0" lang="en-GB" sz="1700" b="0" i="0" u="none" strike="noStrike" cap="none" normalizeH="0" baseline="0">
              <a:ln>
                <a:noFill/>
              </a:ln>
              <a:solidFill>
                <a:schemeClr val="tx1"/>
              </a:solidFill>
              <a:effectLst/>
              <a:latin typeface="Arial" pitchFamily="34" charset="0"/>
            </a:endParaRPr>
          </a:p>
        </p:txBody>
      </p:sp>
      <p:sp>
        <p:nvSpPr>
          <p:cNvPr id="12" name="Rechteck 11"/>
          <p:cNvSpPr/>
          <p:nvPr/>
        </p:nvSpPr>
        <p:spPr bwMode="auto">
          <a:xfrm>
            <a:off x="6012160" y="2663257"/>
            <a:ext cx="2808312" cy="150298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863600" rtl="0" eaLnBrk="1" fontAlgn="base" latinLnBrk="0" hangingPunct="1">
              <a:lnSpc>
                <a:spcPct val="100000"/>
              </a:lnSpc>
              <a:spcBef>
                <a:spcPct val="0"/>
              </a:spcBef>
              <a:spcAft>
                <a:spcPct val="0"/>
              </a:spcAft>
              <a:buClrTx/>
              <a:buSzTx/>
              <a:buFontTx/>
              <a:buNone/>
              <a:tabLst/>
            </a:pPr>
            <a:endParaRPr kumimoji="0" lang="en-GB" sz="17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258623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el 1"/>
          <p:cNvSpPr>
            <a:spLocks noGrp="1"/>
          </p:cNvSpPr>
          <p:nvPr>
            <p:ph type="title"/>
          </p:nvPr>
        </p:nvSpPr>
        <p:spPr/>
        <p:txBody>
          <a:bodyPr/>
          <a:lstStyle/>
          <a:p>
            <a:r>
              <a:rPr lang="de-DE" altLang="de-DE">
                <a:solidFill>
                  <a:srgbClr val="0066CC"/>
                </a:solidFill>
              </a:rPr>
              <a:t>STRUKTUR</a:t>
            </a:r>
          </a:p>
        </p:txBody>
      </p:sp>
      <p:sp>
        <p:nvSpPr>
          <p:cNvPr id="7171" name="Inhaltsplatzhalter 2"/>
          <p:cNvSpPr>
            <a:spLocks noGrp="1"/>
          </p:cNvSpPr>
          <p:nvPr>
            <p:ph idx="1"/>
          </p:nvPr>
        </p:nvSpPr>
        <p:spPr>
          <a:xfrm>
            <a:off x="2070100" y="1268413"/>
            <a:ext cx="4949825" cy="4321175"/>
          </a:xfrm>
        </p:spPr>
        <p:txBody>
          <a:bodyPr/>
          <a:lstStyle/>
          <a:p>
            <a:pPr marL="0" indent="0">
              <a:buFontTx/>
              <a:buNone/>
              <a:defRPr/>
            </a:pPr>
            <a:r>
              <a:rPr lang="de-DE" dirty="0">
                <a:solidFill>
                  <a:schemeClr val="bg1">
                    <a:lumMod val="75000"/>
                  </a:schemeClr>
                </a:solidFill>
                <a:cs typeface="Arial" panose="020B0604020202020204" pitchFamily="34" charset="0"/>
              </a:rPr>
              <a:t>Epidemiologie </a:t>
            </a:r>
          </a:p>
          <a:p>
            <a:pPr marL="0" indent="0">
              <a:buFontTx/>
              <a:buNone/>
              <a:defRPr/>
            </a:pPr>
            <a:r>
              <a:rPr lang="de-DE" dirty="0">
                <a:solidFill>
                  <a:schemeClr val="bg1">
                    <a:lumMod val="75000"/>
                  </a:schemeClr>
                </a:solidFill>
                <a:cs typeface="Arial" panose="020B0604020202020204" pitchFamily="34" charset="0"/>
              </a:rPr>
              <a:t>klinische Symptome</a:t>
            </a:r>
          </a:p>
          <a:p>
            <a:pPr marL="0" indent="0">
              <a:buFontTx/>
              <a:buNone/>
              <a:defRPr/>
            </a:pPr>
            <a:r>
              <a:rPr lang="de-DE" dirty="0">
                <a:cs typeface="Arial" panose="020B0604020202020204" pitchFamily="34" charset="0"/>
              </a:rPr>
              <a:t>Prähospitalphase </a:t>
            </a:r>
          </a:p>
          <a:p>
            <a:pPr marL="0" indent="0">
              <a:buFontTx/>
              <a:buNone/>
              <a:defRPr/>
            </a:pPr>
            <a:r>
              <a:rPr lang="de-DE" dirty="0">
                <a:solidFill>
                  <a:schemeClr val="bg1">
                    <a:lumMod val="75000"/>
                  </a:schemeClr>
                </a:solidFill>
                <a:cs typeface="Arial" panose="020B0604020202020204" pitchFamily="34" charset="0"/>
              </a:rPr>
              <a:t>Ätiologie </a:t>
            </a:r>
          </a:p>
          <a:p>
            <a:pPr marL="0" indent="0">
              <a:buFontTx/>
              <a:buNone/>
              <a:defRPr/>
            </a:pPr>
            <a:r>
              <a:rPr lang="de-DE" dirty="0">
                <a:solidFill>
                  <a:schemeClr val="bg1">
                    <a:lumMod val="75000"/>
                  </a:schemeClr>
                </a:solidFill>
                <a:cs typeface="Arial" panose="020B0604020202020204" pitchFamily="34" charset="0"/>
              </a:rPr>
              <a:t>kardiale Diagnostik</a:t>
            </a:r>
          </a:p>
          <a:p>
            <a:pPr marL="0" indent="0">
              <a:buFontTx/>
              <a:buNone/>
              <a:defRPr/>
            </a:pPr>
            <a:r>
              <a:rPr lang="de-DE" dirty="0">
                <a:solidFill>
                  <a:schemeClr val="bg1">
                    <a:lumMod val="75000"/>
                  </a:schemeClr>
                </a:solidFill>
                <a:cs typeface="Arial" panose="020B0604020202020204" pitchFamily="34" charset="0"/>
              </a:rPr>
              <a:t>Fallbeispiele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Gruppieren 13"/>
          <p:cNvGrpSpPr>
            <a:grpSpLocks/>
          </p:cNvGrpSpPr>
          <p:nvPr/>
        </p:nvGrpSpPr>
        <p:grpSpPr bwMode="auto">
          <a:xfrm>
            <a:off x="4860925" y="4673600"/>
            <a:ext cx="3671888" cy="1038225"/>
            <a:chOff x="5004048" y="5508354"/>
            <a:chExt cx="3672408" cy="1037854"/>
          </a:xfrm>
        </p:grpSpPr>
        <p:grpSp>
          <p:nvGrpSpPr>
            <p:cNvPr id="46086" name="Gruppieren 11"/>
            <p:cNvGrpSpPr>
              <a:grpSpLocks/>
            </p:cNvGrpSpPr>
            <p:nvPr/>
          </p:nvGrpSpPr>
          <p:grpSpPr bwMode="auto">
            <a:xfrm>
              <a:off x="5004048" y="5508354"/>
              <a:ext cx="3672408" cy="1037854"/>
              <a:chOff x="5004048" y="5266037"/>
              <a:chExt cx="3672408" cy="1037854"/>
            </a:xfrm>
          </p:grpSpPr>
          <p:pic>
            <p:nvPicPr>
              <p:cNvPr id="46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5266037"/>
                <a:ext cx="3672408" cy="1037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5301208"/>
                <a:ext cx="1528566" cy="27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5877272"/>
                <a:ext cx="2538975" cy="27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5589240"/>
                <a:ext cx="1871464" cy="288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608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9197" y="5652964"/>
              <a:ext cx="144016"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6191" y="6231310"/>
              <a:ext cx="181644" cy="18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9388" y="5971605"/>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6" name="Picture 2"/>
          <p:cNvPicPr>
            <a:picLocks noChangeAspect="1" noChangeArrowheads="1"/>
          </p:cNvPicPr>
          <p:nvPr/>
        </p:nvPicPr>
        <p:blipFill rotWithShape="1">
          <a:blip r:embed="rId9">
            <a:clrChange>
              <a:clrFrom>
                <a:srgbClr val="FFFFFF"/>
              </a:clrFrom>
              <a:clrTo>
                <a:srgbClr val="FFFFFF">
                  <a:alpha val="0"/>
                </a:srgbClr>
              </a:clrTo>
            </a:clrChange>
          </a:blip>
          <a:srcRect l="2505" t="4884" r="2805" b="6061"/>
          <a:stretch/>
        </p:blipFill>
        <p:spPr bwMode="auto">
          <a:xfrm>
            <a:off x="395288" y="1433513"/>
            <a:ext cx="3554412" cy="4875212"/>
          </a:xfrm>
          <a:prstGeom prst="rect">
            <a:avLst/>
          </a:prstGeom>
          <a:solidFill>
            <a:schemeClr val="bg1"/>
          </a:solidFill>
          <a:ln>
            <a:solidFill>
              <a:schemeClr val="tx1">
                <a:lumMod val="50000"/>
                <a:lumOff val="50000"/>
              </a:schemeClr>
            </a:solidFill>
          </a:ln>
          <a:effectLst>
            <a:outerShdw blurRad="127000" dist="38100" dir="2700000" algn="tl" rotWithShape="0">
              <a:prstClr val="black">
                <a:alpha val="40000"/>
              </a:prstClr>
            </a:outerShdw>
          </a:effectLst>
        </p:spPr>
      </p:pic>
      <p:sp>
        <p:nvSpPr>
          <p:cNvPr id="13" name="Titel 5"/>
          <p:cNvSpPr txBox="1">
            <a:spLocks/>
          </p:cNvSpPr>
          <p:nvPr/>
        </p:nvSpPr>
        <p:spPr>
          <a:xfrm>
            <a:off x="4157663" y="3008313"/>
            <a:ext cx="4465637" cy="892175"/>
          </a:xfrm>
          <a:prstGeom prst="rect">
            <a:avLst/>
          </a:prstGeom>
          <a:solidFill>
            <a:schemeClr val="accent3">
              <a:lumMod val="85000"/>
            </a:schemeClr>
          </a:solidFill>
        </p:spPr>
        <p:txBody>
          <a:bodyPr/>
          <a:lstStyle>
            <a:lvl1pPr algn="l" rtl="0" eaLnBrk="1" fontAlgn="base" hangingPunct="1">
              <a:spcBef>
                <a:spcPct val="0"/>
              </a:spcBef>
              <a:spcAft>
                <a:spcPct val="0"/>
              </a:spcAft>
              <a:defRPr sz="2400">
                <a:solidFill>
                  <a:schemeClr val="tx2"/>
                </a:solidFill>
                <a:latin typeface="+mj-lt"/>
                <a:ea typeface="+mj-ea"/>
                <a:cs typeface="+mj-cs"/>
              </a:defRPr>
            </a:lvl1pPr>
            <a:lvl2pPr algn="l" rtl="0" eaLnBrk="1" fontAlgn="base" hangingPunct="1">
              <a:spcBef>
                <a:spcPct val="0"/>
              </a:spcBef>
              <a:spcAft>
                <a:spcPct val="0"/>
              </a:spcAft>
              <a:defRPr sz="2400">
                <a:solidFill>
                  <a:schemeClr val="tx2"/>
                </a:solidFill>
                <a:latin typeface="Arial" charset="0"/>
              </a:defRPr>
            </a:lvl2pPr>
            <a:lvl3pPr algn="l" rtl="0" eaLnBrk="1" fontAlgn="base" hangingPunct="1">
              <a:spcBef>
                <a:spcPct val="0"/>
              </a:spcBef>
              <a:spcAft>
                <a:spcPct val="0"/>
              </a:spcAft>
              <a:defRPr sz="2400">
                <a:solidFill>
                  <a:schemeClr val="tx2"/>
                </a:solidFill>
                <a:latin typeface="Arial" charset="0"/>
              </a:defRPr>
            </a:lvl3pPr>
            <a:lvl4pPr algn="l" rtl="0" eaLnBrk="1" fontAlgn="base" hangingPunct="1">
              <a:spcBef>
                <a:spcPct val="0"/>
              </a:spcBef>
              <a:spcAft>
                <a:spcPct val="0"/>
              </a:spcAft>
              <a:defRPr sz="2400">
                <a:solidFill>
                  <a:schemeClr val="tx2"/>
                </a:solidFill>
                <a:latin typeface="Arial" charset="0"/>
              </a:defRPr>
            </a:lvl4pPr>
            <a:lvl5pPr algn="l" rtl="0" eaLnBrk="1" fontAlgn="base" hangingPunct="1">
              <a:spcBef>
                <a:spcPct val="0"/>
              </a:spcBef>
              <a:spcAft>
                <a:spcPct val="0"/>
              </a:spcAft>
              <a:defRPr sz="2400">
                <a:solidFill>
                  <a:schemeClr val="tx2"/>
                </a:solidFill>
                <a:latin typeface="Arial" charset="0"/>
              </a:defRPr>
            </a:lvl5pPr>
            <a:lvl6pPr marL="457200" algn="l" rtl="0" eaLnBrk="1" fontAlgn="base" hangingPunct="1">
              <a:spcBef>
                <a:spcPct val="0"/>
              </a:spcBef>
              <a:spcAft>
                <a:spcPct val="0"/>
              </a:spcAft>
              <a:defRPr sz="2800">
                <a:solidFill>
                  <a:schemeClr val="tx2"/>
                </a:solidFill>
                <a:latin typeface="Arial" charset="0"/>
              </a:defRPr>
            </a:lvl6pPr>
            <a:lvl7pPr marL="914400" algn="l" rtl="0" eaLnBrk="1" fontAlgn="base" hangingPunct="1">
              <a:spcBef>
                <a:spcPct val="0"/>
              </a:spcBef>
              <a:spcAft>
                <a:spcPct val="0"/>
              </a:spcAft>
              <a:defRPr sz="2800">
                <a:solidFill>
                  <a:schemeClr val="tx2"/>
                </a:solidFill>
                <a:latin typeface="Arial" charset="0"/>
              </a:defRPr>
            </a:lvl7pPr>
            <a:lvl8pPr marL="1371600" algn="l" rtl="0" eaLnBrk="1" fontAlgn="base" hangingPunct="1">
              <a:spcBef>
                <a:spcPct val="0"/>
              </a:spcBef>
              <a:spcAft>
                <a:spcPct val="0"/>
              </a:spcAft>
              <a:defRPr sz="2800">
                <a:solidFill>
                  <a:schemeClr val="tx2"/>
                </a:solidFill>
                <a:latin typeface="Arial" charset="0"/>
              </a:defRPr>
            </a:lvl8pPr>
            <a:lvl9pPr marL="1828800" algn="l" rtl="0" eaLnBrk="1" fontAlgn="base" hangingPunct="1">
              <a:spcBef>
                <a:spcPct val="0"/>
              </a:spcBef>
              <a:spcAft>
                <a:spcPct val="0"/>
              </a:spcAft>
              <a:defRPr sz="2800">
                <a:solidFill>
                  <a:schemeClr val="tx2"/>
                </a:solidFill>
                <a:latin typeface="Arial" charset="0"/>
              </a:defRPr>
            </a:lvl9pPr>
          </a:lstStyle>
          <a:p>
            <a:pPr algn="ctr">
              <a:defRPr/>
            </a:pPr>
            <a:r>
              <a:rPr lang="de-DE" sz="2800" b="1" kern="0" dirty="0">
                <a:latin typeface="Calibri" panose="020F0502020204030204" pitchFamily="34" charset="0"/>
              </a:rPr>
              <a:t>Stroke Units in Deutschland</a:t>
            </a:r>
            <a:br>
              <a:rPr lang="de-DE" sz="2800" b="1" kern="0" dirty="0">
                <a:latin typeface="Calibri" panose="020F0502020204030204" pitchFamily="34" charset="0"/>
              </a:rPr>
            </a:br>
            <a:endParaRPr lang="de-DE" kern="0" dirty="0">
              <a:solidFill>
                <a:schemeClr val="tx1"/>
              </a:solidFill>
              <a:latin typeface="Calibri" panose="020F0502020204030204" pitchFamily="34" charset="0"/>
            </a:endParaRPr>
          </a:p>
        </p:txBody>
      </p:sp>
      <p:sp>
        <p:nvSpPr>
          <p:cNvPr id="46085" name="Textfeld 1"/>
          <p:cNvSpPr txBox="1">
            <a:spLocks noChangeArrowheads="1"/>
          </p:cNvSpPr>
          <p:nvPr/>
        </p:nvSpPr>
        <p:spPr bwMode="auto">
          <a:xfrm>
            <a:off x="2627313" y="836613"/>
            <a:ext cx="6216650" cy="1570037"/>
          </a:xfrm>
          <a:prstGeom prst="rect">
            <a:avLst/>
          </a:prstGeom>
          <a:solidFill>
            <a:schemeClr val="bg1"/>
          </a:solidFill>
          <a:ln w="28575">
            <a:solidFill>
              <a:srgbClr val="0066CC"/>
            </a:solidFill>
            <a:miter lim="800000"/>
            <a:headEnd/>
            <a:tailEnd/>
          </a:ln>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de-DE" altLang="de-DE" sz="2400" b="1">
              <a:solidFill>
                <a:srgbClr val="0070C0"/>
              </a:solidFill>
            </a:endParaRPr>
          </a:p>
          <a:p>
            <a:pPr algn="ctr">
              <a:spcBef>
                <a:spcPct val="0"/>
              </a:spcBef>
              <a:buFontTx/>
              <a:buNone/>
            </a:pPr>
            <a:r>
              <a:rPr lang="de-DE" altLang="de-DE" sz="2400" b="1">
                <a:solidFill>
                  <a:srgbClr val="0070C0"/>
                </a:solidFill>
              </a:rPr>
              <a:t>„Schlaganfallpatienten sollen auf </a:t>
            </a:r>
          </a:p>
          <a:p>
            <a:pPr algn="ctr">
              <a:spcBef>
                <a:spcPct val="0"/>
              </a:spcBef>
              <a:buFontTx/>
              <a:buNone/>
            </a:pPr>
            <a:r>
              <a:rPr lang="de-DE" altLang="de-DE" sz="2400" b="1">
                <a:solidFill>
                  <a:srgbClr val="0070C0"/>
                </a:solidFill>
              </a:rPr>
              <a:t>Schlaganfallstationen behandelt werden“</a:t>
            </a:r>
          </a:p>
          <a:p>
            <a:pPr algn="ctr">
              <a:spcBef>
                <a:spcPct val="0"/>
              </a:spcBef>
              <a:buFontTx/>
              <a:buNone/>
            </a:pPr>
            <a:endParaRPr lang="de-DE" altLang="de-DE" sz="2400" b="1">
              <a:solidFill>
                <a:srgbClr val="0070C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hteck 7"/>
          <p:cNvSpPr>
            <a:spLocks noChangeArrowheads="1"/>
          </p:cNvSpPr>
          <p:nvPr/>
        </p:nvSpPr>
        <p:spPr bwMode="auto">
          <a:xfrm rot="5400000">
            <a:off x="1708944" y="3807619"/>
            <a:ext cx="1028700" cy="25098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de-DE" altLang="de-DE" sz="1700">
              <a:ea typeface="ＭＳ Ｐゴシック" panose="020B0600070205080204" pitchFamily="34" charset="-128"/>
            </a:endParaRPr>
          </a:p>
        </p:txBody>
      </p:sp>
      <p:pic>
        <p:nvPicPr>
          <p:cNvPr id="47107" name="Picture 2" descr="Bildergebnis für patient symb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1757363"/>
            <a:ext cx="233362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6" descr="Bildergebnis für stroke patient symb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263" y="1825625"/>
            <a:ext cx="21717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feil nach rechts 1"/>
          <p:cNvSpPr/>
          <p:nvPr/>
        </p:nvSpPr>
        <p:spPr bwMode="auto">
          <a:xfrm>
            <a:off x="3594100" y="2708275"/>
            <a:ext cx="1797050" cy="531813"/>
          </a:xfrm>
          <a:prstGeom prst="rightArrow">
            <a:avLst/>
          </a:prstGeom>
          <a:solidFill>
            <a:schemeClr val="accent2">
              <a:lumMod val="75000"/>
            </a:schemeClr>
          </a:solidFill>
          <a:ln w="9525" cap="flat" cmpd="sng" algn="ctr">
            <a:solidFill>
              <a:srgbClr val="0070C0"/>
            </a:solidFill>
            <a:prstDash val="solid"/>
            <a:round/>
            <a:headEnd type="none" w="med" len="med"/>
            <a:tailEnd type="none" w="med" len="med"/>
          </a:ln>
          <a:effectLst/>
        </p:spPr>
        <p:txBody>
          <a:bodyPr/>
          <a:lstStyle/>
          <a:p>
            <a:pPr algn="r" defTabSz="863600" eaLnBrk="1" hangingPunct="1">
              <a:defRPr/>
            </a:pPr>
            <a:endParaRPr lang="en-US">
              <a:latin typeface="Arial" pitchFamily="70" charset="0"/>
            </a:endParaRPr>
          </a:p>
        </p:txBody>
      </p:sp>
      <p:sp>
        <p:nvSpPr>
          <p:cNvPr id="47110" name="Titel 2"/>
          <p:cNvSpPr>
            <a:spLocks noGrp="1"/>
          </p:cNvSpPr>
          <p:nvPr>
            <p:ph type="title"/>
          </p:nvPr>
        </p:nvSpPr>
        <p:spPr/>
        <p:txBody>
          <a:bodyPr/>
          <a:lstStyle/>
          <a:p>
            <a:r>
              <a:rPr lang="de-DE" altLang="de-DE">
                <a:solidFill>
                  <a:srgbClr val="0066CC"/>
                </a:solidFill>
              </a:rPr>
              <a:t>Schlaganfallstation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extLst>
              <p:ext uri="{D42A27DB-BD31-4B8C-83A1-F6EECF244321}">
                <p14:modId xmlns:p14="http://schemas.microsoft.com/office/powerpoint/2010/main" val="3522807854"/>
              </p:ext>
            </p:extLst>
          </p:nvPr>
        </p:nvGraphicFramePr>
        <p:xfrm>
          <a:off x="467507" y="2420888"/>
          <a:ext cx="8135145" cy="3793249"/>
        </p:xfrm>
        <a:graphic>
          <a:graphicData uri="http://schemas.openxmlformats.org/drawingml/2006/table">
            <a:tbl>
              <a:tblPr firstRow="1" bandRow="1">
                <a:effectLst>
                  <a:outerShdw blurRad="50800" dist="38100" dir="2700000" algn="tl" rotWithShape="0">
                    <a:prstClr val="black">
                      <a:alpha val="40000"/>
                    </a:prstClr>
                  </a:outerShdw>
                </a:effectLst>
                <a:tableStyleId>{D7AC3CCA-C797-4891-BE02-D94E43425B78}</a:tableStyleId>
              </a:tblPr>
              <a:tblGrid>
                <a:gridCol w="1333158">
                  <a:extLst>
                    <a:ext uri="{9D8B030D-6E8A-4147-A177-3AD203B41FA5}">
                      <a16:colId xmlns:a16="http://schemas.microsoft.com/office/drawing/2014/main" val="20000"/>
                    </a:ext>
                  </a:extLst>
                </a:gridCol>
                <a:gridCol w="6801987">
                  <a:extLst>
                    <a:ext uri="{9D8B030D-6E8A-4147-A177-3AD203B41FA5}">
                      <a16:colId xmlns:a16="http://schemas.microsoft.com/office/drawing/2014/main" val="20001"/>
                    </a:ext>
                  </a:extLst>
                </a:gridCol>
              </a:tblGrid>
              <a:tr h="827702">
                <a:tc>
                  <a:txBody>
                    <a:bodyPr/>
                    <a:lstStyle/>
                    <a:p>
                      <a:pPr algn="l"/>
                      <a:r>
                        <a:rPr lang="de-DE" b="1" dirty="0">
                          <a:latin typeface="Arial"/>
                          <a:cs typeface="Arial"/>
                        </a:rPr>
                        <a:t>Aktuelle Position</a:t>
                      </a:r>
                    </a:p>
                  </a:txBody>
                  <a:tcPr/>
                </a:tc>
                <a:tc>
                  <a:txBody>
                    <a:bodyPr/>
                    <a:lstStyle/>
                    <a:p>
                      <a:pPr marL="0" indent="0" algn="l">
                        <a:buFontTx/>
                        <a:buNone/>
                      </a:pPr>
                      <a:r>
                        <a:rPr lang="de-DE" b="0" dirty="0">
                          <a:latin typeface="Arial"/>
                          <a:cs typeface="Arial"/>
                        </a:rPr>
                        <a:t>Oberarzt,</a:t>
                      </a:r>
                      <a:r>
                        <a:rPr lang="de-DE" b="0" baseline="0" dirty="0">
                          <a:latin typeface="Arial"/>
                          <a:cs typeface="Arial"/>
                        </a:rPr>
                        <a:t> Klinik f. </a:t>
                      </a:r>
                      <a:r>
                        <a:rPr lang="de-DE" b="0" dirty="0">
                          <a:latin typeface="Arial"/>
                          <a:cs typeface="Arial"/>
                        </a:rPr>
                        <a:t>Neurologie mit Stroke Unit, </a:t>
                      </a:r>
                    </a:p>
                    <a:p>
                      <a:pPr marL="0" indent="0" algn="l">
                        <a:buFontTx/>
                        <a:buNone/>
                      </a:pPr>
                      <a:r>
                        <a:rPr lang="de-DE" b="0" dirty="0" err="1">
                          <a:latin typeface="Arial"/>
                          <a:cs typeface="Arial"/>
                        </a:rPr>
                        <a:t>Charite</a:t>
                      </a:r>
                      <a:r>
                        <a:rPr lang="de-DE" b="0" dirty="0">
                          <a:latin typeface="Arial"/>
                          <a:cs typeface="Arial"/>
                        </a:rPr>
                        <a:t> Campus Benjamin Franklin</a:t>
                      </a:r>
                      <a:endParaRPr lang="de-DE" b="0" baseline="0" dirty="0">
                        <a:latin typeface="Arial"/>
                        <a:cs typeface="Arial"/>
                      </a:endParaRPr>
                    </a:p>
                  </a:txBody>
                  <a:tcPr/>
                </a:tc>
                <a:extLst>
                  <a:ext uri="{0D108BD9-81ED-4DB2-BD59-A6C34878D82A}">
                    <a16:rowId xmlns:a16="http://schemas.microsoft.com/office/drawing/2014/main" val="10000"/>
                  </a:ext>
                </a:extLst>
              </a:tr>
              <a:tr h="1609868">
                <a:tc>
                  <a:txBody>
                    <a:bodyPr/>
                    <a:lstStyle/>
                    <a:p>
                      <a:pPr algn="l"/>
                      <a:r>
                        <a:rPr lang="de-DE" b="1" dirty="0">
                          <a:latin typeface="Arial"/>
                          <a:cs typeface="Arial"/>
                        </a:rPr>
                        <a:t>Vita</a:t>
                      </a:r>
                    </a:p>
                  </a:txBody>
                  <a:tcPr/>
                </a:tc>
                <a:tc>
                  <a:txBody>
                    <a:bodyPr/>
                    <a:lstStyle/>
                    <a:p>
                      <a:pPr algn="l"/>
                      <a:r>
                        <a:rPr lang="de-DE" b="0" dirty="0">
                          <a:latin typeface="Arial"/>
                          <a:cs typeface="Arial"/>
                        </a:rPr>
                        <a:t>Studium:</a:t>
                      </a:r>
                      <a:r>
                        <a:rPr lang="de-DE" b="0" baseline="0" dirty="0">
                          <a:latin typeface="Arial"/>
                          <a:cs typeface="Arial"/>
                        </a:rPr>
                        <a:t> </a:t>
                      </a:r>
                      <a:r>
                        <a:rPr lang="de-DE" b="0" dirty="0">
                          <a:latin typeface="Arial"/>
                          <a:cs typeface="Arial"/>
                        </a:rPr>
                        <a:t>Hannover, Charité, Manchester (UK), Toronto (CA)</a:t>
                      </a:r>
                    </a:p>
                    <a:p>
                      <a:pPr algn="l"/>
                      <a:r>
                        <a:rPr lang="de-DE" b="0" dirty="0">
                          <a:latin typeface="Arial"/>
                          <a:cs typeface="Arial"/>
                        </a:rPr>
                        <a:t>Facharztausbildung: Charité,</a:t>
                      </a:r>
                      <a:r>
                        <a:rPr lang="de-DE" b="0" baseline="0" dirty="0">
                          <a:latin typeface="Arial"/>
                          <a:cs typeface="Arial"/>
                        </a:rPr>
                        <a:t> London (UK)</a:t>
                      </a:r>
                      <a:endParaRPr lang="de-DE" b="0" dirty="0">
                        <a:latin typeface="Arial"/>
                        <a:cs typeface="Arial"/>
                      </a:endParaRPr>
                    </a:p>
                    <a:p>
                      <a:pPr algn="l"/>
                      <a:r>
                        <a:rPr lang="de-DE" b="0" dirty="0">
                          <a:latin typeface="Arial"/>
                          <a:cs typeface="Arial"/>
                        </a:rPr>
                        <a:t>Leiter überregionale Stroke Unit, CBF</a:t>
                      </a:r>
                    </a:p>
                    <a:p>
                      <a:pPr algn="l"/>
                      <a:r>
                        <a:rPr lang="de-DE" b="0" dirty="0">
                          <a:latin typeface="Arial"/>
                          <a:cs typeface="Arial"/>
                        </a:rPr>
                        <a:t>AG</a:t>
                      </a:r>
                      <a:r>
                        <a:rPr lang="de-DE" b="0" baseline="0" dirty="0">
                          <a:latin typeface="Arial"/>
                          <a:cs typeface="Arial"/>
                        </a:rPr>
                        <a:t>-Leiter; Center for Stroke Research Berlin (CSB)</a:t>
                      </a:r>
                    </a:p>
                    <a:p>
                      <a:pPr algn="l"/>
                      <a:r>
                        <a:rPr lang="de-DE" b="0" baseline="0" dirty="0">
                          <a:latin typeface="Arial"/>
                          <a:cs typeface="Arial"/>
                        </a:rPr>
                        <a:t>Mitglied </a:t>
                      </a:r>
                      <a:r>
                        <a:rPr lang="de-DE" b="0" baseline="0" dirty="0" err="1">
                          <a:latin typeface="Arial"/>
                          <a:cs typeface="Arial"/>
                        </a:rPr>
                        <a:t>europ</a:t>
                      </a:r>
                      <a:r>
                        <a:rPr lang="de-DE" b="0" baseline="0" dirty="0">
                          <a:latin typeface="Arial"/>
                          <a:cs typeface="Arial"/>
                        </a:rPr>
                        <a:t>. Leitlinienkommission (ESO)</a:t>
                      </a:r>
                      <a:endParaRPr lang="de-DE" b="0" dirty="0">
                        <a:latin typeface="Arial"/>
                        <a:cs typeface="Arial"/>
                      </a:endParaRPr>
                    </a:p>
                  </a:txBody>
                  <a:tcPr/>
                </a:tc>
                <a:extLst>
                  <a:ext uri="{0D108BD9-81ED-4DB2-BD59-A6C34878D82A}">
                    <a16:rowId xmlns:a16="http://schemas.microsoft.com/office/drawing/2014/main" val="10001"/>
                  </a:ext>
                </a:extLst>
              </a:tr>
              <a:tr h="1355679">
                <a:tc>
                  <a:txBody>
                    <a:bodyPr/>
                    <a:lstStyle/>
                    <a:p>
                      <a:pPr algn="l"/>
                      <a:r>
                        <a:rPr lang="de-DE" b="1" dirty="0">
                          <a:latin typeface="Arial"/>
                          <a:cs typeface="Arial"/>
                        </a:rPr>
                        <a:t>Schwer-</a:t>
                      </a:r>
                    </a:p>
                    <a:p>
                      <a:pPr algn="l"/>
                      <a:r>
                        <a:rPr lang="de-DE" b="1" dirty="0">
                          <a:latin typeface="Arial"/>
                          <a:cs typeface="Arial"/>
                        </a:rPr>
                        <a:t>   punkte</a:t>
                      </a:r>
                    </a:p>
                  </a:txBody>
                  <a:tcPr/>
                </a:tc>
                <a:tc>
                  <a:txBody>
                    <a:bodyPr/>
                    <a:lstStyle/>
                    <a:p>
                      <a:pPr algn="l"/>
                      <a:r>
                        <a:rPr lang="de-DE" b="0" baseline="0" dirty="0">
                          <a:latin typeface="Arial"/>
                          <a:cs typeface="Arial"/>
                        </a:rPr>
                        <a:t>Therapie (</a:t>
                      </a:r>
                      <a:r>
                        <a:rPr lang="de-DE" b="0" baseline="0" dirty="0" err="1">
                          <a:latin typeface="Arial"/>
                          <a:cs typeface="Arial"/>
                        </a:rPr>
                        <a:t>Lyse</a:t>
                      </a:r>
                      <a:r>
                        <a:rPr lang="de-DE" b="0" baseline="0" dirty="0">
                          <a:latin typeface="Arial"/>
                          <a:cs typeface="Arial"/>
                        </a:rPr>
                        <a:t>, EVT) des akuten Schlaganfalls;</a:t>
                      </a:r>
                    </a:p>
                    <a:p>
                      <a:pPr algn="l"/>
                      <a:r>
                        <a:rPr lang="de-DE" b="0" baseline="0" dirty="0">
                          <a:latin typeface="Arial"/>
                          <a:cs typeface="Arial"/>
                        </a:rPr>
                        <a:t> </a:t>
                      </a:r>
                    </a:p>
                    <a:p>
                      <a:pPr algn="l"/>
                      <a:r>
                        <a:rPr lang="de-DE" b="0" baseline="0" dirty="0">
                          <a:latin typeface="Arial"/>
                          <a:cs typeface="Arial"/>
                        </a:rPr>
                        <a:t>Heart-and-Brain-Interaction </a:t>
                      </a:r>
                    </a:p>
                    <a:p>
                      <a:pPr algn="l"/>
                      <a:r>
                        <a:rPr lang="de-DE" b="0" baseline="0" dirty="0">
                          <a:latin typeface="Arial"/>
                          <a:cs typeface="Arial"/>
                        </a:rPr>
                        <a:t>(</a:t>
                      </a:r>
                      <a:r>
                        <a:rPr lang="de-DE" b="0" baseline="0" dirty="0" err="1">
                          <a:latin typeface="Arial"/>
                          <a:cs typeface="Arial"/>
                        </a:rPr>
                        <a:t>Neurogenic</a:t>
                      </a:r>
                      <a:r>
                        <a:rPr lang="de-DE" b="0" baseline="0" dirty="0">
                          <a:latin typeface="Arial"/>
                          <a:cs typeface="Arial"/>
                        </a:rPr>
                        <a:t> Heart </a:t>
                      </a:r>
                      <a:r>
                        <a:rPr lang="de-DE" b="0" baseline="0" dirty="0" err="1">
                          <a:latin typeface="Arial"/>
                          <a:cs typeface="Arial"/>
                        </a:rPr>
                        <a:t>Disease</a:t>
                      </a:r>
                      <a:r>
                        <a:rPr lang="de-DE" b="0" baseline="0" dirty="0">
                          <a:latin typeface="Arial"/>
                          <a:cs typeface="Arial"/>
                        </a:rPr>
                        <a:t>, </a:t>
                      </a:r>
                      <a:r>
                        <a:rPr lang="de-DE" b="0" baseline="0" dirty="0" err="1">
                          <a:latin typeface="Arial"/>
                          <a:cs typeface="Arial"/>
                        </a:rPr>
                        <a:t>Myocardial</a:t>
                      </a:r>
                      <a:r>
                        <a:rPr lang="de-DE" b="0" baseline="0" dirty="0">
                          <a:latin typeface="Arial"/>
                          <a:cs typeface="Arial"/>
                        </a:rPr>
                        <a:t> </a:t>
                      </a:r>
                      <a:r>
                        <a:rPr lang="de-DE" b="0" baseline="0" dirty="0" err="1">
                          <a:latin typeface="Arial"/>
                          <a:cs typeface="Arial"/>
                        </a:rPr>
                        <a:t>Injury</a:t>
                      </a:r>
                      <a:r>
                        <a:rPr lang="de-DE" b="0" baseline="0" dirty="0">
                          <a:latin typeface="Arial"/>
                          <a:cs typeface="Arial"/>
                        </a:rPr>
                        <a:t> After Stroke)</a:t>
                      </a:r>
                    </a:p>
                  </a:txBody>
                  <a:tcPr/>
                </a:tc>
                <a:extLst>
                  <a:ext uri="{0D108BD9-81ED-4DB2-BD59-A6C34878D82A}">
                    <a16:rowId xmlns:a16="http://schemas.microsoft.com/office/drawing/2014/main" val="10002"/>
                  </a:ext>
                </a:extLst>
              </a:tr>
            </a:tbl>
          </a:graphicData>
        </a:graphic>
      </p:graphicFrame>
      <p:sp>
        <p:nvSpPr>
          <p:cNvPr id="7171" name="Textfeld 6"/>
          <p:cNvSpPr txBox="1">
            <a:spLocks noChangeArrowheads="1"/>
          </p:cNvSpPr>
          <p:nvPr/>
        </p:nvSpPr>
        <p:spPr bwMode="auto">
          <a:xfrm>
            <a:off x="2992438" y="1855788"/>
            <a:ext cx="4818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de-DE" sz="2400" b="1">
                <a:cs typeface="Arial" panose="020B0604020202020204" pitchFamily="34" charset="0"/>
              </a:rPr>
              <a:t>Prof. Dr. med. Christian H. Nolte</a:t>
            </a:r>
          </a:p>
        </p:txBody>
      </p:sp>
      <p:sp>
        <p:nvSpPr>
          <p:cNvPr id="2" name="Rechteck 1"/>
          <p:cNvSpPr/>
          <p:nvPr/>
        </p:nvSpPr>
        <p:spPr bwMode="auto">
          <a:xfrm>
            <a:off x="179388" y="0"/>
            <a:ext cx="792162" cy="765175"/>
          </a:xfrm>
          <a:prstGeom prst="rect">
            <a:avLst/>
          </a:prstGeom>
          <a:solidFill>
            <a:schemeClr val="bg1">
              <a:lumMod val="85000"/>
            </a:schemeClr>
          </a:solidFill>
          <a:ln w="9525" cap="flat" cmpd="sng" algn="ctr">
            <a:solidFill>
              <a:schemeClr val="accent3">
                <a:lumMod val="85000"/>
              </a:schemeClr>
            </a:solidFill>
            <a:prstDash val="solid"/>
            <a:round/>
            <a:headEnd type="none" w="med" len="med"/>
            <a:tailEnd type="none" w="med" len="med"/>
          </a:ln>
          <a:effectLst/>
        </p:spPr>
        <p:txBody>
          <a:bodyPr/>
          <a:lstStyle/>
          <a:p>
            <a:pPr defTabSz="863600" eaLnBrk="1" hangingPunct="1">
              <a:defRPr/>
            </a:pPr>
            <a:endParaRPr lang="de-DE"/>
          </a:p>
        </p:txBody>
      </p:sp>
      <p:pic>
        <p:nvPicPr>
          <p:cNvPr id="7173" name="Grafik 7"/>
          <p:cNvPicPr>
            <a:picLocks noChangeAspect="1"/>
          </p:cNvPicPr>
          <p:nvPr/>
        </p:nvPicPr>
        <p:blipFill>
          <a:blip r:embed="rId2">
            <a:extLst>
              <a:ext uri="{28A0092B-C50C-407E-A947-70E740481C1C}">
                <a14:useLocalDpi xmlns:a14="http://schemas.microsoft.com/office/drawing/2010/main" val="0"/>
              </a:ext>
            </a:extLst>
          </a:blip>
          <a:srcRect l="7500" t="1250" r="-7500" b="28667"/>
          <a:stretch>
            <a:fillRect/>
          </a:stretch>
        </p:blipFill>
        <p:spPr bwMode="auto">
          <a:xfrm>
            <a:off x="611188" y="44450"/>
            <a:ext cx="2232025"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hteck 1"/>
          <p:cNvSpPr>
            <a:spLocks noChangeArrowheads="1"/>
          </p:cNvSpPr>
          <p:nvPr/>
        </p:nvSpPr>
        <p:spPr bwMode="auto">
          <a:xfrm>
            <a:off x="1190625" y="2555875"/>
            <a:ext cx="2789238" cy="25098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de-DE" altLang="de-DE" sz="1700">
              <a:ea typeface="ＭＳ Ｐゴシック" panose="020B0600070205080204" pitchFamily="34" charset="-128"/>
            </a:endParaRPr>
          </a:p>
        </p:txBody>
      </p:sp>
      <p:sp>
        <p:nvSpPr>
          <p:cNvPr id="49155" name="Rechteck 7"/>
          <p:cNvSpPr>
            <a:spLocks noChangeArrowheads="1"/>
          </p:cNvSpPr>
          <p:nvPr/>
        </p:nvSpPr>
        <p:spPr bwMode="auto">
          <a:xfrm rot="5400000">
            <a:off x="1708944" y="3807619"/>
            <a:ext cx="1028700" cy="25098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de-DE" altLang="de-DE" sz="1700">
              <a:ea typeface="ＭＳ Ｐゴシック" panose="020B0600070205080204" pitchFamily="34" charset="-128"/>
            </a:endParaRPr>
          </a:p>
        </p:txBody>
      </p:sp>
      <p:pic>
        <p:nvPicPr>
          <p:cNvPr id="49156"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200025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itel 2"/>
          <p:cNvSpPr>
            <a:spLocks noGrp="1"/>
          </p:cNvSpPr>
          <p:nvPr>
            <p:ph type="title"/>
          </p:nvPr>
        </p:nvSpPr>
        <p:spPr/>
        <p:txBody>
          <a:bodyPr/>
          <a:lstStyle/>
          <a:p>
            <a:r>
              <a:rPr lang="de-DE" altLang="de-DE">
                <a:solidFill>
                  <a:srgbClr val="0066CC"/>
                </a:solidFill>
              </a:rPr>
              <a:t>Time is Brain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Line 1028"/>
          <p:cNvSpPr>
            <a:spLocks noChangeShapeType="1"/>
          </p:cNvSpPr>
          <p:nvPr/>
        </p:nvSpPr>
        <p:spPr bwMode="auto">
          <a:xfrm>
            <a:off x="2271713" y="1731963"/>
            <a:ext cx="0" cy="329406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n-GB"/>
          </a:p>
        </p:txBody>
      </p:sp>
      <p:sp>
        <p:nvSpPr>
          <p:cNvPr id="51203" name="Line 1029"/>
          <p:cNvSpPr>
            <a:spLocks noChangeShapeType="1"/>
          </p:cNvSpPr>
          <p:nvPr/>
        </p:nvSpPr>
        <p:spPr bwMode="auto">
          <a:xfrm>
            <a:off x="2195513" y="1722438"/>
            <a:ext cx="857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n-GB"/>
          </a:p>
        </p:txBody>
      </p:sp>
      <p:sp>
        <p:nvSpPr>
          <p:cNvPr id="51204" name="Line 1030"/>
          <p:cNvSpPr>
            <a:spLocks noChangeShapeType="1"/>
          </p:cNvSpPr>
          <p:nvPr/>
        </p:nvSpPr>
        <p:spPr bwMode="auto">
          <a:xfrm>
            <a:off x="2187575" y="5026025"/>
            <a:ext cx="3252788"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n-GB"/>
          </a:p>
        </p:txBody>
      </p:sp>
      <p:sp>
        <p:nvSpPr>
          <p:cNvPr id="51205" name="Line 1031"/>
          <p:cNvSpPr>
            <a:spLocks noChangeShapeType="1"/>
          </p:cNvSpPr>
          <p:nvPr/>
        </p:nvSpPr>
        <p:spPr bwMode="auto">
          <a:xfrm>
            <a:off x="2195513" y="2579688"/>
            <a:ext cx="857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n-GB"/>
          </a:p>
        </p:txBody>
      </p:sp>
      <p:sp>
        <p:nvSpPr>
          <p:cNvPr id="51206" name="Line 1032"/>
          <p:cNvSpPr>
            <a:spLocks noChangeShapeType="1"/>
          </p:cNvSpPr>
          <p:nvPr/>
        </p:nvSpPr>
        <p:spPr bwMode="auto">
          <a:xfrm>
            <a:off x="2195513" y="3411538"/>
            <a:ext cx="857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n-GB"/>
          </a:p>
        </p:txBody>
      </p:sp>
      <p:sp>
        <p:nvSpPr>
          <p:cNvPr id="51207" name="Line 1033"/>
          <p:cNvSpPr>
            <a:spLocks noChangeShapeType="1"/>
          </p:cNvSpPr>
          <p:nvPr/>
        </p:nvSpPr>
        <p:spPr bwMode="auto">
          <a:xfrm>
            <a:off x="2195513" y="4240213"/>
            <a:ext cx="857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n-GB"/>
          </a:p>
        </p:txBody>
      </p:sp>
      <p:sp>
        <p:nvSpPr>
          <p:cNvPr id="51208" name="Line 1034"/>
          <p:cNvSpPr>
            <a:spLocks noChangeShapeType="1"/>
          </p:cNvSpPr>
          <p:nvPr/>
        </p:nvSpPr>
        <p:spPr bwMode="auto">
          <a:xfrm rot="5400000">
            <a:off x="3245644" y="5071269"/>
            <a:ext cx="9048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n-GB"/>
          </a:p>
        </p:txBody>
      </p:sp>
      <p:sp>
        <p:nvSpPr>
          <p:cNvPr id="51209" name="Line 1035"/>
          <p:cNvSpPr>
            <a:spLocks noChangeShapeType="1"/>
          </p:cNvSpPr>
          <p:nvPr/>
        </p:nvSpPr>
        <p:spPr bwMode="auto">
          <a:xfrm rot="5400000">
            <a:off x="2693194" y="5071269"/>
            <a:ext cx="9048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n-GB"/>
          </a:p>
        </p:txBody>
      </p:sp>
      <p:sp>
        <p:nvSpPr>
          <p:cNvPr id="51210" name="Line 1036"/>
          <p:cNvSpPr>
            <a:spLocks noChangeShapeType="1"/>
          </p:cNvSpPr>
          <p:nvPr/>
        </p:nvSpPr>
        <p:spPr bwMode="auto">
          <a:xfrm rot="5400000">
            <a:off x="4345781" y="5071269"/>
            <a:ext cx="9048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n-GB"/>
          </a:p>
        </p:txBody>
      </p:sp>
      <p:sp>
        <p:nvSpPr>
          <p:cNvPr id="51211" name="Line 1037"/>
          <p:cNvSpPr>
            <a:spLocks noChangeShapeType="1"/>
          </p:cNvSpPr>
          <p:nvPr/>
        </p:nvSpPr>
        <p:spPr bwMode="auto">
          <a:xfrm rot="5400000">
            <a:off x="3793331" y="5071269"/>
            <a:ext cx="9048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n-GB"/>
          </a:p>
        </p:txBody>
      </p:sp>
      <p:sp>
        <p:nvSpPr>
          <p:cNvPr id="51212" name="Line 1038"/>
          <p:cNvSpPr>
            <a:spLocks noChangeShapeType="1"/>
          </p:cNvSpPr>
          <p:nvPr/>
        </p:nvSpPr>
        <p:spPr bwMode="auto">
          <a:xfrm rot="5400000">
            <a:off x="5998369" y="5071269"/>
            <a:ext cx="9048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n-GB"/>
          </a:p>
        </p:txBody>
      </p:sp>
      <p:sp>
        <p:nvSpPr>
          <p:cNvPr id="51213" name="Line 1039"/>
          <p:cNvSpPr>
            <a:spLocks noChangeShapeType="1"/>
          </p:cNvSpPr>
          <p:nvPr/>
        </p:nvSpPr>
        <p:spPr bwMode="auto">
          <a:xfrm rot="5400000">
            <a:off x="4893469" y="5071269"/>
            <a:ext cx="9048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n-GB"/>
          </a:p>
        </p:txBody>
      </p:sp>
      <p:sp>
        <p:nvSpPr>
          <p:cNvPr id="51214" name="Line 1040"/>
          <p:cNvSpPr>
            <a:spLocks noChangeShapeType="1"/>
          </p:cNvSpPr>
          <p:nvPr/>
        </p:nvSpPr>
        <p:spPr bwMode="auto">
          <a:xfrm rot="5400000">
            <a:off x="6550819" y="5071269"/>
            <a:ext cx="9048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n-GB"/>
          </a:p>
        </p:txBody>
      </p:sp>
      <p:sp>
        <p:nvSpPr>
          <p:cNvPr id="51215" name="Line 1041"/>
          <p:cNvSpPr>
            <a:spLocks noChangeShapeType="1"/>
          </p:cNvSpPr>
          <p:nvPr/>
        </p:nvSpPr>
        <p:spPr bwMode="auto">
          <a:xfrm rot="5400000">
            <a:off x="7103269" y="5071269"/>
            <a:ext cx="9048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n-GB"/>
          </a:p>
        </p:txBody>
      </p:sp>
      <p:sp>
        <p:nvSpPr>
          <p:cNvPr id="51216" name="Line 1042"/>
          <p:cNvSpPr>
            <a:spLocks noChangeShapeType="1"/>
          </p:cNvSpPr>
          <p:nvPr/>
        </p:nvSpPr>
        <p:spPr bwMode="auto">
          <a:xfrm rot="5400000">
            <a:off x="7660481" y="5071269"/>
            <a:ext cx="9048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n-GB"/>
          </a:p>
        </p:txBody>
      </p:sp>
      <p:sp>
        <p:nvSpPr>
          <p:cNvPr id="51217" name="Line 1043"/>
          <p:cNvSpPr>
            <a:spLocks noChangeShapeType="1"/>
          </p:cNvSpPr>
          <p:nvPr/>
        </p:nvSpPr>
        <p:spPr bwMode="auto">
          <a:xfrm rot="5400000">
            <a:off x="8212931" y="5071269"/>
            <a:ext cx="9048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n-GB"/>
          </a:p>
        </p:txBody>
      </p:sp>
      <p:sp>
        <p:nvSpPr>
          <p:cNvPr id="51218" name="Line 1044"/>
          <p:cNvSpPr>
            <a:spLocks noChangeShapeType="1"/>
          </p:cNvSpPr>
          <p:nvPr/>
        </p:nvSpPr>
        <p:spPr bwMode="auto">
          <a:xfrm>
            <a:off x="5529263" y="5026025"/>
            <a:ext cx="1911350"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n-GB"/>
          </a:p>
        </p:txBody>
      </p:sp>
      <p:sp>
        <p:nvSpPr>
          <p:cNvPr id="51219" name="Line 1045"/>
          <p:cNvSpPr>
            <a:spLocks noChangeShapeType="1"/>
          </p:cNvSpPr>
          <p:nvPr/>
        </p:nvSpPr>
        <p:spPr bwMode="auto">
          <a:xfrm>
            <a:off x="7535863" y="5026025"/>
            <a:ext cx="1074737"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n-GB"/>
          </a:p>
        </p:txBody>
      </p:sp>
      <p:sp>
        <p:nvSpPr>
          <p:cNvPr id="51220" name="Rectangle 1050"/>
          <p:cNvSpPr>
            <a:spLocks noChangeArrowheads="1"/>
          </p:cNvSpPr>
          <p:nvPr/>
        </p:nvSpPr>
        <p:spPr bwMode="auto">
          <a:xfrm>
            <a:off x="4946650" y="1206500"/>
            <a:ext cx="573088" cy="319088"/>
          </a:xfrm>
          <a:prstGeom prst="rect">
            <a:avLst/>
          </a:prstGeom>
          <a:solidFill>
            <a:schemeClr val="tx1"/>
          </a:solidFill>
          <a:ln w="12700">
            <a:solidFill>
              <a:srgbClr val="FFFF00"/>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de-DE" sz="1700"/>
          </a:p>
        </p:txBody>
      </p:sp>
      <p:sp>
        <p:nvSpPr>
          <p:cNvPr id="51221" name="Rectangle 1051"/>
          <p:cNvSpPr>
            <a:spLocks noChangeArrowheads="1"/>
          </p:cNvSpPr>
          <p:nvPr/>
        </p:nvSpPr>
        <p:spPr bwMode="auto">
          <a:xfrm>
            <a:off x="5665788" y="1892300"/>
            <a:ext cx="25685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de-DE" sz="2000" b="1"/>
              <a:t>„Penumbra“</a:t>
            </a:r>
          </a:p>
          <a:p>
            <a:pPr>
              <a:spcBef>
                <a:spcPct val="0"/>
              </a:spcBef>
              <a:buFontTx/>
              <a:buNone/>
            </a:pPr>
            <a:r>
              <a:rPr lang="de-DE" altLang="de-DE" sz="2000" b="1"/>
              <a:t>Funktionelle Läsion</a:t>
            </a:r>
          </a:p>
          <a:p>
            <a:pPr>
              <a:spcBef>
                <a:spcPct val="0"/>
              </a:spcBef>
              <a:buFontTx/>
              <a:buNone/>
            </a:pPr>
            <a:r>
              <a:rPr lang="de-DE" altLang="de-DE" sz="2000" b="1"/>
              <a:t>„rettbares Gewebe“</a:t>
            </a:r>
          </a:p>
        </p:txBody>
      </p:sp>
      <p:sp>
        <p:nvSpPr>
          <p:cNvPr id="51222" name="Rectangle 1052"/>
          <p:cNvSpPr>
            <a:spLocks noChangeArrowheads="1"/>
          </p:cNvSpPr>
          <p:nvPr/>
        </p:nvSpPr>
        <p:spPr bwMode="auto">
          <a:xfrm>
            <a:off x="5665788" y="1125538"/>
            <a:ext cx="24828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de-DE" sz="2000" b="1"/>
              <a:t>Infarkt</a:t>
            </a:r>
          </a:p>
          <a:p>
            <a:pPr>
              <a:spcBef>
                <a:spcPct val="0"/>
              </a:spcBef>
              <a:buFontTx/>
              <a:buNone/>
            </a:pPr>
            <a:r>
              <a:rPr lang="de-DE" altLang="de-DE" sz="2000" b="1"/>
              <a:t>Strukturelle Läsion</a:t>
            </a:r>
          </a:p>
        </p:txBody>
      </p:sp>
      <p:sp>
        <p:nvSpPr>
          <p:cNvPr id="51223" name="Line 1056"/>
          <p:cNvSpPr>
            <a:spLocks noChangeShapeType="1"/>
          </p:cNvSpPr>
          <p:nvPr/>
        </p:nvSpPr>
        <p:spPr bwMode="auto">
          <a:xfrm>
            <a:off x="1524000" y="6096000"/>
            <a:ext cx="53340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51224" name="AutoShape 1066"/>
          <p:cNvSpPr>
            <a:spLocks noChangeArrowheads="1"/>
          </p:cNvSpPr>
          <p:nvPr/>
        </p:nvSpPr>
        <p:spPr bwMode="auto">
          <a:xfrm>
            <a:off x="304800" y="4114800"/>
            <a:ext cx="1143000" cy="1676400"/>
          </a:xfrm>
          <a:prstGeom prst="lightningBol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de-DE" sz="1700"/>
          </a:p>
        </p:txBody>
      </p:sp>
      <p:pic>
        <p:nvPicPr>
          <p:cNvPr id="51225" name="Picture 1068" descr="Gehirn von schräg oben Kopi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000" y="19050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6" name="Rectangle 1053"/>
          <p:cNvSpPr>
            <a:spLocks noChangeArrowheads="1"/>
          </p:cNvSpPr>
          <p:nvPr/>
        </p:nvSpPr>
        <p:spPr bwMode="auto">
          <a:xfrm>
            <a:off x="1376363" y="3559175"/>
            <a:ext cx="1087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de-DE" sz="2000"/>
              <a:t>Minuten</a:t>
            </a:r>
          </a:p>
        </p:txBody>
      </p:sp>
      <p:sp>
        <p:nvSpPr>
          <p:cNvPr id="51227" name="Oval 1058"/>
          <p:cNvSpPr>
            <a:spLocks noChangeArrowheads="1"/>
          </p:cNvSpPr>
          <p:nvPr/>
        </p:nvSpPr>
        <p:spPr bwMode="auto">
          <a:xfrm>
            <a:off x="1068388" y="2300288"/>
            <a:ext cx="1041400" cy="939800"/>
          </a:xfrm>
          <a:prstGeom prst="ellipse">
            <a:avLst/>
          </a:prstGeom>
          <a:solidFill>
            <a:srgbClr val="FFFF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de-DE" sz="1700"/>
          </a:p>
        </p:txBody>
      </p:sp>
      <p:sp>
        <p:nvSpPr>
          <p:cNvPr id="51228" name="Oval 1059"/>
          <p:cNvSpPr>
            <a:spLocks noChangeArrowheads="1"/>
          </p:cNvSpPr>
          <p:nvPr/>
        </p:nvSpPr>
        <p:spPr bwMode="auto">
          <a:xfrm>
            <a:off x="1501775" y="2690813"/>
            <a:ext cx="174625" cy="157162"/>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de-DE" sz="1700"/>
          </a:p>
        </p:txBody>
      </p:sp>
      <p:sp>
        <p:nvSpPr>
          <p:cNvPr id="51229" name="Text Box 1057"/>
          <p:cNvSpPr txBox="1">
            <a:spLocks noChangeArrowheads="1"/>
          </p:cNvSpPr>
          <p:nvPr/>
        </p:nvSpPr>
        <p:spPr bwMode="auto">
          <a:xfrm>
            <a:off x="2286000" y="5475288"/>
            <a:ext cx="9048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3200" b="1"/>
              <a:t>Zeit</a:t>
            </a:r>
          </a:p>
        </p:txBody>
      </p:sp>
      <p:grpSp>
        <p:nvGrpSpPr>
          <p:cNvPr id="2" name="Group 1076"/>
          <p:cNvGrpSpPr>
            <a:grpSpLocks/>
          </p:cNvGrpSpPr>
          <p:nvPr/>
        </p:nvGrpSpPr>
        <p:grpSpPr bwMode="auto">
          <a:xfrm>
            <a:off x="2921000" y="2800350"/>
            <a:ext cx="2057400" cy="1863725"/>
            <a:chOff x="1840" y="1764"/>
            <a:chExt cx="1296" cy="1174"/>
          </a:xfrm>
        </p:grpSpPr>
        <p:pic>
          <p:nvPicPr>
            <p:cNvPr id="51243" name="Picture 1069" descr="Gehirn von schräg oben Kopie"/>
            <p:cNvPicPr>
              <a:picLocks noChangeAspect="1" noChangeArrowheads="1"/>
            </p:cNvPicPr>
            <p:nvPr/>
          </p:nvPicPr>
          <p:blipFill>
            <a:blip r:embed="rId2" cstate="print">
              <a:extLst>
                <a:ext uri="{28A0092B-C50C-407E-A947-70E740481C1C}">
                  <a14:useLocalDpi xmlns:a14="http://schemas.microsoft.com/office/drawing/2010/main" val="0"/>
                </a:ext>
              </a:extLst>
            </a:blip>
            <a:srcRect t="6741"/>
            <a:stretch>
              <a:fillRect/>
            </a:stretch>
          </p:blipFill>
          <p:spPr bwMode="auto">
            <a:xfrm>
              <a:off x="1840" y="1764"/>
              <a:ext cx="1248" cy="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4" name="Rectangle 1054"/>
            <p:cNvSpPr>
              <a:spLocks noChangeArrowheads="1"/>
            </p:cNvSpPr>
            <p:nvPr/>
          </p:nvSpPr>
          <p:spPr bwMode="auto">
            <a:xfrm>
              <a:off x="1872" y="2688"/>
              <a:ext cx="1264"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de-DE" sz="2000"/>
                <a:t>wenige Stunden</a:t>
              </a:r>
            </a:p>
          </p:txBody>
        </p:sp>
        <p:grpSp>
          <p:nvGrpSpPr>
            <p:cNvPr id="51245" name="Group 1067"/>
            <p:cNvGrpSpPr>
              <a:grpSpLocks/>
            </p:cNvGrpSpPr>
            <p:nvPr/>
          </p:nvGrpSpPr>
          <p:grpSpPr bwMode="auto">
            <a:xfrm>
              <a:off x="2185" y="1825"/>
              <a:ext cx="546" cy="542"/>
              <a:chOff x="1914" y="1942"/>
              <a:chExt cx="546" cy="542"/>
            </a:xfrm>
          </p:grpSpPr>
          <p:sp>
            <p:nvSpPr>
              <p:cNvPr id="51246" name="Oval 1060"/>
              <p:cNvSpPr>
                <a:spLocks noChangeArrowheads="1"/>
              </p:cNvSpPr>
              <p:nvPr/>
            </p:nvSpPr>
            <p:spPr bwMode="auto">
              <a:xfrm>
                <a:off x="1914" y="1942"/>
                <a:ext cx="546" cy="542"/>
              </a:xfrm>
              <a:prstGeom prst="ellipse">
                <a:avLst/>
              </a:prstGeom>
              <a:solidFill>
                <a:srgbClr val="FFFF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de-DE" sz="1700"/>
              </a:p>
            </p:txBody>
          </p:sp>
          <p:sp>
            <p:nvSpPr>
              <p:cNvPr id="51247" name="Oval 1061"/>
              <p:cNvSpPr>
                <a:spLocks noChangeArrowheads="1"/>
              </p:cNvSpPr>
              <p:nvPr/>
            </p:nvSpPr>
            <p:spPr bwMode="auto">
              <a:xfrm>
                <a:off x="2078" y="2139"/>
                <a:ext cx="164" cy="1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de-DE" sz="1700"/>
              </a:p>
            </p:txBody>
          </p:sp>
        </p:grpSp>
      </p:grpSp>
      <p:sp>
        <p:nvSpPr>
          <p:cNvPr id="51231" name="Rectangle 1049"/>
          <p:cNvSpPr>
            <a:spLocks noChangeArrowheads="1"/>
          </p:cNvSpPr>
          <p:nvPr/>
        </p:nvSpPr>
        <p:spPr bwMode="auto">
          <a:xfrm>
            <a:off x="4946650" y="1974850"/>
            <a:ext cx="573088" cy="315913"/>
          </a:xfrm>
          <a:prstGeom prst="rect">
            <a:avLst/>
          </a:prstGeom>
          <a:solidFill>
            <a:srgbClr val="FFFF00"/>
          </a:solidFill>
          <a:ln w="12700">
            <a:solidFill>
              <a:schemeClr val="tx1"/>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de-DE" sz="1700"/>
          </a:p>
        </p:txBody>
      </p:sp>
      <p:grpSp>
        <p:nvGrpSpPr>
          <p:cNvPr id="4" name="Group 1074"/>
          <p:cNvGrpSpPr>
            <a:grpSpLocks/>
          </p:cNvGrpSpPr>
          <p:nvPr/>
        </p:nvGrpSpPr>
        <p:grpSpPr bwMode="auto">
          <a:xfrm>
            <a:off x="4876800" y="3581400"/>
            <a:ext cx="2144713" cy="1920875"/>
            <a:chOff x="3072" y="2256"/>
            <a:chExt cx="1351" cy="1210"/>
          </a:xfrm>
        </p:grpSpPr>
        <p:pic>
          <p:nvPicPr>
            <p:cNvPr id="51239" name="Picture 1070" descr="Gehirn von schräg oben Kopie"/>
            <p:cNvPicPr>
              <a:picLocks noChangeAspect="1" noChangeArrowheads="1"/>
            </p:cNvPicPr>
            <p:nvPr/>
          </p:nvPicPr>
          <p:blipFill>
            <a:blip r:embed="rId2" cstate="print">
              <a:extLst>
                <a:ext uri="{28A0092B-C50C-407E-A947-70E740481C1C}">
                  <a14:useLocalDpi xmlns:a14="http://schemas.microsoft.com/office/drawing/2010/main" val="0"/>
                </a:ext>
              </a:extLst>
            </a:blip>
            <a:srcRect t="6741"/>
            <a:stretch>
              <a:fillRect/>
            </a:stretch>
          </p:blipFill>
          <p:spPr bwMode="auto">
            <a:xfrm>
              <a:off x="3120" y="2256"/>
              <a:ext cx="1248" cy="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0" name="Rectangle 1055"/>
            <p:cNvSpPr>
              <a:spLocks noChangeArrowheads="1"/>
            </p:cNvSpPr>
            <p:nvPr/>
          </p:nvSpPr>
          <p:spPr bwMode="auto">
            <a:xfrm>
              <a:off x="3072" y="3216"/>
              <a:ext cx="1351"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de-DE" sz="2000"/>
                <a:t>mehrere Stunden</a:t>
              </a:r>
            </a:p>
          </p:txBody>
        </p:sp>
        <p:sp>
          <p:nvSpPr>
            <p:cNvPr id="51241" name="Oval 1062"/>
            <p:cNvSpPr>
              <a:spLocks noChangeArrowheads="1"/>
            </p:cNvSpPr>
            <p:nvPr/>
          </p:nvSpPr>
          <p:spPr bwMode="auto">
            <a:xfrm>
              <a:off x="3504" y="2448"/>
              <a:ext cx="437" cy="443"/>
            </a:xfrm>
            <a:prstGeom prst="ellipse">
              <a:avLst/>
            </a:prstGeom>
            <a:solidFill>
              <a:srgbClr val="FFFF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de-DE" sz="1700"/>
            </a:p>
          </p:txBody>
        </p:sp>
        <p:sp>
          <p:nvSpPr>
            <p:cNvPr id="51242" name="Oval 1063"/>
            <p:cNvSpPr>
              <a:spLocks noChangeArrowheads="1"/>
            </p:cNvSpPr>
            <p:nvPr/>
          </p:nvSpPr>
          <p:spPr bwMode="auto">
            <a:xfrm>
              <a:off x="3567" y="2546"/>
              <a:ext cx="273" cy="247"/>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de-DE" sz="1700"/>
            </a:p>
          </p:txBody>
        </p:sp>
      </p:grpSp>
      <p:grpSp>
        <p:nvGrpSpPr>
          <p:cNvPr id="5" name="Group 1075"/>
          <p:cNvGrpSpPr>
            <a:grpSpLocks/>
          </p:cNvGrpSpPr>
          <p:nvPr/>
        </p:nvGrpSpPr>
        <p:grpSpPr bwMode="auto">
          <a:xfrm>
            <a:off x="6934200" y="4324350"/>
            <a:ext cx="1981200" cy="2168525"/>
            <a:chOff x="4368" y="2724"/>
            <a:chExt cx="1248" cy="1366"/>
          </a:xfrm>
        </p:grpSpPr>
        <p:pic>
          <p:nvPicPr>
            <p:cNvPr id="51236" name="Picture 1071" descr="Gehirn von schräg oben Kopie"/>
            <p:cNvPicPr>
              <a:picLocks noChangeAspect="1" noChangeArrowheads="1"/>
            </p:cNvPicPr>
            <p:nvPr/>
          </p:nvPicPr>
          <p:blipFill>
            <a:blip r:embed="rId2" cstate="print">
              <a:extLst>
                <a:ext uri="{28A0092B-C50C-407E-A947-70E740481C1C}">
                  <a14:useLocalDpi xmlns:a14="http://schemas.microsoft.com/office/drawing/2010/main" val="0"/>
                </a:ext>
              </a:extLst>
            </a:blip>
            <a:srcRect t="6741"/>
            <a:stretch>
              <a:fillRect/>
            </a:stretch>
          </p:blipFill>
          <p:spPr bwMode="auto">
            <a:xfrm>
              <a:off x="4368" y="2724"/>
              <a:ext cx="1248" cy="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7" name="Oval 1064"/>
            <p:cNvSpPr>
              <a:spLocks noChangeArrowheads="1"/>
            </p:cNvSpPr>
            <p:nvPr/>
          </p:nvSpPr>
          <p:spPr bwMode="auto">
            <a:xfrm>
              <a:off x="4752" y="2928"/>
              <a:ext cx="382" cy="394"/>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de-DE" sz="1700"/>
            </a:p>
          </p:txBody>
        </p:sp>
        <p:sp>
          <p:nvSpPr>
            <p:cNvPr id="51238" name="Rectangle 1072"/>
            <p:cNvSpPr>
              <a:spLocks noChangeArrowheads="1"/>
            </p:cNvSpPr>
            <p:nvPr/>
          </p:nvSpPr>
          <p:spPr bwMode="auto">
            <a:xfrm>
              <a:off x="4703" y="3840"/>
              <a:ext cx="481"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de-DE" sz="2000"/>
                <a:t>Tage</a:t>
              </a:r>
            </a:p>
          </p:txBody>
        </p:sp>
      </p:grpSp>
      <p:sp>
        <p:nvSpPr>
          <p:cNvPr id="143413" name="Text Box 1077"/>
          <p:cNvSpPr txBox="1">
            <a:spLocks noChangeArrowheads="1"/>
          </p:cNvSpPr>
          <p:nvPr/>
        </p:nvSpPr>
        <p:spPr bwMode="auto">
          <a:xfrm>
            <a:off x="2422525" y="6135688"/>
            <a:ext cx="2865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700"/>
              <a:t>Individueller Verlauf</a:t>
            </a:r>
          </a:p>
        </p:txBody>
      </p:sp>
      <p:sp>
        <p:nvSpPr>
          <p:cNvPr id="48" name="Titel 2"/>
          <p:cNvSpPr txBox="1">
            <a:spLocks/>
          </p:cNvSpPr>
          <p:nvPr/>
        </p:nvSpPr>
        <p:spPr bwMode="auto">
          <a:xfrm>
            <a:off x="684213" y="0"/>
            <a:ext cx="82296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000" b="1">
                <a:solidFill>
                  <a:srgbClr val="44AACC"/>
                </a:solidFill>
                <a:latin typeface="+mj-lt"/>
                <a:ea typeface="+mj-ea"/>
                <a:cs typeface="+mj-cs"/>
              </a:defRPr>
            </a:lvl1pPr>
            <a:lvl2pPr algn="ctr" rtl="0" eaLnBrk="0" fontAlgn="base" hangingPunct="0">
              <a:spcBef>
                <a:spcPct val="0"/>
              </a:spcBef>
              <a:spcAft>
                <a:spcPct val="0"/>
              </a:spcAft>
              <a:defRPr sz="3000" b="1">
                <a:solidFill>
                  <a:srgbClr val="44AACC"/>
                </a:solidFill>
                <a:latin typeface="Arial" pitchFamily="34" charset="0"/>
              </a:defRPr>
            </a:lvl2pPr>
            <a:lvl3pPr algn="ctr" rtl="0" eaLnBrk="0" fontAlgn="base" hangingPunct="0">
              <a:spcBef>
                <a:spcPct val="0"/>
              </a:spcBef>
              <a:spcAft>
                <a:spcPct val="0"/>
              </a:spcAft>
              <a:defRPr sz="3000" b="1">
                <a:solidFill>
                  <a:srgbClr val="44AACC"/>
                </a:solidFill>
                <a:latin typeface="Arial" pitchFamily="34" charset="0"/>
              </a:defRPr>
            </a:lvl3pPr>
            <a:lvl4pPr algn="ctr" rtl="0" eaLnBrk="0" fontAlgn="base" hangingPunct="0">
              <a:spcBef>
                <a:spcPct val="0"/>
              </a:spcBef>
              <a:spcAft>
                <a:spcPct val="0"/>
              </a:spcAft>
              <a:defRPr sz="3000" b="1">
                <a:solidFill>
                  <a:srgbClr val="44AACC"/>
                </a:solidFill>
                <a:latin typeface="Arial" pitchFamily="34" charset="0"/>
              </a:defRPr>
            </a:lvl4pPr>
            <a:lvl5pPr algn="ctr" rtl="0" eaLnBrk="0" fontAlgn="base" hangingPunct="0">
              <a:spcBef>
                <a:spcPct val="0"/>
              </a:spcBef>
              <a:spcAft>
                <a:spcPct val="0"/>
              </a:spcAft>
              <a:defRPr sz="3000" b="1">
                <a:solidFill>
                  <a:srgbClr val="44AACC"/>
                </a:solidFill>
                <a:latin typeface="Arial" pitchFamily="34" charset="0"/>
              </a:defRPr>
            </a:lvl5pPr>
            <a:lvl6pPr marL="457200" algn="ctr" rtl="0" fontAlgn="base">
              <a:spcBef>
                <a:spcPct val="0"/>
              </a:spcBef>
              <a:spcAft>
                <a:spcPct val="0"/>
              </a:spcAft>
              <a:defRPr sz="3000" b="1">
                <a:solidFill>
                  <a:srgbClr val="44AACC"/>
                </a:solidFill>
                <a:latin typeface="Arial" pitchFamily="34" charset="0"/>
              </a:defRPr>
            </a:lvl6pPr>
            <a:lvl7pPr marL="914400" algn="ctr" rtl="0" fontAlgn="base">
              <a:spcBef>
                <a:spcPct val="0"/>
              </a:spcBef>
              <a:spcAft>
                <a:spcPct val="0"/>
              </a:spcAft>
              <a:defRPr sz="3000" b="1">
                <a:solidFill>
                  <a:srgbClr val="44AACC"/>
                </a:solidFill>
                <a:latin typeface="Arial" pitchFamily="34" charset="0"/>
              </a:defRPr>
            </a:lvl7pPr>
            <a:lvl8pPr marL="1371600" algn="ctr" rtl="0" fontAlgn="base">
              <a:spcBef>
                <a:spcPct val="0"/>
              </a:spcBef>
              <a:spcAft>
                <a:spcPct val="0"/>
              </a:spcAft>
              <a:defRPr sz="3000" b="1">
                <a:solidFill>
                  <a:srgbClr val="44AACC"/>
                </a:solidFill>
                <a:latin typeface="Arial" pitchFamily="34" charset="0"/>
              </a:defRPr>
            </a:lvl8pPr>
            <a:lvl9pPr marL="1828800" algn="ctr" rtl="0" fontAlgn="base">
              <a:spcBef>
                <a:spcPct val="0"/>
              </a:spcBef>
              <a:spcAft>
                <a:spcPct val="0"/>
              </a:spcAft>
              <a:defRPr sz="3000" b="1">
                <a:solidFill>
                  <a:srgbClr val="44AACC"/>
                </a:solidFill>
                <a:latin typeface="Arial" pitchFamily="34" charset="0"/>
              </a:defRPr>
            </a:lvl9pPr>
          </a:lstStyle>
          <a:p>
            <a:pPr>
              <a:defRPr/>
            </a:pPr>
            <a:r>
              <a:rPr lang="de-DE" kern="0">
                <a:solidFill>
                  <a:srgbClr val="0066CC"/>
                </a:solidFill>
              </a:rPr>
              <a:t>Time is Brain</a:t>
            </a:r>
            <a:endParaRPr lang="de-DE" kern="0" dirty="0">
              <a:solidFill>
                <a:srgbClr val="0066CC"/>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13"/>
                                        </p:tgtEl>
                                        <p:attrNameLst>
                                          <p:attrName>style.visibility</p:attrName>
                                        </p:attrNameLst>
                                      </p:cBhvr>
                                      <p:to>
                                        <p:strVal val="visible"/>
                                      </p:to>
                                    </p:set>
                                    <p:anim calcmode="lin" valueType="num">
                                      <p:cBhvr additive="base">
                                        <p:cTn id="25" dur="500" fill="hold"/>
                                        <p:tgtEl>
                                          <p:spTgt spid="143413"/>
                                        </p:tgtEl>
                                        <p:attrNameLst>
                                          <p:attrName>ppt_x</p:attrName>
                                        </p:attrNameLst>
                                      </p:cBhvr>
                                      <p:tavLst>
                                        <p:tav tm="0">
                                          <p:val>
                                            <p:strVal val="0-#ppt_w/2"/>
                                          </p:val>
                                        </p:tav>
                                        <p:tav tm="100000">
                                          <p:val>
                                            <p:strVal val="#ppt_x"/>
                                          </p:val>
                                        </p:tav>
                                      </p:tavLst>
                                    </p:anim>
                                    <p:anim calcmode="lin" valueType="num">
                                      <p:cBhvr additive="base">
                                        <p:cTn id="26" dur="500" fill="hold"/>
                                        <p:tgtEl>
                                          <p:spTgt spid="1434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3"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Untertitel 2"/>
          <p:cNvSpPr txBox="1">
            <a:spLocks/>
          </p:cNvSpPr>
          <p:nvPr/>
        </p:nvSpPr>
        <p:spPr bwMode="auto">
          <a:xfrm>
            <a:off x="6227763" y="5949950"/>
            <a:ext cx="27892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54000">
              <a:spcBef>
                <a:spcPct val="20000"/>
              </a:spcBef>
              <a:buChar char="–"/>
              <a:defRPr sz="2400">
                <a:solidFill>
                  <a:schemeClr val="tx1"/>
                </a:solidFill>
                <a:latin typeface="Arial" panose="020B0604020202020204" pitchFamily="34" charset="0"/>
              </a:defRPr>
            </a:lvl2pPr>
            <a:lvl3pPr marL="1143000" indent="-203200">
              <a:spcBef>
                <a:spcPct val="20000"/>
              </a:spcBef>
              <a:buChar char="•"/>
              <a:defRPr>
                <a:solidFill>
                  <a:schemeClr val="tx1"/>
                </a:solidFill>
                <a:latin typeface="Arial" panose="020B0604020202020204" pitchFamily="34" charset="0"/>
              </a:defRPr>
            </a:lvl3pPr>
            <a:lvl4pPr marL="1598613" indent="-203200">
              <a:spcBef>
                <a:spcPct val="20000"/>
              </a:spcBef>
              <a:buChar char="–"/>
              <a:defRPr sz="2000">
                <a:solidFill>
                  <a:schemeClr val="tx1"/>
                </a:solidFill>
                <a:latin typeface="Arial" panose="020B0604020202020204" pitchFamily="34" charset="0"/>
              </a:defRPr>
            </a:lvl4pPr>
            <a:lvl5pPr marL="2057400" indent="-203200">
              <a:spcBef>
                <a:spcPct val="20000"/>
              </a:spcBef>
              <a:buChar char="»"/>
              <a:defRPr sz="2000">
                <a:solidFill>
                  <a:schemeClr val="tx1"/>
                </a:solidFill>
                <a:latin typeface="Arial" panose="020B0604020202020204" pitchFamily="34" charset="0"/>
              </a:defRPr>
            </a:lvl5pPr>
            <a:lvl6pPr marL="2514600" indent="-203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03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03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032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lnSpc>
                <a:spcPct val="90000"/>
              </a:lnSpc>
              <a:spcBef>
                <a:spcPct val="0"/>
              </a:spcBef>
              <a:buFontTx/>
              <a:buNone/>
            </a:pPr>
            <a:endParaRPr lang="de-DE" altLang="de-DE" sz="1400">
              <a:ea typeface="ＭＳ Ｐゴシック" panose="020B0600070205080204" pitchFamily="34" charset="-128"/>
            </a:endParaRPr>
          </a:p>
          <a:p>
            <a:pPr algn="r" eaLnBrk="1" hangingPunct="1">
              <a:lnSpc>
                <a:spcPct val="90000"/>
              </a:lnSpc>
              <a:spcBef>
                <a:spcPct val="0"/>
              </a:spcBef>
              <a:buFontTx/>
              <a:buNone/>
            </a:pPr>
            <a:r>
              <a:rPr lang="de-DE" altLang="de-DE" sz="1400">
                <a:ea typeface="ＭＳ Ｐゴシック" panose="020B0600070205080204" pitchFamily="34" charset="-128"/>
              </a:rPr>
              <a:t>Emberson et al., 2014 Lancet</a:t>
            </a:r>
          </a:p>
        </p:txBody>
      </p:sp>
      <p:sp>
        <p:nvSpPr>
          <p:cNvPr id="52227" name="Rechteck 1"/>
          <p:cNvSpPr>
            <a:spLocks noChangeArrowheads="1"/>
          </p:cNvSpPr>
          <p:nvPr/>
        </p:nvSpPr>
        <p:spPr bwMode="auto">
          <a:xfrm>
            <a:off x="1190625" y="2555875"/>
            <a:ext cx="2789238" cy="25098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de-DE" altLang="de-DE" sz="1700">
              <a:ea typeface="ＭＳ Ｐゴシック" panose="020B0600070205080204" pitchFamily="34" charset="-128"/>
            </a:endParaRPr>
          </a:p>
        </p:txBody>
      </p:sp>
      <p:sp>
        <p:nvSpPr>
          <p:cNvPr id="52228" name="Rechteck 6"/>
          <p:cNvSpPr>
            <a:spLocks noChangeArrowheads="1"/>
          </p:cNvSpPr>
          <p:nvPr/>
        </p:nvSpPr>
        <p:spPr bwMode="auto">
          <a:xfrm>
            <a:off x="3175000" y="2028825"/>
            <a:ext cx="1028700" cy="25114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de-DE" altLang="de-DE" sz="1700">
              <a:ea typeface="ＭＳ Ｐゴシック" panose="020B0600070205080204" pitchFamily="34" charset="-128"/>
            </a:endParaRPr>
          </a:p>
        </p:txBody>
      </p:sp>
      <p:sp>
        <p:nvSpPr>
          <p:cNvPr id="52229" name="Rechteck 7"/>
          <p:cNvSpPr>
            <a:spLocks noChangeArrowheads="1"/>
          </p:cNvSpPr>
          <p:nvPr/>
        </p:nvSpPr>
        <p:spPr bwMode="auto">
          <a:xfrm rot="5400000">
            <a:off x="1708944" y="3807619"/>
            <a:ext cx="1028700" cy="25098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de-DE" altLang="de-DE" sz="1700">
              <a:ea typeface="ＭＳ Ｐゴシック" panose="020B0600070205080204" pitchFamily="34" charset="-128"/>
            </a:endParaRPr>
          </a:p>
        </p:txBody>
      </p:sp>
      <p:grpSp>
        <p:nvGrpSpPr>
          <p:cNvPr id="52230" name="Gruppieren 10"/>
          <p:cNvGrpSpPr>
            <a:grpSpLocks/>
          </p:cNvGrpSpPr>
          <p:nvPr/>
        </p:nvGrpSpPr>
        <p:grpSpPr bwMode="auto">
          <a:xfrm>
            <a:off x="1619250" y="844550"/>
            <a:ext cx="6121400" cy="5176838"/>
            <a:chOff x="2417763" y="1019969"/>
            <a:chExt cx="4771931" cy="4662755"/>
          </a:xfrm>
        </p:grpSpPr>
        <p:pic>
          <p:nvPicPr>
            <p:cNvPr id="52232" name="Picture 2" descr="http://ars.els-cdn.com/content/image/1-s2.0-S0140673614605845-g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7763" y="1634599"/>
              <a:ext cx="4248150"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3" name="Rechteck 12"/>
            <p:cNvSpPr>
              <a:spLocks noChangeArrowheads="1"/>
            </p:cNvSpPr>
            <p:nvPr/>
          </p:nvSpPr>
          <p:spPr bwMode="auto">
            <a:xfrm>
              <a:off x="4541838" y="1019969"/>
              <a:ext cx="2647856" cy="1301890"/>
            </a:xfrm>
            <a:prstGeom prst="rect">
              <a:avLst/>
            </a:prstGeom>
            <a:solidFill>
              <a:schemeClr val="bg1"/>
            </a:solidFill>
            <a:ln w="9525" algn="ctr">
              <a:solidFill>
                <a:schemeClr val="bg1"/>
              </a:solidFill>
              <a:round/>
              <a:headEnd/>
              <a:tailEnd/>
            </a:ln>
          </p:spPr>
          <p:txBody>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de-DE" altLang="de-DE" sz="1700">
                <a:ea typeface="ＭＳ Ｐゴシック" panose="020B0600070205080204" pitchFamily="34" charset="-128"/>
              </a:endParaRPr>
            </a:p>
          </p:txBody>
        </p:sp>
      </p:grpSp>
      <p:sp>
        <p:nvSpPr>
          <p:cNvPr id="52231" name="Titel 2"/>
          <p:cNvSpPr>
            <a:spLocks noGrp="1"/>
          </p:cNvSpPr>
          <p:nvPr>
            <p:ph type="title"/>
          </p:nvPr>
        </p:nvSpPr>
        <p:spPr/>
        <p:txBody>
          <a:bodyPr/>
          <a:lstStyle/>
          <a:p>
            <a:r>
              <a:rPr lang="de-DE" altLang="de-DE">
                <a:solidFill>
                  <a:srgbClr val="0066CC"/>
                </a:solidFill>
              </a:rPr>
              <a:t>Time is Brain</a:t>
            </a: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de-DE" altLang="de-DE" sz="3200">
                <a:solidFill>
                  <a:srgbClr val="0066CC"/>
                </a:solidFill>
              </a:rPr>
              <a:t>Was muss ich wissen?</a:t>
            </a:r>
          </a:p>
        </p:txBody>
      </p:sp>
      <p:sp>
        <p:nvSpPr>
          <p:cNvPr id="52227" name="Rectangle 3"/>
          <p:cNvSpPr>
            <a:spLocks noGrp="1" noChangeArrowheads="1"/>
          </p:cNvSpPr>
          <p:nvPr>
            <p:ph type="body" idx="1"/>
          </p:nvPr>
        </p:nvSpPr>
        <p:spPr>
          <a:xfrm>
            <a:off x="611188" y="1125538"/>
            <a:ext cx="8642350" cy="5191125"/>
          </a:xfrm>
        </p:spPr>
        <p:txBody>
          <a:bodyPr/>
          <a:lstStyle/>
          <a:p>
            <a:pPr eaLnBrk="1" hangingPunct="1">
              <a:lnSpc>
                <a:spcPct val="150000"/>
              </a:lnSpc>
              <a:defRPr/>
            </a:pPr>
            <a:r>
              <a:rPr lang="de-DE" altLang="de-DE" sz="2400" dirty="0"/>
              <a:t>WANN hat das Ereignis begonnen?</a:t>
            </a:r>
          </a:p>
          <a:p>
            <a:pPr eaLnBrk="1" hangingPunct="1">
              <a:lnSpc>
                <a:spcPct val="150000"/>
              </a:lnSpc>
              <a:defRPr/>
            </a:pPr>
            <a:r>
              <a:rPr lang="de-DE" altLang="de-DE" sz="2400" dirty="0"/>
              <a:t>WER kann Auskunft geben?</a:t>
            </a:r>
          </a:p>
          <a:p>
            <a:pPr eaLnBrk="1" hangingPunct="1">
              <a:lnSpc>
                <a:spcPct val="150000"/>
              </a:lnSpc>
              <a:defRPr/>
            </a:pPr>
            <a:r>
              <a:rPr lang="de-DE" altLang="de-DE" sz="2400" dirty="0"/>
              <a:t>WIE SCHWER ist der Patient betroffen?</a:t>
            </a:r>
          </a:p>
          <a:p>
            <a:pPr marL="0" indent="0" eaLnBrk="1" hangingPunct="1">
              <a:lnSpc>
                <a:spcPct val="150000"/>
              </a:lnSpc>
              <a:buFontTx/>
              <a:buNone/>
              <a:defRPr/>
            </a:pPr>
            <a:r>
              <a:rPr lang="de-DE" altLang="de-DE" sz="2000" dirty="0"/>
              <a:t>		LVO wahrscheinlich?</a:t>
            </a:r>
          </a:p>
          <a:p>
            <a:pPr eaLnBrk="1" hangingPunct="1">
              <a:lnSpc>
                <a:spcPct val="150000"/>
              </a:lnSpc>
              <a:defRPr/>
            </a:pPr>
            <a:r>
              <a:rPr lang="de-DE" altLang="de-DE" sz="2400" dirty="0"/>
              <a:t>Ggf. KI gegen </a:t>
            </a:r>
            <a:r>
              <a:rPr lang="de-DE" altLang="de-DE" sz="2400" dirty="0" err="1"/>
              <a:t>Lyse</a:t>
            </a:r>
            <a:r>
              <a:rPr lang="de-DE" altLang="de-DE" sz="2400" dirty="0"/>
              <a:t> (OP, </a:t>
            </a:r>
            <a:r>
              <a:rPr lang="de-DE" altLang="de-DE" sz="2400" dirty="0" err="1"/>
              <a:t>Koagulopathie</a:t>
            </a:r>
            <a:r>
              <a:rPr lang="de-DE" altLang="de-DE" sz="2400" dirty="0"/>
              <a:t>)</a:t>
            </a:r>
          </a:p>
          <a:p>
            <a:pPr marL="0" indent="0" eaLnBrk="1" hangingPunct="1">
              <a:lnSpc>
                <a:spcPct val="150000"/>
              </a:lnSpc>
              <a:buFontTx/>
              <a:buNone/>
              <a:defRPr/>
            </a:pPr>
            <a:r>
              <a:rPr lang="de-DE" altLang="de-DE" sz="2400" dirty="0"/>
              <a:t>Wenn erhältlich:</a:t>
            </a:r>
          </a:p>
          <a:p>
            <a:pPr eaLnBrk="1" hangingPunct="1">
              <a:lnSpc>
                <a:spcPct val="150000"/>
              </a:lnSpc>
              <a:defRPr/>
            </a:pPr>
            <a:r>
              <a:rPr lang="de-DE" altLang="de-DE" sz="2400" dirty="0"/>
              <a:t>BZ (POC), RR, Gerinnung (POC), [T, ggf. EKG]</a:t>
            </a:r>
          </a:p>
          <a:p>
            <a:pPr eaLnBrk="1" hangingPunct="1">
              <a:lnSpc>
                <a:spcPct val="150000"/>
              </a:lnSpc>
              <a:defRPr/>
            </a:pPr>
            <a:r>
              <a:rPr lang="de-DE" altLang="de-DE" sz="2400" dirty="0"/>
              <a:t>Auf zur BILDGEBUNG (</a:t>
            </a:r>
            <a:r>
              <a:rPr lang="de-DE" altLang="de-DE" sz="2400" dirty="0" err="1"/>
              <a:t>Khs</a:t>
            </a:r>
            <a:r>
              <a:rPr lang="de-DE" altLang="de-DE" sz="2400" dirty="0"/>
              <a:t>. mit </a:t>
            </a:r>
            <a:r>
              <a:rPr lang="de-DE" altLang="de-DE" sz="2400" dirty="0" err="1"/>
              <a:t>Stroke</a:t>
            </a:r>
            <a:r>
              <a:rPr lang="de-DE" altLang="de-DE" sz="2400" dirty="0"/>
              <a:t> Unit)</a:t>
            </a:r>
          </a:p>
        </p:txBody>
      </p:sp>
      <p:pic>
        <p:nvPicPr>
          <p:cNvPr id="54276"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53313" y="730250"/>
            <a:ext cx="1690687"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feld 1"/>
          <p:cNvSpPr txBox="1">
            <a:spLocks noChangeArrowheads="1"/>
          </p:cNvSpPr>
          <p:nvPr/>
        </p:nvSpPr>
        <p:spPr bwMode="auto">
          <a:xfrm>
            <a:off x="5003800" y="6381750"/>
            <a:ext cx="4075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de-DE" sz="1400"/>
              <a:t>Nolte et al. Med Klin Intensivmed Notfmed. 2017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2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22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22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22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22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227">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222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hteck 7"/>
          <p:cNvSpPr>
            <a:spLocks noChangeArrowheads="1"/>
          </p:cNvSpPr>
          <p:nvPr/>
        </p:nvSpPr>
        <p:spPr bwMode="auto">
          <a:xfrm rot="5400000">
            <a:off x="1708944" y="3807619"/>
            <a:ext cx="1028700" cy="25098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de-DE" altLang="de-DE" sz="1700">
              <a:ea typeface="ＭＳ Ｐゴシック" panose="020B0600070205080204" pitchFamily="34" charset="-128"/>
            </a:endParaRPr>
          </a:p>
        </p:txBody>
      </p:sp>
      <p:pic>
        <p:nvPicPr>
          <p:cNvPr id="55299" name="Picture 2" descr="Bildergebnis für patient symb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1757363"/>
            <a:ext cx="233362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6" descr="Bildergebnis für stroke patient symb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263" y="1825625"/>
            <a:ext cx="21717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feil nach rechts 1"/>
          <p:cNvSpPr/>
          <p:nvPr/>
        </p:nvSpPr>
        <p:spPr bwMode="auto">
          <a:xfrm>
            <a:off x="3594100" y="3344863"/>
            <a:ext cx="1797050" cy="531812"/>
          </a:xfrm>
          <a:prstGeom prst="rightArrow">
            <a:avLst/>
          </a:prstGeom>
          <a:solidFill>
            <a:schemeClr val="accent2">
              <a:lumMod val="75000"/>
            </a:schemeClr>
          </a:solidFill>
          <a:ln w="9525" cap="flat" cmpd="sng" algn="ctr">
            <a:solidFill>
              <a:srgbClr val="0070C0"/>
            </a:solidFill>
            <a:prstDash val="solid"/>
            <a:round/>
            <a:headEnd type="none" w="med" len="med"/>
            <a:tailEnd type="none" w="med" len="med"/>
          </a:ln>
          <a:effectLst/>
        </p:spPr>
        <p:txBody>
          <a:bodyPr/>
          <a:lstStyle/>
          <a:p>
            <a:pPr algn="r" defTabSz="863600" eaLnBrk="1" hangingPunct="1">
              <a:defRPr/>
            </a:pPr>
            <a:endParaRPr lang="en-US">
              <a:latin typeface="Arial" pitchFamily="70" charset="0"/>
            </a:endParaRPr>
          </a:p>
        </p:txBody>
      </p:sp>
      <p:sp>
        <p:nvSpPr>
          <p:cNvPr id="9" name="Pfeil nach rechts 8"/>
          <p:cNvSpPr/>
          <p:nvPr/>
        </p:nvSpPr>
        <p:spPr bwMode="auto">
          <a:xfrm flipH="1">
            <a:off x="3533775" y="2078038"/>
            <a:ext cx="1797050" cy="530225"/>
          </a:xfrm>
          <a:prstGeom prst="rightArrow">
            <a:avLst/>
          </a:prstGeom>
          <a:solidFill>
            <a:schemeClr val="accent2">
              <a:lumMod val="75000"/>
            </a:schemeClr>
          </a:solidFill>
          <a:ln w="9525" cap="flat" cmpd="sng" algn="ctr">
            <a:solidFill>
              <a:srgbClr val="0070C0"/>
            </a:solidFill>
            <a:prstDash val="solid"/>
            <a:round/>
            <a:headEnd type="none" w="med" len="med"/>
            <a:tailEnd type="none" w="med" len="med"/>
          </a:ln>
          <a:effectLst/>
        </p:spPr>
        <p:txBody>
          <a:bodyPr/>
          <a:lstStyle/>
          <a:p>
            <a:pPr algn="r" defTabSz="863600" eaLnBrk="1" hangingPunct="1">
              <a:defRPr/>
            </a:pPr>
            <a:endParaRPr lang="en-US">
              <a:latin typeface="Arial" pitchFamily="70" charset="0"/>
            </a:endParaRPr>
          </a:p>
        </p:txBody>
      </p:sp>
      <p:pic>
        <p:nvPicPr>
          <p:cNvPr id="55303" name="Grafik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7938" y="3865563"/>
            <a:ext cx="124777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Textfeld 9"/>
          <p:cNvSpPr txBox="1">
            <a:spLocks noChangeArrowheads="1"/>
          </p:cNvSpPr>
          <p:nvPr/>
        </p:nvSpPr>
        <p:spPr bwMode="auto">
          <a:xfrm>
            <a:off x="5003800" y="6381750"/>
            <a:ext cx="4075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de-DE" sz="1400"/>
              <a:t>Nolte et al. Med Klin Intensivmed Notfmed. 2017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xit" presetSubtype="0" fill="hold" grpId="0" nodeType="clickEffect">
                                  <p:stCondLst>
                                    <p:cond delay="0"/>
                                  </p:stCondLst>
                                  <p:childTnLst>
                                    <p:animEffect transition="out" filter="fade">
                                      <p:cBhvr>
                                        <p:cTn id="6" dur="2000"/>
                                        <p:tgtEl>
                                          <p:spTgt spid="2"/>
                                        </p:tgtEl>
                                      </p:cBhvr>
                                    </p:animEffect>
                                    <p:anim calcmode="lin" valueType="num">
                                      <p:cBhvr>
                                        <p:cTn id="7" dur="2000"/>
                                        <p:tgtEl>
                                          <p:spTgt spid="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2"/>
                                        </p:tgtEl>
                                        <p:attrNameLst>
                                          <p:attrName>ppt_h</p:attrName>
                                        </p:attrNameLst>
                                      </p:cBhvr>
                                      <p:tavLst>
                                        <p:tav tm="0">
                                          <p:val>
                                            <p:strVal val="ppt_h"/>
                                          </p:val>
                                        </p:tav>
                                        <p:tav tm="100000">
                                          <p:val>
                                            <p:strVal val="ppt_h"/>
                                          </p:val>
                                        </p:tav>
                                      </p:tavLst>
                                    </p:anim>
                                    <p:set>
                                      <p:cBhvr>
                                        <p:cTn id="9" dur="1" fill="hold">
                                          <p:stCondLst>
                                            <p:cond delay="1999"/>
                                          </p:stCondLst>
                                        </p:cTn>
                                        <p:tgtEl>
                                          <p:spTgt spid="2"/>
                                        </p:tgtEl>
                                        <p:attrNameLst>
                                          <p:attrName>style.visibility</p:attrName>
                                        </p:attrNameLst>
                                      </p:cBhvr>
                                      <p:to>
                                        <p:strVal val="hidden"/>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1+#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hteck 7"/>
          <p:cNvSpPr>
            <a:spLocks noChangeArrowheads="1"/>
          </p:cNvSpPr>
          <p:nvPr/>
        </p:nvSpPr>
        <p:spPr bwMode="auto">
          <a:xfrm rot="5400000">
            <a:off x="1708944" y="3807619"/>
            <a:ext cx="1028700" cy="25098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de-DE" altLang="de-DE" sz="1700">
              <a:ea typeface="ＭＳ Ｐゴシック" panose="020B0600070205080204" pitchFamily="34" charset="-128"/>
            </a:endParaRPr>
          </a:p>
        </p:txBody>
      </p:sp>
      <p:pic>
        <p:nvPicPr>
          <p:cNvPr id="573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4700" y="1811338"/>
            <a:ext cx="5051425" cy="336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8" name="Titel 1"/>
          <p:cNvSpPr>
            <a:spLocks noGrp="1"/>
          </p:cNvSpPr>
          <p:nvPr>
            <p:ph type="title"/>
          </p:nvPr>
        </p:nvSpPr>
        <p:spPr>
          <a:xfrm>
            <a:off x="1022350" y="0"/>
            <a:ext cx="8229600" cy="836613"/>
          </a:xfrm>
        </p:spPr>
        <p:txBody>
          <a:bodyPr/>
          <a:lstStyle/>
          <a:p>
            <a:r>
              <a:rPr lang="de-DE" altLang="de-DE">
                <a:solidFill>
                  <a:srgbClr val="0066CC"/>
                </a:solidFill>
              </a:rPr>
              <a:t>STROKE EINSATZ MOBILE (STEMO)</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Weber_-_Figure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25" y="1919288"/>
            <a:ext cx="4600575"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1"/>
          <p:cNvSpPr/>
          <p:nvPr/>
        </p:nvSpPr>
        <p:spPr bwMode="auto">
          <a:xfrm>
            <a:off x="5118100" y="2719388"/>
            <a:ext cx="1150938" cy="2098675"/>
          </a:xfrm>
          <a:prstGeom prst="rect">
            <a:avLst/>
          </a:prstGeom>
          <a:noFill/>
          <a:ln w="57150" cap="flat" cmpd="sng" algn="ctr">
            <a:solidFill>
              <a:schemeClr val="accent4"/>
            </a:solidFill>
            <a:prstDash val="solid"/>
            <a:round/>
            <a:headEnd type="none" w="med" len="med"/>
            <a:tailEnd type="none" w="med" len="med"/>
          </a:ln>
          <a:effectLst/>
        </p:spPr>
        <p:txBody>
          <a:bodyPr/>
          <a:lstStyle/>
          <a:p>
            <a:pPr algn="r" defTabSz="863600" eaLnBrk="1" hangingPunct="1">
              <a:defRPr/>
            </a:pPr>
            <a:endParaRPr lang="de-DE">
              <a:latin typeface="Arial" pitchFamily="70" charset="0"/>
            </a:endParaRPr>
          </a:p>
        </p:txBody>
      </p:sp>
      <p:sp>
        <p:nvSpPr>
          <p:cNvPr id="4" name="Ellipse 3"/>
          <p:cNvSpPr/>
          <p:nvPr/>
        </p:nvSpPr>
        <p:spPr bwMode="auto">
          <a:xfrm>
            <a:off x="4019550" y="3133725"/>
            <a:ext cx="1249363" cy="1249363"/>
          </a:xfrm>
          <a:prstGeom prst="ellipse">
            <a:avLst/>
          </a:prstGeom>
          <a:noFill/>
          <a:ln w="57150" cap="flat" cmpd="sng" algn="ctr">
            <a:solidFill>
              <a:schemeClr val="accent4"/>
            </a:solidFill>
            <a:prstDash val="solid"/>
            <a:round/>
            <a:headEnd type="none" w="med" len="med"/>
            <a:tailEnd type="none" w="med" len="med"/>
          </a:ln>
          <a:effectLst/>
        </p:spPr>
        <p:txBody>
          <a:bodyPr/>
          <a:lstStyle/>
          <a:p>
            <a:pPr algn="r" defTabSz="863600" eaLnBrk="1" hangingPunct="1">
              <a:defRPr/>
            </a:pPr>
            <a:endParaRPr lang="de-DE">
              <a:latin typeface="Arial" pitchFamily="70" charset="0"/>
            </a:endParaRPr>
          </a:p>
        </p:txBody>
      </p:sp>
      <p:sp>
        <p:nvSpPr>
          <p:cNvPr id="7" name="Titel 1"/>
          <p:cNvSpPr txBox="1">
            <a:spLocks/>
          </p:cNvSpPr>
          <p:nvPr/>
        </p:nvSpPr>
        <p:spPr bwMode="auto">
          <a:xfrm>
            <a:off x="1022350" y="0"/>
            <a:ext cx="82296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000" b="1">
                <a:solidFill>
                  <a:srgbClr val="44AACC"/>
                </a:solidFill>
                <a:latin typeface="+mj-lt"/>
                <a:ea typeface="+mj-ea"/>
                <a:cs typeface="+mj-cs"/>
              </a:defRPr>
            </a:lvl1pPr>
            <a:lvl2pPr algn="ctr" rtl="0" eaLnBrk="0" fontAlgn="base" hangingPunct="0">
              <a:spcBef>
                <a:spcPct val="0"/>
              </a:spcBef>
              <a:spcAft>
                <a:spcPct val="0"/>
              </a:spcAft>
              <a:defRPr sz="3000" b="1">
                <a:solidFill>
                  <a:srgbClr val="44AACC"/>
                </a:solidFill>
                <a:latin typeface="Arial" pitchFamily="34" charset="0"/>
              </a:defRPr>
            </a:lvl2pPr>
            <a:lvl3pPr algn="ctr" rtl="0" eaLnBrk="0" fontAlgn="base" hangingPunct="0">
              <a:spcBef>
                <a:spcPct val="0"/>
              </a:spcBef>
              <a:spcAft>
                <a:spcPct val="0"/>
              </a:spcAft>
              <a:defRPr sz="3000" b="1">
                <a:solidFill>
                  <a:srgbClr val="44AACC"/>
                </a:solidFill>
                <a:latin typeface="Arial" pitchFamily="34" charset="0"/>
              </a:defRPr>
            </a:lvl3pPr>
            <a:lvl4pPr algn="ctr" rtl="0" eaLnBrk="0" fontAlgn="base" hangingPunct="0">
              <a:spcBef>
                <a:spcPct val="0"/>
              </a:spcBef>
              <a:spcAft>
                <a:spcPct val="0"/>
              </a:spcAft>
              <a:defRPr sz="3000" b="1">
                <a:solidFill>
                  <a:srgbClr val="44AACC"/>
                </a:solidFill>
                <a:latin typeface="Arial" pitchFamily="34" charset="0"/>
              </a:defRPr>
            </a:lvl4pPr>
            <a:lvl5pPr algn="ctr" rtl="0" eaLnBrk="0" fontAlgn="base" hangingPunct="0">
              <a:spcBef>
                <a:spcPct val="0"/>
              </a:spcBef>
              <a:spcAft>
                <a:spcPct val="0"/>
              </a:spcAft>
              <a:defRPr sz="3000" b="1">
                <a:solidFill>
                  <a:srgbClr val="44AACC"/>
                </a:solidFill>
                <a:latin typeface="Arial" pitchFamily="34" charset="0"/>
              </a:defRPr>
            </a:lvl5pPr>
            <a:lvl6pPr marL="457200" algn="ctr" rtl="0" fontAlgn="base">
              <a:spcBef>
                <a:spcPct val="0"/>
              </a:spcBef>
              <a:spcAft>
                <a:spcPct val="0"/>
              </a:spcAft>
              <a:defRPr sz="3000" b="1">
                <a:solidFill>
                  <a:srgbClr val="44AACC"/>
                </a:solidFill>
                <a:latin typeface="Arial" pitchFamily="34" charset="0"/>
              </a:defRPr>
            </a:lvl6pPr>
            <a:lvl7pPr marL="914400" algn="ctr" rtl="0" fontAlgn="base">
              <a:spcBef>
                <a:spcPct val="0"/>
              </a:spcBef>
              <a:spcAft>
                <a:spcPct val="0"/>
              </a:spcAft>
              <a:defRPr sz="3000" b="1">
                <a:solidFill>
                  <a:srgbClr val="44AACC"/>
                </a:solidFill>
                <a:latin typeface="Arial" pitchFamily="34" charset="0"/>
              </a:defRPr>
            </a:lvl7pPr>
            <a:lvl8pPr marL="1371600" algn="ctr" rtl="0" fontAlgn="base">
              <a:spcBef>
                <a:spcPct val="0"/>
              </a:spcBef>
              <a:spcAft>
                <a:spcPct val="0"/>
              </a:spcAft>
              <a:defRPr sz="3000" b="1">
                <a:solidFill>
                  <a:srgbClr val="44AACC"/>
                </a:solidFill>
                <a:latin typeface="Arial" pitchFamily="34" charset="0"/>
              </a:defRPr>
            </a:lvl8pPr>
            <a:lvl9pPr marL="1828800" algn="ctr" rtl="0" fontAlgn="base">
              <a:spcBef>
                <a:spcPct val="0"/>
              </a:spcBef>
              <a:spcAft>
                <a:spcPct val="0"/>
              </a:spcAft>
              <a:defRPr sz="3000" b="1">
                <a:solidFill>
                  <a:srgbClr val="44AACC"/>
                </a:solidFill>
                <a:latin typeface="Arial" pitchFamily="34" charset="0"/>
              </a:defRPr>
            </a:lvl9pPr>
          </a:lstStyle>
          <a:p>
            <a:pPr>
              <a:defRPr/>
            </a:pPr>
            <a:r>
              <a:rPr lang="de-DE" kern="0">
                <a:solidFill>
                  <a:srgbClr val="0066CC"/>
                </a:solidFill>
              </a:rPr>
              <a:t>STROKE EINSATZ MOBILE (STEMO)</a:t>
            </a:r>
            <a:endParaRPr lang="de-DE" kern="0" dirty="0">
              <a:solidFill>
                <a:srgbClr val="0066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6" descr="Berliner Charité: Erster Schlaganfall-Notarztwagen in Betrieb genomme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0925" y="1943100"/>
            <a:ext cx="4498975"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el 1"/>
          <p:cNvSpPr txBox="1">
            <a:spLocks/>
          </p:cNvSpPr>
          <p:nvPr/>
        </p:nvSpPr>
        <p:spPr bwMode="auto">
          <a:xfrm>
            <a:off x="1022350" y="0"/>
            <a:ext cx="82296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000" b="1">
                <a:solidFill>
                  <a:srgbClr val="44AACC"/>
                </a:solidFill>
                <a:latin typeface="+mj-lt"/>
                <a:ea typeface="+mj-ea"/>
                <a:cs typeface="+mj-cs"/>
              </a:defRPr>
            </a:lvl1pPr>
            <a:lvl2pPr algn="ctr" rtl="0" eaLnBrk="0" fontAlgn="base" hangingPunct="0">
              <a:spcBef>
                <a:spcPct val="0"/>
              </a:spcBef>
              <a:spcAft>
                <a:spcPct val="0"/>
              </a:spcAft>
              <a:defRPr sz="3000" b="1">
                <a:solidFill>
                  <a:srgbClr val="44AACC"/>
                </a:solidFill>
                <a:latin typeface="Arial" pitchFamily="34" charset="0"/>
              </a:defRPr>
            </a:lvl2pPr>
            <a:lvl3pPr algn="ctr" rtl="0" eaLnBrk="0" fontAlgn="base" hangingPunct="0">
              <a:spcBef>
                <a:spcPct val="0"/>
              </a:spcBef>
              <a:spcAft>
                <a:spcPct val="0"/>
              </a:spcAft>
              <a:defRPr sz="3000" b="1">
                <a:solidFill>
                  <a:srgbClr val="44AACC"/>
                </a:solidFill>
                <a:latin typeface="Arial" pitchFamily="34" charset="0"/>
              </a:defRPr>
            </a:lvl3pPr>
            <a:lvl4pPr algn="ctr" rtl="0" eaLnBrk="0" fontAlgn="base" hangingPunct="0">
              <a:spcBef>
                <a:spcPct val="0"/>
              </a:spcBef>
              <a:spcAft>
                <a:spcPct val="0"/>
              </a:spcAft>
              <a:defRPr sz="3000" b="1">
                <a:solidFill>
                  <a:srgbClr val="44AACC"/>
                </a:solidFill>
                <a:latin typeface="Arial" pitchFamily="34" charset="0"/>
              </a:defRPr>
            </a:lvl4pPr>
            <a:lvl5pPr algn="ctr" rtl="0" eaLnBrk="0" fontAlgn="base" hangingPunct="0">
              <a:spcBef>
                <a:spcPct val="0"/>
              </a:spcBef>
              <a:spcAft>
                <a:spcPct val="0"/>
              </a:spcAft>
              <a:defRPr sz="3000" b="1">
                <a:solidFill>
                  <a:srgbClr val="44AACC"/>
                </a:solidFill>
                <a:latin typeface="Arial" pitchFamily="34" charset="0"/>
              </a:defRPr>
            </a:lvl5pPr>
            <a:lvl6pPr marL="457200" algn="ctr" rtl="0" fontAlgn="base">
              <a:spcBef>
                <a:spcPct val="0"/>
              </a:spcBef>
              <a:spcAft>
                <a:spcPct val="0"/>
              </a:spcAft>
              <a:defRPr sz="3000" b="1">
                <a:solidFill>
                  <a:srgbClr val="44AACC"/>
                </a:solidFill>
                <a:latin typeface="Arial" pitchFamily="34" charset="0"/>
              </a:defRPr>
            </a:lvl6pPr>
            <a:lvl7pPr marL="914400" algn="ctr" rtl="0" fontAlgn="base">
              <a:spcBef>
                <a:spcPct val="0"/>
              </a:spcBef>
              <a:spcAft>
                <a:spcPct val="0"/>
              </a:spcAft>
              <a:defRPr sz="3000" b="1">
                <a:solidFill>
                  <a:srgbClr val="44AACC"/>
                </a:solidFill>
                <a:latin typeface="Arial" pitchFamily="34" charset="0"/>
              </a:defRPr>
            </a:lvl7pPr>
            <a:lvl8pPr marL="1371600" algn="ctr" rtl="0" fontAlgn="base">
              <a:spcBef>
                <a:spcPct val="0"/>
              </a:spcBef>
              <a:spcAft>
                <a:spcPct val="0"/>
              </a:spcAft>
              <a:defRPr sz="3000" b="1">
                <a:solidFill>
                  <a:srgbClr val="44AACC"/>
                </a:solidFill>
                <a:latin typeface="Arial" pitchFamily="34" charset="0"/>
              </a:defRPr>
            </a:lvl8pPr>
            <a:lvl9pPr marL="1828800" algn="ctr" rtl="0" fontAlgn="base">
              <a:spcBef>
                <a:spcPct val="0"/>
              </a:spcBef>
              <a:spcAft>
                <a:spcPct val="0"/>
              </a:spcAft>
              <a:defRPr sz="3000" b="1">
                <a:solidFill>
                  <a:srgbClr val="44AACC"/>
                </a:solidFill>
                <a:latin typeface="Arial" pitchFamily="34" charset="0"/>
              </a:defRPr>
            </a:lvl9pPr>
          </a:lstStyle>
          <a:p>
            <a:pPr>
              <a:defRPr/>
            </a:pPr>
            <a:r>
              <a:rPr lang="de-DE" kern="0">
                <a:solidFill>
                  <a:srgbClr val="0066CC"/>
                </a:solidFill>
              </a:rPr>
              <a:t>STROKE EINSATZ MOBILE (STEMO)</a:t>
            </a:r>
            <a:endParaRPr lang="de-DE" kern="0" dirty="0">
              <a:solidFill>
                <a:srgbClr val="0066CC"/>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p:cNvSpPr>
            <a:spLocks noGrp="1"/>
          </p:cNvSpPr>
          <p:nvPr>
            <p:ph type="title"/>
          </p:nvPr>
        </p:nvSpPr>
        <p:spPr/>
        <p:txBody>
          <a:bodyPr/>
          <a:lstStyle/>
          <a:p>
            <a:r>
              <a:rPr lang="de-DE" altLang="de-DE">
                <a:solidFill>
                  <a:srgbClr val="0066CC"/>
                </a:solidFill>
              </a:rPr>
              <a:t>STRUKTUR</a:t>
            </a:r>
          </a:p>
        </p:txBody>
      </p:sp>
      <p:sp>
        <p:nvSpPr>
          <p:cNvPr id="7171" name="Inhaltsplatzhalter 2"/>
          <p:cNvSpPr>
            <a:spLocks noGrp="1"/>
          </p:cNvSpPr>
          <p:nvPr>
            <p:ph idx="1"/>
          </p:nvPr>
        </p:nvSpPr>
        <p:spPr>
          <a:xfrm>
            <a:off x="2070100" y="1268413"/>
            <a:ext cx="4949825" cy="4321175"/>
          </a:xfrm>
        </p:spPr>
        <p:txBody>
          <a:bodyPr/>
          <a:lstStyle/>
          <a:p>
            <a:pPr marL="0" indent="0">
              <a:buFontTx/>
              <a:buNone/>
              <a:defRPr/>
            </a:pPr>
            <a:r>
              <a:rPr lang="de-DE" dirty="0">
                <a:solidFill>
                  <a:schemeClr val="bg1">
                    <a:lumMod val="65000"/>
                  </a:schemeClr>
                </a:solidFill>
                <a:cs typeface="Arial" panose="020B0604020202020204" pitchFamily="34" charset="0"/>
              </a:rPr>
              <a:t>Epidemiologie </a:t>
            </a:r>
          </a:p>
          <a:p>
            <a:pPr marL="0" indent="0">
              <a:buFontTx/>
              <a:buNone/>
              <a:defRPr/>
            </a:pPr>
            <a:r>
              <a:rPr lang="de-DE" dirty="0">
                <a:solidFill>
                  <a:schemeClr val="bg1">
                    <a:lumMod val="65000"/>
                  </a:schemeClr>
                </a:solidFill>
                <a:cs typeface="Arial" panose="020B0604020202020204" pitchFamily="34" charset="0"/>
              </a:rPr>
              <a:t>klinische Symptome</a:t>
            </a:r>
          </a:p>
          <a:p>
            <a:pPr marL="0" indent="0">
              <a:buFontTx/>
              <a:buNone/>
              <a:defRPr/>
            </a:pPr>
            <a:r>
              <a:rPr lang="de-DE" dirty="0">
                <a:solidFill>
                  <a:schemeClr val="bg1">
                    <a:lumMod val="65000"/>
                  </a:schemeClr>
                </a:solidFill>
                <a:cs typeface="Arial" panose="020B0604020202020204" pitchFamily="34" charset="0"/>
              </a:rPr>
              <a:t>Prähospitalphase </a:t>
            </a:r>
          </a:p>
          <a:p>
            <a:pPr marL="0" indent="0">
              <a:buFontTx/>
              <a:buNone/>
              <a:defRPr/>
            </a:pPr>
            <a:r>
              <a:rPr lang="de-DE" dirty="0">
                <a:cs typeface="Arial" panose="020B0604020202020204" pitchFamily="34" charset="0"/>
              </a:rPr>
              <a:t>Ätiologie</a:t>
            </a:r>
          </a:p>
          <a:p>
            <a:pPr marL="0" indent="0">
              <a:buFontTx/>
              <a:buNone/>
              <a:defRPr/>
            </a:pPr>
            <a:r>
              <a:rPr lang="de-DE" dirty="0">
                <a:solidFill>
                  <a:schemeClr val="bg1">
                    <a:lumMod val="65000"/>
                  </a:schemeClr>
                </a:solidFill>
                <a:cs typeface="Arial" panose="020B0604020202020204" pitchFamily="34" charset="0"/>
              </a:rPr>
              <a:t>kardiale Diagnostik</a:t>
            </a:r>
          </a:p>
          <a:p>
            <a:pPr marL="0" indent="0">
              <a:buFontTx/>
              <a:buNone/>
              <a:defRPr/>
            </a:pPr>
            <a:r>
              <a:rPr lang="de-DE" dirty="0">
                <a:solidFill>
                  <a:schemeClr val="bg1">
                    <a:lumMod val="65000"/>
                  </a:schemeClr>
                </a:solidFill>
                <a:cs typeface="Arial" panose="020B0604020202020204" pitchFamily="34" charset="0"/>
              </a:rPr>
              <a:t>Fallbeispiele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ChangeArrowheads="1"/>
          </p:cNvSpPr>
          <p:nvPr/>
        </p:nvSpPr>
        <p:spPr bwMode="auto">
          <a:xfrm>
            <a:off x="6118225" y="2098675"/>
            <a:ext cx="30257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defTabSz="762000">
              <a:spcBef>
                <a:spcPct val="20000"/>
              </a:spcBef>
              <a:buChar char="•"/>
              <a:defRPr sz="2800">
                <a:solidFill>
                  <a:schemeClr val="tx1"/>
                </a:solidFill>
                <a:latin typeface="Arial" panose="020B0604020202020204" pitchFamily="34" charset="0"/>
              </a:defRPr>
            </a:lvl1pPr>
            <a:lvl2pPr marL="742950" indent="-285750" defTabSz="762000">
              <a:spcBef>
                <a:spcPct val="20000"/>
              </a:spcBef>
              <a:buChar char="–"/>
              <a:defRPr sz="2400">
                <a:solidFill>
                  <a:schemeClr val="tx1"/>
                </a:solidFill>
                <a:latin typeface="Arial" panose="020B0604020202020204" pitchFamily="34" charset="0"/>
              </a:defRPr>
            </a:lvl2pPr>
            <a:lvl3pPr marL="1143000" indent="-228600" defTabSz="762000">
              <a:spcBef>
                <a:spcPct val="20000"/>
              </a:spcBef>
              <a:buChar char="•"/>
              <a:defRPr>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5000"/>
              </a:lnSpc>
              <a:spcBef>
                <a:spcPct val="75000"/>
              </a:spcBef>
              <a:buFontTx/>
              <a:buNone/>
            </a:pPr>
            <a:r>
              <a:rPr lang="de-DE" altLang="de-DE" sz="3200">
                <a:solidFill>
                  <a:schemeClr val="accent2"/>
                </a:solidFill>
              </a:rPr>
              <a:t>Transportweg:</a:t>
            </a:r>
            <a:br>
              <a:rPr lang="de-DE" altLang="de-DE" sz="3200">
                <a:solidFill>
                  <a:schemeClr val="accent2"/>
                </a:solidFill>
              </a:rPr>
            </a:br>
            <a:r>
              <a:rPr lang="de-DE" altLang="de-DE" sz="3200">
                <a:solidFill>
                  <a:schemeClr val="accent2"/>
                </a:solidFill>
              </a:rPr>
              <a:t>Hirnarterien</a:t>
            </a:r>
          </a:p>
          <a:p>
            <a:pPr>
              <a:lnSpc>
                <a:spcPct val="95000"/>
              </a:lnSpc>
              <a:spcBef>
                <a:spcPct val="75000"/>
              </a:spcBef>
              <a:buFontTx/>
              <a:buNone/>
            </a:pPr>
            <a:r>
              <a:rPr lang="de-DE" altLang="de-DE" sz="3200">
                <a:solidFill>
                  <a:schemeClr val="accent2"/>
                </a:solidFill>
              </a:rPr>
              <a:t>Transportmittel:</a:t>
            </a:r>
            <a:br>
              <a:rPr lang="de-DE" altLang="de-DE" sz="3200">
                <a:solidFill>
                  <a:schemeClr val="accent2"/>
                </a:solidFill>
              </a:rPr>
            </a:br>
            <a:r>
              <a:rPr lang="de-DE" altLang="de-DE" sz="3200">
                <a:solidFill>
                  <a:schemeClr val="accent2"/>
                </a:solidFill>
              </a:rPr>
              <a:t>Blut</a:t>
            </a:r>
          </a:p>
        </p:txBody>
      </p:sp>
      <p:pic>
        <p:nvPicPr>
          <p:cNvPr id="68611" name="Picture 4" descr="dia03"/>
          <p:cNvPicPr>
            <a:picLocks noChangeAspect="1" noChangeArrowheads="1"/>
          </p:cNvPicPr>
          <p:nvPr/>
        </p:nvPicPr>
        <p:blipFill>
          <a:blip r:embed="rId3">
            <a:clrChange>
              <a:clrFrom>
                <a:srgbClr val="002699"/>
              </a:clrFrom>
              <a:clrTo>
                <a:srgbClr val="002699">
                  <a:alpha val="0"/>
                </a:srgbClr>
              </a:clrTo>
            </a:clrChange>
            <a:extLst>
              <a:ext uri="{28A0092B-C50C-407E-A947-70E740481C1C}">
                <a14:useLocalDpi xmlns:a14="http://schemas.microsoft.com/office/drawing/2010/main" val="0"/>
              </a:ext>
            </a:extLst>
          </a:blip>
          <a:srcRect/>
          <a:stretch>
            <a:fillRect/>
          </a:stretch>
        </p:blipFill>
        <p:spPr bwMode="auto">
          <a:xfrm>
            <a:off x="1816100" y="1449388"/>
            <a:ext cx="2844800"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89" name="AutoShape 5"/>
          <p:cNvSpPr>
            <a:spLocks noChangeArrowheads="1"/>
          </p:cNvSpPr>
          <p:nvPr/>
        </p:nvSpPr>
        <p:spPr bwMode="auto">
          <a:xfrm>
            <a:off x="4967288" y="2674938"/>
            <a:ext cx="996950" cy="328612"/>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272390" name="AutoShape 6"/>
          <p:cNvSpPr>
            <a:spLocks noChangeArrowheads="1"/>
          </p:cNvSpPr>
          <p:nvPr/>
        </p:nvSpPr>
        <p:spPr bwMode="auto">
          <a:xfrm>
            <a:off x="4967288" y="3930650"/>
            <a:ext cx="996950" cy="328613"/>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272389"/>
                                        </p:tgtEl>
                                        <p:attrNameLst>
                                          <p:attrName>style.visibility</p:attrName>
                                        </p:attrNameLst>
                                      </p:cBhvr>
                                      <p:to>
                                        <p:strVal val="visible"/>
                                      </p:to>
                                    </p:set>
                                    <p:anim calcmode="lin" valueType="num">
                                      <p:cBhvr additive="base">
                                        <p:cTn id="7" dur="500" fill="hold"/>
                                        <p:tgtEl>
                                          <p:spTgt spid="272389"/>
                                        </p:tgtEl>
                                        <p:attrNameLst>
                                          <p:attrName>ppt_x</p:attrName>
                                        </p:attrNameLst>
                                      </p:cBhvr>
                                      <p:tavLst>
                                        <p:tav tm="0">
                                          <p:val>
                                            <p:strVal val="0-#ppt_w/2"/>
                                          </p:val>
                                        </p:tav>
                                        <p:tav tm="100000">
                                          <p:val>
                                            <p:strVal val="#ppt_x"/>
                                          </p:val>
                                        </p:tav>
                                      </p:tavLst>
                                    </p:anim>
                                    <p:anim calcmode="lin" valueType="num">
                                      <p:cBhvr additive="base">
                                        <p:cTn id="8" dur="500" fill="hold"/>
                                        <p:tgtEl>
                                          <p:spTgt spid="27238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272390"/>
                                        </p:tgtEl>
                                        <p:attrNameLst>
                                          <p:attrName>style.visibility</p:attrName>
                                        </p:attrNameLst>
                                      </p:cBhvr>
                                      <p:to>
                                        <p:strVal val="visible"/>
                                      </p:to>
                                    </p:set>
                                    <p:anim calcmode="lin" valueType="num">
                                      <p:cBhvr additive="base">
                                        <p:cTn id="12" dur="500" fill="hold"/>
                                        <p:tgtEl>
                                          <p:spTgt spid="272390"/>
                                        </p:tgtEl>
                                        <p:attrNameLst>
                                          <p:attrName>ppt_x</p:attrName>
                                        </p:attrNameLst>
                                      </p:cBhvr>
                                      <p:tavLst>
                                        <p:tav tm="0">
                                          <p:val>
                                            <p:strVal val="0-#ppt_w/2"/>
                                          </p:val>
                                        </p:tav>
                                        <p:tav tm="100000">
                                          <p:val>
                                            <p:strVal val="#ppt_x"/>
                                          </p:val>
                                        </p:tav>
                                      </p:tavLst>
                                    </p:anim>
                                    <p:anim calcmode="lin" valueType="num">
                                      <p:cBhvr additive="base">
                                        <p:cTn id="13" dur="500" fill="hold"/>
                                        <p:tgtEl>
                                          <p:spTgt spid="2723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p:cNvSpPr>
            <a:spLocks noGrp="1"/>
          </p:cNvSpPr>
          <p:nvPr>
            <p:ph type="title"/>
          </p:nvPr>
        </p:nvSpPr>
        <p:spPr/>
        <p:txBody>
          <a:bodyPr/>
          <a:lstStyle/>
          <a:p>
            <a:r>
              <a:rPr lang="de-DE" altLang="de-DE">
                <a:solidFill>
                  <a:srgbClr val="0066CC"/>
                </a:solidFill>
              </a:rPr>
              <a:t>STRUKTUR</a:t>
            </a:r>
          </a:p>
        </p:txBody>
      </p:sp>
      <p:sp>
        <p:nvSpPr>
          <p:cNvPr id="8195" name="Inhaltsplatzhalter 2"/>
          <p:cNvSpPr>
            <a:spLocks noGrp="1"/>
          </p:cNvSpPr>
          <p:nvPr>
            <p:ph idx="1"/>
          </p:nvPr>
        </p:nvSpPr>
        <p:spPr>
          <a:xfrm>
            <a:off x="2339975" y="1773238"/>
            <a:ext cx="3384550" cy="4321175"/>
          </a:xfrm>
        </p:spPr>
        <p:txBody>
          <a:bodyPr/>
          <a:lstStyle/>
          <a:p>
            <a:pPr marL="0" indent="0">
              <a:buFontTx/>
              <a:buNone/>
            </a:pPr>
            <a:r>
              <a:rPr lang="de-DE" altLang="de-DE" dirty="0">
                <a:cs typeface="Arial" panose="020B0604020202020204" pitchFamily="34" charset="0"/>
              </a:rPr>
              <a:t>Epidemiologie </a:t>
            </a:r>
          </a:p>
          <a:p>
            <a:pPr marL="0" indent="0">
              <a:buFontTx/>
              <a:buNone/>
            </a:pPr>
            <a:r>
              <a:rPr lang="de-DE" altLang="de-DE" dirty="0">
                <a:cs typeface="Arial" panose="020B0604020202020204" pitchFamily="34" charset="0"/>
              </a:rPr>
              <a:t>klinische Symptome</a:t>
            </a:r>
          </a:p>
          <a:p>
            <a:pPr marL="0" indent="0">
              <a:buFontTx/>
              <a:buNone/>
            </a:pPr>
            <a:r>
              <a:rPr lang="de-DE" altLang="de-DE" dirty="0">
                <a:cs typeface="Arial" panose="020B0604020202020204" pitchFamily="34" charset="0"/>
              </a:rPr>
              <a:t>Prähospitalphase </a:t>
            </a:r>
          </a:p>
          <a:p>
            <a:pPr marL="0" indent="0">
              <a:buFontTx/>
              <a:buNone/>
            </a:pPr>
            <a:r>
              <a:rPr lang="de-DE" altLang="de-DE" dirty="0">
                <a:cs typeface="Arial" panose="020B0604020202020204" pitchFamily="34" charset="0"/>
              </a:rPr>
              <a:t>Ätiologie </a:t>
            </a:r>
          </a:p>
          <a:p>
            <a:pPr marL="0" indent="0">
              <a:buFontTx/>
              <a:buNone/>
            </a:pPr>
            <a:r>
              <a:rPr lang="de-DE" altLang="de-DE" dirty="0">
                <a:cs typeface="Arial" panose="020B0604020202020204" pitchFamily="34" charset="0"/>
              </a:rPr>
              <a:t>kardiale Diagnostik</a:t>
            </a:r>
          </a:p>
          <a:p>
            <a:pPr marL="0" indent="0">
              <a:buFontTx/>
              <a:buNone/>
            </a:pPr>
            <a:r>
              <a:rPr lang="de-DE" altLang="de-DE" dirty="0">
                <a:cs typeface="Arial" panose="020B0604020202020204" pitchFamily="34" charset="0"/>
              </a:rPr>
              <a:t>Fallbeispiele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8"/>
          <p:cNvSpPr>
            <a:spLocks noChangeArrowheads="1"/>
          </p:cNvSpPr>
          <p:nvPr/>
        </p:nvSpPr>
        <p:spPr bwMode="auto">
          <a:xfrm>
            <a:off x="877888" y="0"/>
            <a:ext cx="8158162"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de-DE" sz="3000" b="1">
                <a:solidFill>
                  <a:srgbClr val="44AACC"/>
                </a:solidFill>
              </a:rPr>
              <a:t>       Gefäß verstopft oder platzt</a:t>
            </a:r>
          </a:p>
        </p:txBody>
      </p:sp>
      <p:sp>
        <p:nvSpPr>
          <p:cNvPr id="70659" name="Rectangle 6"/>
          <p:cNvSpPr>
            <a:spLocks noChangeArrowheads="1"/>
          </p:cNvSpPr>
          <p:nvPr/>
        </p:nvSpPr>
        <p:spPr bwMode="auto">
          <a:xfrm>
            <a:off x="2843213" y="1628775"/>
            <a:ext cx="1225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3600"/>
              <a:t>85 %</a:t>
            </a:r>
          </a:p>
        </p:txBody>
      </p:sp>
      <p:pic>
        <p:nvPicPr>
          <p:cNvPr id="70660" name="Picture 7" descr="WeisserInfarkt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765300"/>
            <a:ext cx="4103687"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8" descr="RoterInfarkt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765300"/>
            <a:ext cx="4105275"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Rectangle 9"/>
          <p:cNvSpPr>
            <a:spLocks noChangeArrowheads="1"/>
          </p:cNvSpPr>
          <p:nvPr/>
        </p:nvSpPr>
        <p:spPr bwMode="auto">
          <a:xfrm>
            <a:off x="6948488" y="1628775"/>
            <a:ext cx="1225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3600"/>
              <a:t>15 %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2" name="Group 2"/>
          <p:cNvGrpSpPr>
            <a:grpSpLocks/>
          </p:cNvGrpSpPr>
          <p:nvPr/>
        </p:nvGrpSpPr>
        <p:grpSpPr bwMode="auto">
          <a:xfrm>
            <a:off x="3995738" y="2924175"/>
            <a:ext cx="4103687" cy="2339975"/>
            <a:chOff x="2744" y="845"/>
            <a:chExt cx="2585" cy="1474"/>
          </a:xfrm>
        </p:grpSpPr>
        <p:graphicFrame>
          <p:nvGraphicFramePr>
            <p:cNvPr id="71691" name="Object 3"/>
            <p:cNvGraphicFramePr>
              <a:graphicFrameLocks/>
            </p:cNvGraphicFramePr>
            <p:nvPr/>
          </p:nvGraphicFramePr>
          <p:xfrm>
            <a:off x="2744" y="845"/>
            <a:ext cx="1134" cy="1474"/>
          </p:xfrm>
          <a:graphic>
            <a:graphicData uri="http://schemas.openxmlformats.org/presentationml/2006/ole">
              <mc:AlternateContent xmlns:mc="http://schemas.openxmlformats.org/markup-compatibility/2006">
                <mc:Choice xmlns:v="urn:schemas-microsoft-com:vml" Requires="v">
                  <p:oleObj name="Image" r:id="rId3" imgW="2249206" imgH="2490646" progId="Photoshop.Image.4">
                    <p:embed/>
                  </p:oleObj>
                </mc:Choice>
                <mc:Fallback>
                  <p:oleObj name="Image" r:id="rId3" imgW="2249206" imgH="2490646" progId="Photoshop.Image.4">
                    <p:embed/>
                    <p:pic>
                      <p:nvPicPr>
                        <p:cNvPr id="0" name="Object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4" y="845"/>
                          <a:ext cx="1134" cy="1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692" name="Object 4"/>
            <p:cNvGraphicFramePr>
              <a:graphicFrameLocks/>
            </p:cNvGraphicFramePr>
            <p:nvPr/>
          </p:nvGraphicFramePr>
          <p:xfrm>
            <a:off x="4195" y="845"/>
            <a:ext cx="1134" cy="1474"/>
          </p:xfrm>
          <a:graphic>
            <a:graphicData uri="http://schemas.openxmlformats.org/presentationml/2006/ole">
              <mc:AlternateContent xmlns:mc="http://schemas.openxmlformats.org/markup-compatibility/2006">
                <mc:Choice xmlns:v="urn:schemas-microsoft-com:vml" Requires="v">
                  <p:oleObj name="Image" r:id="rId5" imgW="2249206" imgH="2147547" progId="Photoshop.Image.4">
                    <p:embed/>
                  </p:oleObj>
                </mc:Choice>
                <mc:Fallback>
                  <p:oleObj name="Image" r:id="rId5" imgW="2249206" imgH="2147547" progId="Photoshop.Image.4">
                    <p:embed/>
                    <p:pic>
                      <p:nvPicPr>
                        <p:cNvPr id="0" name="Object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5" y="845"/>
                          <a:ext cx="1134" cy="1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71683" name="Text Box 5"/>
          <p:cNvSpPr txBox="1">
            <a:spLocks noChangeArrowheads="1"/>
          </p:cNvSpPr>
          <p:nvPr/>
        </p:nvSpPr>
        <p:spPr bwMode="auto">
          <a:xfrm>
            <a:off x="395288" y="331788"/>
            <a:ext cx="2484437" cy="34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250000"/>
              </a:lnSpc>
              <a:spcBef>
                <a:spcPct val="0"/>
              </a:spcBef>
              <a:buFontTx/>
              <a:buNone/>
            </a:pPr>
            <a:r>
              <a:rPr lang="de-DE" altLang="de-DE" sz="3200" b="1">
                <a:solidFill>
                  <a:schemeClr val="folHlink"/>
                </a:solidFill>
              </a:rPr>
              <a:t>1. Ischämie</a:t>
            </a:r>
            <a:r>
              <a:rPr lang="de-DE" altLang="de-DE" sz="3200" b="1">
                <a:solidFill>
                  <a:srgbClr val="FF0000"/>
                </a:solidFill>
              </a:rPr>
              <a:t> </a:t>
            </a:r>
          </a:p>
          <a:p>
            <a:pPr eaLnBrk="1" hangingPunct="1">
              <a:lnSpc>
                <a:spcPct val="250000"/>
              </a:lnSpc>
              <a:spcBef>
                <a:spcPct val="0"/>
              </a:spcBef>
              <a:buFontTx/>
              <a:buNone/>
            </a:pPr>
            <a:r>
              <a:rPr lang="de-DE" altLang="de-DE" sz="2400">
                <a:solidFill>
                  <a:schemeClr val="bg1"/>
                </a:solidFill>
              </a:rPr>
              <a:t>oder </a:t>
            </a:r>
          </a:p>
          <a:p>
            <a:pPr eaLnBrk="1" hangingPunct="1">
              <a:lnSpc>
                <a:spcPct val="250000"/>
              </a:lnSpc>
              <a:spcBef>
                <a:spcPct val="0"/>
              </a:spcBef>
              <a:buFontTx/>
              <a:buNone/>
            </a:pPr>
            <a:r>
              <a:rPr lang="de-DE" altLang="de-DE" sz="3200" b="1">
                <a:solidFill>
                  <a:srgbClr val="FF0000"/>
                </a:solidFill>
              </a:rPr>
              <a:t>2. Blutung?</a:t>
            </a:r>
          </a:p>
        </p:txBody>
      </p:sp>
      <p:sp>
        <p:nvSpPr>
          <p:cNvPr id="71684" name="Line 6"/>
          <p:cNvSpPr>
            <a:spLocks noChangeShapeType="1"/>
          </p:cNvSpPr>
          <p:nvPr/>
        </p:nvSpPr>
        <p:spPr bwMode="auto">
          <a:xfrm>
            <a:off x="2771775" y="3860800"/>
            <a:ext cx="1152525"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1685" name="Text Box 7"/>
          <p:cNvSpPr txBox="1">
            <a:spLocks noChangeArrowheads="1"/>
          </p:cNvSpPr>
          <p:nvPr/>
        </p:nvSpPr>
        <p:spPr bwMode="auto">
          <a:xfrm>
            <a:off x="4572000" y="2598738"/>
            <a:ext cx="523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000" b="1">
                <a:solidFill>
                  <a:schemeClr val="accent1"/>
                </a:solidFill>
              </a:rPr>
              <a:t>CT</a:t>
            </a:r>
          </a:p>
        </p:txBody>
      </p:sp>
      <p:sp>
        <p:nvSpPr>
          <p:cNvPr id="71686" name="Text Box 8"/>
          <p:cNvSpPr txBox="1">
            <a:spLocks noChangeArrowheads="1"/>
          </p:cNvSpPr>
          <p:nvPr/>
        </p:nvSpPr>
        <p:spPr bwMode="auto">
          <a:xfrm>
            <a:off x="6948488" y="2598738"/>
            <a:ext cx="735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000" b="1">
                <a:solidFill>
                  <a:schemeClr val="accent1"/>
                </a:solidFill>
              </a:rPr>
              <a:t>MRT</a:t>
            </a:r>
          </a:p>
        </p:txBody>
      </p:sp>
      <p:sp>
        <p:nvSpPr>
          <p:cNvPr id="71687" name="Line 9"/>
          <p:cNvSpPr>
            <a:spLocks noChangeShapeType="1"/>
          </p:cNvSpPr>
          <p:nvPr/>
        </p:nvSpPr>
        <p:spPr bwMode="auto">
          <a:xfrm>
            <a:off x="2916238" y="1196975"/>
            <a:ext cx="647700" cy="7938"/>
          </a:xfrm>
          <a:prstGeom prst="line">
            <a:avLst/>
          </a:prstGeom>
          <a:noFill/>
          <a:ln w="571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71688" name="Picture 10" descr="DWI1"/>
          <p:cNvPicPr preferRelativeResize="0">
            <a:picLocks noChangeArrowheads="1"/>
          </p:cNvPicPr>
          <p:nvPr/>
        </p:nvPicPr>
        <p:blipFill>
          <a:blip r:embed="rId7">
            <a:lum bright="-6000" contrast="18000"/>
            <a:extLst>
              <a:ext uri="{28A0092B-C50C-407E-A947-70E740481C1C}">
                <a14:useLocalDpi xmlns:a14="http://schemas.microsoft.com/office/drawing/2010/main" val="0"/>
              </a:ext>
            </a:extLst>
          </a:blip>
          <a:srcRect l="27861" t="24397" r="24377" b="19852"/>
          <a:stretch>
            <a:fillRect/>
          </a:stretch>
        </p:blipFill>
        <p:spPr bwMode="auto">
          <a:xfrm>
            <a:off x="6300788" y="188913"/>
            <a:ext cx="1871662"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9" name="Picture 11" descr="CT1"/>
          <p:cNvPicPr preferRelativeResize="0">
            <a:picLocks noChangeArrowheads="1"/>
          </p:cNvPicPr>
          <p:nvPr/>
        </p:nvPicPr>
        <p:blipFill>
          <a:blip r:embed="rId8">
            <a:extLst>
              <a:ext uri="{28A0092B-C50C-407E-A947-70E740481C1C}">
                <a14:useLocalDpi xmlns:a14="http://schemas.microsoft.com/office/drawing/2010/main" val="0"/>
              </a:ext>
            </a:extLst>
          </a:blip>
          <a:srcRect l="22598" t="13593" r="23164" b="17012"/>
          <a:stretch>
            <a:fillRect/>
          </a:stretch>
        </p:blipFill>
        <p:spPr bwMode="auto">
          <a:xfrm>
            <a:off x="3995738" y="188913"/>
            <a:ext cx="180022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96" name="Text Box 16"/>
          <p:cNvSpPr txBox="1">
            <a:spLocks noChangeArrowheads="1"/>
          </p:cNvSpPr>
          <p:nvPr/>
        </p:nvSpPr>
        <p:spPr bwMode="auto">
          <a:xfrm>
            <a:off x="1476375" y="5229225"/>
            <a:ext cx="7078663" cy="1017588"/>
          </a:xfrm>
          <a:prstGeom prst="rect">
            <a:avLst/>
          </a:prstGeom>
          <a:solidFill>
            <a:schemeClr val="bg1"/>
          </a:solidFill>
          <a:ln w="12700">
            <a:solidFill>
              <a:srgbClr val="489ABD"/>
            </a:solidFill>
            <a:miter lim="800000"/>
            <a:headEnd/>
            <a:tailEnd/>
          </a:ln>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de-DE" altLang="de-DE" sz="2400" b="1">
                <a:solidFill>
                  <a:srgbClr val="489ABD"/>
                </a:solidFill>
              </a:rPr>
              <a:t>Zuordnung nur nach Anfertigung eines </a:t>
            </a:r>
          </a:p>
          <a:p>
            <a:pPr algn="ctr" eaLnBrk="1" hangingPunct="1">
              <a:spcBef>
                <a:spcPct val="50000"/>
              </a:spcBef>
              <a:buFontTx/>
              <a:buNone/>
            </a:pPr>
            <a:r>
              <a:rPr lang="de-DE" altLang="de-DE" sz="2400" b="1">
                <a:solidFill>
                  <a:srgbClr val="489ABD"/>
                </a:solidFill>
              </a:rPr>
              <a:t>MRT oder CT möglich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76496"/>
                                        </p:tgtEl>
                                        <p:attrNameLst>
                                          <p:attrName>style.visibility</p:attrName>
                                        </p:attrNameLst>
                                      </p:cBhvr>
                                      <p:to>
                                        <p:strVal val="visible"/>
                                      </p:to>
                                    </p:set>
                                    <p:anim calcmode="lin" valueType="num">
                                      <p:cBhvr>
                                        <p:cTn id="7" dur="1000" fill="hold"/>
                                        <p:tgtEl>
                                          <p:spTgt spid="276496"/>
                                        </p:tgtEl>
                                        <p:attrNameLst>
                                          <p:attrName>ppt_x</p:attrName>
                                        </p:attrNameLst>
                                      </p:cBhvr>
                                      <p:tavLst>
                                        <p:tav tm="0">
                                          <p:val>
                                            <p:strVal val="#ppt_x-.2"/>
                                          </p:val>
                                        </p:tav>
                                        <p:tav tm="100000">
                                          <p:val>
                                            <p:strVal val="#ppt_x"/>
                                          </p:val>
                                        </p:tav>
                                      </p:tavLst>
                                    </p:anim>
                                    <p:anim calcmode="lin" valueType="num">
                                      <p:cBhvr>
                                        <p:cTn id="8" dur="1000" fill="hold"/>
                                        <p:tgtEl>
                                          <p:spTgt spid="276496"/>
                                        </p:tgtEl>
                                        <p:attrNameLst>
                                          <p:attrName>ppt_y</p:attrName>
                                        </p:attrNameLst>
                                      </p:cBhvr>
                                      <p:tavLst>
                                        <p:tav tm="0">
                                          <p:val>
                                            <p:strVal val="#ppt_y"/>
                                          </p:val>
                                        </p:tav>
                                        <p:tav tm="100000">
                                          <p:val>
                                            <p:strVal val="#ppt_y"/>
                                          </p:val>
                                        </p:tav>
                                      </p:tavLst>
                                    </p:anim>
                                    <p:animEffect transition="in" filter="wipe(right)" prLst="gradientSize: 0.1">
                                      <p:cBhvr>
                                        <p:cTn id="9" dur="1000"/>
                                        <p:tgtEl>
                                          <p:spTgt spid="276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9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el 1"/>
          <p:cNvSpPr>
            <a:spLocks noGrp="1"/>
          </p:cNvSpPr>
          <p:nvPr>
            <p:ph type="title"/>
          </p:nvPr>
        </p:nvSpPr>
        <p:spPr/>
        <p:txBody>
          <a:bodyPr/>
          <a:lstStyle/>
          <a:p>
            <a:r>
              <a:rPr lang="de-DE" altLang="de-DE"/>
              <a:t>STRUKTUR</a:t>
            </a:r>
          </a:p>
        </p:txBody>
      </p:sp>
      <p:sp>
        <p:nvSpPr>
          <p:cNvPr id="7171" name="Inhaltsplatzhalter 2"/>
          <p:cNvSpPr>
            <a:spLocks noGrp="1"/>
          </p:cNvSpPr>
          <p:nvPr>
            <p:ph idx="1"/>
          </p:nvPr>
        </p:nvSpPr>
        <p:spPr>
          <a:xfrm>
            <a:off x="2070100" y="1268413"/>
            <a:ext cx="4949825" cy="4321175"/>
          </a:xfrm>
        </p:spPr>
        <p:txBody>
          <a:bodyPr/>
          <a:lstStyle/>
          <a:p>
            <a:pPr marL="0" indent="0">
              <a:buFontTx/>
              <a:buNone/>
              <a:defRPr/>
            </a:pPr>
            <a:r>
              <a:rPr lang="de-DE" dirty="0">
                <a:solidFill>
                  <a:schemeClr val="bg1">
                    <a:lumMod val="65000"/>
                  </a:schemeClr>
                </a:solidFill>
                <a:cs typeface="Arial" panose="020B0604020202020204" pitchFamily="34" charset="0"/>
              </a:rPr>
              <a:t>Epidemiologie </a:t>
            </a:r>
          </a:p>
          <a:p>
            <a:pPr marL="0" indent="0">
              <a:buFontTx/>
              <a:buNone/>
              <a:defRPr/>
            </a:pPr>
            <a:r>
              <a:rPr lang="de-DE" dirty="0">
                <a:solidFill>
                  <a:schemeClr val="bg1">
                    <a:lumMod val="65000"/>
                  </a:schemeClr>
                </a:solidFill>
                <a:cs typeface="Arial" panose="020B0604020202020204" pitchFamily="34" charset="0"/>
              </a:rPr>
              <a:t>klinische Symptome</a:t>
            </a:r>
          </a:p>
          <a:p>
            <a:pPr marL="0" indent="0">
              <a:buFontTx/>
              <a:buNone/>
              <a:defRPr/>
            </a:pPr>
            <a:r>
              <a:rPr lang="de-DE" dirty="0">
                <a:solidFill>
                  <a:schemeClr val="bg1">
                    <a:lumMod val="65000"/>
                  </a:schemeClr>
                </a:solidFill>
                <a:cs typeface="Arial" panose="020B0604020202020204" pitchFamily="34" charset="0"/>
              </a:rPr>
              <a:t>Prähospitalphase </a:t>
            </a:r>
          </a:p>
          <a:p>
            <a:pPr marL="0" indent="0">
              <a:buFontTx/>
              <a:buNone/>
              <a:defRPr/>
            </a:pPr>
            <a:r>
              <a:rPr lang="de-DE" dirty="0">
                <a:cs typeface="Arial" panose="020B0604020202020204" pitchFamily="34" charset="0"/>
              </a:rPr>
              <a:t>Ätiologie (1b)</a:t>
            </a:r>
            <a:r>
              <a:rPr lang="de-DE" dirty="0">
                <a:solidFill>
                  <a:schemeClr val="bg1">
                    <a:lumMod val="65000"/>
                  </a:schemeClr>
                </a:solidFill>
                <a:cs typeface="Arial" panose="020B0604020202020204" pitchFamily="34" charset="0"/>
              </a:rPr>
              <a:t> </a:t>
            </a:r>
          </a:p>
          <a:p>
            <a:pPr marL="0" indent="0">
              <a:buFontTx/>
              <a:buNone/>
              <a:defRPr/>
            </a:pPr>
            <a:r>
              <a:rPr lang="de-DE" dirty="0">
                <a:solidFill>
                  <a:schemeClr val="bg1">
                    <a:lumMod val="65000"/>
                  </a:schemeClr>
                </a:solidFill>
                <a:cs typeface="Arial" panose="020B0604020202020204" pitchFamily="34" charset="0"/>
              </a:rPr>
              <a:t>kardiale Diagnostik</a:t>
            </a:r>
          </a:p>
          <a:p>
            <a:pPr marL="0" indent="0">
              <a:buFontTx/>
              <a:buNone/>
              <a:defRPr/>
            </a:pPr>
            <a:r>
              <a:rPr lang="de-DE" dirty="0">
                <a:solidFill>
                  <a:schemeClr val="bg1">
                    <a:lumMod val="65000"/>
                  </a:schemeClr>
                </a:solidFill>
                <a:cs typeface="Arial" panose="020B0604020202020204" pitchFamily="34" charset="0"/>
              </a:rPr>
              <a:t>Fallbeispiele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el 1"/>
          <p:cNvSpPr>
            <a:spLocks noGrp="1"/>
          </p:cNvSpPr>
          <p:nvPr>
            <p:ph type="title"/>
          </p:nvPr>
        </p:nvSpPr>
        <p:spPr/>
        <p:txBody>
          <a:bodyPr/>
          <a:lstStyle/>
          <a:p>
            <a:r>
              <a:rPr lang="de-DE" altLang="en-US"/>
              <a:t>„TOAST“ Classification</a:t>
            </a:r>
            <a:br>
              <a:rPr lang="de-DE" altLang="en-US"/>
            </a:br>
            <a:r>
              <a:rPr lang="de-DE" altLang="en-US"/>
              <a:t>				</a:t>
            </a:r>
            <a:r>
              <a:rPr lang="de-DE" altLang="en-US" sz="2400"/>
              <a:t>published 1993</a:t>
            </a:r>
            <a:endParaRPr lang="de-DE" altLang="en-US"/>
          </a:p>
        </p:txBody>
      </p:sp>
      <p:sp>
        <p:nvSpPr>
          <p:cNvPr id="3" name="Inhaltsplatzhalter 2"/>
          <p:cNvSpPr>
            <a:spLocks noGrp="1"/>
          </p:cNvSpPr>
          <p:nvPr>
            <p:ph idx="1"/>
          </p:nvPr>
        </p:nvSpPr>
        <p:spPr>
          <a:xfrm>
            <a:off x="692150" y="1052513"/>
            <a:ext cx="5103813" cy="3263900"/>
          </a:xfrm>
        </p:spPr>
        <p:txBody>
          <a:bodyPr/>
          <a:lstStyle/>
          <a:p>
            <a:pPr marL="0" indent="0">
              <a:buFontTx/>
              <a:buNone/>
            </a:pPr>
            <a:r>
              <a:rPr lang="de-DE" altLang="en-US"/>
              <a:t>Fünf KATEGORIEN</a:t>
            </a:r>
            <a:br>
              <a:rPr lang="de-DE" altLang="en-US"/>
            </a:br>
            <a:endParaRPr lang="de-DE" altLang="en-US"/>
          </a:p>
          <a:p>
            <a:pPr marL="0" indent="0">
              <a:buFontTx/>
              <a:buAutoNum type="arabicPeriod"/>
            </a:pPr>
            <a:r>
              <a:rPr lang="de-DE" altLang="en-US"/>
              <a:t>Makrovaskulär</a:t>
            </a:r>
          </a:p>
          <a:p>
            <a:pPr marL="0" indent="0">
              <a:buFontTx/>
              <a:buAutoNum type="arabicPeriod"/>
            </a:pPr>
            <a:r>
              <a:rPr lang="de-DE" altLang="en-US"/>
              <a:t>Kardioembolie</a:t>
            </a:r>
          </a:p>
          <a:p>
            <a:pPr marL="0" indent="0">
              <a:buFontTx/>
              <a:buAutoNum type="arabicPeriod"/>
            </a:pPr>
            <a:r>
              <a:rPr lang="de-DE" altLang="en-US"/>
              <a:t>Mikrovaskulär</a:t>
            </a:r>
            <a:br>
              <a:rPr lang="de-DE" altLang="en-US"/>
            </a:br>
            <a:endParaRPr lang="de-DE" altLang="en-US"/>
          </a:p>
          <a:p>
            <a:pPr marL="0" indent="0">
              <a:buFontTx/>
              <a:buAutoNum type="arabicPeriod"/>
            </a:pPr>
            <a:r>
              <a:rPr lang="de-DE" altLang="en-US"/>
              <a:t>Andere </a:t>
            </a:r>
            <a:r>
              <a:rPr lang="de-DE" altLang="en-US" sz="1800"/>
              <a:t>(Dissektion, M. Fabry,…)</a:t>
            </a:r>
            <a:endParaRPr lang="de-DE" altLang="en-US" sz="2000"/>
          </a:p>
          <a:p>
            <a:pPr marL="0" indent="0">
              <a:buFontTx/>
              <a:buAutoNum type="arabicPeriod"/>
            </a:pPr>
            <a:r>
              <a:rPr lang="de-DE" altLang="en-US"/>
              <a:t>Unklar </a:t>
            </a:r>
            <a:r>
              <a:rPr lang="de-DE" altLang="en-US" sz="2000"/>
              <a:t>(undetermined)</a:t>
            </a:r>
            <a:endParaRPr lang="de-DE" altLang="en-US"/>
          </a:p>
        </p:txBody>
      </p:sp>
      <p:sp>
        <p:nvSpPr>
          <p:cNvPr id="5" name="Textfeld 4"/>
          <p:cNvSpPr txBox="1"/>
          <p:nvPr/>
        </p:nvSpPr>
        <p:spPr>
          <a:xfrm>
            <a:off x="6140450" y="4800600"/>
            <a:ext cx="3036888" cy="288925"/>
          </a:xfrm>
          <a:prstGeom prst="rect">
            <a:avLst/>
          </a:prstGeom>
          <a:noFill/>
        </p:spPr>
        <p:txBody>
          <a:bodyPr wrap="none">
            <a:spAutoFit/>
          </a:bodyPr>
          <a:lstStyle/>
          <a:p>
            <a:pPr>
              <a:defRPr/>
            </a:pPr>
            <a:r>
              <a:rPr lang="de-DE" sz="1275" dirty="0"/>
              <a:t>Adams HP et al. Stroke 1993;24:35-41)</a:t>
            </a:r>
          </a:p>
        </p:txBody>
      </p:sp>
      <p:pic>
        <p:nvPicPr>
          <p:cNvPr id="768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2563" y="1222375"/>
            <a:ext cx="2300287" cy="3292475"/>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7" name="Gerade Verbindung mit Pfeil 6"/>
          <p:cNvCxnSpPr/>
          <p:nvPr/>
        </p:nvCxnSpPr>
        <p:spPr>
          <a:xfrm>
            <a:off x="3430588" y="2763838"/>
            <a:ext cx="1957387" cy="109696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a:off x="3338513" y="2319338"/>
            <a:ext cx="2097087" cy="37941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flipV="1">
            <a:off x="3430588" y="1766888"/>
            <a:ext cx="2530475" cy="14732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8"/>
          <p:cNvSpPr>
            <a:spLocks noChangeArrowheads="1"/>
          </p:cNvSpPr>
          <p:nvPr/>
        </p:nvSpPr>
        <p:spPr bwMode="auto">
          <a:xfrm>
            <a:off x="685800" y="0"/>
            <a:ext cx="8158163"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de-DE" sz="3000" b="1">
                <a:solidFill>
                  <a:srgbClr val="44AACC"/>
                </a:solidFill>
              </a:rPr>
              <a:t>LAKUNE (mikro)</a:t>
            </a:r>
          </a:p>
        </p:txBody>
      </p:sp>
      <p:pic>
        <p:nvPicPr>
          <p:cNvPr id="77827" name="Picture 11" descr="CT1"/>
          <p:cNvPicPr preferRelativeResize="0">
            <a:picLocks noChangeArrowheads="1"/>
          </p:cNvPicPr>
          <p:nvPr/>
        </p:nvPicPr>
        <p:blipFill>
          <a:blip r:embed="rId2">
            <a:extLst>
              <a:ext uri="{28A0092B-C50C-407E-A947-70E740481C1C}">
                <a14:useLocalDpi xmlns:a14="http://schemas.microsoft.com/office/drawing/2010/main" val="0"/>
              </a:ext>
            </a:extLst>
          </a:blip>
          <a:srcRect l="22598" t="13593" r="23164" b="17012"/>
          <a:stretch>
            <a:fillRect/>
          </a:stretch>
        </p:blipFill>
        <p:spPr bwMode="auto">
          <a:xfrm>
            <a:off x="8439150" y="77788"/>
            <a:ext cx="58102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Grafik 1"/>
          <p:cNvPicPr>
            <a:picLocks noChangeAspect="1"/>
          </p:cNvPicPr>
          <p:nvPr/>
        </p:nvPicPr>
        <p:blipFill>
          <a:blip r:embed="rId3">
            <a:extLst>
              <a:ext uri="{28A0092B-C50C-407E-A947-70E740481C1C}">
                <a14:useLocalDpi xmlns:a14="http://schemas.microsoft.com/office/drawing/2010/main" val="0"/>
              </a:ext>
            </a:extLst>
          </a:blip>
          <a:srcRect l="32001" t="25520" r="32001" b="11121"/>
          <a:stretch>
            <a:fillRect/>
          </a:stretch>
        </p:blipFill>
        <p:spPr bwMode="auto">
          <a:xfrm>
            <a:off x="900113" y="1052513"/>
            <a:ext cx="4608512" cy="506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9" descr="bild01 011"/>
          <p:cNvPicPr>
            <a:picLocks noChangeAspect="1" noChangeArrowheads="1"/>
          </p:cNvPicPr>
          <p:nvPr/>
        </p:nvPicPr>
        <p:blipFill>
          <a:blip r:embed="rId4">
            <a:extLst>
              <a:ext uri="{28A0092B-C50C-407E-A947-70E740481C1C}">
                <a14:useLocalDpi xmlns:a14="http://schemas.microsoft.com/office/drawing/2010/main" val="0"/>
              </a:ext>
            </a:extLst>
          </a:blip>
          <a:srcRect r="19231"/>
          <a:stretch>
            <a:fillRect/>
          </a:stretch>
        </p:blipFill>
        <p:spPr bwMode="auto">
          <a:xfrm>
            <a:off x="8359775" y="842963"/>
            <a:ext cx="73977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Textfeld 1"/>
          <p:cNvSpPr txBox="1">
            <a:spLocks noChangeArrowheads="1"/>
          </p:cNvSpPr>
          <p:nvPr/>
        </p:nvSpPr>
        <p:spPr bwMode="auto">
          <a:xfrm>
            <a:off x="5646738" y="2708275"/>
            <a:ext cx="338772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eaLnBrk="0" fontAlgn="base" hangingPunct="0">
              <a:spcBef>
                <a:spcPct val="0"/>
              </a:spcBef>
              <a:spcAft>
                <a:spcPct val="0"/>
              </a:spcAft>
              <a:defRPr sz="1700">
                <a:solidFill>
                  <a:schemeClr val="tx1"/>
                </a:solidFill>
                <a:latin typeface="Arial" panose="020B0604020202020204" pitchFamily="34" charset="0"/>
              </a:defRPr>
            </a:lvl6pPr>
            <a:lvl7pPr marL="2971800" indent="-228600" eaLnBrk="0" fontAlgn="base" hangingPunct="0">
              <a:spcBef>
                <a:spcPct val="0"/>
              </a:spcBef>
              <a:spcAft>
                <a:spcPct val="0"/>
              </a:spcAft>
              <a:defRPr sz="1700">
                <a:solidFill>
                  <a:schemeClr val="tx1"/>
                </a:solidFill>
                <a:latin typeface="Arial" panose="020B0604020202020204" pitchFamily="34" charset="0"/>
              </a:defRPr>
            </a:lvl7pPr>
            <a:lvl8pPr marL="3429000" indent="-228600" eaLnBrk="0" fontAlgn="base" hangingPunct="0">
              <a:spcBef>
                <a:spcPct val="0"/>
              </a:spcBef>
              <a:spcAft>
                <a:spcPct val="0"/>
              </a:spcAft>
              <a:defRPr sz="1700">
                <a:solidFill>
                  <a:schemeClr val="tx1"/>
                </a:solidFill>
                <a:latin typeface="Arial" panose="020B0604020202020204" pitchFamily="34" charset="0"/>
              </a:defRPr>
            </a:lvl8pPr>
            <a:lvl9pPr marL="3886200" indent="-228600" eaLnBrk="0" fontAlgn="base" hangingPunct="0">
              <a:spcBef>
                <a:spcPct val="0"/>
              </a:spcBef>
              <a:spcAft>
                <a:spcPct val="0"/>
              </a:spcAft>
              <a:defRPr sz="1700">
                <a:solidFill>
                  <a:schemeClr val="tx1"/>
                </a:solidFill>
                <a:latin typeface="Arial" panose="020B0604020202020204" pitchFamily="34" charset="0"/>
              </a:defRPr>
            </a:lvl9pPr>
          </a:lstStyle>
          <a:p>
            <a:r>
              <a:rPr lang="de-DE" altLang="en-US" sz="2400"/>
              <a:t>Im Bild:</a:t>
            </a:r>
          </a:p>
          <a:p>
            <a:r>
              <a:rPr lang="de-DE" altLang="en-US" sz="2400"/>
              <a:t>&lt;2 cm MRT (DWI)</a:t>
            </a:r>
          </a:p>
          <a:p>
            <a:r>
              <a:rPr lang="de-DE" altLang="en-US" sz="2400"/>
              <a:t>&lt;1,5 cm CT</a:t>
            </a:r>
          </a:p>
          <a:p>
            <a:r>
              <a:rPr lang="de-DE" altLang="en-US" sz="2400"/>
              <a:t>Nicht kortikal</a:t>
            </a:r>
          </a:p>
          <a:p>
            <a:endParaRPr lang="de-DE" altLang="en-US" sz="2400"/>
          </a:p>
          <a:p>
            <a:r>
              <a:rPr lang="de-DE" altLang="en-US" sz="2400"/>
              <a:t>Klinisch:</a:t>
            </a:r>
          </a:p>
          <a:p>
            <a:r>
              <a:rPr lang="de-DE" altLang="en-US" sz="2400"/>
              <a:t>Kein kortikalen Zeichen</a:t>
            </a:r>
            <a:endParaRPr lang="en-GB" altLang="en-US" sz="24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6" descr="blutkreislauf-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1574800"/>
            <a:ext cx="3673475"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Line 11"/>
          <p:cNvSpPr>
            <a:spLocks noChangeShapeType="1"/>
          </p:cNvSpPr>
          <p:nvPr/>
        </p:nvSpPr>
        <p:spPr bwMode="auto">
          <a:xfrm flipV="1">
            <a:off x="5364163" y="3302000"/>
            <a:ext cx="1587" cy="5762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8852" name="Line 12"/>
          <p:cNvSpPr>
            <a:spLocks noChangeShapeType="1"/>
          </p:cNvSpPr>
          <p:nvPr/>
        </p:nvSpPr>
        <p:spPr bwMode="auto">
          <a:xfrm>
            <a:off x="5507038" y="3086100"/>
            <a:ext cx="215900" cy="15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8853" name="Line 13"/>
          <p:cNvSpPr>
            <a:spLocks noChangeShapeType="1"/>
          </p:cNvSpPr>
          <p:nvPr/>
        </p:nvSpPr>
        <p:spPr bwMode="auto">
          <a:xfrm>
            <a:off x="5795963" y="3159125"/>
            <a:ext cx="73025"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8854" name="Line 14"/>
          <p:cNvSpPr>
            <a:spLocks noChangeShapeType="1"/>
          </p:cNvSpPr>
          <p:nvPr/>
        </p:nvSpPr>
        <p:spPr bwMode="auto">
          <a:xfrm flipV="1">
            <a:off x="5940425" y="3159125"/>
            <a:ext cx="73025"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8855" name="Line 15"/>
          <p:cNvSpPr>
            <a:spLocks noChangeShapeType="1"/>
          </p:cNvSpPr>
          <p:nvPr/>
        </p:nvSpPr>
        <p:spPr bwMode="auto">
          <a:xfrm flipV="1">
            <a:off x="6011863" y="2582863"/>
            <a:ext cx="1587"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8856" name="Line 16"/>
          <p:cNvSpPr>
            <a:spLocks noChangeShapeType="1"/>
          </p:cNvSpPr>
          <p:nvPr/>
        </p:nvSpPr>
        <p:spPr bwMode="auto">
          <a:xfrm>
            <a:off x="6588125" y="2006600"/>
            <a:ext cx="288925" cy="15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8857" name="Line 17"/>
          <p:cNvSpPr>
            <a:spLocks noChangeShapeType="1"/>
          </p:cNvSpPr>
          <p:nvPr/>
        </p:nvSpPr>
        <p:spPr bwMode="auto">
          <a:xfrm>
            <a:off x="7380288" y="2222500"/>
            <a:ext cx="142875" cy="1428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8858" name="Line 18"/>
          <p:cNvSpPr>
            <a:spLocks noChangeShapeType="1"/>
          </p:cNvSpPr>
          <p:nvPr/>
        </p:nvSpPr>
        <p:spPr bwMode="auto">
          <a:xfrm>
            <a:off x="7667625" y="2582863"/>
            <a:ext cx="1588"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8859" name="Line 19"/>
          <p:cNvSpPr>
            <a:spLocks noChangeShapeType="1"/>
          </p:cNvSpPr>
          <p:nvPr/>
        </p:nvSpPr>
        <p:spPr bwMode="auto">
          <a:xfrm flipH="1">
            <a:off x="7523163" y="4167188"/>
            <a:ext cx="144462" cy="1428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8860" name="Line 20"/>
          <p:cNvSpPr>
            <a:spLocks noChangeShapeType="1"/>
          </p:cNvSpPr>
          <p:nvPr/>
        </p:nvSpPr>
        <p:spPr bwMode="auto">
          <a:xfrm flipH="1">
            <a:off x="7091363" y="4383088"/>
            <a:ext cx="433387" cy="15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8861" name="Line 21"/>
          <p:cNvSpPr>
            <a:spLocks noChangeShapeType="1"/>
          </p:cNvSpPr>
          <p:nvPr/>
        </p:nvSpPr>
        <p:spPr bwMode="auto">
          <a:xfrm flipH="1" flipV="1">
            <a:off x="6948488" y="4094163"/>
            <a:ext cx="71437"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8862" name="Line 22"/>
          <p:cNvSpPr>
            <a:spLocks noChangeShapeType="1"/>
          </p:cNvSpPr>
          <p:nvPr/>
        </p:nvSpPr>
        <p:spPr bwMode="auto">
          <a:xfrm flipV="1">
            <a:off x="6948488" y="3302000"/>
            <a:ext cx="1587"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8863" name="Line 23"/>
          <p:cNvSpPr>
            <a:spLocks noChangeShapeType="1"/>
          </p:cNvSpPr>
          <p:nvPr/>
        </p:nvSpPr>
        <p:spPr bwMode="auto">
          <a:xfrm flipH="1">
            <a:off x="6443663" y="3086100"/>
            <a:ext cx="142875"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8864" name="Line 24"/>
          <p:cNvSpPr>
            <a:spLocks noChangeShapeType="1"/>
          </p:cNvSpPr>
          <p:nvPr/>
        </p:nvSpPr>
        <p:spPr bwMode="auto">
          <a:xfrm flipH="1" flipV="1">
            <a:off x="6156325" y="2222500"/>
            <a:ext cx="73025" cy="1428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8865" name="Line 25"/>
          <p:cNvSpPr>
            <a:spLocks noChangeShapeType="1"/>
          </p:cNvSpPr>
          <p:nvPr/>
        </p:nvSpPr>
        <p:spPr bwMode="auto">
          <a:xfrm flipH="1">
            <a:off x="5435600" y="2006600"/>
            <a:ext cx="287338" cy="15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8866" name="Line 26"/>
          <p:cNvSpPr>
            <a:spLocks noChangeShapeType="1"/>
          </p:cNvSpPr>
          <p:nvPr/>
        </p:nvSpPr>
        <p:spPr bwMode="auto">
          <a:xfrm flipH="1">
            <a:off x="4859338" y="2151063"/>
            <a:ext cx="144462" cy="1444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8867" name="Line 27"/>
          <p:cNvSpPr>
            <a:spLocks noChangeShapeType="1"/>
          </p:cNvSpPr>
          <p:nvPr/>
        </p:nvSpPr>
        <p:spPr bwMode="auto">
          <a:xfrm>
            <a:off x="4643438" y="3302000"/>
            <a:ext cx="1587"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8868" name="Line 28"/>
          <p:cNvSpPr>
            <a:spLocks noChangeShapeType="1"/>
          </p:cNvSpPr>
          <p:nvPr/>
        </p:nvSpPr>
        <p:spPr bwMode="auto">
          <a:xfrm>
            <a:off x="4643438" y="4094163"/>
            <a:ext cx="144462" cy="1444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8869" name="Line 29"/>
          <p:cNvSpPr>
            <a:spLocks noChangeShapeType="1"/>
          </p:cNvSpPr>
          <p:nvPr/>
        </p:nvSpPr>
        <p:spPr bwMode="auto">
          <a:xfrm>
            <a:off x="4787900" y="4310063"/>
            <a:ext cx="431800" cy="15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8870" name="Line 30"/>
          <p:cNvSpPr>
            <a:spLocks noChangeShapeType="1"/>
          </p:cNvSpPr>
          <p:nvPr/>
        </p:nvSpPr>
        <p:spPr bwMode="auto">
          <a:xfrm flipV="1">
            <a:off x="5219700" y="4094163"/>
            <a:ext cx="144463" cy="1428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78871" name="Picture 33" descr="Lu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4741863"/>
            <a:ext cx="1800225"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2" name="Text Box 35"/>
          <p:cNvSpPr txBox="1">
            <a:spLocks noChangeArrowheads="1"/>
          </p:cNvSpPr>
          <p:nvPr/>
        </p:nvSpPr>
        <p:spPr bwMode="auto">
          <a:xfrm>
            <a:off x="5795963" y="3806825"/>
            <a:ext cx="935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de-DE" altLang="de-DE" sz="1800">
                <a:ea typeface="ＭＳ Ｐゴシック" panose="020B0600070205080204" pitchFamily="34" charset="-128"/>
              </a:rPr>
              <a:t>Herz</a:t>
            </a:r>
          </a:p>
        </p:txBody>
      </p:sp>
      <p:pic>
        <p:nvPicPr>
          <p:cNvPr id="78873" name="Picture 26" descr="halfbrai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4741863"/>
            <a:ext cx="1392237"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74" name="Picture 27" descr="dia03"/>
          <p:cNvPicPr>
            <a:picLocks noChangeAspect="1" noChangeArrowheads="1"/>
          </p:cNvPicPr>
          <p:nvPr/>
        </p:nvPicPr>
        <p:blipFill>
          <a:blip r:embed="rId5">
            <a:clrChange>
              <a:clrFrom>
                <a:srgbClr val="002699"/>
              </a:clrFrom>
              <a:clrTo>
                <a:srgbClr val="002699">
                  <a:alpha val="0"/>
                </a:srgbClr>
              </a:clrTo>
            </a:clrChange>
            <a:extLst>
              <a:ext uri="{28A0092B-C50C-407E-A947-70E740481C1C}">
                <a14:useLocalDpi xmlns:a14="http://schemas.microsoft.com/office/drawing/2010/main" val="0"/>
              </a:ext>
            </a:extLst>
          </a:blip>
          <a:srcRect/>
          <a:stretch>
            <a:fillRect/>
          </a:stretch>
        </p:blipFill>
        <p:spPr bwMode="auto">
          <a:xfrm>
            <a:off x="754063" y="1196975"/>
            <a:ext cx="3386137"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5" name="Text Box 4"/>
          <p:cNvSpPr txBox="1">
            <a:spLocks noChangeArrowheads="1"/>
          </p:cNvSpPr>
          <p:nvPr/>
        </p:nvSpPr>
        <p:spPr bwMode="auto">
          <a:xfrm>
            <a:off x="4787900" y="6461125"/>
            <a:ext cx="3960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600">
                <a:ea typeface="ＭＳ Ｐゴシック" panose="020B0600070205080204" pitchFamily="34" charset="-128"/>
              </a:rPr>
              <a:t>http://www.uni-duesseldorf.de/MathNat/Biologie/Didaktik/Atmung/start/struktur/ov/bsp/tierrei/bilderti/blkreis.jpg </a:t>
            </a:r>
          </a:p>
          <a:p>
            <a:pPr eaLnBrk="1" hangingPunct="1">
              <a:spcBef>
                <a:spcPct val="0"/>
              </a:spcBef>
              <a:buFontTx/>
              <a:buNone/>
            </a:pPr>
            <a:r>
              <a:rPr lang="de-DE" altLang="de-DE" sz="600">
                <a:ea typeface="ＭＳ Ｐゴシック" panose="020B0600070205080204" pitchFamily="34" charset="-128"/>
              </a:rPr>
              <a:t>http://accidentalmind.org/_Media/halfbrain-3.jpeg </a:t>
            </a:r>
          </a:p>
          <a:p>
            <a:pPr eaLnBrk="1" hangingPunct="1">
              <a:spcBef>
                <a:spcPct val="0"/>
              </a:spcBef>
              <a:buFontTx/>
              <a:buNone/>
            </a:pPr>
            <a:r>
              <a:rPr lang="de-DE" altLang="de-DE" sz="600">
                <a:ea typeface="ＭＳ Ｐゴシック" panose="020B0600070205080204" pitchFamily="34" charset="-128"/>
              </a:rPr>
              <a:t>http://www.operation.de/tl_files/Seite:%20Unterseiten%20Koerperteile/lunge_mit_bronchien_operation.de.jpg</a:t>
            </a:r>
          </a:p>
        </p:txBody>
      </p:sp>
      <p:sp>
        <p:nvSpPr>
          <p:cNvPr id="78876" name="Rectangle 38"/>
          <p:cNvSpPr>
            <a:spLocks noChangeArrowheads="1"/>
          </p:cNvSpPr>
          <p:nvPr/>
        </p:nvSpPr>
        <p:spPr bwMode="auto">
          <a:xfrm>
            <a:off x="685800" y="0"/>
            <a:ext cx="8158163"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de-DE" b="1">
                <a:solidFill>
                  <a:srgbClr val="44AACC"/>
                </a:solidFill>
              </a:rPr>
              <a:t>kardiale Quelle / Vorhofflimmern</a:t>
            </a:r>
          </a:p>
        </p:txBody>
      </p:sp>
      <p:pic>
        <p:nvPicPr>
          <p:cNvPr id="78877" name="Picture 11" descr="CT1"/>
          <p:cNvPicPr preferRelativeResize="0">
            <a:picLocks noChangeArrowheads="1"/>
          </p:cNvPicPr>
          <p:nvPr/>
        </p:nvPicPr>
        <p:blipFill>
          <a:blip r:embed="rId6">
            <a:extLst>
              <a:ext uri="{28A0092B-C50C-407E-A947-70E740481C1C}">
                <a14:useLocalDpi xmlns:a14="http://schemas.microsoft.com/office/drawing/2010/main" val="0"/>
              </a:ext>
            </a:extLst>
          </a:blip>
          <a:srcRect l="22598" t="13593" r="23164" b="17012"/>
          <a:stretch>
            <a:fillRect/>
          </a:stretch>
        </p:blipFill>
        <p:spPr bwMode="auto">
          <a:xfrm>
            <a:off x="8439150" y="77788"/>
            <a:ext cx="58102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878" name="Group 2"/>
          <p:cNvGrpSpPr>
            <a:grpSpLocks/>
          </p:cNvGrpSpPr>
          <p:nvPr/>
        </p:nvGrpSpPr>
        <p:grpSpPr bwMode="auto">
          <a:xfrm>
            <a:off x="8245475" y="638175"/>
            <a:ext cx="806450" cy="968375"/>
            <a:chOff x="4709" y="2218"/>
            <a:chExt cx="1323" cy="1790"/>
          </a:xfrm>
        </p:grpSpPr>
        <p:pic>
          <p:nvPicPr>
            <p:cNvPr id="7887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9" y="2685"/>
              <a:ext cx="1323"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78880" name="Rectangle 4"/>
            <p:cNvSpPr>
              <a:spLocks noChangeArrowheads="1"/>
            </p:cNvSpPr>
            <p:nvPr/>
          </p:nvSpPr>
          <p:spPr bwMode="auto">
            <a:xfrm>
              <a:off x="5171" y="2218"/>
              <a:ext cx="305"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2800">
                  <a:solidFill>
                    <a:schemeClr val="tx1"/>
                  </a:solidFill>
                  <a:latin typeface="Arial" panose="020B0604020202020204" pitchFamily="34" charset="0"/>
                </a:defRPr>
              </a:lvl1pPr>
              <a:lvl2pPr marL="742950" indent="-285750" defTabSz="762000">
                <a:spcBef>
                  <a:spcPct val="20000"/>
                </a:spcBef>
                <a:buChar char="–"/>
                <a:defRPr sz="2400">
                  <a:solidFill>
                    <a:schemeClr val="tx1"/>
                  </a:solidFill>
                  <a:latin typeface="Arial" panose="020B0604020202020204" pitchFamily="34" charset="0"/>
                </a:defRPr>
              </a:lvl2pPr>
              <a:lvl3pPr marL="1143000" indent="-228600" defTabSz="762000">
                <a:spcBef>
                  <a:spcPct val="20000"/>
                </a:spcBef>
                <a:buChar char="•"/>
                <a:defRPr>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0000"/>
                </a:lnSpc>
                <a:spcBef>
                  <a:spcPct val="0"/>
                </a:spcBef>
                <a:buFontTx/>
                <a:buNone/>
              </a:pPr>
              <a:endParaRPr lang="de-DE" altLang="de-DE" sz="2400" b="1"/>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descr="Dia5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810000"/>
            <a:ext cx="1828800"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5" descr="Dia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3810000"/>
            <a:ext cx="17526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7" descr="Dia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1447800"/>
            <a:ext cx="17526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8" descr="Dia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1466850"/>
            <a:ext cx="1825625"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1539875"/>
            <a:ext cx="4495800" cy="447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9879" name="Picture 6" descr="Dia1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5200" y="1447800"/>
            <a:ext cx="17526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0" name="Rectangle 38"/>
          <p:cNvSpPr>
            <a:spLocks noChangeArrowheads="1"/>
          </p:cNvSpPr>
          <p:nvPr/>
        </p:nvSpPr>
        <p:spPr bwMode="auto">
          <a:xfrm>
            <a:off x="685800" y="0"/>
            <a:ext cx="8158163"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de-DE" b="1">
                <a:solidFill>
                  <a:srgbClr val="44AACC"/>
                </a:solidFill>
              </a:rPr>
              <a:t>Makrovaskulär</a:t>
            </a:r>
          </a:p>
        </p:txBody>
      </p:sp>
      <p:pic>
        <p:nvPicPr>
          <p:cNvPr id="79881" name="Picture 11" descr="CT1"/>
          <p:cNvPicPr preferRelativeResize="0">
            <a:picLocks noChangeArrowheads="1"/>
          </p:cNvPicPr>
          <p:nvPr/>
        </p:nvPicPr>
        <p:blipFill>
          <a:blip r:embed="rId9">
            <a:extLst>
              <a:ext uri="{28A0092B-C50C-407E-A947-70E740481C1C}">
                <a14:useLocalDpi xmlns:a14="http://schemas.microsoft.com/office/drawing/2010/main" val="0"/>
              </a:ext>
            </a:extLst>
          </a:blip>
          <a:srcRect l="22598" t="13593" r="23164" b="17012"/>
          <a:stretch>
            <a:fillRect/>
          </a:stretch>
        </p:blipFill>
        <p:spPr bwMode="auto">
          <a:xfrm>
            <a:off x="8439150" y="77788"/>
            <a:ext cx="58102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Grafik 1"/>
          <p:cNvPicPr>
            <a:picLocks noChangeAspect="1"/>
          </p:cNvPicPr>
          <p:nvPr/>
        </p:nvPicPr>
        <p:blipFill>
          <a:blip r:embed="rId2" cstate="print">
            <a:extLst>
              <a:ext uri="{28A0092B-C50C-407E-A947-70E740481C1C}">
                <a14:useLocalDpi xmlns:a14="http://schemas.microsoft.com/office/drawing/2010/main" val="0"/>
              </a:ext>
            </a:extLst>
          </a:blip>
          <a:srcRect l="23451" t="16879" r="9500" b="18321"/>
          <a:stretch>
            <a:fillRect/>
          </a:stretch>
        </p:blipFill>
        <p:spPr bwMode="auto">
          <a:xfrm>
            <a:off x="-138113" y="906463"/>
            <a:ext cx="465296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8"/>
          <p:cNvSpPr>
            <a:spLocks noChangeArrowheads="1"/>
          </p:cNvSpPr>
          <p:nvPr/>
        </p:nvSpPr>
        <p:spPr bwMode="auto">
          <a:xfrm>
            <a:off x="685800" y="0"/>
            <a:ext cx="8158163"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de-DE" sz="3000" b="1">
                <a:solidFill>
                  <a:srgbClr val="44AACC"/>
                </a:solidFill>
              </a:rPr>
              <a:t>       Carotis-Stenose: FKDS / CTA /MRA</a:t>
            </a:r>
          </a:p>
        </p:txBody>
      </p:sp>
      <p:grpSp>
        <p:nvGrpSpPr>
          <p:cNvPr id="2" name="Gruppieren 1"/>
          <p:cNvGrpSpPr>
            <a:grpSpLocks/>
          </p:cNvGrpSpPr>
          <p:nvPr/>
        </p:nvGrpSpPr>
        <p:grpSpPr bwMode="auto">
          <a:xfrm>
            <a:off x="4514850" y="885825"/>
            <a:ext cx="4546600" cy="3695700"/>
            <a:chOff x="4514850" y="885825"/>
            <a:chExt cx="4546600" cy="3695700"/>
          </a:xfrm>
        </p:grpSpPr>
        <p:pic>
          <p:nvPicPr>
            <p:cNvPr id="81929" name="Grafik 2"/>
            <p:cNvPicPr>
              <a:picLocks noChangeAspect="1"/>
            </p:cNvPicPr>
            <p:nvPr/>
          </p:nvPicPr>
          <p:blipFill>
            <a:blip r:embed="rId3">
              <a:extLst>
                <a:ext uri="{28A0092B-C50C-407E-A947-70E740481C1C}">
                  <a14:useLocalDpi xmlns:a14="http://schemas.microsoft.com/office/drawing/2010/main" val="0"/>
                </a:ext>
              </a:extLst>
            </a:blip>
            <a:srcRect l="15350" t="16879" r="29300" b="11121"/>
            <a:stretch>
              <a:fillRect/>
            </a:stretch>
          </p:blipFill>
          <p:spPr bwMode="auto">
            <a:xfrm>
              <a:off x="4514850" y="885825"/>
              <a:ext cx="45466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0" name="Pfeil nach rechts 5"/>
            <p:cNvSpPr>
              <a:spLocks noChangeArrowheads="1"/>
            </p:cNvSpPr>
            <p:nvPr/>
          </p:nvSpPr>
          <p:spPr bwMode="auto">
            <a:xfrm>
              <a:off x="5076825" y="2900363"/>
              <a:ext cx="1079500" cy="477837"/>
            </a:xfrm>
            <a:prstGeom prst="rightArrow">
              <a:avLst>
                <a:gd name="adj1" fmla="val 50000"/>
                <a:gd name="adj2" fmla="val 49983"/>
              </a:avLst>
            </a:prstGeom>
            <a:solidFill>
              <a:schemeClr val="accent1"/>
            </a:solidFill>
            <a:ln w="9525" algn="ctr">
              <a:solidFill>
                <a:schemeClr val="tx1"/>
              </a:solidFill>
              <a:round/>
              <a:headEnd/>
              <a:tailEnd/>
            </a:ln>
          </p:spPr>
          <p:txBody>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de-DE" sz="1700"/>
            </a:p>
          </p:txBody>
        </p:sp>
      </p:grpSp>
      <p:grpSp>
        <p:nvGrpSpPr>
          <p:cNvPr id="3" name="Gruppieren 2"/>
          <p:cNvGrpSpPr>
            <a:grpSpLocks/>
          </p:cNvGrpSpPr>
          <p:nvPr/>
        </p:nvGrpSpPr>
        <p:grpSpPr bwMode="auto">
          <a:xfrm>
            <a:off x="1460500" y="3436938"/>
            <a:ext cx="3984625" cy="3168650"/>
            <a:chOff x="1460500" y="3436938"/>
            <a:chExt cx="3984625" cy="3168650"/>
          </a:xfrm>
        </p:grpSpPr>
        <p:pic>
          <p:nvPicPr>
            <p:cNvPr id="81927" name="Grafik 3"/>
            <p:cNvPicPr>
              <a:picLocks noChangeAspect="1"/>
            </p:cNvPicPr>
            <p:nvPr/>
          </p:nvPicPr>
          <p:blipFill>
            <a:blip r:embed="rId4" cstate="print">
              <a:extLst>
                <a:ext uri="{28A0092B-C50C-407E-A947-70E740481C1C}">
                  <a14:useLocalDpi xmlns:a14="http://schemas.microsoft.com/office/drawing/2010/main" val="0"/>
                </a:ext>
              </a:extLst>
            </a:blip>
            <a:srcRect l="23900" t="11121" r="18050" b="8961"/>
            <a:stretch>
              <a:fillRect/>
            </a:stretch>
          </p:blipFill>
          <p:spPr bwMode="auto">
            <a:xfrm>
              <a:off x="1763713" y="3436938"/>
              <a:ext cx="368141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8" name="Pfeil nach rechts 6"/>
            <p:cNvSpPr>
              <a:spLocks noChangeArrowheads="1"/>
            </p:cNvSpPr>
            <p:nvPr/>
          </p:nvSpPr>
          <p:spPr bwMode="auto">
            <a:xfrm>
              <a:off x="1460500" y="4865688"/>
              <a:ext cx="1081088" cy="477837"/>
            </a:xfrm>
            <a:prstGeom prst="rightArrow">
              <a:avLst>
                <a:gd name="adj1" fmla="val 50000"/>
                <a:gd name="adj2" fmla="val 50057"/>
              </a:avLst>
            </a:prstGeom>
            <a:solidFill>
              <a:schemeClr val="accent1"/>
            </a:solidFill>
            <a:ln w="9525" algn="ctr">
              <a:solidFill>
                <a:schemeClr val="tx1"/>
              </a:solidFill>
              <a:round/>
              <a:headEnd/>
              <a:tailEnd/>
            </a:ln>
          </p:spPr>
          <p:txBody>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de-DE" sz="1700"/>
            </a:p>
          </p:txBody>
        </p:sp>
      </p:grpSp>
      <p:sp>
        <p:nvSpPr>
          <p:cNvPr id="81926" name="Pfeil nach rechts 7"/>
          <p:cNvSpPr>
            <a:spLocks noChangeArrowheads="1"/>
          </p:cNvSpPr>
          <p:nvPr/>
        </p:nvSpPr>
        <p:spPr bwMode="auto">
          <a:xfrm rot="2982053">
            <a:off x="1012032" y="761206"/>
            <a:ext cx="1079500" cy="477837"/>
          </a:xfrm>
          <a:prstGeom prst="rightArrow">
            <a:avLst>
              <a:gd name="adj1" fmla="val 50000"/>
              <a:gd name="adj2" fmla="val 49983"/>
            </a:avLst>
          </a:prstGeom>
          <a:solidFill>
            <a:schemeClr val="accent1"/>
          </a:solidFill>
          <a:ln w="9525" algn="ctr">
            <a:solidFill>
              <a:schemeClr val="tx1"/>
            </a:solidFill>
            <a:round/>
            <a:headEnd/>
            <a:tailEnd/>
          </a:ln>
        </p:spPr>
        <p:txBody>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de-DE" sz="17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el 1"/>
          <p:cNvSpPr>
            <a:spLocks noGrp="1"/>
          </p:cNvSpPr>
          <p:nvPr>
            <p:ph type="title"/>
          </p:nvPr>
        </p:nvSpPr>
        <p:spPr/>
        <p:txBody>
          <a:bodyPr/>
          <a:lstStyle/>
          <a:p>
            <a:r>
              <a:rPr lang="de-DE" altLang="de-DE" dirty="0"/>
              <a:t>TED Frage (2)</a:t>
            </a:r>
          </a:p>
        </p:txBody>
      </p:sp>
      <p:sp>
        <p:nvSpPr>
          <p:cNvPr id="5" name="Inhaltsplatzhalter 4"/>
          <p:cNvSpPr>
            <a:spLocks noGrp="1"/>
          </p:cNvSpPr>
          <p:nvPr>
            <p:ph idx="1"/>
          </p:nvPr>
        </p:nvSpPr>
        <p:spPr>
          <a:xfrm>
            <a:off x="1152525" y="1484313"/>
            <a:ext cx="7559675" cy="2736850"/>
          </a:xfrm>
        </p:spPr>
        <p:txBody>
          <a:bodyPr/>
          <a:lstStyle/>
          <a:p>
            <a:pPr marL="0" indent="0">
              <a:buFontTx/>
              <a:buNone/>
              <a:defRPr/>
            </a:pPr>
            <a:r>
              <a:rPr lang="de-DE" dirty="0"/>
              <a:t>Was passt klinisch </a:t>
            </a:r>
            <a:r>
              <a:rPr lang="de-DE" u="sng" dirty="0"/>
              <a:t>nicht</a:t>
            </a:r>
            <a:r>
              <a:rPr lang="de-DE" dirty="0"/>
              <a:t> gut zu einer Lakune?</a:t>
            </a:r>
          </a:p>
          <a:p>
            <a:pPr marL="0" indent="0">
              <a:buFontTx/>
              <a:buNone/>
              <a:defRPr/>
            </a:pPr>
            <a:r>
              <a:rPr lang="de-DE" dirty="0"/>
              <a:t>(einer mikroangiopathischen Genese)</a:t>
            </a:r>
          </a:p>
          <a:p>
            <a:pPr marL="0" indent="0">
              <a:buFontTx/>
              <a:buNone/>
              <a:defRPr/>
            </a:pPr>
            <a:endParaRPr lang="de-DE" dirty="0"/>
          </a:p>
          <a:p>
            <a:pPr marL="0" indent="0">
              <a:buFontTx/>
              <a:buNone/>
              <a:defRPr/>
            </a:pPr>
            <a:r>
              <a:rPr lang="de-DE" dirty="0"/>
              <a:t>A: Hemiparese</a:t>
            </a:r>
          </a:p>
          <a:p>
            <a:pPr marL="0" indent="0">
              <a:buFontTx/>
              <a:buNone/>
              <a:defRPr/>
            </a:pPr>
            <a:r>
              <a:rPr lang="de-DE" dirty="0"/>
              <a:t>B: </a:t>
            </a:r>
            <a:r>
              <a:rPr lang="de-DE" dirty="0" err="1"/>
              <a:t>Hemihypästhesie</a:t>
            </a:r>
            <a:endParaRPr lang="de-DE" dirty="0"/>
          </a:p>
          <a:p>
            <a:pPr marL="0" indent="0">
              <a:buFontTx/>
              <a:buNone/>
              <a:defRPr/>
            </a:pPr>
            <a:r>
              <a:rPr lang="de-DE" dirty="0"/>
              <a:t>C: Aphasie</a:t>
            </a:r>
          </a:p>
          <a:p>
            <a:pPr marL="0" indent="0">
              <a:buFontTx/>
              <a:buNone/>
              <a:defRPr/>
            </a:pPr>
            <a:r>
              <a:rPr lang="de-DE" dirty="0"/>
              <a:t>D: Hemianopsie</a:t>
            </a:r>
          </a:p>
          <a:p>
            <a:pPr marL="0" indent="0">
              <a:buFontTx/>
              <a:buNone/>
              <a:defRPr/>
            </a:pPr>
            <a:r>
              <a:rPr lang="de-DE" dirty="0"/>
              <a:t>E: kardiale Emboliequelle</a:t>
            </a:r>
          </a:p>
          <a:p>
            <a:pPr>
              <a:defRPr/>
            </a:pPr>
            <a:endParaRPr lang="de-DE"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el 1"/>
          <p:cNvSpPr>
            <a:spLocks noGrp="1"/>
          </p:cNvSpPr>
          <p:nvPr>
            <p:ph type="title"/>
          </p:nvPr>
        </p:nvSpPr>
        <p:spPr/>
        <p:txBody>
          <a:bodyPr/>
          <a:lstStyle/>
          <a:p>
            <a:r>
              <a:rPr lang="de-DE" altLang="de-DE"/>
              <a:t>TED Frage - Antwort</a:t>
            </a:r>
          </a:p>
        </p:txBody>
      </p:sp>
      <p:sp>
        <p:nvSpPr>
          <p:cNvPr id="5" name="Inhaltsplatzhalter 4"/>
          <p:cNvSpPr>
            <a:spLocks noGrp="1"/>
          </p:cNvSpPr>
          <p:nvPr>
            <p:ph idx="1"/>
          </p:nvPr>
        </p:nvSpPr>
        <p:spPr>
          <a:xfrm>
            <a:off x="1152525" y="1484313"/>
            <a:ext cx="7559675" cy="2736850"/>
          </a:xfrm>
        </p:spPr>
        <p:txBody>
          <a:bodyPr/>
          <a:lstStyle/>
          <a:p>
            <a:pPr marL="0" indent="0">
              <a:buFontTx/>
              <a:buNone/>
              <a:defRPr/>
            </a:pPr>
            <a:r>
              <a:rPr lang="de-DE" dirty="0"/>
              <a:t>Was passt klinisch </a:t>
            </a:r>
            <a:r>
              <a:rPr lang="de-DE" u="sng" dirty="0"/>
              <a:t>nicht</a:t>
            </a:r>
            <a:r>
              <a:rPr lang="de-DE" dirty="0"/>
              <a:t> gut zu einer Lakune?</a:t>
            </a:r>
          </a:p>
          <a:p>
            <a:pPr marL="0" indent="0">
              <a:buFontTx/>
              <a:buNone/>
              <a:defRPr/>
            </a:pPr>
            <a:r>
              <a:rPr lang="de-DE" dirty="0"/>
              <a:t>(einer mikroangiopathischen Genese)</a:t>
            </a:r>
          </a:p>
          <a:p>
            <a:pPr marL="0" indent="0">
              <a:buFontTx/>
              <a:buNone/>
              <a:defRPr/>
            </a:pPr>
            <a:endParaRPr lang="de-DE" dirty="0"/>
          </a:p>
          <a:p>
            <a:pPr marL="0" indent="0">
              <a:buFontTx/>
              <a:buNone/>
              <a:defRPr/>
            </a:pPr>
            <a:r>
              <a:rPr lang="de-DE" dirty="0"/>
              <a:t>A: Hemiparese</a:t>
            </a:r>
          </a:p>
          <a:p>
            <a:pPr marL="0" indent="0">
              <a:buFontTx/>
              <a:buNone/>
              <a:defRPr/>
            </a:pPr>
            <a:r>
              <a:rPr lang="de-DE" dirty="0"/>
              <a:t>B: </a:t>
            </a:r>
            <a:r>
              <a:rPr lang="de-DE" dirty="0" err="1"/>
              <a:t>Hemihypästhesie</a:t>
            </a:r>
            <a:endParaRPr lang="de-DE" dirty="0"/>
          </a:p>
          <a:p>
            <a:pPr marL="0" indent="0">
              <a:buFontTx/>
              <a:buNone/>
              <a:defRPr/>
            </a:pPr>
            <a:r>
              <a:rPr lang="de-DE" dirty="0">
                <a:solidFill>
                  <a:srgbClr val="FF0000"/>
                </a:solidFill>
              </a:rPr>
              <a:t>C: Aphasie		=&gt; kortikales Zeichen	</a:t>
            </a:r>
            <a:endParaRPr lang="de-DE" sz="2000" dirty="0">
              <a:solidFill>
                <a:srgbClr val="FF0000"/>
              </a:solidFill>
            </a:endParaRPr>
          </a:p>
          <a:p>
            <a:pPr marL="0" indent="0">
              <a:buFontTx/>
              <a:buNone/>
              <a:defRPr/>
            </a:pPr>
            <a:r>
              <a:rPr lang="de-DE" sz="2000" dirty="0">
                <a:solidFill>
                  <a:srgbClr val="FF0000"/>
                </a:solidFill>
              </a:rPr>
              <a:t>				(CAVE: z.B. Thalamus*)</a:t>
            </a:r>
          </a:p>
          <a:p>
            <a:pPr marL="0" indent="0">
              <a:buFontTx/>
              <a:buNone/>
              <a:defRPr/>
            </a:pPr>
            <a:r>
              <a:rPr lang="de-DE" dirty="0"/>
              <a:t>D: Hemianopsie</a:t>
            </a:r>
          </a:p>
          <a:p>
            <a:pPr marL="0" indent="0">
              <a:buFontTx/>
              <a:buNone/>
              <a:defRPr/>
            </a:pPr>
            <a:r>
              <a:rPr lang="de-DE" dirty="0"/>
              <a:t>E: kardiale Emboliequelle</a:t>
            </a:r>
          </a:p>
          <a:p>
            <a:pPr>
              <a:defRPr/>
            </a:pPr>
            <a:endParaRPr lang="de-DE" dirty="0"/>
          </a:p>
        </p:txBody>
      </p:sp>
      <p:sp>
        <p:nvSpPr>
          <p:cNvPr id="2" name="Textfeld 1"/>
          <p:cNvSpPr txBox="1"/>
          <p:nvPr/>
        </p:nvSpPr>
        <p:spPr>
          <a:xfrm>
            <a:off x="5476136" y="6021288"/>
            <a:ext cx="3416320" cy="353943"/>
          </a:xfrm>
          <a:prstGeom prst="rect">
            <a:avLst/>
          </a:prstGeom>
          <a:noFill/>
        </p:spPr>
        <p:txBody>
          <a:bodyPr wrap="none" rtlCol="0">
            <a:spAutoFit/>
          </a:bodyPr>
          <a:lstStyle/>
          <a:p>
            <a:r>
              <a:rPr lang="de-DE" dirty="0"/>
              <a:t>*Rangus …. Nolte, J </a:t>
            </a:r>
            <a:r>
              <a:rPr lang="de-DE" dirty="0" err="1"/>
              <a:t>Neurol</a:t>
            </a:r>
            <a:r>
              <a:rPr lang="de-DE" dirty="0"/>
              <a:t> 2022</a:t>
            </a:r>
            <a:endParaRPr lang="en-GB"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p:txBody>
          <a:bodyPr/>
          <a:lstStyle/>
          <a:p>
            <a:r>
              <a:rPr lang="de-DE" altLang="de-DE">
                <a:solidFill>
                  <a:srgbClr val="0066CC"/>
                </a:solidFill>
              </a:rPr>
              <a:t>STRUKTUR</a:t>
            </a:r>
          </a:p>
        </p:txBody>
      </p:sp>
      <p:sp>
        <p:nvSpPr>
          <p:cNvPr id="7171" name="Inhaltsplatzhalter 2"/>
          <p:cNvSpPr>
            <a:spLocks noGrp="1"/>
          </p:cNvSpPr>
          <p:nvPr>
            <p:ph idx="1"/>
          </p:nvPr>
        </p:nvSpPr>
        <p:spPr>
          <a:xfrm>
            <a:off x="2411413" y="1628775"/>
            <a:ext cx="3438525" cy="4321175"/>
          </a:xfrm>
        </p:spPr>
        <p:txBody>
          <a:bodyPr/>
          <a:lstStyle/>
          <a:p>
            <a:pPr marL="0" indent="0">
              <a:buFontTx/>
              <a:buNone/>
              <a:defRPr/>
            </a:pPr>
            <a:r>
              <a:rPr lang="de-DE" dirty="0"/>
              <a:t>Epidemiologie </a:t>
            </a:r>
            <a:endParaRPr lang="de-DE" dirty="0">
              <a:solidFill>
                <a:schemeClr val="bg1">
                  <a:lumMod val="75000"/>
                </a:schemeClr>
              </a:solidFill>
            </a:endParaRPr>
          </a:p>
          <a:p>
            <a:pPr marL="0" indent="0">
              <a:buFontTx/>
              <a:buNone/>
              <a:defRPr/>
            </a:pPr>
            <a:r>
              <a:rPr lang="de-DE" dirty="0">
                <a:solidFill>
                  <a:schemeClr val="bg1">
                    <a:lumMod val="75000"/>
                  </a:schemeClr>
                </a:solidFill>
              </a:rPr>
              <a:t>klinische Symptome</a:t>
            </a:r>
          </a:p>
          <a:p>
            <a:pPr marL="0" indent="0">
              <a:buFontTx/>
              <a:buNone/>
              <a:defRPr/>
            </a:pPr>
            <a:r>
              <a:rPr lang="de-DE" dirty="0">
                <a:solidFill>
                  <a:schemeClr val="bg1">
                    <a:lumMod val="75000"/>
                  </a:schemeClr>
                </a:solidFill>
              </a:rPr>
              <a:t>Prähospitalphase</a:t>
            </a:r>
          </a:p>
          <a:p>
            <a:pPr marL="0" indent="0">
              <a:buFontTx/>
              <a:buNone/>
              <a:defRPr/>
            </a:pPr>
            <a:r>
              <a:rPr lang="de-DE" dirty="0">
                <a:solidFill>
                  <a:schemeClr val="bg1">
                    <a:lumMod val="75000"/>
                  </a:schemeClr>
                </a:solidFill>
              </a:rPr>
              <a:t>Ätiologie</a:t>
            </a:r>
          </a:p>
          <a:p>
            <a:pPr marL="0" indent="0">
              <a:buFontTx/>
              <a:buNone/>
              <a:defRPr/>
            </a:pPr>
            <a:r>
              <a:rPr lang="de-DE" dirty="0">
                <a:solidFill>
                  <a:schemeClr val="bg1">
                    <a:lumMod val="75000"/>
                  </a:schemeClr>
                </a:solidFill>
              </a:rPr>
              <a:t>kardiale Diagnostik</a:t>
            </a:r>
          </a:p>
          <a:p>
            <a:pPr marL="0" indent="0">
              <a:buFontTx/>
              <a:buNone/>
              <a:defRPr/>
            </a:pPr>
            <a:r>
              <a:rPr lang="de-DE" dirty="0">
                <a:solidFill>
                  <a:schemeClr val="bg1">
                    <a:lumMod val="75000"/>
                  </a:schemeClr>
                </a:solidFill>
              </a:rPr>
              <a:t>Fallbeispiele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el 1"/>
          <p:cNvSpPr>
            <a:spLocks noGrp="1"/>
          </p:cNvSpPr>
          <p:nvPr>
            <p:ph type="title"/>
          </p:nvPr>
        </p:nvSpPr>
        <p:spPr/>
        <p:txBody>
          <a:bodyPr/>
          <a:lstStyle/>
          <a:p>
            <a:r>
              <a:rPr lang="de-DE" altLang="de-DE"/>
              <a:t>STRUKTUR</a:t>
            </a:r>
          </a:p>
        </p:txBody>
      </p:sp>
      <p:sp>
        <p:nvSpPr>
          <p:cNvPr id="7171" name="Inhaltsplatzhalter 2"/>
          <p:cNvSpPr>
            <a:spLocks noGrp="1"/>
          </p:cNvSpPr>
          <p:nvPr>
            <p:ph idx="1"/>
          </p:nvPr>
        </p:nvSpPr>
        <p:spPr>
          <a:xfrm>
            <a:off x="2114550" y="1244600"/>
            <a:ext cx="4949825" cy="4321175"/>
          </a:xfrm>
        </p:spPr>
        <p:txBody>
          <a:bodyPr/>
          <a:lstStyle/>
          <a:p>
            <a:pPr marL="0" indent="0">
              <a:buFontTx/>
              <a:buNone/>
              <a:defRPr/>
            </a:pPr>
            <a:r>
              <a:rPr lang="de-DE" dirty="0">
                <a:solidFill>
                  <a:schemeClr val="bg1">
                    <a:lumMod val="65000"/>
                  </a:schemeClr>
                </a:solidFill>
                <a:cs typeface="Arial" panose="020B0604020202020204" pitchFamily="34" charset="0"/>
              </a:rPr>
              <a:t>Epidemiologie </a:t>
            </a:r>
          </a:p>
          <a:p>
            <a:pPr marL="0" indent="0">
              <a:buFontTx/>
              <a:buNone/>
              <a:defRPr/>
            </a:pPr>
            <a:r>
              <a:rPr lang="de-DE" dirty="0">
                <a:solidFill>
                  <a:schemeClr val="bg1">
                    <a:lumMod val="65000"/>
                  </a:schemeClr>
                </a:solidFill>
                <a:cs typeface="Arial" panose="020B0604020202020204" pitchFamily="34" charset="0"/>
              </a:rPr>
              <a:t>klinische Symptome</a:t>
            </a:r>
          </a:p>
          <a:p>
            <a:pPr marL="0" indent="0">
              <a:buFontTx/>
              <a:buNone/>
              <a:defRPr/>
            </a:pPr>
            <a:r>
              <a:rPr lang="de-DE" dirty="0">
                <a:solidFill>
                  <a:schemeClr val="bg1">
                    <a:lumMod val="65000"/>
                  </a:schemeClr>
                </a:solidFill>
                <a:cs typeface="Arial" panose="020B0604020202020204" pitchFamily="34" charset="0"/>
              </a:rPr>
              <a:t>Prähospitalphase </a:t>
            </a:r>
          </a:p>
          <a:p>
            <a:pPr marL="0" indent="0">
              <a:buFontTx/>
              <a:buNone/>
              <a:defRPr/>
            </a:pPr>
            <a:r>
              <a:rPr lang="de-DE" dirty="0">
                <a:cs typeface="Arial" panose="020B0604020202020204" pitchFamily="34" charset="0"/>
              </a:rPr>
              <a:t>Ätiologie (1b)</a:t>
            </a:r>
            <a:r>
              <a:rPr lang="de-DE" dirty="0">
                <a:solidFill>
                  <a:schemeClr val="bg1">
                    <a:lumMod val="65000"/>
                  </a:schemeClr>
                </a:solidFill>
                <a:cs typeface="Arial" panose="020B0604020202020204" pitchFamily="34" charset="0"/>
              </a:rPr>
              <a:t> </a:t>
            </a:r>
          </a:p>
          <a:p>
            <a:pPr marL="0" indent="0">
              <a:buFontTx/>
              <a:buNone/>
              <a:defRPr/>
            </a:pPr>
            <a:r>
              <a:rPr lang="de-DE" dirty="0">
                <a:solidFill>
                  <a:schemeClr val="bg1">
                    <a:lumMod val="65000"/>
                  </a:schemeClr>
                </a:solidFill>
                <a:cs typeface="Arial" panose="020B0604020202020204" pitchFamily="34" charset="0"/>
              </a:rPr>
              <a:t>kardiale Diagnostik</a:t>
            </a:r>
          </a:p>
          <a:p>
            <a:pPr marL="0" indent="0">
              <a:buFontTx/>
              <a:buNone/>
              <a:defRPr/>
            </a:pPr>
            <a:r>
              <a:rPr lang="de-DE" dirty="0">
                <a:solidFill>
                  <a:schemeClr val="bg1">
                    <a:lumMod val="65000"/>
                  </a:schemeClr>
                </a:solidFill>
                <a:cs typeface="Arial" panose="020B0604020202020204" pitchFamily="34" charset="0"/>
              </a:rPr>
              <a:t>Fallbeispiele</a:t>
            </a:r>
          </a:p>
        </p:txBody>
      </p:sp>
      <p:graphicFrame>
        <p:nvGraphicFramePr>
          <p:cNvPr id="84996" name="Object 3"/>
          <p:cNvGraphicFramePr>
            <a:graphicFrameLocks/>
          </p:cNvGraphicFramePr>
          <p:nvPr/>
        </p:nvGraphicFramePr>
        <p:xfrm>
          <a:off x="8475663" y="92075"/>
          <a:ext cx="466725" cy="652463"/>
        </p:xfrm>
        <a:graphic>
          <a:graphicData uri="http://schemas.openxmlformats.org/presentationml/2006/ole">
            <mc:AlternateContent xmlns:mc="http://schemas.openxmlformats.org/markup-compatibility/2006">
              <mc:Choice xmlns:v="urn:schemas-microsoft-com:vml" Requires="v">
                <p:oleObj name="Image" r:id="rId2" imgW="2249206" imgH="2490646" progId="Photoshop.Image.4">
                  <p:embed/>
                </p:oleObj>
              </mc:Choice>
              <mc:Fallback>
                <p:oleObj name="Image" r:id="rId2" imgW="2249206" imgH="2490646" progId="Photoshop.Image.4">
                  <p:embed/>
                  <p:pic>
                    <p:nvPicPr>
                      <p:cNvPr id="0" name="Object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5663" y="92075"/>
                        <a:ext cx="466725"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9"/>
          <p:cNvSpPr>
            <a:spLocks noChangeArrowheads="1"/>
          </p:cNvSpPr>
          <p:nvPr/>
        </p:nvSpPr>
        <p:spPr bwMode="auto">
          <a:xfrm>
            <a:off x="4087813" y="5089525"/>
            <a:ext cx="372586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lnSpc>
                <a:spcPct val="120000"/>
              </a:lnSpc>
              <a:spcBef>
                <a:spcPct val="0"/>
              </a:spcBef>
              <a:buFontTx/>
              <a:buNone/>
              <a:defRPr/>
            </a:pPr>
            <a:r>
              <a:rPr lang="nl-NL" altLang="de-DE" sz="750">
                <a:solidFill>
                  <a:srgbClr val="336699"/>
                </a:solidFill>
                <a:latin typeface="Calibri" panose="020F0502020204030204" pitchFamily="34" charset="0"/>
                <a:ea typeface="MS PGothic" panose="020B0600070205080204" pitchFamily="34" charset="-128"/>
              </a:rPr>
              <a:t>Sacco et al. 2009; Labovitz al. 2005; Flaherty et al. 2005; Qureshi et al. 2001</a:t>
            </a:r>
          </a:p>
        </p:txBody>
      </p:sp>
      <p:sp>
        <p:nvSpPr>
          <p:cNvPr id="86019" name="Rectangle 43"/>
          <p:cNvSpPr>
            <a:spLocks/>
          </p:cNvSpPr>
          <p:nvPr/>
        </p:nvSpPr>
        <p:spPr bwMode="auto">
          <a:xfrm>
            <a:off x="3063875" y="3808413"/>
            <a:ext cx="63500" cy="3063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22859" bIns="0">
            <a:spAutoFit/>
          </a:bodyPr>
          <a:lstStyle>
            <a:lvl1pPr marL="39688">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en-US" altLang="de-DE" sz="2000" b="1">
              <a:solidFill>
                <a:srgbClr val="FF0000"/>
              </a:solidFill>
              <a:cs typeface="Arial" panose="020B0604020202020204" pitchFamily="34" charset="0"/>
              <a:sym typeface="Arial" panose="020B0604020202020204" pitchFamily="34" charset="0"/>
            </a:endParaRPr>
          </a:p>
        </p:txBody>
      </p:sp>
      <p:sp>
        <p:nvSpPr>
          <p:cNvPr id="86020" name="Rectangle 45"/>
          <p:cNvSpPr>
            <a:spLocks/>
          </p:cNvSpPr>
          <p:nvPr/>
        </p:nvSpPr>
        <p:spPr bwMode="auto">
          <a:xfrm>
            <a:off x="2401888" y="2835275"/>
            <a:ext cx="946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22859" bIns="0">
            <a:spAutoFit/>
          </a:bodyPr>
          <a:lstStyle>
            <a:lvl1pPr marL="39688">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2000" b="1">
                <a:solidFill>
                  <a:srgbClr val="58AB27"/>
                </a:solidFill>
                <a:cs typeface="Arial" panose="020B0604020202020204" pitchFamily="34" charset="0"/>
                <a:sym typeface="Arial" panose="020B0604020202020204" pitchFamily="34" charset="0"/>
              </a:rPr>
              <a:t>„</a:t>
            </a:r>
            <a:r>
              <a:rPr lang="en-US" altLang="de-DE" sz="2000" b="1">
                <a:solidFill>
                  <a:srgbClr val="009900"/>
                </a:solidFill>
                <a:cs typeface="Arial" panose="020B0604020202020204" pitchFamily="34" charset="0"/>
                <a:sym typeface="Arial" panose="020B0604020202020204" pitchFamily="34" charset="0"/>
              </a:rPr>
              <a:t>lobär“</a:t>
            </a:r>
          </a:p>
        </p:txBody>
      </p:sp>
      <p:grpSp>
        <p:nvGrpSpPr>
          <p:cNvPr id="86021" name="Group 56"/>
          <p:cNvGrpSpPr>
            <a:grpSpLocks/>
          </p:cNvGrpSpPr>
          <p:nvPr/>
        </p:nvGrpSpPr>
        <p:grpSpPr bwMode="auto">
          <a:xfrm>
            <a:off x="3436938" y="1917700"/>
            <a:ext cx="2755900" cy="3116263"/>
            <a:chOff x="3936" y="1314"/>
            <a:chExt cx="2196" cy="2496"/>
          </a:xfrm>
        </p:grpSpPr>
        <p:pic>
          <p:nvPicPr>
            <p:cNvPr id="86033" name="Picture 50" descr="Lokalisation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6" y="1314"/>
              <a:ext cx="2196" cy="2496"/>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45078" name="Rectangle 51"/>
            <p:cNvSpPr>
              <a:spLocks/>
            </p:cNvSpPr>
            <p:nvPr/>
          </p:nvSpPr>
          <p:spPr bwMode="auto">
            <a:xfrm>
              <a:off x="4386" y="1812"/>
              <a:ext cx="9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22859" bIns="0">
              <a:spAutoFit/>
            </a:bodyPr>
            <a:lstStyle>
              <a:lvl1pPr marL="39688">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de-DE" sz="675">
                  <a:solidFill>
                    <a:srgbClr val="336699"/>
                  </a:solidFill>
                  <a:latin typeface="Calibri" panose="020F0502020204030204" pitchFamily="34" charset="0"/>
                  <a:cs typeface="Calibri" panose="020F0502020204030204" pitchFamily="34" charset="0"/>
                  <a:sym typeface="Arial" panose="020B0604020202020204" pitchFamily="34" charset="0"/>
                </a:rPr>
                <a:t>A</a:t>
              </a:r>
            </a:p>
          </p:txBody>
        </p:sp>
        <p:sp>
          <p:nvSpPr>
            <p:cNvPr id="45079" name="Rectangle 52"/>
            <p:cNvSpPr>
              <a:spLocks/>
            </p:cNvSpPr>
            <p:nvPr/>
          </p:nvSpPr>
          <p:spPr bwMode="auto">
            <a:xfrm>
              <a:off x="4818" y="2238"/>
              <a:ext cx="9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22859" bIns="0">
              <a:spAutoFit/>
            </a:bodyPr>
            <a:lstStyle>
              <a:lvl1pPr marL="39688">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de-DE" sz="675">
                  <a:solidFill>
                    <a:srgbClr val="336699"/>
                  </a:solidFill>
                  <a:latin typeface="Calibri" panose="020F0502020204030204" pitchFamily="34" charset="0"/>
                  <a:cs typeface="Calibri" panose="020F0502020204030204" pitchFamily="34" charset="0"/>
                  <a:sym typeface="Arial" panose="020B0604020202020204" pitchFamily="34" charset="0"/>
                </a:rPr>
                <a:t>B</a:t>
              </a:r>
            </a:p>
          </p:txBody>
        </p:sp>
        <p:sp>
          <p:nvSpPr>
            <p:cNvPr id="45080" name="Rectangle 53"/>
            <p:cNvSpPr>
              <a:spLocks/>
            </p:cNvSpPr>
            <p:nvPr/>
          </p:nvSpPr>
          <p:spPr bwMode="auto">
            <a:xfrm>
              <a:off x="5196" y="2285"/>
              <a:ext cx="89" cy="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22859" bIns="0">
              <a:spAutoFit/>
            </a:bodyPr>
            <a:lstStyle>
              <a:lvl1pPr marL="39688">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de-DE" sz="675">
                  <a:solidFill>
                    <a:srgbClr val="336699"/>
                  </a:solidFill>
                  <a:latin typeface="Calibri" panose="020F0502020204030204" pitchFamily="34" charset="0"/>
                  <a:cs typeface="Calibri" panose="020F0502020204030204" pitchFamily="34" charset="0"/>
                  <a:sym typeface="Arial" panose="020B0604020202020204" pitchFamily="34" charset="0"/>
                </a:rPr>
                <a:t>C</a:t>
              </a:r>
            </a:p>
          </p:txBody>
        </p:sp>
        <p:sp>
          <p:nvSpPr>
            <p:cNvPr id="45081" name="Rectangle 54"/>
            <p:cNvSpPr>
              <a:spLocks/>
            </p:cNvSpPr>
            <p:nvPr/>
          </p:nvSpPr>
          <p:spPr bwMode="auto">
            <a:xfrm>
              <a:off x="5172" y="2898"/>
              <a:ext cx="9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22859" bIns="0">
              <a:spAutoFit/>
            </a:bodyPr>
            <a:lstStyle>
              <a:lvl1pPr marL="39688">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de-DE" sz="675">
                  <a:solidFill>
                    <a:srgbClr val="336699"/>
                  </a:solidFill>
                  <a:latin typeface="Calibri" panose="020F0502020204030204" pitchFamily="34" charset="0"/>
                  <a:cs typeface="Calibri" panose="020F0502020204030204" pitchFamily="34" charset="0"/>
                  <a:sym typeface="Arial" panose="020B0604020202020204" pitchFamily="34" charset="0"/>
                </a:rPr>
                <a:t>D</a:t>
              </a:r>
            </a:p>
          </p:txBody>
        </p:sp>
        <p:sp>
          <p:nvSpPr>
            <p:cNvPr id="45082" name="Rectangle 55"/>
            <p:cNvSpPr>
              <a:spLocks/>
            </p:cNvSpPr>
            <p:nvPr/>
          </p:nvSpPr>
          <p:spPr bwMode="auto">
            <a:xfrm>
              <a:off x="5496" y="3073"/>
              <a:ext cx="85" cy="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22859" bIns="0">
              <a:spAutoFit/>
            </a:bodyPr>
            <a:lstStyle>
              <a:lvl1pPr marL="39688">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de-DE" sz="675">
                  <a:solidFill>
                    <a:srgbClr val="336699"/>
                  </a:solidFill>
                  <a:latin typeface="Calibri" panose="020F0502020204030204" pitchFamily="34" charset="0"/>
                  <a:cs typeface="Calibri" panose="020F0502020204030204" pitchFamily="34" charset="0"/>
                  <a:sym typeface="Arial" panose="020B0604020202020204" pitchFamily="34" charset="0"/>
                </a:rPr>
                <a:t>E</a:t>
              </a:r>
            </a:p>
          </p:txBody>
        </p:sp>
      </p:grpSp>
      <p:sp>
        <p:nvSpPr>
          <p:cNvPr id="45065" name="Textfeld 2"/>
          <p:cNvSpPr txBox="1">
            <a:spLocks noChangeArrowheads="1"/>
          </p:cNvSpPr>
          <p:nvPr/>
        </p:nvSpPr>
        <p:spPr bwMode="auto">
          <a:xfrm>
            <a:off x="6462713" y="2997200"/>
            <a:ext cx="2111375"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de-DE" altLang="de-DE" sz="1350" dirty="0">
                <a:ea typeface="MS PGothic" panose="020B0600070205080204" pitchFamily="34" charset="-128"/>
              </a:rPr>
              <a:t>„non-</a:t>
            </a:r>
            <a:r>
              <a:rPr lang="de-DE" altLang="de-DE" sz="1350" dirty="0" err="1">
                <a:ea typeface="MS PGothic" panose="020B0600070205080204" pitchFamily="34" charset="-128"/>
              </a:rPr>
              <a:t>lobar</a:t>
            </a:r>
            <a:r>
              <a:rPr lang="de-DE" altLang="de-DE" sz="1350" dirty="0">
                <a:ea typeface="MS PGothic" panose="020B0600070205080204" pitchFamily="34" charset="-128"/>
              </a:rPr>
              <a:t>“ / „loco </a:t>
            </a:r>
            <a:r>
              <a:rPr lang="de-DE" altLang="de-DE" sz="1350" dirty="0" err="1">
                <a:ea typeface="MS PGothic" panose="020B0600070205080204" pitchFamily="34" charset="-128"/>
              </a:rPr>
              <a:t>typico</a:t>
            </a:r>
            <a:r>
              <a:rPr lang="de-DE" altLang="de-DE" sz="1350" dirty="0">
                <a:ea typeface="MS PGothic" panose="020B0600070205080204" pitchFamily="34" charset="-128"/>
              </a:rPr>
              <a:t>“</a:t>
            </a:r>
          </a:p>
          <a:p>
            <a:pPr>
              <a:spcBef>
                <a:spcPct val="0"/>
              </a:spcBef>
              <a:buFontTx/>
              <a:buNone/>
              <a:defRPr/>
            </a:pPr>
            <a:endParaRPr lang="de-DE" altLang="de-DE" sz="1350" dirty="0">
              <a:ea typeface="MS PGothic" panose="020B0600070205080204" pitchFamily="34" charset="-128"/>
            </a:endParaRPr>
          </a:p>
          <a:p>
            <a:pPr>
              <a:spcBef>
                <a:spcPct val="0"/>
              </a:spcBef>
              <a:buFontTx/>
              <a:buNone/>
              <a:defRPr/>
            </a:pPr>
            <a:r>
              <a:rPr lang="de-DE" altLang="de-DE" sz="1350" dirty="0">
                <a:ea typeface="MS PGothic" panose="020B0600070205080204" pitchFamily="34" charset="-128"/>
              </a:rPr>
              <a:t>Basalganglien</a:t>
            </a:r>
          </a:p>
          <a:p>
            <a:pPr>
              <a:spcBef>
                <a:spcPct val="0"/>
              </a:spcBef>
              <a:buFontTx/>
              <a:buNone/>
              <a:defRPr/>
            </a:pPr>
            <a:r>
              <a:rPr lang="de-DE" altLang="de-DE" sz="1350" dirty="0">
                <a:ea typeface="MS PGothic" panose="020B0600070205080204" pitchFamily="34" charset="-128"/>
              </a:rPr>
              <a:t>Thalamus</a:t>
            </a:r>
          </a:p>
          <a:p>
            <a:pPr>
              <a:spcBef>
                <a:spcPct val="0"/>
              </a:spcBef>
              <a:buFontTx/>
              <a:buNone/>
              <a:defRPr/>
            </a:pPr>
            <a:r>
              <a:rPr lang="de-DE" altLang="de-DE" sz="1350" dirty="0">
                <a:ea typeface="MS PGothic" panose="020B0600070205080204" pitchFamily="34" charset="-128"/>
              </a:rPr>
              <a:t>Pons</a:t>
            </a:r>
          </a:p>
          <a:p>
            <a:pPr>
              <a:spcBef>
                <a:spcPct val="0"/>
              </a:spcBef>
              <a:buFontTx/>
              <a:buNone/>
              <a:defRPr/>
            </a:pPr>
            <a:r>
              <a:rPr lang="de-DE" altLang="de-DE" sz="1350" dirty="0">
                <a:ea typeface="MS PGothic" panose="020B0600070205080204" pitchFamily="34" charset="-128"/>
              </a:rPr>
              <a:t>Cerebellum</a:t>
            </a:r>
          </a:p>
        </p:txBody>
      </p:sp>
      <p:sp>
        <p:nvSpPr>
          <p:cNvPr id="86023" name="Titel 1"/>
          <p:cNvSpPr>
            <a:spLocks noGrp="1" noChangeArrowheads="1"/>
          </p:cNvSpPr>
          <p:nvPr>
            <p:ph type="title"/>
          </p:nvPr>
        </p:nvSpPr>
        <p:spPr>
          <a:xfrm>
            <a:off x="1395413" y="93663"/>
            <a:ext cx="6657975" cy="627062"/>
          </a:xfrm>
        </p:spPr>
        <p:txBody>
          <a:bodyPr/>
          <a:lstStyle/>
          <a:p>
            <a:r>
              <a:rPr lang="de-DE" altLang="de-DE" sz="3200">
                <a:solidFill>
                  <a:srgbClr val="000000"/>
                </a:solidFill>
                <a:cs typeface="Calibri" panose="020F0502020204030204" pitchFamily="34" charset="0"/>
              </a:rPr>
              <a:t>Intrazerebrale Blutung</a:t>
            </a:r>
          </a:p>
        </p:txBody>
      </p:sp>
      <p:cxnSp>
        <p:nvCxnSpPr>
          <p:cNvPr id="3" name="Gerade Verbindung mit Pfeil 2"/>
          <p:cNvCxnSpPr/>
          <p:nvPr/>
        </p:nvCxnSpPr>
        <p:spPr bwMode="auto">
          <a:xfrm flipV="1">
            <a:off x="1655763" y="2997200"/>
            <a:ext cx="647700" cy="323850"/>
          </a:xfrm>
          <a:prstGeom prst="straightConnector1">
            <a:avLst/>
          </a:prstGeom>
          <a:ln w="76200">
            <a:headEnd type="none" w="med" len="med"/>
            <a:tailEnd type="triangle"/>
          </a:ln>
        </p:spPr>
        <p:style>
          <a:lnRef idx="3">
            <a:schemeClr val="accent4"/>
          </a:lnRef>
          <a:fillRef idx="0">
            <a:schemeClr val="accent4"/>
          </a:fillRef>
          <a:effectRef idx="2">
            <a:schemeClr val="accent4"/>
          </a:effectRef>
          <a:fontRef idx="minor">
            <a:schemeClr val="tx1"/>
          </a:fontRef>
        </p:style>
      </p:cxnSp>
      <p:cxnSp>
        <p:nvCxnSpPr>
          <p:cNvPr id="31" name="Gerade Verbindung mit Pfeil 30"/>
          <p:cNvCxnSpPr/>
          <p:nvPr/>
        </p:nvCxnSpPr>
        <p:spPr bwMode="auto">
          <a:xfrm>
            <a:off x="1655763" y="3321050"/>
            <a:ext cx="647700" cy="215900"/>
          </a:xfrm>
          <a:prstGeom prst="straightConnector1">
            <a:avLst/>
          </a:prstGeom>
          <a:ln w="76200">
            <a:headEnd type="none" w="med" len="med"/>
            <a:tailEnd type="triangle"/>
          </a:ln>
        </p:spPr>
        <p:style>
          <a:lnRef idx="3">
            <a:schemeClr val="accent4"/>
          </a:lnRef>
          <a:fillRef idx="0">
            <a:schemeClr val="accent4"/>
          </a:fillRef>
          <a:effectRef idx="2">
            <a:schemeClr val="accent4"/>
          </a:effectRef>
          <a:fontRef idx="minor">
            <a:schemeClr val="tx1"/>
          </a:fontRef>
        </p:style>
      </p:cxnSp>
      <p:sp>
        <p:nvSpPr>
          <p:cNvPr id="45069" name="Ellipse 6"/>
          <p:cNvSpPr>
            <a:spLocks noChangeArrowheads="1"/>
          </p:cNvSpPr>
          <p:nvPr/>
        </p:nvSpPr>
        <p:spPr bwMode="auto">
          <a:xfrm>
            <a:off x="3544888" y="2132013"/>
            <a:ext cx="647700" cy="703262"/>
          </a:xfrm>
          <a:prstGeom prst="ellipse">
            <a:avLst/>
          </a:prstGeom>
          <a:noFill/>
          <a:ln w="76200" algn="ctr">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de-DE" altLang="de-DE" sz="1275">
              <a:solidFill>
                <a:srgbClr val="58AB27"/>
              </a:solidFill>
            </a:endParaRPr>
          </a:p>
        </p:txBody>
      </p:sp>
      <p:grpSp>
        <p:nvGrpSpPr>
          <p:cNvPr id="9" name="Gruppieren 8"/>
          <p:cNvGrpSpPr>
            <a:grpSpLocks/>
          </p:cNvGrpSpPr>
          <p:nvPr/>
        </p:nvGrpSpPr>
        <p:grpSpPr bwMode="auto">
          <a:xfrm>
            <a:off x="1890713" y="2773363"/>
            <a:ext cx="3590925" cy="1774825"/>
            <a:chOff x="997217" y="2554808"/>
            <a:chExt cx="4787357" cy="2367340"/>
          </a:xfrm>
        </p:grpSpPr>
        <p:sp>
          <p:nvSpPr>
            <p:cNvPr id="86028" name="Rectangle 44"/>
            <p:cNvSpPr>
              <a:spLocks/>
            </p:cNvSpPr>
            <p:nvPr/>
          </p:nvSpPr>
          <p:spPr bwMode="auto">
            <a:xfrm>
              <a:off x="997217" y="3690938"/>
              <a:ext cx="2221846" cy="123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22859" bIns="0">
              <a:spAutoFit/>
            </a:bodyPr>
            <a:lstStyle>
              <a:lvl1pPr marL="39688">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2000">
                  <a:solidFill>
                    <a:srgbClr val="336699"/>
                  </a:solidFill>
                  <a:cs typeface="Arial" panose="020B0604020202020204" pitchFamily="34" charset="0"/>
                  <a:sym typeface="Arial" panose="020B0604020202020204" pitchFamily="34" charset="0"/>
                </a:rPr>
                <a:t>„</a:t>
              </a:r>
              <a:r>
                <a:rPr lang="en-US" altLang="de-DE" sz="2000" b="1">
                  <a:solidFill>
                    <a:srgbClr val="0066CC"/>
                  </a:solidFill>
                  <a:cs typeface="Arial" panose="020B0604020202020204" pitchFamily="34" charset="0"/>
                  <a:sym typeface="Arial" panose="020B0604020202020204" pitchFamily="34" charset="0"/>
                </a:rPr>
                <a:t>non-lobar“</a:t>
              </a:r>
            </a:p>
            <a:p>
              <a:pPr eaLnBrk="1" hangingPunct="1">
                <a:spcBef>
                  <a:spcPct val="0"/>
                </a:spcBef>
                <a:buFontTx/>
                <a:buNone/>
              </a:pPr>
              <a:endParaRPr lang="en-US" altLang="de-DE" sz="2000" b="1">
                <a:solidFill>
                  <a:srgbClr val="0066CC"/>
                </a:solidFill>
                <a:cs typeface="Arial" panose="020B0604020202020204" pitchFamily="34" charset="0"/>
                <a:sym typeface="Arial" panose="020B0604020202020204" pitchFamily="34" charset="0"/>
              </a:endParaRPr>
            </a:p>
            <a:p>
              <a:pPr eaLnBrk="1" hangingPunct="1">
                <a:spcBef>
                  <a:spcPct val="0"/>
                </a:spcBef>
                <a:buFontTx/>
                <a:buNone/>
              </a:pPr>
              <a:r>
                <a:rPr lang="en-US" altLang="de-DE" sz="2000" b="1">
                  <a:solidFill>
                    <a:srgbClr val="0066CC"/>
                  </a:solidFill>
                  <a:cs typeface="Arial" panose="020B0604020202020204" pitchFamily="34" charset="0"/>
                  <a:sym typeface="Arial" panose="020B0604020202020204" pitchFamily="34" charset="0"/>
                </a:rPr>
                <a:t>“loco typico”</a:t>
              </a:r>
            </a:p>
          </p:txBody>
        </p:sp>
        <p:grpSp>
          <p:nvGrpSpPr>
            <p:cNvPr id="86029" name="Gruppieren 7"/>
            <p:cNvGrpSpPr>
              <a:grpSpLocks/>
            </p:cNvGrpSpPr>
            <p:nvPr/>
          </p:nvGrpSpPr>
          <p:grpSpPr bwMode="auto">
            <a:xfrm>
              <a:off x="3911406" y="2554808"/>
              <a:ext cx="1873168" cy="2315121"/>
              <a:chOff x="3911406" y="2554808"/>
              <a:chExt cx="1873168" cy="2315121"/>
            </a:xfrm>
          </p:grpSpPr>
          <p:sp>
            <p:nvSpPr>
              <p:cNvPr id="45074" name="Ellipse 35"/>
              <p:cNvSpPr>
                <a:spLocks noChangeArrowheads="1"/>
              </p:cNvSpPr>
              <p:nvPr/>
            </p:nvSpPr>
            <p:spPr bwMode="auto">
              <a:xfrm>
                <a:off x="3911535" y="2554808"/>
                <a:ext cx="863502" cy="935925"/>
              </a:xfrm>
              <a:prstGeom prst="ellipse">
                <a:avLst/>
              </a:prstGeom>
              <a:noFill/>
              <a:ln w="76200" algn="ctr">
                <a:solidFill>
                  <a:srgbClr val="0066CC"/>
                </a:solidFill>
                <a:round/>
                <a:headEnd/>
                <a:tailEnd/>
              </a:ln>
              <a:extLst>
                <a:ext uri="{909E8E84-426E-40DD-AFC4-6F175D3DCCD1}">
                  <a14:hiddenFill xmlns:a14="http://schemas.microsoft.com/office/drawing/2010/main">
                    <a:solidFill>
                      <a:srgbClr val="FFFFFF"/>
                    </a:solidFill>
                  </a14:hiddenFill>
                </a:ext>
              </a:extLst>
            </p:spPr>
            <p:txBody>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de-DE" altLang="de-DE" sz="1275">
                  <a:solidFill>
                    <a:srgbClr val="00378B"/>
                  </a:solidFill>
                </a:endParaRPr>
              </a:p>
            </p:txBody>
          </p:sp>
          <p:sp>
            <p:nvSpPr>
              <p:cNvPr id="45075" name="Ellipse 36"/>
              <p:cNvSpPr>
                <a:spLocks noChangeArrowheads="1"/>
              </p:cNvSpPr>
              <p:nvPr/>
            </p:nvSpPr>
            <p:spPr bwMode="auto">
              <a:xfrm>
                <a:off x="4635353" y="2969834"/>
                <a:ext cx="863502" cy="935925"/>
              </a:xfrm>
              <a:prstGeom prst="ellipse">
                <a:avLst/>
              </a:prstGeom>
              <a:noFill/>
              <a:ln w="76200" algn="ctr">
                <a:solidFill>
                  <a:srgbClr val="0066CC"/>
                </a:solidFill>
                <a:round/>
                <a:headEnd/>
                <a:tailEnd/>
              </a:ln>
              <a:extLst>
                <a:ext uri="{909E8E84-426E-40DD-AFC4-6F175D3DCCD1}">
                  <a14:hiddenFill xmlns:a14="http://schemas.microsoft.com/office/drawing/2010/main">
                    <a:solidFill>
                      <a:srgbClr val="FFFFFF"/>
                    </a:solidFill>
                  </a14:hiddenFill>
                </a:ext>
              </a:extLst>
            </p:spPr>
            <p:txBody>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de-DE" altLang="de-DE" sz="1275"/>
              </a:p>
            </p:txBody>
          </p:sp>
          <p:sp>
            <p:nvSpPr>
              <p:cNvPr id="45076" name="Ellipse 37"/>
              <p:cNvSpPr>
                <a:spLocks noChangeArrowheads="1"/>
              </p:cNvSpPr>
              <p:nvPr/>
            </p:nvSpPr>
            <p:spPr bwMode="auto">
              <a:xfrm>
                <a:off x="4921072" y="3933285"/>
                <a:ext cx="863502" cy="935925"/>
              </a:xfrm>
              <a:prstGeom prst="ellipse">
                <a:avLst/>
              </a:prstGeom>
              <a:noFill/>
              <a:ln w="76200" algn="ctr">
                <a:solidFill>
                  <a:srgbClr val="0066CC"/>
                </a:solidFill>
                <a:round/>
                <a:headEnd/>
                <a:tailEnd/>
              </a:ln>
              <a:extLst>
                <a:ext uri="{909E8E84-426E-40DD-AFC4-6F175D3DCCD1}">
                  <a14:hiddenFill xmlns:a14="http://schemas.microsoft.com/office/drawing/2010/main">
                    <a:solidFill>
                      <a:srgbClr val="FFFFFF"/>
                    </a:solidFill>
                  </a14:hiddenFill>
                </a:ext>
              </a:extLst>
            </p:spPr>
            <p:txBody>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de-DE" altLang="de-DE" sz="1275"/>
              </a:p>
            </p:txBody>
          </p:sp>
        </p:gr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el 1"/>
          <p:cNvSpPr>
            <a:spLocks noGrp="1"/>
          </p:cNvSpPr>
          <p:nvPr>
            <p:ph type="title"/>
          </p:nvPr>
        </p:nvSpPr>
        <p:spPr/>
        <p:txBody>
          <a:bodyPr/>
          <a:lstStyle/>
          <a:p>
            <a:r>
              <a:rPr lang="de-DE" altLang="en-US"/>
              <a:t>Arteriolen =&gt; loco typico ICB </a:t>
            </a:r>
            <a:endParaRPr lang="en-GB" altLang="en-US"/>
          </a:p>
        </p:txBody>
      </p:sp>
      <p:pic>
        <p:nvPicPr>
          <p:cNvPr id="88067" name="Inhaltsplatzhalt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90775" y="981075"/>
            <a:ext cx="5083175" cy="5300663"/>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9"/>
          <p:cNvSpPr>
            <a:spLocks noChangeArrowheads="1"/>
          </p:cNvSpPr>
          <p:nvPr/>
        </p:nvSpPr>
        <p:spPr bwMode="auto">
          <a:xfrm>
            <a:off x="4135438" y="6381750"/>
            <a:ext cx="49672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lnSpc>
                <a:spcPct val="120000"/>
              </a:lnSpc>
              <a:spcBef>
                <a:spcPct val="0"/>
              </a:spcBef>
              <a:buFontTx/>
              <a:buNone/>
            </a:pPr>
            <a:r>
              <a:rPr lang="nl-NL" altLang="de-DE" sz="1000">
                <a:solidFill>
                  <a:srgbClr val="336699"/>
                </a:solidFill>
                <a:latin typeface="Calibri" panose="020F0502020204030204" pitchFamily="34" charset="0"/>
                <a:ea typeface="ＭＳ Ｐゴシック" panose="020B0600070205080204" pitchFamily="34" charset="-128"/>
              </a:rPr>
              <a:t>Sacco et al. 2009; Labovitz al. 2005; Flaherty et al. 2005; Qureshi et al. 2001</a:t>
            </a:r>
          </a:p>
        </p:txBody>
      </p:sp>
      <p:sp>
        <p:nvSpPr>
          <p:cNvPr id="89091" name="AutoShape 11"/>
          <p:cNvSpPr>
            <a:spLocks noChangeArrowheads="1"/>
          </p:cNvSpPr>
          <p:nvPr/>
        </p:nvSpPr>
        <p:spPr bwMode="auto">
          <a:xfrm>
            <a:off x="4211638" y="2630488"/>
            <a:ext cx="319087" cy="1014412"/>
          </a:xfrm>
          <a:prstGeom prst="downArrow">
            <a:avLst>
              <a:gd name="adj1" fmla="val 50000"/>
              <a:gd name="adj2" fmla="val 158970"/>
            </a:avLst>
          </a:prstGeom>
          <a:solidFill>
            <a:srgbClr val="CC66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de-DE" sz="1700"/>
          </a:p>
        </p:txBody>
      </p:sp>
      <p:sp>
        <p:nvSpPr>
          <p:cNvPr id="89092" name="AutoShape 12"/>
          <p:cNvSpPr>
            <a:spLocks noChangeArrowheads="1"/>
          </p:cNvSpPr>
          <p:nvPr/>
        </p:nvSpPr>
        <p:spPr bwMode="auto">
          <a:xfrm rot="-3120000">
            <a:off x="2790825" y="2768600"/>
            <a:ext cx="1111250" cy="298450"/>
          </a:xfrm>
          <a:prstGeom prst="leftArrow">
            <a:avLst>
              <a:gd name="adj1" fmla="val 50000"/>
              <a:gd name="adj2" fmla="val 186153"/>
            </a:avLst>
          </a:prstGeom>
          <a:solidFill>
            <a:srgbClr val="CC66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de-DE" sz="1700"/>
          </a:p>
        </p:txBody>
      </p:sp>
      <p:sp>
        <p:nvSpPr>
          <p:cNvPr id="89093" name="AutoShape 13"/>
          <p:cNvSpPr>
            <a:spLocks noChangeArrowheads="1"/>
          </p:cNvSpPr>
          <p:nvPr/>
        </p:nvSpPr>
        <p:spPr bwMode="auto">
          <a:xfrm rot="3120000">
            <a:off x="4872832" y="2861469"/>
            <a:ext cx="1677987" cy="295275"/>
          </a:xfrm>
          <a:prstGeom prst="rightArrow">
            <a:avLst>
              <a:gd name="adj1" fmla="val 50000"/>
              <a:gd name="adj2" fmla="val 284166"/>
            </a:avLst>
          </a:prstGeom>
          <a:solidFill>
            <a:srgbClr val="CC66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de-DE" sz="1700"/>
          </a:p>
        </p:txBody>
      </p:sp>
      <p:sp>
        <p:nvSpPr>
          <p:cNvPr id="89094" name="AutoShape 14"/>
          <p:cNvSpPr>
            <a:spLocks noChangeArrowheads="1"/>
          </p:cNvSpPr>
          <p:nvPr/>
        </p:nvSpPr>
        <p:spPr bwMode="auto">
          <a:xfrm rot="-1502981">
            <a:off x="2954338" y="1706563"/>
            <a:ext cx="700087" cy="347662"/>
          </a:xfrm>
          <a:prstGeom prst="leftArrow">
            <a:avLst>
              <a:gd name="adj1" fmla="val 50000"/>
              <a:gd name="adj2" fmla="val 100676"/>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de-DE" sz="1700"/>
          </a:p>
        </p:txBody>
      </p:sp>
      <p:sp>
        <p:nvSpPr>
          <p:cNvPr id="89095" name="AutoShape 15"/>
          <p:cNvSpPr>
            <a:spLocks noChangeArrowheads="1"/>
          </p:cNvSpPr>
          <p:nvPr/>
        </p:nvSpPr>
        <p:spPr bwMode="auto">
          <a:xfrm rot="-9152785">
            <a:off x="5738813" y="1689100"/>
            <a:ext cx="525462" cy="349250"/>
          </a:xfrm>
          <a:prstGeom prst="leftArrow">
            <a:avLst>
              <a:gd name="adj1" fmla="val 50000"/>
              <a:gd name="adj2" fmla="val 75220"/>
            </a:avLst>
          </a:prstGeom>
          <a:solidFill>
            <a:srgbClr val="CC66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de-DE" sz="1700"/>
          </a:p>
        </p:txBody>
      </p:sp>
      <p:sp>
        <p:nvSpPr>
          <p:cNvPr id="89096" name="Text Box 16"/>
          <p:cNvSpPr txBox="1">
            <a:spLocks noChangeArrowheads="1"/>
          </p:cNvSpPr>
          <p:nvPr/>
        </p:nvSpPr>
        <p:spPr bwMode="auto">
          <a:xfrm>
            <a:off x="3563938" y="908050"/>
            <a:ext cx="22129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de-DE" sz="3200"/>
              <a:t>Inhomogen</a:t>
            </a:r>
          </a:p>
        </p:txBody>
      </p:sp>
      <p:sp>
        <p:nvSpPr>
          <p:cNvPr id="2" name="Textfeld 1"/>
          <p:cNvSpPr txBox="1"/>
          <p:nvPr/>
        </p:nvSpPr>
        <p:spPr>
          <a:xfrm>
            <a:off x="323850" y="1557338"/>
            <a:ext cx="2924175" cy="1630362"/>
          </a:xfrm>
          <a:prstGeom prst="rect">
            <a:avLst/>
          </a:prstGeom>
          <a:noFill/>
        </p:spPr>
        <p:txBody>
          <a:bodyPr wrap="none">
            <a:spAutoFit/>
          </a:bodyPr>
          <a:lstStyle/>
          <a:p>
            <a:pPr>
              <a:defRPr/>
            </a:pPr>
            <a:r>
              <a:rPr lang="de-DE" sz="2000" b="1" dirty="0"/>
              <a:t>„Primär“   </a:t>
            </a:r>
          </a:p>
          <a:p>
            <a:pPr marL="285750" indent="-285750">
              <a:buFontTx/>
              <a:buChar char="-"/>
              <a:defRPr/>
            </a:pPr>
            <a:r>
              <a:rPr lang="de-DE" sz="2000" b="1" dirty="0" err="1"/>
              <a:t>Hypertensiv</a:t>
            </a:r>
            <a:endParaRPr lang="de-DE" sz="2000" b="1" dirty="0"/>
          </a:p>
          <a:p>
            <a:pPr>
              <a:defRPr/>
            </a:pPr>
            <a:r>
              <a:rPr lang="de-DE" sz="2000" b="1" dirty="0"/>
              <a:t>	(Loco </a:t>
            </a:r>
            <a:r>
              <a:rPr lang="de-DE" sz="2000" b="1" dirty="0" err="1"/>
              <a:t>typico</a:t>
            </a:r>
            <a:r>
              <a:rPr lang="de-DE" sz="2000" b="1" dirty="0"/>
              <a:t>)</a:t>
            </a:r>
          </a:p>
          <a:p>
            <a:pPr marL="285750" indent="-285750">
              <a:buFontTx/>
              <a:buChar char="-"/>
              <a:defRPr/>
            </a:pPr>
            <a:r>
              <a:rPr lang="de-DE" sz="2000" b="1" dirty="0" err="1"/>
              <a:t>Amyloidangiopathie</a:t>
            </a:r>
            <a:endParaRPr lang="de-DE" sz="2000" b="1" dirty="0"/>
          </a:p>
          <a:p>
            <a:pPr lvl="1">
              <a:defRPr/>
            </a:pPr>
            <a:r>
              <a:rPr lang="de-DE" sz="2000" b="1" dirty="0"/>
              <a:t>	(CAA)</a:t>
            </a:r>
          </a:p>
        </p:txBody>
      </p:sp>
      <p:sp>
        <p:nvSpPr>
          <p:cNvPr id="89098" name="Textfeld 2"/>
          <p:cNvSpPr txBox="1">
            <a:spLocks noChangeArrowheads="1"/>
          </p:cNvSpPr>
          <p:nvPr/>
        </p:nvSpPr>
        <p:spPr bwMode="auto">
          <a:xfrm>
            <a:off x="2209800" y="1403350"/>
            <a:ext cx="979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de-DE" sz="1800" b="1"/>
              <a:t>50-70%</a:t>
            </a:r>
          </a:p>
        </p:txBody>
      </p:sp>
      <p:grpSp>
        <p:nvGrpSpPr>
          <p:cNvPr id="7" name="Gruppieren 6"/>
          <p:cNvGrpSpPr>
            <a:grpSpLocks/>
          </p:cNvGrpSpPr>
          <p:nvPr/>
        </p:nvGrpSpPr>
        <p:grpSpPr bwMode="auto">
          <a:xfrm>
            <a:off x="49213" y="3336925"/>
            <a:ext cx="3962400" cy="3000375"/>
            <a:chOff x="49828" y="3337116"/>
            <a:chExt cx="3962126" cy="2999638"/>
          </a:xfrm>
        </p:grpSpPr>
        <p:sp>
          <p:nvSpPr>
            <p:cNvPr id="89111" name="Textfeld 46"/>
            <p:cNvSpPr txBox="1">
              <a:spLocks noChangeArrowheads="1"/>
            </p:cNvSpPr>
            <p:nvPr/>
          </p:nvSpPr>
          <p:spPr bwMode="auto">
            <a:xfrm>
              <a:off x="509072" y="3337116"/>
              <a:ext cx="350288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de-DE" sz="2000"/>
                <a:t>„Sekundär / Symptomatisch“</a:t>
              </a:r>
            </a:p>
            <a:p>
              <a:pPr>
                <a:spcBef>
                  <a:spcPct val="0"/>
                </a:spcBef>
                <a:buFontTx/>
                <a:buNone/>
              </a:pPr>
              <a:endParaRPr lang="de-DE" altLang="de-DE" sz="2000"/>
            </a:p>
            <a:p>
              <a:pPr>
                <a:spcBef>
                  <a:spcPct val="0"/>
                </a:spcBef>
                <a:buFontTx/>
                <a:buNone/>
              </a:pPr>
              <a:r>
                <a:rPr lang="de-DE" altLang="de-DE" sz="2000"/>
                <a:t>      Antikoagulation </a:t>
              </a:r>
            </a:p>
            <a:p>
              <a:pPr>
                <a:spcBef>
                  <a:spcPct val="0"/>
                </a:spcBef>
                <a:buFontTx/>
                <a:buNone/>
              </a:pPr>
              <a:r>
                <a:rPr lang="de-DE" altLang="de-DE" sz="2000"/>
                <a:t>	iatrogen </a:t>
              </a:r>
              <a:r>
                <a:rPr lang="de-DE" altLang="de-DE" sz="1600"/>
                <a:t>(VKA, NOAK)</a:t>
              </a:r>
              <a:endParaRPr lang="de-DE" altLang="de-DE" sz="2000"/>
            </a:p>
            <a:p>
              <a:pPr>
                <a:spcBef>
                  <a:spcPct val="0"/>
                </a:spcBef>
                <a:buFontTx/>
                <a:buNone/>
              </a:pPr>
              <a:r>
                <a:rPr lang="de-DE" altLang="de-DE" sz="2000"/>
                <a:t>	Koagulopathie</a:t>
              </a:r>
            </a:p>
          </p:txBody>
        </p:sp>
        <p:pic>
          <p:nvPicPr>
            <p:cNvPr id="89112" name="Grafi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28" y="4965154"/>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uppieren 13"/>
          <p:cNvGrpSpPr>
            <a:grpSpLocks/>
          </p:cNvGrpSpPr>
          <p:nvPr/>
        </p:nvGrpSpPr>
        <p:grpSpPr bwMode="auto">
          <a:xfrm>
            <a:off x="5508625" y="3851275"/>
            <a:ext cx="3622675" cy="2098675"/>
            <a:chOff x="5508104" y="3850757"/>
            <a:chExt cx="3623014" cy="2098523"/>
          </a:xfrm>
        </p:grpSpPr>
        <p:sp>
          <p:nvSpPr>
            <p:cNvPr id="89109" name="Textfeld 49"/>
            <p:cNvSpPr txBox="1">
              <a:spLocks noChangeArrowheads="1"/>
            </p:cNvSpPr>
            <p:nvPr/>
          </p:nvSpPr>
          <p:spPr bwMode="auto">
            <a:xfrm>
              <a:off x="5508104" y="3850757"/>
              <a:ext cx="2145788" cy="70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de-DE" sz="2000"/>
                <a:t>AVM, Aneurysma</a:t>
              </a:r>
            </a:p>
            <a:p>
              <a:pPr>
                <a:spcBef>
                  <a:spcPct val="0"/>
                </a:spcBef>
                <a:buFontTx/>
                <a:buNone/>
              </a:pPr>
              <a:r>
                <a:rPr lang="de-DE" altLang="de-DE" sz="2000"/>
                <a:t>Vaskulitis</a:t>
              </a:r>
            </a:p>
          </p:txBody>
        </p:sp>
        <p:pic>
          <p:nvPicPr>
            <p:cNvPr id="89110" name="Grafik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25232" y="4217296"/>
              <a:ext cx="1605886" cy="173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uppieren 8"/>
          <p:cNvGrpSpPr>
            <a:grpSpLocks/>
          </p:cNvGrpSpPr>
          <p:nvPr/>
        </p:nvGrpSpPr>
        <p:grpSpPr bwMode="auto">
          <a:xfrm>
            <a:off x="6416675" y="949325"/>
            <a:ext cx="2528888" cy="2263775"/>
            <a:chOff x="6619137" y="632476"/>
            <a:chExt cx="2529136" cy="2264318"/>
          </a:xfrm>
        </p:grpSpPr>
        <p:sp>
          <p:nvSpPr>
            <p:cNvPr id="89107" name="Textfeld 50"/>
            <p:cNvSpPr txBox="1">
              <a:spLocks noChangeArrowheads="1"/>
            </p:cNvSpPr>
            <p:nvPr/>
          </p:nvSpPr>
          <p:spPr bwMode="auto">
            <a:xfrm>
              <a:off x="6619137" y="1881131"/>
              <a:ext cx="149592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de-DE" sz="2000"/>
                <a:t>Sinus- oder</a:t>
              </a:r>
            </a:p>
            <a:p>
              <a:pPr>
                <a:spcBef>
                  <a:spcPct val="0"/>
                </a:spcBef>
                <a:buFontTx/>
                <a:buNone/>
              </a:pPr>
              <a:r>
                <a:rPr lang="de-DE" altLang="de-DE" sz="2000"/>
                <a:t>Hirnvenen</a:t>
              </a:r>
            </a:p>
            <a:p>
              <a:pPr>
                <a:spcBef>
                  <a:spcPct val="0"/>
                </a:spcBef>
                <a:buFontTx/>
                <a:buNone/>
              </a:pPr>
              <a:r>
                <a:rPr lang="de-DE" altLang="de-DE" sz="2000"/>
                <a:t>Thrombose</a:t>
              </a:r>
            </a:p>
          </p:txBody>
        </p:sp>
        <p:pic>
          <p:nvPicPr>
            <p:cNvPr id="89108" name="Grafik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25884" y="632476"/>
              <a:ext cx="1622389" cy="155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uppieren 12"/>
          <p:cNvGrpSpPr>
            <a:grpSpLocks/>
          </p:cNvGrpSpPr>
          <p:nvPr/>
        </p:nvGrpSpPr>
        <p:grpSpPr bwMode="auto">
          <a:xfrm>
            <a:off x="3248025" y="4973638"/>
            <a:ext cx="3282950" cy="1905000"/>
            <a:chOff x="3248183" y="4973106"/>
            <a:chExt cx="3283271" cy="1905600"/>
          </a:xfrm>
        </p:grpSpPr>
        <p:sp>
          <p:nvSpPr>
            <p:cNvPr id="89105" name="Textfeld 48"/>
            <p:cNvSpPr txBox="1">
              <a:spLocks noChangeArrowheads="1"/>
            </p:cNvSpPr>
            <p:nvPr/>
          </p:nvSpPr>
          <p:spPr bwMode="auto">
            <a:xfrm>
              <a:off x="3248183" y="4973106"/>
              <a:ext cx="328327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de-DE" sz="2000"/>
                <a:t>Eingeblutete/r 	Infarkt</a:t>
              </a:r>
            </a:p>
            <a:p>
              <a:pPr>
                <a:spcBef>
                  <a:spcPct val="0"/>
                </a:spcBef>
                <a:buFontTx/>
                <a:buNone/>
              </a:pPr>
              <a:r>
                <a:rPr lang="de-DE" altLang="de-DE" sz="2000"/>
                <a:t>		Metastase </a:t>
              </a:r>
            </a:p>
            <a:p>
              <a:pPr>
                <a:spcBef>
                  <a:spcPct val="0"/>
                </a:spcBef>
                <a:buFontTx/>
                <a:buNone/>
              </a:pPr>
              <a:r>
                <a:rPr lang="de-DE" altLang="de-DE" sz="2000"/>
                <a:t>		Tumor</a:t>
              </a:r>
            </a:p>
          </p:txBody>
        </p:sp>
        <p:pic>
          <p:nvPicPr>
            <p:cNvPr id="89106" name="Grafik 9"/>
            <p:cNvPicPr>
              <a:picLocks noChangeAspect="1"/>
            </p:cNvPicPr>
            <p:nvPr/>
          </p:nvPicPr>
          <p:blipFill>
            <a:blip r:embed="rId6">
              <a:extLst>
                <a:ext uri="{28A0092B-C50C-407E-A947-70E740481C1C}">
                  <a14:useLocalDpi xmlns:a14="http://schemas.microsoft.com/office/drawing/2010/main" val="0"/>
                </a:ext>
              </a:extLst>
            </a:blip>
            <a:srcRect l="30650" t="22639" r="32001" b="8961"/>
            <a:stretch>
              <a:fillRect/>
            </a:stretch>
          </p:blipFill>
          <p:spPr bwMode="auto">
            <a:xfrm>
              <a:off x="3563888" y="5395168"/>
              <a:ext cx="1296144" cy="148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9103" name="Gerade Verbindung mit Pfeil 11"/>
          <p:cNvCxnSpPr>
            <a:cxnSpLocks noChangeShapeType="1"/>
          </p:cNvCxnSpPr>
          <p:nvPr/>
        </p:nvCxnSpPr>
        <p:spPr bwMode="auto">
          <a:xfrm>
            <a:off x="3463925" y="5949950"/>
            <a:ext cx="460375" cy="0"/>
          </a:xfrm>
          <a:prstGeom prst="straightConnector1">
            <a:avLst/>
          </a:prstGeom>
          <a:noFill/>
          <a:ln w="57150" algn="ctr">
            <a:solidFill>
              <a:schemeClr val="bg1"/>
            </a:solidFill>
            <a:round/>
            <a:headEnd/>
            <a:tailEnd type="triangle" w="med" len="med"/>
          </a:ln>
          <a:extLst>
            <a:ext uri="{909E8E84-426E-40DD-AFC4-6F175D3DCCD1}">
              <a14:hiddenFill xmlns:a14="http://schemas.microsoft.com/office/drawing/2010/main">
                <a:noFill/>
              </a14:hiddenFill>
            </a:ext>
          </a:extLst>
        </p:spPr>
      </p:cxnSp>
      <p:sp>
        <p:nvSpPr>
          <p:cNvPr id="89104" name="Titel 1"/>
          <p:cNvSpPr>
            <a:spLocks noGrp="1"/>
          </p:cNvSpPr>
          <p:nvPr>
            <p:ph type="title"/>
          </p:nvPr>
        </p:nvSpPr>
        <p:spPr>
          <a:xfrm>
            <a:off x="514350" y="22225"/>
            <a:ext cx="8229600" cy="836613"/>
          </a:xfrm>
        </p:spPr>
        <p:txBody>
          <a:bodyPr/>
          <a:lstStyle/>
          <a:p>
            <a:r>
              <a:rPr lang="de-DE" altLang="de-DE">
                <a:solidFill>
                  <a:srgbClr val="FF0000"/>
                </a:solidFill>
              </a:rPr>
              <a:t>Intrazerebrale Blutung</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el 1"/>
          <p:cNvSpPr>
            <a:spLocks noGrp="1"/>
          </p:cNvSpPr>
          <p:nvPr>
            <p:ph type="title"/>
          </p:nvPr>
        </p:nvSpPr>
        <p:spPr/>
        <p:txBody>
          <a:bodyPr/>
          <a:lstStyle/>
          <a:p>
            <a:r>
              <a:rPr lang="de-DE" altLang="en-US" dirty="0"/>
              <a:t>Bildgebung und ICB =&gt; </a:t>
            </a:r>
            <a:r>
              <a:rPr lang="de-DE" altLang="en-US" dirty="0" err="1"/>
              <a:t>next</a:t>
            </a:r>
            <a:r>
              <a:rPr lang="de-DE" altLang="en-US" dirty="0"/>
              <a:t> </a:t>
            </a:r>
            <a:r>
              <a:rPr lang="de-DE" altLang="en-US" dirty="0" err="1"/>
              <a:t>talk</a:t>
            </a:r>
            <a:endParaRPr lang="en-GB" altLang="en-US" dirty="0"/>
          </a:p>
        </p:txBody>
      </p:sp>
      <p:pic>
        <p:nvPicPr>
          <p:cNvPr id="91139" name="Inhaltsplatzhalt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16013" y="908050"/>
            <a:ext cx="7045325" cy="5543550"/>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62" name="Titel 1"/>
          <p:cNvSpPr>
            <a:spLocks noGrp="1"/>
          </p:cNvSpPr>
          <p:nvPr>
            <p:ph type="title"/>
          </p:nvPr>
        </p:nvSpPr>
        <p:spPr/>
        <p:txBody>
          <a:bodyPr/>
          <a:lstStyle/>
          <a:p>
            <a:r>
              <a:rPr lang="de-DE" altLang="de-DE"/>
              <a:t>TED Frage (4)</a:t>
            </a:r>
          </a:p>
        </p:txBody>
      </p:sp>
      <p:sp>
        <p:nvSpPr>
          <p:cNvPr id="5" name="Inhaltsplatzhalter 4"/>
          <p:cNvSpPr>
            <a:spLocks noGrp="1"/>
          </p:cNvSpPr>
          <p:nvPr>
            <p:ph idx="1"/>
          </p:nvPr>
        </p:nvSpPr>
        <p:spPr>
          <a:xfrm>
            <a:off x="611188" y="1484313"/>
            <a:ext cx="7993062" cy="2736850"/>
          </a:xfrm>
        </p:spPr>
        <p:txBody>
          <a:bodyPr/>
          <a:lstStyle/>
          <a:p>
            <a:pPr marL="0" indent="0">
              <a:buFontTx/>
              <a:buNone/>
              <a:defRPr/>
            </a:pPr>
            <a:r>
              <a:rPr lang="de-DE" dirty="0"/>
              <a:t>Was ist KEINE typische ätiologische Einordnung für den </a:t>
            </a:r>
            <a:r>
              <a:rPr lang="de-DE" u="sng" dirty="0"/>
              <a:t>ischämischen Schlaganfall</a:t>
            </a:r>
            <a:r>
              <a:rPr lang="de-DE" dirty="0"/>
              <a:t>?</a:t>
            </a:r>
          </a:p>
          <a:p>
            <a:pPr marL="0" indent="0">
              <a:buFontTx/>
              <a:buNone/>
              <a:defRPr/>
            </a:pPr>
            <a:endParaRPr lang="de-DE" dirty="0"/>
          </a:p>
          <a:p>
            <a:pPr marL="0" indent="0">
              <a:buFontTx/>
              <a:buNone/>
              <a:defRPr/>
            </a:pPr>
            <a:r>
              <a:rPr lang="de-DE" dirty="0"/>
              <a:t>A: lakunär / </a:t>
            </a:r>
            <a:r>
              <a:rPr lang="de-DE" dirty="0" err="1"/>
              <a:t>mikroangiopathisch</a:t>
            </a:r>
            <a:endParaRPr lang="de-DE" dirty="0"/>
          </a:p>
          <a:p>
            <a:pPr marL="0" indent="0">
              <a:buFontTx/>
              <a:buNone/>
              <a:defRPr/>
            </a:pPr>
            <a:r>
              <a:rPr lang="de-DE" dirty="0"/>
              <a:t>B: </a:t>
            </a:r>
            <a:r>
              <a:rPr lang="de-DE" dirty="0" err="1"/>
              <a:t>kardioembolisch</a:t>
            </a:r>
            <a:endParaRPr lang="de-DE" dirty="0"/>
          </a:p>
          <a:p>
            <a:pPr marL="0" indent="0">
              <a:buFontTx/>
              <a:buNone/>
              <a:defRPr/>
            </a:pPr>
            <a:r>
              <a:rPr lang="de-DE" dirty="0"/>
              <a:t>C: </a:t>
            </a:r>
            <a:r>
              <a:rPr lang="de-DE" dirty="0" err="1"/>
              <a:t>arterio</a:t>
            </a:r>
            <a:r>
              <a:rPr lang="de-DE" dirty="0"/>
              <a:t>-arteriell-</a:t>
            </a:r>
            <a:r>
              <a:rPr lang="de-DE" dirty="0" err="1"/>
              <a:t>embolisch</a:t>
            </a:r>
            <a:endParaRPr lang="de-DE" dirty="0"/>
          </a:p>
          <a:p>
            <a:pPr marL="0" indent="0">
              <a:buFontTx/>
              <a:buNone/>
              <a:defRPr/>
            </a:pPr>
            <a:r>
              <a:rPr lang="de-DE" dirty="0"/>
              <a:t>D: loco-</a:t>
            </a:r>
            <a:r>
              <a:rPr lang="de-DE" dirty="0" err="1"/>
              <a:t>typico</a:t>
            </a:r>
            <a:endParaRPr lang="de-DE" dirty="0"/>
          </a:p>
          <a:p>
            <a:pPr>
              <a:defRPr/>
            </a:pPr>
            <a:endParaRPr lang="de-DE"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6" name="Titel 1"/>
          <p:cNvSpPr>
            <a:spLocks noGrp="1"/>
          </p:cNvSpPr>
          <p:nvPr>
            <p:ph type="ctrTitle"/>
          </p:nvPr>
        </p:nvSpPr>
        <p:spPr>
          <a:xfrm>
            <a:off x="685800" y="-36513"/>
            <a:ext cx="7772400" cy="1008063"/>
          </a:xfrm>
        </p:spPr>
        <p:txBody>
          <a:bodyPr/>
          <a:lstStyle/>
          <a:p>
            <a:r>
              <a:rPr lang="de-DE" altLang="de-DE"/>
              <a:t>TED (4) - Antwort</a:t>
            </a:r>
          </a:p>
        </p:txBody>
      </p:sp>
      <p:sp>
        <p:nvSpPr>
          <p:cNvPr id="93187" name="Textfeld 3"/>
          <p:cNvSpPr txBox="1">
            <a:spLocks noChangeArrowheads="1"/>
          </p:cNvSpPr>
          <p:nvPr/>
        </p:nvSpPr>
        <p:spPr bwMode="auto">
          <a:xfrm>
            <a:off x="1547813" y="1509713"/>
            <a:ext cx="7127875" cy="417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200150" indent="-28575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eaLnBrk="0" fontAlgn="base" hangingPunct="0">
              <a:spcBef>
                <a:spcPct val="0"/>
              </a:spcBef>
              <a:spcAft>
                <a:spcPct val="0"/>
              </a:spcAft>
              <a:defRPr sz="1700">
                <a:solidFill>
                  <a:schemeClr val="tx1"/>
                </a:solidFill>
                <a:latin typeface="Arial" panose="020B0604020202020204" pitchFamily="34" charset="0"/>
              </a:defRPr>
            </a:lvl6pPr>
            <a:lvl7pPr marL="2971800" indent="-228600" eaLnBrk="0" fontAlgn="base" hangingPunct="0">
              <a:spcBef>
                <a:spcPct val="0"/>
              </a:spcBef>
              <a:spcAft>
                <a:spcPct val="0"/>
              </a:spcAft>
              <a:defRPr sz="1700">
                <a:solidFill>
                  <a:schemeClr val="tx1"/>
                </a:solidFill>
                <a:latin typeface="Arial" panose="020B0604020202020204" pitchFamily="34" charset="0"/>
              </a:defRPr>
            </a:lvl7pPr>
            <a:lvl8pPr marL="3429000" indent="-228600" eaLnBrk="0" fontAlgn="base" hangingPunct="0">
              <a:spcBef>
                <a:spcPct val="0"/>
              </a:spcBef>
              <a:spcAft>
                <a:spcPct val="0"/>
              </a:spcAft>
              <a:defRPr sz="1700">
                <a:solidFill>
                  <a:schemeClr val="tx1"/>
                </a:solidFill>
                <a:latin typeface="Arial" panose="020B0604020202020204" pitchFamily="34" charset="0"/>
              </a:defRPr>
            </a:lvl8pPr>
            <a:lvl9pPr marL="3886200" indent="-228600" eaLnBrk="0" fontAlgn="base" hangingPunct="0">
              <a:spcBef>
                <a:spcPct val="0"/>
              </a:spcBef>
              <a:spcAft>
                <a:spcPct val="0"/>
              </a:spcAft>
              <a:defRPr sz="1700">
                <a:solidFill>
                  <a:schemeClr val="tx1"/>
                </a:solidFill>
                <a:latin typeface="Arial" panose="020B0604020202020204" pitchFamily="34" charset="0"/>
              </a:defRPr>
            </a:lvl9pPr>
          </a:lstStyle>
          <a:p>
            <a:r>
              <a:rPr lang="de-DE" altLang="en-US" sz="2800" b="1"/>
              <a:t>Richtige Antwort:</a:t>
            </a:r>
          </a:p>
          <a:p>
            <a:r>
              <a:rPr lang="de-DE" altLang="en-US" sz="2800" b="1">
                <a:solidFill>
                  <a:srgbClr val="FF0000"/>
                </a:solidFill>
              </a:rPr>
              <a:t>D: loco-typico </a:t>
            </a:r>
            <a:r>
              <a:rPr lang="de-DE" altLang="en-US" sz="2000" b="1">
                <a:solidFill>
                  <a:srgbClr val="FF0000"/>
                </a:solidFill>
              </a:rPr>
              <a:t>(ist keine Ätiologie der Ischämie)</a:t>
            </a:r>
            <a:endParaRPr lang="de-DE" altLang="en-US" sz="2800" b="1">
              <a:solidFill>
                <a:srgbClr val="FF0000"/>
              </a:solidFill>
            </a:endParaRPr>
          </a:p>
          <a:p>
            <a:endParaRPr lang="de-DE" altLang="en-US" sz="2800"/>
          </a:p>
          <a:p>
            <a:r>
              <a:rPr lang="de-DE" altLang="en-US" b="1"/>
              <a:t>Erklärung:  „loco typico“ beschreibt die Lokalisation einer ICB</a:t>
            </a:r>
            <a:br>
              <a:rPr lang="de-DE" altLang="en-US" b="1"/>
            </a:br>
            <a:r>
              <a:rPr lang="de-DE" altLang="en-US" b="1"/>
              <a:t> </a:t>
            </a:r>
            <a:endParaRPr lang="de-DE" altLang="en-US"/>
          </a:p>
          <a:p>
            <a:r>
              <a:rPr lang="de-DE" altLang="en-US" b="1"/>
              <a:t>	Zu den „loci typici“ zählen bei der ICB</a:t>
            </a:r>
            <a:endParaRPr lang="de-DE" altLang="en-US"/>
          </a:p>
          <a:p>
            <a:pPr lvl="2">
              <a:buFont typeface="Arial" panose="020B0604020202020204" pitchFamily="34" charset="0"/>
              <a:buChar char="•"/>
            </a:pPr>
            <a:r>
              <a:rPr lang="de-DE" altLang="en-US" b="1"/>
              <a:t>Stammganglien</a:t>
            </a:r>
            <a:endParaRPr lang="de-DE" altLang="en-US"/>
          </a:p>
          <a:p>
            <a:pPr lvl="2">
              <a:buFont typeface="Arial" panose="020B0604020202020204" pitchFamily="34" charset="0"/>
              <a:buChar char="•"/>
            </a:pPr>
            <a:r>
              <a:rPr lang="de-DE" altLang="en-US" b="1"/>
              <a:t>Thalamus</a:t>
            </a:r>
            <a:endParaRPr lang="de-DE" altLang="en-US"/>
          </a:p>
          <a:p>
            <a:pPr lvl="2">
              <a:buFont typeface="Arial" panose="020B0604020202020204" pitchFamily="34" charset="0"/>
              <a:buChar char="•"/>
            </a:pPr>
            <a:r>
              <a:rPr lang="de-DE" altLang="en-US" b="1"/>
              <a:t>Kleinhirn</a:t>
            </a:r>
            <a:endParaRPr lang="de-DE" altLang="en-US"/>
          </a:p>
          <a:p>
            <a:pPr lvl="2">
              <a:buFont typeface="Arial" panose="020B0604020202020204" pitchFamily="34" charset="0"/>
              <a:buChar char="•"/>
            </a:pPr>
            <a:r>
              <a:rPr lang="de-DE" altLang="en-US" b="1"/>
              <a:t>Pons</a:t>
            </a:r>
            <a:endParaRPr lang="de-DE" altLang="en-US"/>
          </a:p>
          <a:p>
            <a:r>
              <a:rPr lang="de-DE" altLang="en-US" b="1"/>
              <a:t>	Sie sind meist hypertensiver Genese.</a:t>
            </a:r>
            <a:endParaRPr lang="de-DE" altLang="en-US"/>
          </a:p>
          <a:p>
            <a:r>
              <a:rPr lang="de-DE" altLang="en-US" b="1"/>
              <a:t>	Andere Lokalisationen nennt man „atypisch“.</a:t>
            </a:r>
            <a:endParaRPr lang="de-DE" altLang="en-US"/>
          </a:p>
          <a:p>
            <a:endParaRPr lang="de-DE" altLang="en-US" sz="28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el 1"/>
          <p:cNvSpPr>
            <a:spLocks noGrp="1"/>
          </p:cNvSpPr>
          <p:nvPr>
            <p:ph type="title"/>
          </p:nvPr>
        </p:nvSpPr>
        <p:spPr/>
        <p:txBody>
          <a:bodyPr/>
          <a:lstStyle/>
          <a:p>
            <a:r>
              <a:rPr lang="de-DE" altLang="de-DE"/>
              <a:t>STRUKTUR</a:t>
            </a:r>
          </a:p>
        </p:txBody>
      </p:sp>
      <p:sp>
        <p:nvSpPr>
          <p:cNvPr id="7171" name="Inhaltsplatzhalter 2"/>
          <p:cNvSpPr>
            <a:spLocks noGrp="1"/>
          </p:cNvSpPr>
          <p:nvPr>
            <p:ph idx="1"/>
          </p:nvPr>
        </p:nvSpPr>
        <p:spPr>
          <a:xfrm>
            <a:off x="2114550" y="1244600"/>
            <a:ext cx="4949825" cy="4321175"/>
          </a:xfrm>
        </p:spPr>
        <p:txBody>
          <a:bodyPr/>
          <a:lstStyle/>
          <a:p>
            <a:pPr marL="0" indent="0">
              <a:buFontTx/>
              <a:buNone/>
              <a:defRPr/>
            </a:pPr>
            <a:r>
              <a:rPr lang="de-DE" dirty="0">
                <a:solidFill>
                  <a:schemeClr val="bg1">
                    <a:lumMod val="65000"/>
                  </a:schemeClr>
                </a:solidFill>
                <a:cs typeface="Arial" panose="020B0604020202020204" pitchFamily="34" charset="0"/>
              </a:rPr>
              <a:t>Epidemiologie </a:t>
            </a:r>
          </a:p>
          <a:p>
            <a:pPr marL="0" indent="0">
              <a:buFontTx/>
              <a:buNone/>
              <a:defRPr/>
            </a:pPr>
            <a:r>
              <a:rPr lang="de-DE" dirty="0">
                <a:solidFill>
                  <a:schemeClr val="bg1">
                    <a:lumMod val="65000"/>
                  </a:schemeClr>
                </a:solidFill>
                <a:cs typeface="Arial" panose="020B0604020202020204" pitchFamily="34" charset="0"/>
              </a:rPr>
              <a:t>klinische Symptome</a:t>
            </a:r>
          </a:p>
          <a:p>
            <a:pPr marL="0" indent="0">
              <a:buFontTx/>
              <a:buNone/>
              <a:defRPr/>
            </a:pPr>
            <a:r>
              <a:rPr lang="de-DE" dirty="0">
                <a:solidFill>
                  <a:schemeClr val="bg1">
                    <a:lumMod val="65000"/>
                  </a:schemeClr>
                </a:solidFill>
                <a:cs typeface="Arial" panose="020B0604020202020204" pitchFamily="34" charset="0"/>
              </a:rPr>
              <a:t>Prähospitalphase </a:t>
            </a:r>
          </a:p>
          <a:p>
            <a:pPr marL="0" indent="0">
              <a:buFontTx/>
              <a:buNone/>
              <a:defRPr/>
            </a:pPr>
            <a:r>
              <a:rPr lang="de-DE" dirty="0">
                <a:solidFill>
                  <a:schemeClr val="bg1">
                    <a:lumMod val="65000"/>
                  </a:schemeClr>
                </a:solidFill>
                <a:cs typeface="Arial" panose="020B0604020202020204" pitchFamily="34" charset="0"/>
              </a:rPr>
              <a:t>Ätiologie (2)</a:t>
            </a:r>
          </a:p>
          <a:p>
            <a:pPr marL="0" indent="0">
              <a:buFontTx/>
              <a:buNone/>
              <a:defRPr/>
            </a:pPr>
            <a:r>
              <a:rPr lang="de-DE" dirty="0">
                <a:solidFill>
                  <a:schemeClr val="bg1">
                    <a:lumMod val="65000"/>
                  </a:schemeClr>
                </a:solidFill>
                <a:cs typeface="Arial" panose="020B0604020202020204" pitchFamily="34" charset="0"/>
              </a:rPr>
              <a:t>Labordiagnostik </a:t>
            </a:r>
          </a:p>
          <a:p>
            <a:pPr marL="0" indent="0">
              <a:buFontTx/>
              <a:buNone/>
              <a:defRPr/>
            </a:pPr>
            <a:r>
              <a:rPr lang="de-DE" dirty="0">
                <a:cs typeface="Arial" panose="020B0604020202020204" pitchFamily="34" charset="0"/>
              </a:rPr>
              <a:t>kardiale Diagnostik</a:t>
            </a:r>
          </a:p>
          <a:p>
            <a:pPr marL="0" indent="0">
              <a:buFontTx/>
              <a:buNone/>
              <a:defRPr/>
            </a:pPr>
            <a:r>
              <a:rPr lang="de-DE" dirty="0">
                <a:solidFill>
                  <a:schemeClr val="bg1">
                    <a:lumMod val="65000"/>
                  </a:schemeClr>
                </a:solidFill>
                <a:cs typeface="Arial" panose="020B0604020202020204" pitchFamily="34" charset="0"/>
              </a:rPr>
              <a:t>Fallbeispiele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900" y="1252538"/>
            <a:ext cx="3067050" cy="4391025"/>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7283" name="Text Box 3"/>
          <p:cNvSpPr txBox="1">
            <a:spLocks noChangeArrowheads="1"/>
          </p:cNvSpPr>
          <p:nvPr/>
        </p:nvSpPr>
        <p:spPr bwMode="auto">
          <a:xfrm>
            <a:off x="4679950" y="1905000"/>
            <a:ext cx="423545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10000"/>
              </a:lnSpc>
              <a:spcBef>
                <a:spcPct val="0"/>
              </a:spcBef>
              <a:buFontTx/>
              <a:buNone/>
            </a:pPr>
            <a:endParaRPr lang="sv-SE" altLang="de-DE" sz="1800" b="1">
              <a:solidFill>
                <a:srgbClr val="336699"/>
              </a:solidFill>
              <a:latin typeface="Calibri" panose="020F0502020204030204" pitchFamily="34" charset="0"/>
              <a:ea typeface="ＭＳ Ｐゴシック" panose="020B0600070205080204" pitchFamily="34" charset="-128"/>
            </a:endParaRPr>
          </a:p>
          <a:p>
            <a:pPr eaLnBrk="1" hangingPunct="1">
              <a:lnSpc>
                <a:spcPct val="110000"/>
              </a:lnSpc>
              <a:spcBef>
                <a:spcPct val="0"/>
              </a:spcBef>
              <a:buFontTx/>
              <a:buNone/>
            </a:pPr>
            <a:r>
              <a:rPr lang="sv-SE" altLang="de-DE" sz="1800" b="1">
                <a:solidFill>
                  <a:srgbClr val="336699"/>
                </a:solidFill>
                <a:latin typeface="Calibri" panose="020F0502020204030204" pitchFamily="34" charset="0"/>
                <a:ea typeface="ＭＳ Ｐゴシック" panose="020B0600070205080204" pitchFamily="34" charset="-128"/>
              </a:rPr>
              <a:t>Kardiale Embolie </a:t>
            </a:r>
            <a:r>
              <a:rPr lang="sv-SE" altLang="de-DE" sz="1800" b="1">
                <a:solidFill>
                  <a:srgbClr val="FF0000"/>
                </a:solidFill>
                <a:latin typeface="Calibri" panose="020F0502020204030204" pitchFamily="34" charset="0"/>
                <a:ea typeface="ＭＳ Ｐゴシック" panose="020B0600070205080204" pitchFamily="34" charset="-128"/>
              </a:rPr>
              <a:t>20-25%</a:t>
            </a:r>
            <a:br>
              <a:rPr lang="sv-SE" altLang="de-DE" sz="1800" b="1">
                <a:solidFill>
                  <a:srgbClr val="FF0000"/>
                </a:solidFill>
                <a:latin typeface="Calibri" panose="020F0502020204030204" pitchFamily="34" charset="0"/>
                <a:ea typeface="ＭＳ Ｐゴシック" panose="020B0600070205080204" pitchFamily="34" charset="-128"/>
              </a:rPr>
            </a:br>
            <a:endParaRPr lang="sv-SE" altLang="de-DE" sz="1800" b="1">
              <a:solidFill>
                <a:srgbClr val="FF0000"/>
              </a:solidFill>
              <a:latin typeface="Calibri" panose="020F0502020204030204" pitchFamily="34" charset="0"/>
              <a:ea typeface="ＭＳ Ｐゴシック" panose="020B0600070205080204" pitchFamily="34" charset="-128"/>
            </a:endParaRPr>
          </a:p>
          <a:p>
            <a:pPr eaLnBrk="1" hangingPunct="1">
              <a:lnSpc>
                <a:spcPct val="110000"/>
              </a:lnSpc>
              <a:spcBef>
                <a:spcPct val="0"/>
              </a:spcBef>
            </a:pPr>
            <a:r>
              <a:rPr lang="sv-SE" altLang="de-DE" sz="1800">
                <a:solidFill>
                  <a:srgbClr val="336699"/>
                </a:solidFill>
                <a:latin typeface="Calibri" panose="020F0502020204030204" pitchFamily="34" charset="0"/>
                <a:ea typeface="ＭＳ Ｐゴシック" panose="020B0600070205080204" pitchFamily="34" charset="-128"/>
              </a:rPr>
              <a:t>Vorhofflimmern</a:t>
            </a:r>
          </a:p>
          <a:p>
            <a:pPr eaLnBrk="1" hangingPunct="1">
              <a:lnSpc>
                <a:spcPct val="110000"/>
              </a:lnSpc>
              <a:spcBef>
                <a:spcPct val="0"/>
              </a:spcBef>
            </a:pPr>
            <a:r>
              <a:rPr lang="sv-SE" altLang="de-DE" sz="1800">
                <a:solidFill>
                  <a:srgbClr val="336699"/>
                </a:solidFill>
                <a:latin typeface="Calibri" panose="020F0502020204030204" pitchFamily="34" charset="0"/>
                <a:ea typeface="ＭＳ Ｐゴシック" panose="020B0600070205080204" pitchFamily="34" charset="-128"/>
              </a:rPr>
              <a:t>PFO/VSA</a:t>
            </a:r>
          </a:p>
          <a:p>
            <a:pPr eaLnBrk="1" hangingPunct="1">
              <a:lnSpc>
                <a:spcPct val="110000"/>
              </a:lnSpc>
              <a:spcBef>
                <a:spcPct val="0"/>
              </a:spcBef>
            </a:pPr>
            <a:r>
              <a:rPr lang="sv-SE" altLang="de-DE" sz="1800">
                <a:solidFill>
                  <a:srgbClr val="336699"/>
                </a:solidFill>
                <a:latin typeface="Calibri" panose="020F0502020204030204" pitchFamily="34" charset="0"/>
                <a:ea typeface="ＭＳ Ｐゴシック" panose="020B0600070205080204" pitchFamily="34" charset="-128"/>
              </a:rPr>
              <a:t>Endokarditis</a:t>
            </a:r>
          </a:p>
          <a:p>
            <a:pPr eaLnBrk="1" hangingPunct="1">
              <a:lnSpc>
                <a:spcPct val="110000"/>
              </a:lnSpc>
              <a:spcBef>
                <a:spcPct val="0"/>
              </a:spcBef>
            </a:pPr>
            <a:r>
              <a:rPr lang="sv-SE" altLang="de-DE" sz="1800">
                <a:solidFill>
                  <a:srgbClr val="336699"/>
                </a:solidFill>
                <a:latin typeface="Calibri" panose="020F0502020204030204" pitchFamily="34" charset="0"/>
                <a:ea typeface="ＭＳ Ｐゴシック" panose="020B0600070205080204" pitchFamily="34" charset="-128"/>
              </a:rPr>
              <a:t>Herzinsuffizienz</a:t>
            </a:r>
          </a:p>
          <a:p>
            <a:pPr eaLnBrk="1" hangingPunct="1">
              <a:lnSpc>
                <a:spcPct val="110000"/>
              </a:lnSpc>
              <a:spcBef>
                <a:spcPct val="0"/>
              </a:spcBef>
            </a:pPr>
            <a:r>
              <a:rPr lang="sv-SE" altLang="de-DE" sz="1800">
                <a:solidFill>
                  <a:srgbClr val="336699"/>
                </a:solidFill>
                <a:latin typeface="Calibri" panose="020F0502020204030204" pitchFamily="34" charset="0"/>
                <a:ea typeface="ＭＳ Ｐゴシック" panose="020B0600070205080204" pitchFamily="34" charset="-128"/>
              </a:rPr>
              <a:t>TAVI u.a. </a:t>
            </a:r>
          </a:p>
          <a:p>
            <a:pPr eaLnBrk="1" hangingPunct="1">
              <a:lnSpc>
                <a:spcPct val="110000"/>
              </a:lnSpc>
              <a:spcBef>
                <a:spcPct val="0"/>
              </a:spcBef>
            </a:pPr>
            <a:endParaRPr lang="sv-SE" altLang="de-DE" sz="1800" b="1">
              <a:solidFill>
                <a:srgbClr val="336699"/>
              </a:solidFill>
              <a:latin typeface="Calibri" panose="020F0502020204030204" pitchFamily="34" charset="0"/>
              <a:ea typeface="ＭＳ Ｐゴシック" panose="020B0600070205080204" pitchFamily="34" charset="-128"/>
            </a:endParaRPr>
          </a:p>
        </p:txBody>
      </p:sp>
      <p:sp>
        <p:nvSpPr>
          <p:cNvPr id="97284" name="Textfeld 3"/>
          <p:cNvSpPr txBox="1">
            <a:spLocks noChangeArrowheads="1"/>
          </p:cNvSpPr>
          <p:nvPr/>
        </p:nvSpPr>
        <p:spPr bwMode="auto">
          <a:xfrm>
            <a:off x="4006850" y="5635625"/>
            <a:ext cx="37560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de-DE" altLang="de-DE" sz="900" b="1">
                <a:solidFill>
                  <a:srgbClr val="336699"/>
                </a:solidFill>
                <a:latin typeface="Calibri" panose="020F0502020204030204" pitchFamily="34" charset="0"/>
                <a:ea typeface="ＭＳ Ｐゴシック" panose="020B0600070205080204" pitchFamily="34" charset="-128"/>
              </a:rPr>
              <a:t>Lloyd-Jones et al., Heart disease and stroke update. AHA, Circulation 2010 </a:t>
            </a:r>
          </a:p>
        </p:txBody>
      </p:sp>
      <p:sp>
        <p:nvSpPr>
          <p:cNvPr id="97285" name="Ellipse 1"/>
          <p:cNvSpPr>
            <a:spLocks noChangeArrowheads="1"/>
          </p:cNvSpPr>
          <p:nvPr/>
        </p:nvSpPr>
        <p:spPr bwMode="auto">
          <a:xfrm>
            <a:off x="1187450" y="3933825"/>
            <a:ext cx="3168650" cy="2303463"/>
          </a:xfrm>
          <a:prstGeom prst="ellipse">
            <a:avLst/>
          </a:prstGeom>
          <a:noFill/>
          <a:ln w="2857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de-DE" sz="17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Grafik 1"/>
          <p:cNvPicPr>
            <a:picLocks noChangeAspect="1"/>
          </p:cNvPicPr>
          <p:nvPr/>
        </p:nvPicPr>
        <p:blipFill>
          <a:blip r:embed="rId2">
            <a:extLst>
              <a:ext uri="{28A0092B-C50C-407E-A947-70E740481C1C}">
                <a14:useLocalDpi xmlns:a14="http://schemas.microsoft.com/office/drawing/2010/main" val="0"/>
              </a:ext>
            </a:extLst>
          </a:blip>
          <a:srcRect b="47018"/>
          <a:stretch>
            <a:fillRect/>
          </a:stretch>
        </p:blipFill>
        <p:spPr bwMode="auto">
          <a:xfrm>
            <a:off x="1095375" y="1484313"/>
            <a:ext cx="7500938"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p:cNvSpPr txBox="1">
            <a:spLocks noChangeArrowheads="1"/>
          </p:cNvSpPr>
          <p:nvPr/>
        </p:nvSpPr>
        <p:spPr>
          <a:xfrm>
            <a:off x="1095375" y="144463"/>
            <a:ext cx="8229600" cy="836612"/>
          </a:xfrm>
          <a:prstGeom prst="rect">
            <a:avLst/>
          </a:prstGeom>
          <a:noFill/>
        </p:spPr>
        <p:txBody>
          <a:bodyPr/>
          <a:lstStyle>
            <a:lvl1pPr algn="ctr" rtl="0" eaLnBrk="0" fontAlgn="base" hangingPunct="0">
              <a:spcBef>
                <a:spcPct val="0"/>
              </a:spcBef>
              <a:spcAft>
                <a:spcPct val="0"/>
              </a:spcAft>
              <a:defRPr sz="3000" b="1">
                <a:solidFill>
                  <a:srgbClr val="44AACC"/>
                </a:solidFill>
                <a:latin typeface="+mj-lt"/>
                <a:ea typeface="+mj-ea"/>
                <a:cs typeface="+mj-cs"/>
              </a:defRPr>
            </a:lvl1pPr>
            <a:lvl2pPr algn="ctr" rtl="0" eaLnBrk="0" fontAlgn="base" hangingPunct="0">
              <a:spcBef>
                <a:spcPct val="0"/>
              </a:spcBef>
              <a:spcAft>
                <a:spcPct val="0"/>
              </a:spcAft>
              <a:defRPr sz="3000" b="1">
                <a:solidFill>
                  <a:srgbClr val="44AACC"/>
                </a:solidFill>
                <a:latin typeface="Arial" pitchFamily="34" charset="0"/>
              </a:defRPr>
            </a:lvl2pPr>
            <a:lvl3pPr algn="ctr" rtl="0" eaLnBrk="0" fontAlgn="base" hangingPunct="0">
              <a:spcBef>
                <a:spcPct val="0"/>
              </a:spcBef>
              <a:spcAft>
                <a:spcPct val="0"/>
              </a:spcAft>
              <a:defRPr sz="3000" b="1">
                <a:solidFill>
                  <a:srgbClr val="44AACC"/>
                </a:solidFill>
                <a:latin typeface="Arial" pitchFamily="34" charset="0"/>
              </a:defRPr>
            </a:lvl3pPr>
            <a:lvl4pPr algn="ctr" rtl="0" eaLnBrk="0" fontAlgn="base" hangingPunct="0">
              <a:spcBef>
                <a:spcPct val="0"/>
              </a:spcBef>
              <a:spcAft>
                <a:spcPct val="0"/>
              </a:spcAft>
              <a:defRPr sz="3000" b="1">
                <a:solidFill>
                  <a:srgbClr val="44AACC"/>
                </a:solidFill>
                <a:latin typeface="Arial" pitchFamily="34" charset="0"/>
              </a:defRPr>
            </a:lvl4pPr>
            <a:lvl5pPr algn="ctr" rtl="0" eaLnBrk="0" fontAlgn="base" hangingPunct="0">
              <a:spcBef>
                <a:spcPct val="0"/>
              </a:spcBef>
              <a:spcAft>
                <a:spcPct val="0"/>
              </a:spcAft>
              <a:defRPr sz="3000" b="1">
                <a:solidFill>
                  <a:srgbClr val="44AACC"/>
                </a:solidFill>
                <a:latin typeface="Arial" pitchFamily="34" charset="0"/>
              </a:defRPr>
            </a:lvl5pPr>
            <a:lvl6pPr marL="457200" algn="ctr" rtl="0" fontAlgn="base">
              <a:spcBef>
                <a:spcPct val="0"/>
              </a:spcBef>
              <a:spcAft>
                <a:spcPct val="0"/>
              </a:spcAft>
              <a:defRPr sz="3000" b="1">
                <a:solidFill>
                  <a:srgbClr val="44AACC"/>
                </a:solidFill>
                <a:latin typeface="Arial" pitchFamily="34" charset="0"/>
              </a:defRPr>
            </a:lvl6pPr>
            <a:lvl7pPr marL="914400" algn="ctr" rtl="0" fontAlgn="base">
              <a:spcBef>
                <a:spcPct val="0"/>
              </a:spcBef>
              <a:spcAft>
                <a:spcPct val="0"/>
              </a:spcAft>
              <a:defRPr sz="3000" b="1">
                <a:solidFill>
                  <a:srgbClr val="44AACC"/>
                </a:solidFill>
                <a:latin typeface="Arial" pitchFamily="34" charset="0"/>
              </a:defRPr>
            </a:lvl7pPr>
            <a:lvl8pPr marL="1371600" algn="ctr" rtl="0" fontAlgn="base">
              <a:spcBef>
                <a:spcPct val="0"/>
              </a:spcBef>
              <a:spcAft>
                <a:spcPct val="0"/>
              </a:spcAft>
              <a:defRPr sz="3000" b="1">
                <a:solidFill>
                  <a:srgbClr val="44AACC"/>
                </a:solidFill>
                <a:latin typeface="Arial" pitchFamily="34" charset="0"/>
              </a:defRPr>
            </a:lvl8pPr>
            <a:lvl9pPr marL="1828800" algn="ctr" rtl="0" fontAlgn="base">
              <a:spcBef>
                <a:spcPct val="0"/>
              </a:spcBef>
              <a:spcAft>
                <a:spcPct val="0"/>
              </a:spcAft>
              <a:defRPr sz="3000" b="1">
                <a:solidFill>
                  <a:srgbClr val="44AACC"/>
                </a:solidFill>
                <a:latin typeface="Arial" pitchFamily="34" charset="0"/>
              </a:defRPr>
            </a:lvl9pPr>
          </a:lstStyle>
          <a:p>
            <a:pPr eaLnBrk="1" hangingPunct="1">
              <a:defRPr/>
            </a:pPr>
            <a:r>
              <a:rPr lang="de-DE" altLang="de-DE" kern="0" dirty="0"/>
              <a:t>Infarktmuster – kardiale </a:t>
            </a:r>
            <a:r>
              <a:rPr lang="de-DE" altLang="de-DE" kern="0" dirty="0" err="1"/>
              <a:t>Emboliequelle</a:t>
            </a:r>
            <a:endParaRPr lang="de-DE" altLang="de-DE" kern="0" dirty="0"/>
          </a:p>
        </p:txBody>
      </p:sp>
      <p:sp>
        <p:nvSpPr>
          <p:cNvPr id="99332" name="Textfeld 1"/>
          <p:cNvSpPr txBox="1">
            <a:spLocks noChangeArrowheads="1"/>
          </p:cNvSpPr>
          <p:nvPr/>
        </p:nvSpPr>
        <p:spPr bwMode="auto">
          <a:xfrm>
            <a:off x="6660232" y="6021288"/>
            <a:ext cx="22987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eaLnBrk="0" fontAlgn="base" hangingPunct="0">
              <a:spcBef>
                <a:spcPct val="0"/>
              </a:spcBef>
              <a:spcAft>
                <a:spcPct val="0"/>
              </a:spcAft>
              <a:defRPr sz="1700">
                <a:solidFill>
                  <a:schemeClr val="tx1"/>
                </a:solidFill>
                <a:latin typeface="Arial" panose="020B0604020202020204" pitchFamily="34" charset="0"/>
              </a:defRPr>
            </a:lvl6pPr>
            <a:lvl7pPr marL="2971800" indent="-228600" eaLnBrk="0" fontAlgn="base" hangingPunct="0">
              <a:spcBef>
                <a:spcPct val="0"/>
              </a:spcBef>
              <a:spcAft>
                <a:spcPct val="0"/>
              </a:spcAft>
              <a:defRPr sz="1700">
                <a:solidFill>
                  <a:schemeClr val="tx1"/>
                </a:solidFill>
                <a:latin typeface="Arial" panose="020B0604020202020204" pitchFamily="34" charset="0"/>
              </a:defRPr>
            </a:lvl7pPr>
            <a:lvl8pPr marL="3429000" indent="-228600" eaLnBrk="0" fontAlgn="base" hangingPunct="0">
              <a:spcBef>
                <a:spcPct val="0"/>
              </a:spcBef>
              <a:spcAft>
                <a:spcPct val="0"/>
              </a:spcAft>
              <a:defRPr sz="1700">
                <a:solidFill>
                  <a:schemeClr val="tx1"/>
                </a:solidFill>
                <a:latin typeface="Arial" panose="020B0604020202020204" pitchFamily="34" charset="0"/>
              </a:defRPr>
            </a:lvl8pPr>
            <a:lvl9pPr marL="3886200" indent="-228600" eaLnBrk="0" fontAlgn="base" hangingPunct="0">
              <a:spcBef>
                <a:spcPct val="0"/>
              </a:spcBef>
              <a:spcAft>
                <a:spcPct val="0"/>
              </a:spcAft>
              <a:defRPr sz="1700">
                <a:solidFill>
                  <a:schemeClr val="tx1"/>
                </a:solidFill>
                <a:latin typeface="Arial" panose="020B0604020202020204" pitchFamily="34" charset="0"/>
              </a:defRPr>
            </a:lvl9pPr>
          </a:lstStyle>
          <a:p>
            <a:r>
              <a:rPr lang="de-DE" altLang="en-US" sz="1200" dirty="0" err="1"/>
              <a:t>Erdur</a:t>
            </a:r>
            <a:r>
              <a:rPr lang="de-DE" altLang="en-US" sz="1200" dirty="0"/>
              <a:t> … Nolte </a:t>
            </a:r>
            <a:r>
              <a:rPr lang="de-DE" altLang="en-US" sz="1200" dirty="0" err="1"/>
              <a:t>Eur</a:t>
            </a:r>
            <a:r>
              <a:rPr lang="de-DE" altLang="en-US" sz="1200" dirty="0"/>
              <a:t> </a:t>
            </a:r>
            <a:r>
              <a:rPr lang="de-DE" altLang="en-US" sz="1200" dirty="0" err="1"/>
              <a:t>Radiol</a:t>
            </a:r>
            <a:r>
              <a:rPr lang="de-DE" altLang="en-US" sz="1200" dirty="0"/>
              <a:t> 2019</a:t>
            </a:r>
            <a:endParaRPr lang="en-GB" altLang="en-US" sz="1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2"/>
          <p:cNvSpPr>
            <a:spLocks noChangeArrowheads="1"/>
          </p:cNvSpPr>
          <p:nvPr/>
        </p:nvSpPr>
        <p:spPr bwMode="auto">
          <a:xfrm>
            <a:off x="695325" y="333375"/>
            <a:ext cx="88836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en-US" sz="3200" b="1">
                <a:solidFill>
                  <a:srgbClr val="0066CC"/>
                </a:solidFill>
              </a:rPr>
              <a:t>Ursachen für Behinderung - weltweit</a:t>
            </a:r>
            <a:endParaRPr lang="de-DE" altLang="en-US" sz="1600" i="1">
              <a:solidFill>
                <a:srgbClr val="FF0000"/>
              </a:solidFill>
            </a:endParaRPr>
          </a:p>
          <a:p>
            <a:pPr algn="ctr" eaLnBrk="1" hangingPunct="1">
              <a:spcBef>
                <a:spcPct val="0"/>
              </a:spcBef>
              <a:buFontTx/>
              <a:buNone/>
            </a:pPr>
            <a:endParaRPr lang="de-DE" altLang="en-US" sz="1600" i="1">
              <a:solidFill>
                <a:srgbClr val="FF0000"/>
              </a:solidFill>
            </a:endParaRPr>
          </a:p>
          <a:p>
            <a:pPr algn="ctr" eaLnBrk="1" hangingPunct="1">
              <a:spcBef>
                <a:spcPct val="0"/>
              </a:spcBef>
              <a:buFontTx/>
              <a:buNone/>
            </a:pPr>
            <a:r>
              <a:rPr lang="de-DE" altLang="en-US" sz="1200" i="1">
                <a:solidFill>
                  <a:srgbClr val="FF0000"/>
                </a:solidFill>
              </a:rPr>
              <a:t>Estimates of the WHO GBDS; percentage of DALYs lost due </a:t>
            </a:r>
            <a:br>
              <a:rPr lang="de-DE" altLang="en-US" sz="1200" i="1">
                <a:solidFill>
                  <a:srgbClr val="FF0000"/>
                </a:solidFill>
              </a:rPr>
            </a:br>
            <a:r>
              <a:rPr lang="de-DE" altLang="en-US" sz="1200" i="1">
                <a:solidFill>
                  <a:srgbClr val="FF0000"/>
                </a:solidFill>
              </a:rPr>
              <a:t>to the top ten diseases in men and women 15y and above</a:t>
            </a:r>
            <a:endParaRPr lang="de-DE" altLang="en-US" sz="1200" b="1">
              <a:solidFill>
                <a:srgbClr val="FF0000"/>
              </a:solidFill>
            </a:endParaRPr>
          </a:p>
        </p:txBody>
      </p:sp>
      <p:sp>
        <p:nvSpPr>
          <p:cNvPr id="10243" name="Text Box 31"/>
          <p:cNvSpPr txBox="1">
            <a:spLocks noChangeArrowheads="1"/>
          </p:cNvSpPr>
          <p:nvPr/>
        </p:nvSpPr>
        <p:spPr bwMode="auto">
          <a:xfrm>
            <a:off x="4884738" y="6567488"/>
            <a:ext cx="42592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de-DE" altLang="en-US" sz="1200">
                <a:latin typeface="Corbel" panose="020B0503020204020204" pitchFamily="34" charset="0"/>
                <a:cs typeface="Arial" panose="020B0604020202020204" pitchFamily="34" charset="0"/>
              </a:rPr>
              <a:t>Mackay J at al. The Atlas of Heart Disease and Stroke, WHO 2004</a:t>
            </a:r>
          </a:p>
        </p:txBody>
      </p:sp>
      <p:pic>
        <p:nvPicPr>
          <p:cNvPr id="10244"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1470025"/>
            <a:ext cx="5372101"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35"/>
          <p:cNvSpPr txBox="1">
            <a:spLocks noChangeArrowheads="1"/>
          </p:cNvSpPr>
          <p:nvPr/>
        </p:nvSpPr>
        <p:spPr bwMode="auto">
          <a:xfrm>
            <a:off x="1422400" y="1447800"/>
            <a:ext cx="1068388"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en-US" sz="2400">
                <a:latin typeface="Corbel" panose="020B0503020204020204" pitchFamily="34" charset="0"/>
                <a:cs typeface="Arial" panose="020B0604020202020204" pitchFamily="34" charset="0"/>
              </a:rPr>
              <a:t>Frauen</a:t>
            </a:r>
          </a:p>
        </p:txBody>
      </p:sp>
      <p:pic>
        <p:nvPicPr>
          <p:cNvPr id="10246"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9575" y="1447800"/>
            <a:ext cx="5321300" cy="48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ext Box 36"/>
          <p:cNvSpPr txBox="1">
            <a:spLocks noChangeArrowheads="1"/>
          </p:cNvSpPr>
          <p:nvPr/>
        </p:nvSpPr>
        <p:spPr bwMode="auto">
          <a:xfrm>
            <a:off x="5719763" y="1447800"/>
            <a:ext cx="11684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en-US" sz="2400">
                <a:latin typeface="Corbel" panose="020B0503020204020204" pitchFamily="34" charset="0"/>
                <a:cs typeface="Arial" panose="020B0604020202020204" pitchFamily="34" charset="0"/>
              </a:rPr>
              <a:t>Männer</a:t>
            </a:r>
          </a:p>
        </p:txBody>
      </p:sp>
      <p:sp>
        <p:nvSpPr>
          <p:cNvPr id="10248" name="Oval 13"/>
          <p:cNvSpPr>
            <a:spLocks noChangeArrowheads="1"/>
          </p:cNvSpPr>
          <p:nvPr/>
        </p:nvSpPr>
        <p:spPr bwMode="auto">
          <a:xfrm>
            <a:off x="236538" y="3436938"/>
            <a:ext cx="741362" cy="330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249" name="Oval 14"/>
          <p:cNvSpPr>
            <a:spLocks noChangeArrowheads="1"/>
          </p:cNvSpPr>
          <p:nvPr/>
        </p:nvSpPr>
        <p:spPr bwMode="auto">
          <a:xfrm>
            <a:off x="4876800" y="3033713"/>
            <a:ext cx="741363" cy="330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250" name="Textfeld 1"/>
          <p:cNvSpPr txBox="1">
            <a:spLocks noChangeArrowheads="1"/>
          </p:cNvSpPr>
          <p:nvPr/>
        </p:nvSpPr>
        <p:spPr bwMode="auto">
          <a:xfrm>
            <a:off x="107950" y="4149725"/>
            <a:ext cx="8785225" cy="22463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a:p>
          <a:p>
            <a:pPr algn="ctr">
              <a:spcBef>
                <a:spcPct val="0"/>
              </a:spcBef>
              <a:buFontTx/>
              <a:buNone/>
            </a:pPr>
            <a:r>
              <a:rPr lang="en-US" altLang="en-US"/>
              <a:t>DALYs: disability-adjusted life years</a:t>
            </a:r>
            <a:br>
              <a:rPr lang="en-US" altLang="en-US"/>
            </a:br>
            <a:endParaRPr lang="en-US" altLang="en-US"/>
          </a:p>
          <a:p>
            <a:pPr algn="ctr">
              <a:spcBef>
                <a:spcPct val="0"/>
              </a:spcBef>
              <a:buFontTx/>
              <a:buNone/>
            </a:pPr>
            <a:r>
              <a:rPr lang="de-DE" altLang="en-US"/>
              <a:t>„verlorene Lebensjahre“</a:t>
            </a:r>
          </a:p>
          <a:p>
            <a:pPr algn="ctr">
              <a:spcBef>
                <a:spcPct val="0"/>
              </a:spcBef>
              <a:buFontTx/>
              <a:buNone/>
            </a:pPr>
            <a:endParaRPr lang="en-US" altLang="en-US"/>
          </a:p>
        </p:txBody>
      </p:sp>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el 1"/>
          <p:cNvSpPr>
            <a:spLocks noGrp="1"/>
          </p:cNvSpPr>
          <p:nvPr>
            <p:ph type="title"/>
          </p:nvPr>
        </p:nvSpPr>
        <p:spPr/>
        <p:txBody>
          <a:bodyPr/>
          <a:lstStyle/>
          <a:p>
            <a:r>
              <a:rPr lang="de-DE" altLang="en-US"/>
              <a:t>Vorhofflimmern </a:t>
            </a:r>
            <a:br>
              <a:rPr lang="de-DE" altLang="en-US"/>
            </a:br>
            <a:r>
              <a:rPr lang="de-DE" altLang="en-US"/>
              <a:t>als Ursache von Schlaganfall</a:t>
            </a:r>
          </a:p>
        </p:txBody>
      </p:sp>
      <p:pic>
        <p:nvPicPr>
          <p:cNvPr id="100355" name="Picture 4" descr="ein Viert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2588" y="1268413"/>
            <a:ext cx="3378200"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uppieren 13"/>
          <p:cNvGrpSpPr>
            <a:grpSpLocks/>
          </p:cNvGrpSpPr>
          <p:nvPr/>
        </p:nvGrpSpPr>
        <p:grpSpPr bwMode="auto">
          <a:xfrm>
            <a:off x="4540250" y="1512888"/>
            <a:ext cx="1409700" cy="1890712"/>
            <a:chOff x="4540856" y="1512143"/>
            <a:chExt cx="1409613" cy="1890745"/>
          </a:xfrm>
        </p:grpSpPr>
        <p:sp>
          <p:nvSpPr>
            <p:cNvPr id="100357" name="Gleichschenkliges Dreieck 9"/>
            <p:cNvSpPr>
              <a:spLocks noChangeArrowheads="1"/>
            </p:cNvSpPr>
            <p:nvPr/>
          </p:nvSpPr>
          <p:spPr bwMode="auto">
            <a:xfrm rot="-4793482">
              <a:off x="5005188" y="2457606"/>
              <a:ext cx="480950" cy="1409613"/>
            </a:xfrm>
            <a:prstGeom prst="triangle">
              <a:avLst>
                <a:gd name="adj" fmla="val 50000"/>
              </a:avLst>
            </a:prstGeom>
            <a:solidFill>
              <a:srgbClr val="0070C0"/>
            </a:solidFill>
            <a:ln w="9525" algn="ctr">
              <a:solidFill>
                <a:srgbClr val="0066CC"/>
              </a:solidFill>
              <a:round/>
              <a:headEnd/>
              <a:tailEnd/>
            </a:ln>
          </p:spPr>
          <p:txBody>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700"/>
            </a:p>
          </p:txBody>
        </p:sp>
        <p:sp>
          <p:nvSpPr>
            <p:cNvPr id="100358" name="Textfeld 12"/>
            <p:cNvSpPr txBox="1">
              <a:spLocks noChangeArrowheads="1"/>
            </p:cNvSpPr>
            <p:nvPr/>
          </p:nvSpPr>
          <p:spPr bwMode="auto">
            <a:xfrm>
              <a:off x="5436096" y="1512143"/>
              <a:ext cx="3946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b="1"/>
                <a:t>&gt;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378" name="Rectangle 5"/>
          <p:cNvSpPr>
            <a:spLocks noGrp="1" noChangeArrowheads="1"/>
          </p:cNvSpPr>
          <p:nvPr>
            <p:ph type="title"/>
          </p:nvPr>
        </p:nvSpPr>
        <p:spPr>
          <a:noFill/>
        </p:spPr>
        <p:txBody>
          <a:bodyPr/>
          <a:lstStyle/>
          <a:p>
            <a:pPr eaLnBrk="1" hangingPunct="1"/>
            <a:r>
              <a:rPr lang="de-DE" altLang="de-DE"/>
              <a:t>Häufiger Vorhofflimmern?</a:t>
            </a:r>
          </a:p>
        </p:txBody>
      </p:sp>
      <p:pic>
        <p:nvPicPr>
          <p:cNvPr id="10137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b="14825"/>
          <a:stretch>
            <a:fillRect/>
          </a:stretch>
        </p:blipFill>
        <p:spPr bwMode="auto">
          <a:xfrm>
            <a:off x="1042988" y="2752725"/>
            <a:ext cx="741680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8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b="78232"/>
          <a:stretch>
            <a:fillRect/>
          </a:stretch>
        </p:blipFill>
        <p:spPr bwMode="auto">
          <a:xfrm>
            <a:off x="839788" y="1147763"/>
            <a:ext cx="8020050" cy="119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81" name="Rectangle 7"/>
          <p:cNvSpPr>
            <a:spLocks noChangeArrowheads="1"/>
          </p:cNvSpPr>
          <p:nvPr/>
        </p:nvSpPr>
        <p:spPr bwMode="auto">
          <a:xfrm>
            <a:off x="6588125" y="6597650"/>
            <a:ext cx="2016125"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598613"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lnSpc>
                <a:spcPct val="90000"/>
              </a:lnSpc>
              <a:buFontTx/>
              <a:buNone/>
            </a:pPr>
            <a:r>
              <a:rPr lang="en-US" altLang="de-DE" sz="1000">
                <a:solidFill>
                  <a:schemeClr val="tx2"/>
                </a:solidFill>
              </a:rPr>
              <a:t>Stahrenberg et al., Stroke 2010</a:t>
            </a:r>
          </a:p>
        </p:txBody>
      </p:sp>
      <p:pic>
        <p:nvPicPr>
          <p:cNvPr id="101382" name="Picture 4" descr="ein Viert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313" y="2384425"/>
            <a:ext cx="9477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3" name="Gleichschenkliges Dreieck 9"/>
          <p:cNvSpPr>
            <a:spLocks noChangeArrowheads="1"/>
          </p:cNvSpPr>
          <p:nvPr/>
        </p:nvSpPr>
        <p:spPr bwMode="auto">
          <a:xfrm rot="-4793482">
            <a:off x="3167063" y="2744788"/>
            <a:ext cx="207962" cy="392112"/>
          </a:xfrm>
          <a:prstGeom prst="triangle">
            <a:avLst>
              <a:gd name="adj" fmla="val 50000"/>
            </a:avLst>
          </a:prstGeom>
          <a:solidFill>
            <a:srgbClr val="0070C0"/>
          </a:solidFill>
          <a:ln w="9525" algn="ctr">
            <a:solidFill>
              <a:srgbClr val="0066CC"/>
            </a:solidFill>
            <a:round/>
            <a:headEnd/>
            <a:tailEnd/>
          </a:ln>
        </p:spPr>
        <p:txBody>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700"/>
          </a:p>
        </p:txBody>
      </p:sp>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426" name="Titel 3"/>
          <p:cNvSpPr>
            <a:spLocks noGrp="1"/>
          </p:cNvSpPr>
          <p:nvPr>
            <p:ph type="title"/>
          </p:nvPr>
        </p:nvSpPr>
        <p:spPr/>
        <p:txBody>
          <a:bodyPr/>
          <a:lstStyle/>
          <a:p>
            <a:endParaRPr lang="de-DE" altLang="de-DE"/>
          </a:p>
        </p:txBody>
      </p:sp>
      <p:pic>
        <p:nvPicPr>
          <p:cNvPr id="103427" name="Grafik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3338"/>
            <a:ext cx="7861300"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Grafik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2171700"/>
            <a:ext cx="5167313"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Textfeld 7"/>
          <p:cNvSpPr txBox="1">
            <a:spLocks noChangeArrowheads="1"/>
          </p:cNvSpPr>
          <p:nvPr/>
        </p:nvSpPr>
        <p:spPr bwMode="auto">
          <a:xfrm>
            <a:off x="5292725" y="3676650"/>
            <a:ext cx="3449638"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de-DE" sz="2000"/>
              <a:t>Wer sucht, der findet (früher)</a:t>
            </a:r>
          </a:p>
          <a:p>
            <a:pPr>
              <a:spcBef>
                <a:spcPct val="0"/>
              </a:spcBef>
              <a:buFontTx/>
              <a:buNone/>
            </a:pPr>
            <a:r>
              <a:rPr lang="de-DE" altLang="de-DE" sz="2000"/>
              <a:t>+ 9%  </a:t>
            </a:r>
          </a:p>
        </p:txBody>
      </p:sp>
      <p:pic>
        <p:nvPicPr>
          <p:cNvPr id="103430" name="Picture 4" descr="ein Viert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238" y="908050"/>
            <a:ext cx="9477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1" name="Gleichschenkliges Dreieck 9"/>
          <p:cNvSpPr>
            <a:spLocks noChangeArrowheads="1"/>
          </p:cNvSpPr>
          <p:nvPr/>
        </p:nvSpPr>
        <p:spPr bwMode="auto">
          <a:xfrm rot="-4793482">
            <a:off x="1552575" y="1268413"/>
            <a:ext cx="206375" cy="393700"/>
          </a:xfrm>
          <a:prstGeom prst="triangle">
            <a:avLst>
              <a:gd name="adj" fmla="val 50000"/>
            </a:avLst>
          </a:prstGeom>
          <a:solidFill>
            <a:srgbClr val="0070C0"/>
          </a:solidFill>
          <a:ln w="9525" algn="ctr">
            <a:solidFill>
              <a:srgbClr val="0066CC"/>
            </a:solidFill>
            <a:round/>
            <a:headEnd/>
            <a:tailEnd/>
          </a:ln>
        </p:spPr>
        <p:txBody>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700"/>
          </a:p>
        </p:txBody>
      </p:sp>
      <p:sp>
        <p:nvSpPr>
          <p:cNvPr id="103432" name="Geschweifte Klammer rechts 11"/>
          <p:cNvSpPr>
            <a:spLocks/>
          </p:cNvSpPr>
          <p:nvPr/>
        </p:nvSpPr>
        <p:spPr bwMode="auto">
          <a:xfrm>
            <a:off x="4799013" y="3500438"/>
            <a:ext cx="349250" cy="1081087"/>
          </a:xfrm>
          <a:prstGeom prst="rightBrace">
            <a:avLst>
              <a:gd name="adj1" fmla="val 8341"/>
              <a:gd name="adj2" fmla="val 50000"/>
            </a:avLst>
          </a:prstGeom>
          <a:noFill/>
          <a:ln w="28575" algn="ctr">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de-DE" sz="1700"/>
          </a:p>
        </p:txBody>
      </p:sp>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el 1"/>
          <p:cNvSpPr>
            <a:spLocks noGrp="1"/>
          </p:cNvSpPr>
          <p:nvPr>
            <p:ph type="title"/>
          </p:nvPr>
        </p:nvSpPr>
        <p:spPr/>
        <p:txBody>
          <a:bodyPr/>
          <a:lstStyle/>
          <a:p>
            <a:r>
              <a:rPr lang="de-DE" altLang="de-DE"/>
              <a:t>Kardiale Emboliequellen</a:t>
            </a:r>
          </a:p>
        </p:txBody>
      </p:sp>
      <p:sp>
        <p:nvSpPr>
          <p:cNvPr id="3" name="Inhaltsplatzhalter 2"/>
          <p:cNvSpPr>
            <a:spLocks noGrp="1"/>
          </p:cNvSpPr>
          <p:nvPr>
            <p:ph idx="1"/>
          </p:nvPr>
        </p:nvSpPr>
        <p:spPr>
          <a:xfrm>
            <a:off x="884548" y="1052736"/>
            <a:ext cx="7828929" cy="5191125"/>
          </a:xfrm>
        </p:spPr>
        <p:txBody>
          <a:bodyPr/>
          <a:lstStyle/>
          <a:p>
            <a:pPr marL="0" indent="0">
              <a:buFontTx/>
              <a:buNone/>
              <a:defRPr/>
            </a:pPr>
            <a:r>
              <a:rPr lang="de-DE" altLang="de-DE" sz="2400" dirty="0"/>
              <a:t>=&gt; Welche kennen Sie?</a:t>
            </a:r>
          </a:p>
          <a:p>
            <a:pPr marL="0" indent="0">
              <a:buFontTx/>
              <a:buNone/>
              <a:defRPr/>
            </a:pPr>
            <a:endParaRPr lang="de-DE" altLang="de-DE" sz="2400" dirty="0"/>
          </a:p>
          <a:p>
            <a:pPr marL="0" indent="0">
              <a:buFontTx/>
              <a:buNone/>
              <a:defRPr/>
            </a:pPr>
            <a:r>
              <a:rPr lang="de-DE" altLang="de-DE" sz="2400" dirty="0"/>
              <a:t>„High </a:t>
            </a:r>
            <a:r>
              <a:rPr lang="de-DE" altLang="de-DE" sz="2400" dirty="0" err="1"/>
              <a:t>Risk</a:t>
            </a:r>
            <a:r>
              <a:rPr lang="de-DE" altLang="de-DE" sz="2400" dirty="0"/>
              <a:t>“ </a:t>
            </a:r>
          </a:p>
          <a:p>
            <a:pPr>
              <a:defRPr/>
            </a:pPr>
            <a:r>
              <a:rPr lang="de-DE" altLang="de-DE" sz="2400" dirty="0"/>
              <a:t>Vorhofflimmern (nach CHA</a:t>
            </a:r>
            <a:r>
              <a:rPr lang="de-DE" altLang="de-DE" sz="2400" baseline="-25000" dirty="0"/>
              <a:t>2</a:t>
            </a:r>
            <a:r>
              <a:rPr lang="de-DE" altLang="de-DE" sz="2400" dirty="0"/>
              <a:t>DS</a:t>
            </a:r>
            <a:r>
              <a:rPr lang="de-DE" altLang="de-DE" sz="2400" baseline="-25000" dirty="0"/>
              <a:t>2</a:t>
            </a:r>
            <a:r>
              <a:rPr lang="de-DE" altLang="de-DE" sz="2400" dirty="0"/>
              <a:t>Vasc)</a:t>
            </a:r>
          </a:p>
          <a:p>
            <a:pPr>
              <a:defRPr/>
            </a:pPr>
            <a:r>
              <a:rPr lang="de-DE" altLang="de-DE" sz="2400" dirty="0"/>
              <a:t>Herzinfarkt mit </a:t>
            </a:r>
            <a:r>
              <a:rPr lang="de-DE" altLang="de-DE" sz="2400" dirty="0" err="1"/>
              <a:t>anteriorer</a:t>
            </a:r>
            <a:r>
              <a:rPr lang="de-DE" altLang="de-DE" sz="2400" dirty="0"/>
              <a:t> (kardialer) </a:t>
            </a:r>
            <a:r>
              <a:rPr lang="de-DE" altLang="de-DE" sz="2400" dirty="0" err="1"/>
              <a:t>Hypo</a:t>
            </a:r>
            <a:r>
              <a:rPr lang="de-DE" altLang="de-DE" sz="2400" dirty="0"/>
              <a:t>/</a:t>
            </a:r>
            <a:r>
              <a:rPr lang="de-DE" altLang="de-DE" sz="2400" dirty="0" err="1"/>
              <a:t>Akinese</a:t>
            </a:r>
            <a:endParaRPr lang="de-DE" altLang="de-DE" sz="2400" dirty="0"/>
          </a:p>
          <a:p>
            <a:pPr>
              <a:defRPr/>
            </a:pPr>
            <a:r>
              <a:rPr lang="de-DE" altLang="de-DE" sz="2400" dirty="0"/>
              <a:t>(Herzinfarkt mit) Ventrikel-Thrombus</a:t>
            </a:r>
          </a:p>
          <a:p>
            <a:pPr>
              <a:defRPr/>
            </a:pPr>
            <a:r>
              <a:rPr lang="de-DE" altLang="de-DE" sz="2400" dirty="0"/>
              <a:t>Vorhof-Thrombus</a:t>
            </a:r>
          </a:p>
          <a:p>
            <a:pPr>
              <a:defRPr/>
            </a:pPr>
            <a:r>
              <a:rPr lang="de-DE" altLang="de-DE" sz="2400" dirty="0"/>
              <a:t>Endokarditis	</a:t>
            </a:r>
            <a:r>
              <a:rPr lang="de-DE" altLang="de-DE" sz="1600" dirty="0"/>
              <a:t>(Schürmann … Nolte 2024)</a:t>
            </a:r>
            <a:endParaRPr lang="de-DE" altLang="de-DE" sz="2400" dirty="0"/>
          </a:p>
          <a:p>
            <a:pPr>
              <a:defRPr/>
            </a:pPr>
            <a:r>
              <a:rPr lang="de-DE" altLang="de-DE" sz="2400" dirty="0"/>
              <a:t>Vorhofmyxom 	(selten) </a:t>
            </a:r>
          </a:p>
          <a:p>
            <a:pPr>
              <a:defRPr/>
            </a:pPr>
            <a:endParaRPr lang="de-DE" altLang="de-DE" sz="2400" dirty="0"/>
          </a:p>
          <a:p>
            <a:pPr>
              <a:defRPr/>
            </a:pPr>
            <a:r>
              <a:rPr lang="de-DE" altLang="de-DE" sz="2400" i="1" dirty="0"/>
              <a:t>PFO ( Patienten &lt;60 Jahre + kryptogener Genese)</a:t>
            </a:r>
          </a:p>
          <a:p>
            <a:pPr>
              <a:defRPr/>
            </a:pPr>
            <a:endParaRPr lang="de-DE" altLang="de-DE" sz="2400" dirty="0"/>
          </a:p>
          <a:p>
            <a:pPr>
              <a:defRPr/>
            </a:pPr>
            <a:endParaRPr lang="de-DE" altLang="de-DE"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el 1"/>
          <p:cNvSpPr>
            <a:spLocks noGrp="1"/>
          </p:cNvSpPr>
          <p:nvPr>
            <p:ph type="title"/>
          </p:nvPr>
        </p:nvSpPr>
        <p:spPr/>
        <p:txBody>
          <a:bodyPr/>
          <a:lstStyle/>
          <a:p>
            <a:r>
              <a:rPr lang="de-DE" altLang="de-DE"/>
              <a:t>STRUKTUR</a:t>
            </a:r>
          </a:p>
        </p:txBody>
      </p:sp>
      <p:sp>
        <p:nvSpPr>
          <p:cNvPr id="7171" name="Inhaltsplatzhalter 2"/>
          <p:cNvSpPr>
            <a:spLocks noGrp="1"/>
          </p:cNvSpPr>
          <p:nvPr>
            <p:ph idx="1"/>
          </p:nvPr>
        </p:nvSpPr>
        <p:spPr>
          <a:xfrm>
            <a:off x="2114550" y="1244600"/>
            <a:ext cx="4949825" cy="4321175"/>
          </a:xfrm>
        </p:spPr>
        <p:txBody>
          <a:bodyPr/>
          <a:lstStyle/>
          <a:p>
            <a:pPr marL="0" indent="0">
              <a:buFontTx/>
              <a:buNone/>
              <a:defRPr/>
            </a:pPr>
            <a:r>
              <a:rPr lang="de-DE" dirty="0">
                <a:solidFill>
                  <a:schemeClr val="bg1">
                    <a:lumMod val="65000"/>
                  </a:schemeClr>
                </a:solidFill>
                <a:cs typeface="Arial" panose="020B0604020202020204" pitchFamily="34" charset="0"/>
              </a:rPr>
              <a:t>Epidemiologie </a:t>
            </a:r>
          </a:p>
          <a:p>
            <a:pPr marL="0" indent="0">
              <a:buFontTx/>
              <a:buNone/>
              <a:defRPr/>
            </a:pPr>
            <a:r>
              <a:rPr lang="de-DE" dirty="0">
                <a:solidFill>
                  <a:schemeClr val="bg1">
                    <a:lumMod val="65000"/>
                  </a:schemeClr>
                </a:solidFill>
                <a:cs typeface="Arial" panose="020B0604020202020204" pitchFamily="34" charset="0"/>
              </a:rPr>
              <a:t>klinische Symptome</a:t>
            </a:r>
          </a:p>
          <a:p>
            <a:pPr marL="0" indent="0">
              <a:buFontTx/>
              <a:buNone/>
              <a:defRPr/>
            </a:pPr>
            <a:r>
              <a:rPr lang="de-DE" dirty="0">
                <a:solidFill>
                  <a:schemeClr val="bg1">
                    <a:lumMod val="65000"/>
                  </a:schemeClr>
                </a:solidFill>
                <a:cs typeface="Arial" panose="020B0604020202020204" pitchFamily="34" charset="0"/>
              </a:rPr>
              <a:t>Prähospitalphase </a:t>
            </a:r>
          </a:p>
          <a:p>
            <a:pPr marL="0" indent="0">
              <a:buFontTx/>
              <a:buNone/>
              <a:defRPr/>
            </a:pPr>
            <a:r>
              <a:rPr lang="de-DE" dirty="0">
                <a:solidFill>
                  <a:schemeClr val="bg1">
                    <a:lumMod val="65000"/>
                  </a:schemeClr>
                </a:solidFill>
                <a:cs typeface="Arial" panose="020B0604020202020204" pitchFamily="34" charset="0"/>
              </a:rPr>
              <a:t>Ätiologie (2)</a:t>
            </a:r>
          </a:p>
          <a:p>
            <a:pPr marL="0" indent="0">
              <a:buFontTx/>
              <a:buNone/>
              <a:defRPr/>
            </a:pPr>
            <a:r>
              <a:rPr lang="de-DE" dirty="0">
                <a:solidFill>
                  <a:schemeClr val="bg1">
                    <a:lumMod val="65000"/>
                  </a:schemeClr>
                </a:solidFill>
                <a:cs typeface="Arial" panose="020B0604020202020204" pitchFamily="34" charset="0"/>
              </a:rPr>
              <a:t>Labordiagnostik </a:t>
            </a:r>
          </a:p>
          <a:p>
            <a:pPr marL="0" indent="0">
              <a:buFontTx/>
              <a:buNone/>
              <a:defRPr/>
            </a:pPr>
            <a:r>
              <a:rPr lang="de-DE" dirty="0">
                <a:solidFill>
                  <a:schemeClr val="bg1">
                    <a:lumMod val="65000"/>
                  </a:schemeClr>
                </a:solidFill>
                <a:cs typeface="Arial" panose="020B0604020202020204" pitchFamily="34" charset="0"/>
              </a:rPr>
              <a:t>kardiale Diagnostik</a:t>
            </a:r>
          </a:p>
          <a:p>
            <a:pPr marL="0" indent="0">
              <a:buFontTx/>
              <a:buNone/>
              <a:defRPr/>
            </a:pPr>
            <a:r>
              <a:rPr lang="de-DE" dirty="0">
                <a:cs typeface="Arial" panose="020B0604020202020204" pitchFamily="34" charset="0"/>
              </a:rPr>
              <a:t>Fallbeispiele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el 1"/>
          <p:cNvSpPr>
            <a:spLocks noGrp="1"/>
          </p:cNvSpPr>
          <p:nvPr>
            <p:ph type="title"/>
          </p:nvPr>
        </p:nvSpPr>
        <p:spPr/>
        <p:txBody>
          <a:bodyPr/>
          <a:lstStyle/>
          <a:p>
            <a:r>
              <a:rPr lang="de-DE" altLang="de-DE"/>
              <a:t>Fall 1</a:t>
            </a:r>
          </a:p>
        </p:txBody>
      </p:sp>
      <p:sp>
        <p:nvSpPr>
          <p:cNvPr id="3" name="Inhaltsplatzhalter 2"/>
          <p:cNvSpPr>
            <a:spLocks noGrp="1"/>
          </p:cNvSpPr>
          <p:nvPr>
            <p:ph idx="1"/>
          </p:nvPr>
        </p:nvSpPr>
        <p:spPr>
          <a:xfrm>
            <a:off x="323850" y="1666875"/>
            <a:ext cx="8642350" cy="5191125"/>
          </a:xfrm>
        </p:spPr>
        <p:txBody>
          <a:bodyPr/>
          <a:lstStyle/>
          <a:p>
            <a:pPr>
              <a:defRPr/>
            </a:pPr>
            <a:r>
              <a:rPr lang="de-DE" dirty="0"/>
              <a:t>47 Jahre, männlich</a:t>
            </a:r>
          </a:p>
          <a:p>
            <a:pPr>
              <a:defRPr/>
            </a:pPr>
            <a:r>
              <a:rPr lang="de-DE" dirty="0"/>
              <a:t>verwaschener Sprache</a:t>
            </a:r>
          </a:p>
          <a:p>
            <a:pPr>
              <a:defRPr/>
            </a:pPr>
            <a:r>
              <a:rPr lang="de-DE" dirty="0"/>
              <a:t>zuvor selbstversorgend</a:t>
            </a:r>
          </a:p>
          <a:p>
            <a:pPr>
              <a:defRPr/>
            </a:pPr>
            <a:r>
              <a:rPr lang="de-DE" dirty="0" err="1"/>
              <a:t>Med</a:t>
            </a:r>
            <a:r>
              <a:rPr lang="de-DE" dirty="0"/>
              <a:t>: nur L-Thyroxin 75 µg/d</a:t>
            </a:r>
          </a:p>
          <a:p>
            <a:pPr>
              <a:defRPr/>
            </a:pPr>
            <a:endParaRPr lang="de-DE" dirty="0"/>
          </a:p>
          <a:p>
            <a:pPr>
              <a:defRPr/>
            </a:pPr>
            <a:r>
              <a:rPr lang="de-DE" dirty="0"/>
              <a:t>Dysarthrie, Handparese links, faziale Parese links</a:t>
            </a:r>
          </a:p>
          <a:p>
            <a:pPr marL="0" indent="0">
              <a:buFontTx/>
              <a:buNone/>
              <a:defRPr/>
            </a:pPr>
            <a:r>
              <a:rPr lang="de-DE" dirty="0"/>
              <a:t>	(NIHSS=3, aber distale Parese deutlich)</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el 1"/>
          <p:cNvSpPr>
            <a:spLocks noGrp="1"/>
          </p:cNvSpPr>
          <p:nvPr>
            <p:ph type="title"/>
          </p:nvPr>
        </p:nvSpPr>
        <p:spPr/>
        <p:txBody>
          <a:bodyPr/>
          <a:lstStyle/>
          <a:p>
            <a:r>
              <a:rPr lang="de-DE" altLang="de-DE"/>
              <a:t>DWI-MRT</a:t>
            </a:r>
          </a:p>
        </p:txBody>
      </p:sp>
      <p:sp>
        <p:nvSpPr>
          <p:cNvPr id="110595" name="Inhaltsplatzhalter 2"/>
          <p:cNvSpPr>
            <a:spLocks noGrp="1"/>
          </p:cNvSpPr>
          <p:nvPr>
            <p:ph idx="1"/>
          </p:nvPr>
        </p:nvSpPr>
        <p:spPr/>
        <p:txBody>
          <a:bodyPr/>
          <a:lstStyle/>
          <a:p>
            <a:endParaRPr lang="de-DE" altLang="de-DE"/>
          </a:p>
        </p:txBody>
      </p:sp>
      <p:pic>
        <p:nvPicPr>
          <p:cNvPr id="110596" name="Grafik 3"/>
          <p:cNvPicPr>
            <a:picLocks noChangeAspect="1"/>
          </p:cNvPicPr>
          <p:nvPr/>
        </p:nvPicPr>
        <p:blipFill>
          <a:blip r:embed="rId2">
            <a:extLst>
              <a:ext uri="{28A0092B-C50C-407E-A947-70E740481C1C}">
                <a14:useLocalDpi xmlns:a14="http://schemas.microsoft.com/office/drawing/2010/main" val="0"/>
              </a:ext>
            </a:extLst>
          </a:blip>
          <a:srcRect l="35600" t="21201" r="9050" b="14722"/>
          <a:stretch>
            <a:fillRect/>
          </a:stretch>
        </p:blipFill>
        <p:spPr bwMode="auto">
          <a:xfrm>
            <a:off x="971550" y="1049338"/>
            <a:ext cx="698500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Rechteck 1"/>
          <p:cNvSpPr>
            <a:spLocks noChangeArrowheads="1"/>
          </p:cNvSpPr>
          <p:nvPr/>
        </p:nvSpPr>
        <p:spPr bwMode="auto">
          <a:xfrm>
            <a:off x="3311525" y="3357563"/>
            <a:ext cx="1189038" cy="863600"/>
          </a:xfrm>
          <a:prstGeom prst="rect">
            <a:avLst/>
          </a:prstGeom>
          <a:solidFill>
            <a:schemeClr val="tx1"/>
          </a:solidFill>
          <a:ln w="9525" algn="ctr">
            <a:solidFill>
              <a:schemeClr val="tx2"/>
            </a:solidFill>
            <a:round/>
            <a:headEnd/>
            <a:tailEnd/>
          </a:ln>
        </p:spPr>
        <p:txBody>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de-DE" sz="17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el 1"/>
          <p:cNvSpPr>
            <a:spLocks noGrp="1"/>
          </p:cNvSpPr>
          <p:nvPr>
            <p:ph type="title"/>
          </p:nvPr>
        </p:nvSpPr>
        <p:spPr/>
        <p:txBody>
          <a:bodyPr/>
          <a:lstStyle/>
          <a:p>
            <a:r>
              <a:rPr lang="de-DE" altLang="de-DE"/>
              <a:t>Carotis</a:t>
            </a:r>
          </a:p>
        </p:txBody>
      </p:sp>
      <p:pic>
        <p:nvPicPr>
          <p:cNvPr id="111619" name="Grafik 3"/>
          <p:cNvPicPr>
            <a:picLocks noChangeAspect="1"/>
          </p:cNvPicPr>
          <p:nvPr/>
        </p:nvPicPr>
        <p:blipFill>
          <a:blip r:embed="rId2">
            <a:extLst>
              <a:ext uri="{28A0092B-C50C-407E-A947-70E740481C1C}">
                <a14:useLocalDpi xmlns:a14="http://schemas.microsoft.com/office/drawing/2010/main" val="0"/>
              </a:ext>
            </a:extLst>
          </a:blip>
          <a:srcRect l="30202" t="11121" b="12560"/>
          <a:stretch>
            <a:fillRect/>
          </a:stretch>
        </p:blipFill>
        <p:spPr bwMode="auto">
          <a:xfrm>
            <a:off x="1077913" y="968375"/>
            <a:ext cx="699135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Rechteck 4"/>
          <p:cNvSpPr>
            <a:spLocks noChangeArrowheads="1"/>
          </p:cNvSpPr>
          <p:nvPr/>
        </p:nvSpPr>
        <p:spPr bwMode="auto">
          <a:xfrm>
            <a:off x="2051050" y="1125538"/>
            <a:ext cx="1584325" cy="215900"/>
          </a:xfrm>
          <a:prstGeom prst="rect">
            <a:avLst/>
          </a:prstGeom>
          <a:solidFill>
            <a:schemeClr val="accent6">
              <a:lumMod val="50000"/>
            </a:schemeClr>
          </a:solidFill>
          <a:ln w="9525" algn="ctr">
            <a:solidFill>
              <a:schemeClr val="tx1"/>
            </a:solidFill>
            <a:round/>
            <a:headEnd/>
            <a:tailEnd/>
          </a:ln>
        </p:spPr>
        <p:txBody>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de-DE" altLang="de-DE" sz="1700"/>
          </a:p>
        </p:txBody>
      </p:sp>
      <p:sp>
        <p:nvSpPr>
          <p:cNvPr id="2" name="Rechteck 1"/>
          <p:cNvSpPr/>
          <p:nvPr/>
        </p:nvSpPr>
        <p:spPr bwMode="auto">
          <a:xfrm>
            <a:off x="7092950" y="981075"/>
            <a:ext cx="863600" cy="360363"/>
          </a:xfrm>
          <a:prstGeom prst="rect">
            <a:avLst/>
          </a:prstGeom>
          <a:solidFill>
            <a:schemeClr val="accent4"/>
          </a:solidFill>
          <a:ln w="9525" cap="flat" cmpd="sng" algn="ctr">
            <a:solidFill>
              <a:schemeClr val="tx1"/>
            </a:solidFill>
            <a:prstDash val="solid"/>
            <a:round/>
            <a:headEnd type="none" w="med" len="med"/>
            <a:tailEnd type="none" w="med" len="med"/>
          </a:ln>
          <a:effectLst/>
        </p:spPr>
        <p:txBody>
          <a:bodyPr/>
          <a:lstStyle/>
          <a:p>
            <a:pPr defTabSz="863600" eaLnBrk="1" hangingPunct="1">
              <a:defRPr/>
            </a:pPr>
            <a:endParaRPr lang="de-DE"/>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el 1"/>
          <p:cNvSpPr>
            <a:spLocks noGrp="1"/>
          </p:cNvSpPr>
          <p:nvPr>
            <p:ph type="title"/>
          </p:nvPr>
        </p:nvSpPr>
        <p:spPr>
          <a:xfrm>
            <a:off x="1258888" y="0"/>
            <a:ext cx="8229600" cy="836613"/>
          </a:xfrm>
        </p:spPr>
        <p:txBody>
          <a:bodyPr/>
          <a:lstStyle/>
          <a:p>
            <a:r>
              <a:rPr lang="de-DE" altLang="de-DE"/>
              <a:t>Rechts-Links-Shunt-Diagnostik (TCCS)</a:t>
            </a:r>
          </a:p>
        </p:txBody>
      </p:sp>
      <p:pic>
        <p:nvPicPr>
          <p:cNvPr id="4" name="RLS_spontan_TCCS_PFO.avi">
            <a:hlinkClick r:id="" action="ppaction://media"/>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t="6255"/>
          <a:stretch>
            <a:fillRect/>
          </a:stretch>
        </p:blipFill>
        <p:spPr>
          <a:xfrm>
            <a:off x="763588" y="1076325"/>
            <a:ext cx="7620000" cy="5357813"/>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el 1"/>
          <p:cNvSpPr>
            <a:spLocks noGrp="1"/>
          </p:cNvSpPr>
          <p:nvPr>
            <p:ph type="title"/>
          </p:nvPr>
        </p:nvSpPr>
        <p:spPr/>
        <p:txBody>
          <a:bodyPr/>
          <a:lstStyle/>
          <a:p>
            <a:r>
              <a:rPr lang="de-DE" altLang="de-DE"/>
              <a:t>Rechts-Links-Shunt-Diagnostik (TCCS)</a:t>
            </a:r>
            <a:br>
              <a:rPr lang="de-DE" altLang="de-DE"/>
            </a:br>
            <a:r>
              <a:rPr lang="de-DE" altLang="de-DE"/>
              <a:t>- mit Valsalva -</a:t>
            </a:r>
          </a:p>
        </p:txBody>
      </p:sp>
      <p:pic>
        <p:nvPicPr>
          <p:cNvPr id="4" name="RLS_Valsalva_TCCS_PFO.avi">
            <a:hlinkClick r:id="" action="ppaction://media"/>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t="5838"/>
          <a:stretch>
            <a:fillRect/>
          </a:stretch>
        </p:blipFill>
        <p:spPr>
          <a:xfrm>
            <a:off x="763588" y="1052513"/>
            <a:ext cx="7620000" cy="5381625"/>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1476375" y="1268413"/>
            <a:ext cx="7029450" cy="107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defTabSz="762000">
              <a:spcBef>
                <a:spcPct val="20000"/>
              </a:spcBef>
              <a:buChar char="•"/>
              <a:defRPr sz="2800">
                <a:solidFill>
                  <a:schemeClr val="tx1"/>
                </a:solidFill>
                <a:latin typeface="Arial" panose="020B0604020202020204" pitchFamily="34" charset="0"/>
              </a:defRPr>
            </a:lvl1pPr>
            <a:lvl2pPr marL="742950" indent="-285750" defTabSz="762000">
              <a:spcBef>
                <a:spcPct val="20000"/>
              </a:spcBef>
              <a:buChar char="–"/>
              <a:defRPr sz="2400">
                <a:solidFill>
                  <a:schemeClr val="tx1"/>
                </a:solidFill>
                <a:latin typeface="Arial" panose="020B0604020202020204" pitchFamily="34" charset="0"/>
              </a:defRPr>
            </a:lvl2pPr>
            <a:lvl3pPr marL="1143000" indent="-228600" defTabSz="762000">
              <a:spcBef>
                <a:spcPct val="20000"/>
              </a:spcBef>
              <a:buChar char="•"/>
              <a:defRPr>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de-DE" sz="3200" b="1"/>
              <a:t>550  - 600  Menschen täglich</a:t>
            </a:r>
          </a:p>
          <a:p>
            <a:pPr>
              <a:spcBef>
                <a:spcPct val="0"/>
              </a:spcBef>
              <a:buFontTx/>
              <a:buNone/>
            </a:pPr>
            <a:r>
              <a:rPr lang="de-DE" altLang="de-DE" sz="3200" b="1"/>
              <a:t>200-220 Tsd/ Jahr</a:t>
            </a:r>
            <a:endParaRPr lang="de-DE" altLang="de-DE" sz="2400"/>
          </a:p>
        </p:txBody>
      </p:sp>
      <p:sp>
        <p:nvSpPr>
          <p:cNvPr id="12291" name="Rectangle 3"/>
          <p:cNvSpPr>
            <a:spLocks noChangeArrowheads="1"/>
          </p:cNvSpPr>
          <p:nvPr/>
        </p:nvSpPr>
        <p:spPr bwMode="auto">
          <a:xfrm>
            <a:off x="1476375" y="0"/>
            <a:ext cx="730885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7448" tIns="42956" rIns="87448" bIns="42956">
            <a:spAutoFit/>
          </a:bodyPr>
          <a:lstStyle>
            <a:lvl1pPr defTabSz="736600">
              <a:spcBef>
                <a:spcPct val="20000"/>
              </a:spcBef>
              <a:buChar char="•"/>
              <a:defRPr sz="2800">
                <a:solidFill>
                  <a:schemeClr val="tx1"/>
                </a:solidFill>
                <a:latin typeface="Arial" panose="020B0604020202020204" pitchFamily="34" charset="0"/>
              </a:defRPr>
            </a:lvl1pPr>
            <a:lvl2pPr marL="742950" indent="-285750" defTabSz="736600">
              <a:spcBef>
                <a:spcPct val="20000"/>
              </a:spcBef>
              <a:buChar char="–"/>
              <a:defRPr sz="2400">
                <a:solidFill>
                  <a:schemeClr val="tx1"/>
                </a:solidFill>
                <a:latin typeface="Arial" panose="020B0604020202020204" pitchFamily="34" charset="0"/>
              </a:defRPr>
            </a:lvl2pPr>
            <a:lvl3pPr marL="1143000" indent="-228600" defTabSz="736600">
              <a:spcBef>
                <a:spcPct val="20000"/>
              </a:spcBef>
              <a:buChar char="•"/>
              <a:defRPr>
                <a:solidFill>
                  <a:schemeClr val="tx1"/>
                </a:solidFill>
                <a:latin typeface="Arial" panose="020B0604020202020204" pitchFamily="34" charset="0"/>
              </a:defRPr>
            </a:lvl3pPr>
            <a:lvl4pPr marL="1600200" indent="-228600" defTabSz="736600">
              <a:spcBef>
                <a:spcPct val="20000"/>
              </a:spcBef>
              <a:buChar char="–"/>
              <a:defRPr sz="2000">
                <a:solidFill>
                  <a:schemeClr val="tx1"/>
                </a:solidFill>
                <a:latin typeface="Arial" panose="020B0604020202020204" pitchFamily="34" charset="0"/>
              </a:defRPr>
            </a:lvl4pPr>
            <a:lvl5pPr marL="2057400" indent="-228600" defTabSz="736600">
              <a:spcBef>
                <a:spcPct val="20000"/>
              </a:spcBef>
              <a:buChar char="»"/>
              <a:defRPr sz="2000">
                <a:solidFill>
                  <a:schemeClr val="tx1"/>
                </a:solidFill>
                <a:latin typeface="Arial" panose="020B0604020202020204" pitchFamily="34" charset="0"/>
              </a:defRPr>
            </a:lvl5pPr>
            <a:lvl6pPr marL="2514600" indent="-228600" defTabSz="736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36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36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36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0000"/>
              </a:lnSpc>
              <a:spcBef>
                <a:spcPct val="0"/>
              </a:spcBef>
              <a:buFontTx/>
              <a:buNone/>
            </a:pPr>
            <a:r>
              <a:rPr lang="de-DE" altLang="de-DE" b="1">
                <a:solidFill>
                  <a:srgbClr val="0066CC"/>
                </a:solidFill>
              </a:rPr>
              <a:t>Wie viele Menschen erleiden in Deutschland einen Schlaganfall ?</a:t>
            </a:r>
          </a:p>
        </p:txBody>
      </p:sp>
      <p:pic>
        <p:nvPicPr>
          <p:cNvPr id="12292" name="Picture 5" descr="Deutschland_in_Europa"/>
          <p:cNvPicPr>
            <a:picLocks noChangeAspect="1" noChangeArrowheads="1"/>
          </p:cNvPicPr>
          <p:nvPr/>
        </p:nvPicPr>
        <p:blipFill>
          <a:blip r:embed="rId3">
            <a:extLst>
              <a:ext uri="{28A0092B-C50C-407E-A947-70E740481C1C}">
                <a14:useLocalDpi xmlns:a14="http://schemas.microsoft.com/office/drawing/2010/main" val="0"/>
              </a:ext>
            </a:extLst>
          </a:blip>
          <a:srcRect l="1921" t="32062" r="3151" b="5141"/>
          <a:stretch>
            <a:fillRect/>
          </a:stretch>
        </p:blipFill>
        <p:spPr bwMode="auto">
          <a:xfrm>
            <a:off x="2016125" y="2420938"/>
            <a:ext cx="5832475" cy="385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690" name="Gruppieren 1"/>
          <p:cNvGrpSpPr>
            <a:grpSpLocks/>
          </p:cNvGrpSpPr>
          <p:nvPr/>
        </p:nvGrpSpPr>
        <p:grpSpPr bwMode="auto">
          <a:xfrm>
            <a:off x="198438" y="981075"/>
            <a:ext cx="7678737" cy="5467350"/>
            <a:chOff x="-3047206" y="295275"/>
            <a:chExt cx="7678737" cy="5467350"/>
          </a:xfrm>
        </p:grpSpPr>
        <p:pic>
          <p:nvPicPr>
            <p:cNvPr id="114697" name="Grafik 3"/>
            <p:cNvPicPr>
              <a:picLocks noChangeAspect="1"/>
            </p:cNvPicPr>
            <p:nvPr/>
          </p:nvPicPr>
          <p:blipFill>
            <a:blip r:embed="rId2">
              <a:extLst>
                <a:ext uri="{28A0092B-C50C-407E-A947-70E740481C1C}">
                  <a14:useLocalDpi xmlns:a14="http://schemas.microsoft.com/office/drawing/2010/main" val="0"/>
                </a:ext>
              </a:extLst>
            </a:blip>
            <a:srcRect r="12231"/>
            <a:stretch>
              <a:fillRect/>
            </a:stretch>
          </p:blipFill>
          <p:spPr bwMode="auto">
            <a:xfrm>
              <a:off x="-3047206" y="295275"/>
              <a:ext cx="7678737"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8" name="Ellipse 1"/>
            <p:cNvSpPr>
              <a:spLocks noChangeArrowheads="1"/>
            </p:cNvSpPr>
            <p:nvPr/>
          </p:nvSpPr>
          <p:spPr bwMode="auto">
            <a:xfrm>
              <a:off x="30162" y="2368645"/>
              <a:ext cx="935038" cy="649288"/>
            </a:xfrm>
            <a:prstGeom prst="ellipse">
              <a:avLst/>
            </a:prstGeom>
            <a:noFill/>
            <a:ln w="28575"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700"/>
            </a:p>
          </p:txBody>
        </p:sp>
      </p:grpSp>
      <p:sp>
        <p:nvSpPr>
          <p:cNvPr id="114691" name="Titel 1"/>
          <p:cNvSpPr>
            <a:spLocks noGrp="1"/>
          </p:cNvSpPr>
          <p:nvPr>
            <p:ph type="title"/>
          </p:nvPr>
        </p:nvSpPr>
        <p:spPr/>
        <p:txBody>
          <a:bodyPr/>
          <a:lstStyle/>
          <a:p>
            <a:r>
              <a:rPr lang="de-DE" altLang="de-DE"/>
              <a:t>TOE </a:t>
            </a:r>
          </a:p>
        </p:txBody>
      </p:sp>
      <p:sp>
        <p:nvSpPr>
          <p:cNvPr id="114692" name="Inhaltsplatzhalter 2"/>
          <p:cNvSpPr>
            <a:spLocks noGrp="1"/>
          </p:cNvSpPr>
          <p:nvPr>
            <p:ph idx="1"/>
          </p:nvPr>
        </p:nvSpPr>
        <p:spPr/>
        <p:txBody>
          <a:bodyPr/>
          <a:lstStyle/>
          <a:p>
            <a:endParaRPr lang="de-DE" altLang="de-DE"/>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rcRect r="10545"/>
          <a:stretch>
            <a:fillRect/>
          </a:stretch>
        </p:blipFill>
        <p:spPr bwMode="auto">
          <a:xfrm>
            <a:off x="441325" y="1101725"/>
            <a:ext cx="773112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rcRect r="12192"/>
          <a:stretch>
            <a:fillRect/>
          </a:stretch>
        </p:blipFill>
        <p:spPr bwMode="auto">
          <a:xfrm>
            <a:off x="709613" y="1443038"/>
            <a:ext cx="7607300" cy="541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p:cNvPicPr>
            <a:picLocks noChangeAspect="1"/>
          </p:cNvPicPr>
          <p:nvPr/>
        </p:nvPicPr>
        <p:blipFill>
          <a:blip r:embed="rId5">
            <a:extLst>
              <a:ext uri="{28A0092B-C50C-407E-A947-70E740481C1C}">
                <a14:useLocalDpi xmlns:a14="http://schemas.microsoft.com/office/drawing/2010/main" val="0"/>
              </a:ext>
            </a:extLst>
          </a:blip>
          <a:srcRect r="11772"/>
          <a:stretch>
            <a:fillRect/>
          </a:stretch>
        </p:blipFill>
        <p:spPr bwMode="auto">
          <a:xfrm>
            <a:off x="936625" y="1765300"/>
            <a:ext cx="7739063"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8"/>
          <p:cNvPicPr>
            <a:picLocks noChangeAspect="1"/>
          </p:cNvPicPr>
          <p:nvPr/>
        </p:nvPicPr>
        <p:blipFill>
          <a:blip r:embed="rId6">
            <a:extLst>
              <a:ext uri="{28A0092B-C50C-407E-A947-70E740481C1C}">
                <a14:useLocalDpi xmlns:a14="http://schemas.microsoft.com/office/drawing/2010/main" val="0"/>
              </a:ext>
            </a:extLst>
          </a:blip>
          <a:srcRect r="10333"/>
          <a:stretch>
            <a:fillRect/>
          </a:stretch>
        </p:blipFill>
        <p:spPr bwMode="auto">
          <a:xfrm>
            <a:off x="1109663" y="2128838"/>
            <a:ext cx="7710487"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el 1"/>
          <p:cNvSpPr>
            <a:spLocks noGrp="1"/>
          </p:cNvSpPr>
          <p:nvPr>
            <p:ph type="title"/>
          </p:nvPr>
        </p:nvSpPr>
        <p:spPr/>
        <p:txBody>
          <a:bodyPr/>
          <a:lstStyle/>
          <a:p>
            <a:endParaRPr lang="de-DE" altLang="de-DE"/>
          </a:p>
        </p:txBody>
      </p:sp>
      <p:sp>
        <p:nvSpPr>
          <p:cNvPr id="115715" name="Inhaltsplatzhalter 2"/>
          <p:cNvSpPr>
            <a:spLocks noGrp="1"/>
          </p:cNvSpPr>
          <p:nvPr>
            <p:ph idx="1"/>
          </p:nvPr>
        </p:nvSpPr>
        <p:spPr/>
        <p:txBody>
          <a:bodyPr/>
          <a:lstStyle/>
          <a:p>
            <a:endParaRPr lang="de-DE" altLang="de-DE"/>
          </a:p>
        </p:txBody>
      </p:sp>
      <p:pic>
        <p:nvPicPr>
          <p:cNvPr id="115716" name="Grafik 3"/>
          <p:cNvPicPr>
            <a:picLocks noChangeAspect="1"/>
          </p:cNvPicPr>
          <p:nvPr/>
        </p:nvPicPr>
        <p:blipFill>
          <a:blip r:embed="rId2">
            <a:extLst>
              <a:ext uri="{28A0092B-C50C-407E-A947-70E740481C1C}">
                <a14:useLocalDpi xmlns:a14="http://schemas.microsoft.com/office/drawing/2010/main" val="0"/>
              </a:ext>
            </a:extLst>
          </a:blip>
          <a:srcRect l="27953" t="16161" r="6351" b="14722"/>
          <a:stretch>
            <a:fillRect/>
          </a:stretch>
        </p:blipFill>
        <p:spPr bwMode="auto">
          <a:xfrm>
            <a:off x="719138" y="963613"/>
            <a:ext cx="7920037" cy="520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7" name="Pfeil nach unten 1"/>
          <p:cNvSpPr>
            <a:spLocks noChangeArrowheads="1"/>
          </p:cNvSpPr>
          <p:nvPr/>
        </p:nvSpPr>
        <p:spPr bwMode="auto">
          <a:xfrm>
            <a:off x="4946650" y="1844675"/>
            <a:ext cx="433388" cy="863600"/>
          </a:xfrm>
          <a:prstGeom prst="downArrow">
            <a:avLst>
              <a:gd name="adj1" fmla="val 50000"/>
              <a:gd name="adj2" fmla="val 49817"/>
            </a:avLst>
          </a:prstGeom>
          <a:solidFill>
            <a:schemeClr val="accent1"/>
          </a:solidFill>
          <a:ln w="9525" algn="ctr">
            <a:solidFill>
              <a:schemeClr val="tx1"/>
            </a:solidFill>
            <a:round/>
            <a:headEnd/>
            <a:tailEnd/>
          </a:ln>
        </p:spPr>
        <p:txBody>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de-DE" sz="17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el 1"/>
          <p:cNvSpPr>
            <a:spLocks noGrp="1"/>
          </p:cNvSpPr>
          <p:nvPr>
            <p:ph type="title"/>
          </p:nvPr>
        </p:nvSpPr>
        <p:spPr/>
        <p:txBody>
          <a:bodyPr/>
          <a:lstStyle/>
          <a:p>
            <a:endParaRPr lang="de-DE" altLang="de-DE"/>
          </a:p>
        </p:txBody>
      </p:sp>
      <p:sp>
        <p:nvSpPr>
          <p:cNvPr id="116739" name="Inhaltsplatzhalter 2"/>
          <p:cNvSpPr>
            <a:spLocks noGrp="1"/>
          </p:cNvSpPr>
          <p:nvPr>
            <p:ph idx="1"/>
          </p:nvPr>
        </p:nvSpPr>
        <p:spPr>
          <a:xfrm>
            <a:off x="2916238" y="11113"/>
            <a:ext cx="3455987" cy="5191125"/>
          </a:xfrm>
        </p:spPr>
        <p:txBody>
          <a:bodyPr/>
          <a:lstStyle/>
          <a:p>
            <a:pPr marL="0" indent="0">
              <a:buFontTx/>
              <a:buNone/>
            </a:pPr>
            <a:r>
              <a:rPr lang="de-DE" altLang="de-DE" sz="41300"/>
              <a: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el 1"/>
          <p:cNvSpPr>
            <a:spLocks noGrp="1"/>
          </p:cNvSpPr>
          <p:nvPr>
            <p:ph type="title"/>
          </p:nvPr>
        </p:nvSpPr>
        <p:spPr/>
        <p:txBody>
          <a:bodyPr/>
          <a:lstStyle/>
          <a:p>
            <a:r>
              <a:rPr lang="de-DE" altLang="de-DE"/>
              <a:t>Evidenz bei PFO </a:t>
            </a:r>
            <a:br>
              <a:rPr lang="de-DE" altLang="de-DE"/>
            </a:br>
            <a:r>
              <a:rPr lang="de-DE" altLang="de-DE" sz="2000"/>
              <a:t>(CLOSE, RESPECT, REDUCE Studien)</a:t>
            </a:r>
          </a:p>
        </p:txBody>
      </p:sp>
      <p:sp>
        <p:nvSpPr>
          <p:cNvPr id="118787" name="Inhaltsplatzhalter 2"/>
          <p:cNvSpPr>
            <a:spLocks noGrp="1"/>
          </p:cNvSpPr>
          <p:nvPr>
            <p:ph idx="1"/>
          </p:nvPr>
        </p:nvSpPr>
        <p:spPr>
          <a:xfrm>
            <a:off x="1728788" y="1341438"/>
            <a:ext cx="6407150" cy="5191125"/>
          </a:xfrm>
        </p:spPr>
        <p:txBody>
          <a:bodyPr/>
          <a:lstStyle/>
          <a:p>
            <a:r>
              <a:rPr lang="de-DE" altLang="de-DE" sz="2400"/>
              <a:t>PFO-Verschluss (kryptogen; &lt;60 Jahre)</a:t>
            </a:r>
          </a:p>
          <a:p>
            <a:pPr lvl="1"/>
            <a:r>
              <a:rPr lang="de-DE" altLang="de-DE" sz="2000"/>
              <a:t>Weniger Schlaganfall-Rezidive</a:t>
            </a:r>
          </a:p>
          <a:p>
            <a:pPr lvl="1"/>
            <a:r>
              <a:rPr lang="de-DE" altLang="de-DE" sz="2000"/>
              <a:t>Kein Unterschied in Mortalität</a:t>
            </a:r>
          </a:p>
          <a:p>
            <a:pPr lvl="1"/>
            <a:r>
              <a:rPr lang="de-DE" altLang="de-DE" sz="2000"/>
              <a:t>Mehr (transientes) Vorhofflimmern</a:t>
            </a:r>
          </a:p>
          <a:p>
            <a:pPr lvl="1"/>
            <a:endParaRPr lang="de-DE" altLang="de-DE" sz="2000"/>
          </a:p>
          <a:p>
            <a:r>
              <a:rPr lang="de-DE" altLang="de-DE" sz="2400"/>
              <a:t>Effekt besonders bei</a:t>
            </a:r>
          </a:p>
          <a:p>
            <a:pPr lvl="1"/>
            <a:r>
              <a:rPr lang="de-DE" altLang="de-DE" sz="2000"/>
              <a:t>Alter &lt; 45 Jahre</a:t>
            </a:r>
          </a:p>
          <a:p>
            <a:pPr lvl="1"/>
            <a:r>
              <a:rPr lang="de-DE" altLang="de-DE" sz="2000"/>
              <a:t>Großem Shunt</a:t>
            </a:r>
          </a:p>
          <a:p>
            <a:pPr lvl="1"/>
            <a:r>
              <a:rPr lang="de-DE" altLang="de-DE" sz="2000"/>
              <a:t>ASA???? (Beleg)</a:t>
            </a:r>
          </a:p>
          <a:p>
            <a:pPr lvl="1"/>
            <a:endParaRPr lang="de-DE" altLang="de-DE" sz="2000"/>
          </a:p>
          <a:p>
            <a:r>
              <a:rPr lang="de-DE" altLang="de-DE" sz="2400"/>
              <a:t>Vorsichtige Auswahl </a:t>
            </a:r>
            <a:br>
              <a:rPr lang="de-DE" altLang="de-DE" sz="2400"/>
            </a:br>
            <a:r>
              <a:rPr lang="de-DE" altLang="de-DE" sz="2000"/>
              <a:t>(Kardio-Neurologisches Board)</a:t>
            </a:r>
            <a:endParaRPr lang="de-DE" altLang="de-DE" sz="24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el 1"/>
          <p:cNvSpPr>
            <a:spLocks noGrp="1"/>
          </p:cNvSpPr>
          <p:nvPr>
            <p:ph type="title"/>
          </p:nvPr>
        </p:nvSpPr>
        <p:spPr/>
        <p:txBody>
          <a:bodyPr/>
          <a:lstStyle/>
          <a:p>
            <a:r>
              <a:rPr lang="de-DE" altLang="de-DE"/>
              <a:t>Fall 2</a:t>
            </a:r>
          </a:p>
        </p:txBody>
      </p:sp>
      <p:sp>
        <p:nvSpPr>
          <p:cNvPr id="119811" name="Inhaltsplatzhalter 2"/>
          <p:cNvSpPr>
            <a:spLocks noGrp="1"/>
          </p:cNvSpPr>
          <p:nvPr>
            <p:ph idx="1"/>
          </p:nvPr>
        </p:nvSpPr>
        <p:spPr/>
        <p:txBody>
          <a:bodyPr/>
          <a:lstStyle/>
          <a:p>
            <a:pPr>
              <a:lnSpc>
                <a:spcPct val="150000"/>
              </a:lnSpc>
            </a:pPr>
            <a:r>
              <a:rPr lang="de-DE" altLang="de-DE"/>
              <a:t>38 Jahre, weiblich</a:t>
            </a:r>
          </a:p>
          <a:p>
            <a:pPr>
              <a:lnSpc>
                <a:spcPct val="150000"/>
              </a:lnSpc>
            </a:pPr>
            <a:r>
              <a:rPr lang="de-DE" altLang="de-DE"/>
              <a:t>Plötzliche Kopfschmerzen (stark)</a:t>
            </a:r>
          </a:p>
          <a:p>
            <a:pPr>
              <a:lnSpc>
                <a:spcPct val="150000"/>
              </a:lnSpc>
            </a:pPr>
            <a:r>
              <a:rPr lang="de-DE" altLang="de-DE"/>
              <a:t>Sehstörung, diffus + homonym nach rechts (unten)</a:t>
            </a:r>
          </a:p>
          <a:p>
            <a:pPr>
              <a:lnSpc>
                <a:spcPct val="150000"/>
              </a:lnSpc>
            </a:pPr>
            <a:r>
              <a:rPr lang="de-DE" altLang="de-DE"/>
              <a:t>Z.n. Bauch-OP (</a:t>
            </a:r>
            <a:r>
              <a:rPr lang="de-DE" altLang="de-DE" sz="2400"/>
              <a:t>Uterus myomatosus und Paraganglion</a:t>
            </a:r>
            <a:r>
              <a:rPr lang="de-DE" altLang="de-DE"/>
              <a:t>)</a:t>
            </a:r>
          </a:p>
          <a:p>
            <a:pPr>
              <a:lnSpc>
                <a:spcPct val="150000"/>
              </a:lnSpc>
            </a:pPr>
            <a:r>
              <a:rPr lang="de-DE" altLang="de-DE"/>
              <a:t>Pat. kommt aus Trinidad (Karibik)</a:t>
            </a:r>
          </a:p>
          <a:p>
            <a:endParaRPr lang="de-DE" altLang="de-DE"/>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el 1"/>
          <p:cNvSpPr>
            <a:spLocks noGrp="1"/>
          </p:cNvSpPr>
          <p:nvPr>
            <p:ph type="title"/>
          </p:nvPr>
        </p:nvSpPr>
        <p:spPr/>
        <p:txBody>
          <a:bodyPr/>
          <a:lstStyle/>
          <a:p>
            <a:r>
              <a:rPr lang="de-DE" altLang="de-DE"/>
              <a:t>DWI – ADC – FLAIR - MRA </a:t>
            </a:r>
          </a:p>
        </p:txBody>
      </p:sp>
      <p:sp>
        <p:nvSpPr>
          <p:cNvPr id="120835" name="Inhaltsplatzhalter 2"/>
          <p:cNvSpPr>
            <a:spLocks noGrp="1"/>
          </p:cNvSpPr>
          <p:nvPr>
            <p:ph idx="1"/>
          </p:nvPr>
        </p:nvSpPr>
        <p:spPr/>
        <p:txBody>
          <a:bodyPr/>
          <a:lstStyle/>
          <a:p>
            <a:endParaRPr lang="de-DE" altLang="de-DE"/>
          </a:p>
        </p:txBody>
      </p:sp>
      <p:pic>
        <p:nvPicPr>
          <p:cNvPr id="120836" name="Grafik 3"/>
          <p:cNvPicPr>
            <a:picLocks noChangeAspect="1"/>
          </p:cNvPicPr>
          <p:nvPr/>
        </p:nvPicPr>
        <p:blipFill>
          <a:blip r:embed="rId3">
            <a:extLst>
              <a:ext uri="{28A0092B-C50C-407E-A947-70E740481C1C}">
                <a14:useLocalDpi xmlns:a14="http://schemas.microsoft.com/office/drawing/2010/main" val="0"/>
              </a:ext>
            </a:extLst>
          </a:blip>
          <a:srcRect l="33749" t="20880" r="33401" b="10721"/>
          <a:stretch>
            <a:fillRect/>
          </a:stretch>
        </p:blipFill>
        <p:spPr bwMode="auto">
          <a:xfrm>
            <a:off x="274638" y="981075"/>
            <a:ext cx="232410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Grafik 4"/>
          <p:cNvPicPr>
            <a:picLocks noChangeAspect="1"/>
          </p:cNvPicPr>
          <p:nvPr/>
        </p:nvPicPr>
        <p:blipFill>
          <a:blip r:embed="rId4">
            <a:extLst>
              <a:ext uri="{28A0092B-C50C-407E-A947-70E740481C1C}">
                <a14:useLocalDpi xmlns:a14="http://schemas.microsoft.com/office/drawing/2010/main" val="0"/>
              </a:ext>
            </a:extLst>
          </a:blip>
          <a:srcRect l="32899" t="21919" r="33350" b="8960"/>
          <a:stretch>
            <a:fillRect/>
          </a:stretch>
        </p:blipFill>
        <p:spPr bwMode="auto">
          <a:xfrm>
            <a:off x="2555875" y="981075"/>
            <a:ext cx="236220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8" name="Grafik 5"/>
          <p:cNvPicPr>
            <a:picLocks noChangeAspect="1"/>
          </p:cNvPicPr>
          <p:nvPr/>
        </p:nvPicPr>
        <p:blipFill>
          <a:blip r:embed="rId5" cstate="print">
            <a:extLst>
              <a:ext uri="{28A0092B-C50C-407E-A947-70E740481C1C}">
                <a14:useLocalDpi xmlns:a14="http://schemas.microsoft.com/office/drawing/2010/main" val="0"/>
              </a:ext>
            </a:extLst>
          </a:blip>
          <a:srcRect l="32449" t="17601" r="32451" b="8241"/>
          <a:stretch>
            <a:fillRect/>
          </a:stretch>
        </p:blipFill>
        <p:spPr bwMode="auto">
          <a:xfrm>
            <a:off x="4921250" y="981075"/>
            <a:ext cx="2314575"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uppieren 10"/>
          <p:cNvGrpSpPr>
            <a:grpSpLocks/>
          </p:cNvGrpSpPr>
          <p:nvPr/>
        </p:nvGrpSpPr>
        <p:grpSpPr bwMode="auto">
          <a:xfrm>
            <a:off x="2987675" y="1230313"/>
            <a:ext cx="5376863" cy="4975225"/>
            <a:chOff x="2987824" y="1230816"/>
            <a:chExt cx="5377430" cy="4975448"/>
          </a:xfrm>
        </p:grpSpPr>
        <p:pic>
          <p:nvPicPr>
            <p:cNvPr id="120840" name="Grafik 6"/>
            <p:cNvPicPr>
              <a:picLocks noChangeAspect="1"/>
            </p:cNvPicPr>
            <p:nvPr/>
          </p:nvPicPr>
          <p:blipFill>
            <a:blip r:embed="rId6">
              <a:extLst>
                <a:ext uri="{28A0092B-C50C-407E-A947-70E740481C1C}">
                  <a14:useLocalDpi xmlns:a14="http://schemas.microsoft.com/office/drawing/2010/main" val="0"/>
                </a:ext>
              </a:extLst>
            </a:blip>
            <a:srcRect l="19414" t="12560" r="26601" b="7520"/>
            <a:stretch>
              <a:fillRect/>
            </a:stretch>
          </p:blipFill>
          <p:spPr bwMode="auto">
            <a:xfrm>
              <a:off x="2987824" y="1230816"/>
              <a:ext cx="5377430" cy="497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1" name="Pfeil nach rechts 7"/>
            <p:cNvSpPr>
              <a:spLocks noChangeArrowheads="1"/>
            </p:cNvSpPr>
            <p:nvPr/>
          </p:nvSpPr>
          <p:spPr bwMode="auto">
            <a:xfrm>
              <a:off x="4716016" y="4437112"/>
              <a:ext cx="565075" cy="212403"/>
            </a:xfrm>
            <a:prstGeom prst="rightArrow">
              <a:avLst>
                <a:gd name="adj1" fmla="val 50000"/>
                <a:gd name="adj2" fmla="val 50005"/>
              </a:avLst>
            </a:prstGeom>
            <a:solidFill>
              <a:schemeClr val="accent1"/>
            </a:solidFill>
            <a:ln w="9525" algn="ctr">
              <a:solidFill>
                <a:schemeClr val="tx1"/>
              </a:solidFill>
              <a:round/>
              <a:headEnd/>
              <a:tailEnd/>
            </a:ln>
          </p:spPr>
          <p:txBody>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de-DE" sz="1700"/>
            </a:p>
          </p:txBody>
        </p:sp>
        <p:sp>
          <p:nvSpPr>
            <p:cNvPr id="120842" name="Pfeil nach rechts 8"/>
            <p:cNvSpPr>
              <a:spLocks noChangeArrowheads="1"/>
            </p:cNvSpPr>
            <p:nvPr/>
          </p:nvSpPr>
          <p:spPr bwMode="auto">
            <a:xfrm>
              <a:off x="6372200" y="2386867"/>
              <a:ext cx="565075" cy="212403"/>
            </a:xfrm>
            <a:prstGeom prst="rightArrow">
              <a:avLst>
                <a:gd name="adj1" fmla="val 50000"/>
                <a:gd name="adj2" fmla="val 50005"/>
              </a:avLst>
            </a:prstGeom>
            <a:solidFill>
              <a:schemeClr val="accent1"/>
            </a:solidFill>
            <a:ln w="9525" algn="ctr">
              <a:solidFill>
                <a:schemeClr val="tx1"/>
              </a:solidFill>
              <a:round/>
              <a:headEnd/>
              <a:tailEnd/>
            </a:ln>
          </p:spPr>
          <p:txBody>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de-DE" sz="1700"/>
            </a:p>
          </p:txBody>
        </p:sp>
        <p:sp>
          <p:nvSpPr>
            <p:cNvPr id="120843" name="Pfeil nach rechts 9"/>
            <p:cNvSpPr>
              <a:spLocks noChangeArrowheads="1"/>
            </p:cNvSpPr>
            <p:nvPr/>
          </p:nvSpPr>
          <p:spPr bwMode="auto">
            <a:xfrm>
              <a:off x="3454484" y="4005064"/>
              <a:ext cx="565075" cy="212403"/>
            </a:xfrm>
            <a:prstGeom prst="rightArrow">
              <a:avLst>
                <a:gd name="adj1" fmla="val 50000"/>
                <a:gd name="adj2" fmla="val 50005"/>
              </a:avLst>
            </a:prstGeom>
            <a:solidFill>
              <a:schemeClr val="accent1"/>
            </a:solidFill>
            <a:ln w="9525" algn="ctr">
              <a:solidFill>
                <a:schemeClr val="tx1"/>
              </a:solidFill>
              <a:round/>
              <a:headEnd/>
              <a:tailEnd/>
            </a:ln>
          </p:spPr>
          <p:txBody>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de-DE" sz="170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el 1"/>
          <p:cNvSpPr>
            <a:spLocks noGrp="1"/>
          </p:cNvSpPr>
          <p:nvPr>
            <p:ph type="title"/>
          </p:nvPr>
        </p:nvSpPr>
        <p:spPr/>
        <p:txBody>
          <a:bodyPr/>
          <a:lstStyle/>
          <a:p>
            <a:r>
              <a:rPr lang="de-DE" altLang="de-DE"/>
              <a:t>TCCD – z.B. MCA rechts</a:t>
            </a:r>
          </a:p>
        </p:txBody>
      </p:sp>
      <p:sp>
        <p:nvSpPr>
          <p:cNvPr id="122883" name="Inhaltsplatzhalter 2"/>
          <p:cNvSpPr>
            <a:spLocks noGrp="1"/>
          </p:cNvSpPr>
          <p:nvPr>
            <p:ph idx="1"/>
          </p:nvPr>
        </p:nvSpPr>
        <p:spPr/>
        <p:txBody>
          <a:bodyPr/>
          <a:lstStyle/>
          <a:p>
            <a:endParaRPr lang="de-DE" altLang="de-DE"/>
          </a:p>
        </p:txBody>
      </p:sp>
      <p:pic>
        <p:nvPicPr>
          <p:cNvPr id="122884" name="Grafik 4"/>
          <p:cNvPicPr>
            <a:picLocks noChangeAspect="1"/>
          </p:cNvPicPr>
          <p:nvPr/>
        </p:nvPicPr>
        <p:blipFill>
          <a:blip r:embed="rId2">
            <a:extLst>
              <a:ext uri="{28A0092B-C50C-407E-A947-70E740481C1C}">
                <a14:useLocalDpi xmlns:a14="http://schemas.microsoft.com/office/drawing/2010/main" val="0"/>
              </a:ext>
            </a:extLst>
          </a:blip>
          <a:srcRect l="24800" t="16879" r="25250" b="18321"/>
          <a:stretch>
            <a:fillRect/>
          </a:stretch>
        </p:blipFill>
        <p:spPr bwMode="auto">
          <a:xfrm>
            <a:off x="1333500" y="981075"/>
            <a:ext cx="6480175" cy="525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el 1"/>
          <p:cNvSpPr>
            <a:spLocks noGrp="1"/>
          </p:cNvSpPr>
          <p:nvPr>
            <p:ph type="title"/>
          </p:nvPr>
        </p:nvSpPr>
        <p:spPr/>
        <p:txBody>
          <a:bodyPr/>
          <a:lstStyle/>
          <a:p>
            <a:r>
              <a:rPr lang="de-DE" altLang="de-DE"/>
              <a:t>Labor</a:t>
            </a:r>
          </a:p>
        </p:txBody>
      </p:sp>
      <p:sp>
        <p:nvSpPr>
          <p:cNvPr id="110595" name="Inhaltsplatzhalter 2"/>
          <p:cNvSpPr>
            <a:spLocks noGrp="1"/>
          </p:cNvSpPr>
          <p:nvPr>
            <p:ph idx="1"/>
          </p:nvPr>
        </p:nvSpPr>
        <p:spPr/>
        <p:txBody>
          <a:bodyPr/>
          <a:lstStyle/>
          <a:p>
            <a:r>
              <a:rPr lang="de-DE" altLang="de-DE"/>
              <a:t>BSG: 6 mm/ 1h</a:t>
            </a:r>
          </a:p>
          <a:p>
            <a:r>
              <a:rPr lang="de-DE" altLang="de-DE"/>
              <a:t>CRP: 7,5 mg/l (&lt;5)</a:t>
            </a:r>
            <a:br>
              <a:rPr lang="de-DE" altLang="de-DE"/>
            </a:br>
            <a:endParaRPr lang="de-DE" altLang="de-DE"/>
          </a:p>
          <a:p>
            <a:r>
              <a:rPr lang="de-DE" altLang="de-DE"/>
              <a:t>Lumbalpunktion: </a:t>
            </a:r>
          </a:p>
          <a:p>
            <a:pPr lvl="1"/>
            <a:r>
              <a:rPr lang="de-DE" altLang="de-DE"/>
              <a:t>1 Zelle /µl</a:t>
            </a:r>
          </a:p>
          <a:p>
            <a:pPr lvl="1"/>
            <a:r>
              <a:rPr lang="de-DE" altLang="de-DE"/>
              <a:t>Protein: 292 mg/l</a:t>
            </a:r>
          </a:p>
          <a:p>
            <a:pPr lvl="1"/>
            <a:r>
              <a:rPr lang="de-DE" altLang="de-DE"/>
              <a:t>Laktat: 16 mg/l</a:t>
            </a:r>
            <a:br>
              <a:rPr lang="de-DE" altLang="de-DE"/>
            </a:br>
            <a:endParaRPr lang="de-DE" altLang="de-DE"/>
          </a:p>
          <a:p>
            <a:r>
              <a:rPr lang="de-DE" altLang="de-DE"/>
              <a:t>Autoimmunlabor: Auto-AK negativ</a:t>
            </a:r>
          </a:p>
          <a:p>
            <a:pPr lvl="1"/>
            <a:endParaRPr lang="de-DE" altLang="de-D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5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059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059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059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0595">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05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el 1"/>
          <p:cNvSpPr>
            <a:spLocks noGrp="1"/>
          </p:cNvSpPr>
          <p:nvPr>
            <p:ph type="title"/>
          </p:nvPr>
        </p:nvSpPr>
        <p:spPr/>
        <p:txBody>
          <a:bodyPr/>
          <a:lstStyle/>
          <a:p>
            <a:r>
              <a:rPr lang="de-DE" altLang="de-DE"/>
              <a:t>Welche Diagnose favorisieren Sie?</a:t>
            </a:r>
          </a:p>
        </p:txBody>
      </p:sp>
      <p:sp>
        <p:nvSpPr>
          <p:cNvPr id="124931" name="Inhaltsplatzhalter 2"/>
          <p:cNvSpPr>
            <a:spLocks noGrp="1"/>
          </p:cNvSpPr>
          <p:nvPr>
            <p:ph idx="1"/>
          </p:nvPr>
        </p:nvSpPr>
        <p:spPr>
          <a:xfrm>
            <a:off x="323850" y="400050"/>
            <a:ext cx="3455988" cy="5191125"/>
          </a:xfrm>
        </p:spPr>
        <p:txBody>
          <a:bodyPr/>
          <a:lstStyle/>
          <a:p>
            <a:pPr marL="0" indent="0">
              <a:buFontTx/>
              <a:buNone/>
            </a:pPr>
            <a:r>
              <a:rPr lang="de-DE" altLang="de-DE" sz="41300"/>
              <a:t>?</a:t>
            </a:r>
          </a:p>
        </p:txBody>
      </p:sp>
      <p:sp>
        <p:nvSpPr>
          <p:cNvPr id="124932" name="Textfeld 1"/>
          <p:cNvSpPr txBox="1">
            <a:spLocks noChangeArrowheads="1"/>
          </p:cNvSpPr>
          <p:nvPr/>
        </p:nvSpPr>
        <p:spPr bwMode="auto">
          <a:xfrm>
            <a:off x="3276600" y="1236663"/>
            <a:ext cx="52736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AutoNum type="arabicPeriod"/>
            </a:pPr>
            <a:r>
              <a:rPr lang="de-DE" altLang="de-DE" sz="2400"/>
              <a:t>Morbus Fabry</a:t>
            </a:r>
          </a:p>
          <a:p>
            <a:pPr>
              <a:spcBef>
                <a:spcPct val="0"/>
              </a:spcBef>
              <a:buFontTx/>
              <a:buAutoNum type="arabicPeriod"/>
            </a:pPr>
            <a:endParaRPr lang="de-DE" altLang="de-DE" sz="2400"/>
          </a:p>
          <a:p>
            <a:pPr>
              <a:spcBef>
                <a:spcPct val="0"/>
              </a:spcBef>
              <a:buFontTx/>
              <a:buAutoNum type="arabicPeriod"/>
            </a:pPr>
            <a:r>
              <a:rPr lang="de-DE" altLang="de-DE" sz="2400"/>
              <a:t>Zerebrale Vaskulitis</a:t>
            </a:r>
            <a:br>
              <a:rPr lang="de-DE" altLang="de-DE" sz="2400"/>
            </a:br>
            <a:endParaRPr lang="de-DE" altLang="de-DE" sz="2400"/>
          </a:p>
          <a:p>
            <a:pPr>
              <a:spcBef>
                <a:spcPct val="0"/>
              </a:spcBef>
              <a:buFontTx/>
              <a:buAutoNum type="arabicPeriod"/>
            </a:pPr>
            <a:r>
              <a:rPr lang="de-DE" altLang="de-DE" sz="2400"/>
              <a:t>Posteriores reversibles </a:t>
            </a:r>
            <a:br>
              <a:rPr lang="de-DE" altLang="de-DE" sz="2400"/>
            </a:br>
            <a:r>
              <a:rPr lang="de-DE" altLang="de-DE" sz="2400"/>
              <a:t>Enzephalopathie Syndrom (PRES)</a:t>
            </a:r>
            <a:br>
              <a:rPr lang="de-DE" altLang="de-DE" sz="2400"/>
            </a:br>
            <a:endParaRPr lang="de-DE" altLang="de-DE" sz="2400"/>
          </a:p>
          <a:p>
            <a:pPr>
              <a:spcBef>
                <a:spcPct val="0"/>
              </a:spcBef>
              <a:buFontTx/>
              <a:buAutoNum type="arabicPeriod"/>
            </a:pPr>
            <a:r>
              <a:rPr lang="de-DE" altLang="de-DE" sz="2400"/>
              <a:t>Reversibles zerebrales </a:t>
            </a:r>
            <a:br>
              <a:rPr lang="de-DE" altLang="de-DE" sz="2400"/>
            </a:br>
            <a:r>
              <a:rPr lang="de-DE" altLang="de-DE" sz="2400"/>
              <a:t>Vasokonstriktionssyndrom (RCVS)</a:t>
            </a:r>
            <a:br>
              <a:rPr lang="de-DE" altLang="de-DE" sz="2400"/>
            </a:br>
            <a:endParaRPr lang="de-DE" altLang="de-DE" sz="2400"/>
          </a:p>
          <a:p>
            <a:pPr>
              <a:spcBef>
                <a:spcPct val="0"/>
              </a:spcBef>
              <a:buFontTx/>
              <a:buAutoNum type="arabicPeriod"/>
            </a:pPr>
            <a:r>
              <a:rPr lang="de-DE" altLang="de-DE" sz="2400"/>
              <a:t>Headache and Lymphopleozytose </a:t>
            </a:r>
            <a:br>
              <a:rPr lang="de-DE" altLang="de-DE" sz="2400"/>
            </a:br>
            <a:r>
              <a:rPr lang="de-DE" altLang="de-DE" sz="2400"/>
              <a:t>and Neurological Deficit (HANDL)</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el 1"/>
          <p:cNvSpPr>
            <a:spLocks noGrp="1"/>
          </p:cNvSpPr>
          <p:nvPr>
            <p:ph type="title"/>
          </p:nvPr>
        </p:nvSpPr>
        <p:spPr>
          <a:xfrm>
            <a:off x="1022350" y="0"/>
            <a:ext cx="8229600" cy="836613"/>
          </a:xfrm>
        </p:spPr>
        <p:txBody>
          <a:bodyPr/>
          <a:lstStyle/>
          <a:p>
            <a:r>
              <a:rPr lang="de-DE" altLang="de-DE"/>
              <a:t>Reversibles zerebrales </a:t>
            </a:r>
            <a:br>
              <a:rPr lang="de-DE" altLang="de-DE"/>
            </a:br>
            <a:r>
              <a:rPr lang="de-DE" altLang="de-DE"/>
              <a:t>Vasokonstriktions-Syndrom (RCVS)</a:t>
            </a:r>
          </a:p>
        </p:txBody>
      </p:sp>
      <p:sp>
        <p:nvSpPr>
          <p:cNvPr id="125955" name="Inhaltsplatzhalter 2"/>
          <p:cNvSpPr>
            <a:spLocks noGrp="1"/>
          </p:cNvSpPr>
          <p:nvPr>
            <p:ph idx="1"/>
          </p:nvPr>
        </p:nvSpPr>
        <p:spPr>
          <a:xfrm>
            <a:off x="322263" y="1333500"/>
            <a:ext cx="8642350" cy="5191125"/>
          </a:xfrm>
        </p:spPr>
        <p:txBody>
          <a:bodyPr/>
          <a:lstStyle/>
          <a:p>
            <a:r>
              <a:rPr lang="de-DE" altLang="de-DE" sz="2400"/>
              <a:t>Frauen: Männer= 2:1</a:t>
            </a:r>
          </a:p>
          <a:p>
            <a:r>
              <a:rPr lang="de-DE" altLang="de-DE" sz="2400"/>
              <a:t>4. Lebensdekade</a:t>
            </a:r>
          </a:p>
          <a:p>
            <a:pPr lvl="1"/>
            <a:r>
              <a:rPr lang="de-DE" altLang="de-DE" sz="2000"/>
              <a:t>Postpartal</a:t>
            </a:r>
          </a:p>
          <a:p>
            <a:pPr lvl="1"/>
            <a:r>
              <a:rPr lang="de-DE" altLang="de-DE" sz="2000"/>
              <a:t>SSRI, Triptane, Immunsuppressiva (Rituximab, Tacrolimus), Kokain, Amphetamine, LSD, Indomethacin</a:t>
            </a:r>
          </a:p>
          <a:p>
            <a:pPr lvl="1"/>
            <a:r>
              <a:rPr lang="de-DE" altLang="de-DE" sz="2000"/>
              <a:t>Prophyrie, Phäochromozytom, Karzinoid</a:t>
            </a:r>
          </a:p>
          <a:p>
            <a:endParaRPr lang="de-DE" altLang="de-DE" sz="2400"/>
          </a:p>
          <a:p>
            <a:r>
              <a:rPr lang="de-DE" altLang="de-DE" sz="2400"/>
              <a:t>Donnerschlagkopfschmerz, </a:t>
            </a:r>
            <a:br>
              <a:rPr lang="de-DE" altLang="de-DE" sz="2400"/>
            </a:br>
            <a:r>
              <a:rPr lang="de-DE" altLang="de-DE" sz="2400"/>
              <a:t>fokale Defizite (v.a. visuell), Gefäßstenosen</a:t>
            </a:r>
          </a:p>
          <a:p>
            <a:r>
              <a:rPr lang="de-DE" altLang="de-DE" sz="2400"/>
              <a:t>LP opB</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8"/>
          <p:cNvSpPr txBox="1">
            <a:spLocks noChangeArrowheads="1"/>
          </p:cNvSpPr>
          <p:nvPr/>
        </p:nvSpPr>
        <p:spPr bwMode="auto">
          <a:xfrm>
            <a:off x="6594475" y="6583363"/>
            <a:ext cx="25669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200"/>
              <a:t>Heuschmann PU et al. Stroke 2009</a:t>
            </a:r>
          </a:p>
        </p:txBody>
      </p:sp>
      <p:sp>
        <p:nvSpPr>
          <p:cNvPr id="14339" name="Rectangle 9"/>
          <p:cNvSpPr>
            <a:spLocks noChangeArrowheads="1"/>
          </p:cNvSpPr>
          <p:nvPr/>
        </p:nvSpPr>
        <p:spPr bwMode="auto">
          <a:xfrm>
            <a:off x="1190625" y="168275"/>
            <a:ext cx="7785100"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en-US" sz="3200" b="1">
                <a:solidFill>
                  <a:srgbClr val="0070C0"/>
                </a:solidFill>
              </a:rPr>
              <a:t>Schlaganfallinzidenz in Europa</a:t>
            </a:r>
            <a:br>
              <a:rPr lang="de-DE" altLang="en-US" sz="1600" b="1">
                <a:solidFill>
                  <a:srgbClr val="0070C0"/>
                </a:solidFill>
              </a:rPr>
            </a:br>
            <a:endParaRPr lang="de-DE" altLang="en-US" sz="1600" b="1">
              <a:solidFill>
                <a:srgbClr val="0070C0"/>
              </a:solidFill>
            </a:endParaRPr>
          </a:p>
          <a:p>
            <a:pPr algn="ctr" eaLnBrk="1" hangingPunct="1">
              <a:spcBef>
                <a:spcPct val="0"/>
              </a:spcBef>
              <a:buFontTx/>
              <a:buNone/>
            </a:pPr>
            <a:br>
              <a:rPr lang="de-DE" altLang="en-US" sz="2000" i="1">
                <a:solidFill>
                  <a:srgbClr val="0070C0"/>
                </a:solidFill>
              </a:rPr>
            </a:br>
            <a:r>
              <a:rPr lang="de-DE" altLang="en-US" sz="2000" i="1">
                <a:solidFill>
                  <a:srgbClr val="0070C0"/>
                </a:solidFill>
              </a:rPr>
              <a:t>	</a:t>
            </a:r>
          </a:p>
        </p:txBody>
      </p:sp>
      <p:pic>
        <p:nvPicPr>
          <p:cNvPr id="14340" name="Picture 5" descr="Deutschland_in_Europa"/>
          <p:cNvPicPr>
            <a:picLocks noChangeAspect="1" noChangeArrowheads="1"/>
          </p:cNvPicPr>
          <p:nvPr/>
        </p:nvPicPr>
        <p:blipFill>
          <a:blip r:embed="rId3">
            <a:extLst>
              <a:ext uri="{28A0092B-C50C-407E-A947-70E740481C1C}">
                <a14:useLocalDpi xmlns:a14="http://schemas.microsoft.com/office/drawing/2010/main" val="0"/>
              </a:ext>
            </a:extLst>
          </a:blip>
          <a:srcRect l="1921" t="32062" r="3151" b="5141"/>
          <a:stretch>
            <a:fillRect/>
          </a:stretch>
        </p:blipFill>
        <p:spPr bwMode="auto">
          <a:xfrm>
            <a:off x="1655763" y="1709738"/>
            <a:ext cx="6419850"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Freihandform 1"/>
          <p:cNvSpPr>
            <a:spLocks/>
          </p:cNvSpPr>
          <p:nvPr/>
        </p:nvSpPr>
        <p:spPr bwMode="auto">
          <a:xfrm>
            <a:off x="2901950" y="3433763"/>
            <a:ext cx="1479550" cy="1557337"/>
          </a:xfrm>
          <a:custGeom>
            <a:avLst/>
            <a:gdLst/>
            <a:ahLst/>
            <a:cxnLst/>
            <a:rect l="0" t="0" r="r" b="b"/>
            <a:pathLst>
              <a:path w="1479623" h="1557268">
                <a:moveTo>
                  <a:pt x="869950" y="1518"/>
                </a:moveTo>
                <a:cubicBezTo>
                  <a:pt x="860425" y="-1657"/>
                  <a:pt x="857444" y="-1754"/>
                  <a:pt x="812800" y="20568"/>
                </a:cubicBezTo>
                <a:cubicBezTo>
                  <a:pt x="785162" y="34387"/>
                  <a:pt x="799182" y="17595"/>
                  <a:pt x="768350" y="39618"/>
                </a:cubicBezTo>
                <a:cubicBezTo>
                  <a:pt x="761042" y="44838"/>
                  <a:pt x="756199" y="52919"/>
                  <a:pt x="749300" y="58668"/>
                </a:cubicBezTo>
                <a:cubicBezTo>
                  <a:pt x="722055" y="81373"/>
                  <a:pt x="736498" y="60061"/>
                  <a:pt x="711200" y="90418"/>
                </a:cubicBezTo>
                <a:cubicBezTo>
                  <a:pt x="689106" y="116931"/>
                  <a:pt x="710723" y="105394"/>
                  <a:pt x="679450" y="115818"/>
                </a:cubicBezTo>
                <a:lnTo>
                  <a:pt x="628650" y="192018"/>
                </a:lnTo>
                <a:cubicBezTo>
                  <a:pt x="624417" y="198368"/>
                  <a:pt x="622300" y="206835"/>
                  <a:pt x="615950" y="211068"/>
                </a:cubicBezTo>
                <a:cubicBezTo>
                  <a:pt x="561355" y="247464"/>
                  <a:pt x="630430" y="203828"/>
                  <a:pt x="577850" y="230118"/>
                </a:cubicBezTo>
                <a:cubicBezTo>
                  <a:pt x="571024" y="233531"/>
                  <a:pt x="565815" y="239812"/>
                  <a:pt x="558800" y="242818"/>
                </a:cubicBezTo>
                <a:cubicBezTo>
                  <a:pt x="550778" y="246256"/>
                  <a:pt x="541791" y="246770"/>
                  <a:pt x="533400" y="249168"/>
                </a:cubicBezTo>
                <a:cubicBezTo>
                  <a:pt x="469631" y="267388"/>
                  <a:pt x="568355" y="242017"/>
                  <a:pt x="488950" y="261868"/>
                </a:cubicBezTo>
                <a:cubicBezTo>
                  <a:pt x="476250" y="259751"/>
                  <a:pt x="462615" y="260747"/>
                  <a:pt x="450850" y="255518"/>
                </a:cubicBezTo>
                <a:cubicBezTo>
                  <a:pt x="442644" y="251871"/>
                  <a:pt x="438699" y="242217"/>
                  <a:pt x="431800" y="236468"/>
                </a:cubicBezTo>
                <a:cubicBezTo>
                  <a:pt x="425937" y="231582"/>
                  <a:pt x="419100" y="228001"/>
                  <a:pt x="412750" y="223768"/>
                </a:cubicBezTo>
                <a:cubicBezTo>
                  <a:pt x="408517" y="217418"/>
                  <a:pt x="406009" y="209486"/>
                  <a:pt x="400050" y="204718"/>
                </a:cubicBezTo>
                <a:cubicBezTo>
                  <a:pt x="394823" y="200537"/>
                  <a:pt x="386987" y="201361"/>
                  <a:pt x="381000" y="198368"/>
                </a:cubicBezTo>
                <a:cubicBezTo>
                  <a:pt x="374174" y="194955"/>
                  <a:pt x="368300" y="189901"/>
                  <a:pt x="361950" y="185668"/>
                </a:cubicBezTo>
                <a:cubicBezTo>
                  <a:pt x="359833" y="194135"/>
                  <a:pt x="357998" y="202677"/>
                  <a:pt x="355600" y="211068"/>
                </a:cubicBezTo>
                <a:cubicBezTo>
                  <a:pt x="353761" y="217504"/>
                  <a:pt x="350135" y="223483"/>
                  <a:pt x="349250" y="230118"/>
                </a:cubicBezTo>
                <a:cubicBezTo>
                  <a:pt x="348868" y="232982"/>
                  <a:pt x="349247" y="303149"/>
                  <a:pt x="336550" y="325368"/>
                </a:cubicBezTo>
                <a:cubicBezTo>
                  <a:pt x="331299" y="334557"/>
                  <a:pt x="326112" y="344617"/>
                  <a:pt x="317500" y="350768"/>
                </a:cubicBezTo>
                <a:cubicBezTo>
                  <a:pt x="310398" y="355841"/>
                  <a:pt x="300491" y="354720"/>
                  <a:pt x="292100" y="357118"/>
                </a:cubicBezTo>
                <a:cubicBezTo>
                  <a:pt x="285664" y="358957"/>
                  <a:pt x="279400" y="361351"/>
                  <a:pt x="273050" y="363468"/>
                </a:cubicBezTo>
                <a:cubicBezTo>
                  <a:pt x="260974" y="361053"/>
                  <a:pt x="235267" y="357277"/>
                  <a:pt x="222250" y="350768"/>
                </a:cubicBezTo>
                <a:cubicBezTo>
                  <a:pt x="215424" y="347355"/>
                  <a:pt x="210174" y="341168"/>
                  <a:pt x="203200" y="338068"/>
                </a:cubicBezTo>
                <a:cubicBezTo>
                  <a:pt x="190967" y="332631"/>
                  <a:pt x="176239" y="332794"/>
                  <a:pt x="165100" y="325368"/>
                </a:cubicBezTo>
                <a:cubicBezTo>
                  <a:pt x="158750" y="321135"/>
                  <a:pt x="153024" y="315768"/>
                  <a:pt x="146050" y="312668"/>
                </a:cubicBezTo>
                <a:cubicBezTo>
                  <a:pt x="133817" y="307231"/>
                  <a:pt x="119089" y="307394"/>
                  <a:pt x="107950" y="299968"/>
                </a:cubicBezTo>
                <a:cubicBezTo>
                  <a:pt x="53355" y="263572"/>
                  <a:pt x="122430" y="307208"/>
                  <a:pt x="69850" y="280918"/>
                </a:cubicBezTo>
                <a:cubicBezTo>
                  <a:pt x="20611" y="256299"/>
                  <a:pt x="79633" y="277829"/>
                  <a:pt x="31750" y="261868"/>
                </a:cubicBezTo>
                <a:cubicBezTo>
                  <a:pt x="2637" y="305537"/>
                  <a:pt x="11177" y="285488"/>
                  <a:pt x="0" y="319018"/>
                </a:cubicBezTo>
                <a:cubicBezTo>
                  <a:pt x="2117" y="346535"/>
                  <a:pt x="-343" y="374794"/>
                  <a:pt x="6350" y="401568"/>
                </a:cubicBezTo>
                <a:cubicBezTo>
                  <a:pt x="8528" y="410280"/>
                  <a:pt x="19651" y="413719"/>
                  <a:pt x="25400" y="420618"/>
                </a:cubicBezTo>
                <a:cubicBezTo>
                  <a:pt x="67319" y="470921"/>
                  <a:pt x="-384" y="403960"/>
                  <a:pt x="63500" y="458718"/>
                </a:cubicBezTo>
                <a:cubicBezTo>
                  <a:pt x="70318" y="464562"/>
                  <a:pt x="75651" y="472019"/>
                  <a:pt x="82550" y="477768"/>
                </a:cubicBezTo>
                <a:cubicBezTo>
                  <a:pt x="153673" y="537037"/>
                  <a:pt x="35494" y="429450"/>
                  <a:pt x="127000" y="509518"/>
                </a:cubicBezTo>
                <a:cubicBezTo>
                  <a:pt x="136011" y="517403"/>
                  <a:pt x="143389" y="527033"/>
                  <a:pt x="152400" y="534918"/>
                </a:cubicBezTo>
                <a:cubicBezTo>
                  <a:pt x="165002" y="545945"/>
                  <a:pt x="182625" y="557185"/>
                  <a:pt x="196850" y="566668"/>
                </a:cubicBezTo>
                <a:cubicBezTo>
                  <a:pt x="205317" y="579368"/>
                  <a:pt x="217423" y="590288"/>
                  <a:pt x="222250" y="604768"/>
                </a:cubicBezTo>
                <a:cubicBezTo>
                  <a:pt x="224367" y="611118"/>
                  <a:pt x="224887" y="618249"/>
                  <a:pt x="228600" y="623818"/>
                </a:cubicBezTo>
                <a:cubicBezTo>
                  <a:pt x="233581" y="631290"/>
                  <a:pt x="241300" y="636518"/>
                  <a:pt x="247650" y="642868"/>
                </a:cubicBezTo>
                <a:cubicBezTo>
                  <a:pt x="263611" y="690751"/>
                  <a:pt x="242081" y="631729"/>
                  <a:pt x="266700" y="680968"/>
                </a:cubicBezTo>
                <a:cubicBezTo>
                  <a:pt x="279057" y="705682"/>
                  <a:pt x="267193" y="696934"/>
                  <a:pt x="279400" y="725418"/>
                </a:cubicBezTo>
                <a:cubicBezTo>
                  <a:pt x="282406" y="732433"/>
                  <a:pt x="287867" y="738118"/>
                  <a:pt x="292100" y="744468"/>
                </a:cubicBezTo>
                <a:cubicBezTo>
                  <a:pt x="289983" y="784685"/>
                  <a:pt x="290959" y="825184"/>
                  <a:pt x="285750" y="865118"/>
                </a:cubicBezTo>
                <a:cubicBezTo>
                  <a:pt x="284526" y="874505"/>
                  <a:pt x="277920" y="882401"/>
                  <a:pt x="273050" y="890518"/>
                </a:cubicBezTo>
                <a:cubicBezTo>
                  <a:pt x="265197" y="903606"/>
                  <a:pt x="256117" y="915918"/>
                  <a:pt x="247650" y="928618"/>
                </a:cubicBezTo>
                <a:cubicBezTo>
                  <a:pt x="243417" y="934968"/>
                  <a:pt x="237784" y="940582"/>
                  <a:pt x="234950" y="947668"/>
                </a:cubicBezTo>
                <a:cubicBezTo>
                  <a:pt x="218319" y="989244"/>
                  <a:pt x="229089" y="970299"/>
                  <a:pt x="203200" y="1004818"/>
                </a:cubicBezTo>
                <a:cubicBezTo>
                  <a:pt x="192041" y="1038296"/>
                  <a:pt x="204226" y="1011207"/>
                  <a:pt x="177800" y="1042918"/>
                </a:cubicBezTo>
                <a:cubicBezTo>
                  <a:pt x="164123" y="1059331"/>
                  <a:pt x="165114" y="1061925"/>
                  <a:pt x="158750" y="1081018"/>
                </a:cubicBezTo>
                <a:cubicBezTo>
                  <a:pt x="166578" y="1151473"/>
                  <a:pt x="159039" y="1119984"/>
                  <a:pt x="177800" y="1176268"/>
                </a:cubicBezTo>
                <a:cubicBezTo>
                  <a:pt x="179917" y="1182618"/>
                  <a:pt x="179417" y="1190585"/>
                  <a:pt x="184150" y="1195318"/>
                </a:cubicBezTo>
                <a:lnTo>
                  <a:pt x="203200" y="1214368"/>
                </a:lnTo>
                <a:cubicBezTo>
                  <a:pt x="219998" y="1281559"/>
                  <a:pt x="197191" y="1202436"/>
                  <a:pt x="222250" y="1258818"/>
                </a:cubicBezTo>
                <a:cubicBezTo>
                  <a:pt x="227687" y="1271051"/>
                  <a:pt x="230717" y="1284218"/>
                  <a:pt x="234950" y="1296918"/>
                </a:cubicBezTo>
                <a:cubicBezTo>
                  <a:pt x="237067" y="1303268"/>
                  <a:pt x="235731" y="1312255"/>
                  <a:pt x="241300" y="1315968"/>
                </a:cubicBezTo>
                <a:lnTo>
                  <a:pt x="260350" y="1328668"/>
                </a:lnTo>
                <a:cubicBezTo>
                  <a:pt x="267561" y="1339485"/>
                  <a:pt x="284224" y="1365242"/>
                  <a:pt x="292100" y="1373118"/>
                </a:cubicBezTo>
                <a:cubicBezTo>
                  <a:pt x="297496" y="1378514"/>
                  <a:pt x="304800" y="1381585"/>
                  <a:pt x="311150" y="1385818"/>
                </a:cubicBezTo>
                <a:cubicBezTo>
                  <a:pt x="347546" y="1440413"/>
                  <a:pt x="299083" y="1376165"/>
                  <a:pt x="342900" y="1411218"/>
                </a:cubicBezTo>
                <a:cubicBezTo>
                  <a:pt x="348859" y="1415986"/>
                  <a:pt x="350204" y="1424872"/>
                  <a:pt x="355600" y="1430268"/>
                </a:cubicBezTo>
                <a:cubicBezTo>
                  <a:pt x="369275" y="1443943"/>
                  <a:pt x="388795" y="1454473"/>
                  <a:pt x="406400" y="1462018"/>
                </a:cubicBezTo>
                <a:cubicBezTo>
                  <a:pt x="412552" y="1464655"/>
                  <a:pt x="419599" y="1465117"/>
                  <a:pt x="425450" y="1468368"/>
                </a:cubicBezTo>
                <a:cubicBezTo>
                  <a:pt x="438793" y="1475781"/>
                  <a:pt x="448742" y="1490066"/>
                  <a:pt x="463550" y="1493768"/>
                </a:cubicBezTo>
                <a:cubicBezTo>
                  <a:pt x="472017" y="1495885"/>
                  <a:pt x="480778" y="1497054"/>
                  <a:pt x="488950" y="1500118"/>
                </a:cubicBezTo>
                <a:cubicBezTo>
                  <a:pt x="497813" y="1503442"/>
                  <a:pt x="505248" y="1510217"/>
                  <a:pt x="514350" y="1512818"/>
                </a:cubicBezTo>
                <a:cubicBezTo>
                  <a:pt x="535105" y="1518748"/>
                  <a:pt x="577850" y="1525518"/>
                  <a:pt x="577850" y="1525518"/>
                </a:cubicBezTo>
                <a:cubicBezTo>
                  <a:pt x="586317" y="1529751"/>
                  <a:pt x="595031" y="1533522"/>
                  <a:pt x="603250" y="1538218"/>
                </a:cubicBezTo>
                <a:cubicBezTo>
                  <a:pt x="609876" y="1542004"/>
                  <a:pt x="614990" y="1548725"/>
                  <a:pt x="622300" y="1550918"/>
                </a:cubicBezTo>
                <a:cubicBezTo>
                  <a:pt x="636636" y="1555219"/>
                  <a:pt x="651933" y="1555151"/>
                  <a:pt x="666750" y="1557268"/>
                </a:cubicBezTo>
                <a:cubicBezTo>
                  <a:pt x="694267" y="1555151"/>
                  <a:pt x="721891" y="1554143"/>
                  <a:pt x="749300" y="1550918"/>
                </a:cubicBezTo>
                <a:cubicBezTo>
                  <a:pt x="757967" y="1549898"/>
                  <a:pt x="767438" y="1549409"/>
                  <a:pt x="774700" y="1544568"/>
                </a:cubicBezTo>
                <a:cubicBezTo>
                  <a:pt x="788349" y="1535469"/>
                  <a:pt x="787411" y="1519146"/>
                  <a:pt x="793750" y="1506468"/>
                </a:cubicBezTo>
                <a:cubicBezTo>
                  <a:pt x="797163" y="1499642"/>
                  <a:pt x="803350" y="1494392"/>
                  <a:pt x="806450" y="1487418"/>
                </a:cubicBezTo>
                <a:cubicBezTo>
                  <a:pt x="822758" y="1450726"/>
                  <a:pt x="818396" y="1438879"/>
                  <a:pt x="831850" y="1398518"/>
                </a:cubicBezTo>
                <a:lnTo>
                  <a:pt x="838200" y="1379468"/>
                </a:lnTo>
                <a:cubicBezTo>
                  <a:pt x="895350" y="1381585"/>
                  <a:pt x="952696" y="1380640"/>
                  <a:pt x="1009650" y="1385818"/>
                </a:cubicBezTo>
                <a:cubicBezTo>
                  <a:pt x="1022982" y="1387030"/>
                  <a:pt x="1035050" y="1394285"/>
                  <a:pt x="1047750" y="1398518"/>
                </a:cubicBezTo>
                <a:lnTo>
                  <a:pt x="1066800" y="1404868"/>
                </a:lnTo>
                <a:cubicBezTo>
                  <a:pt x="1071033" y="1411218"/>
                  <a:pt x="1073541" y="1419150"/>
                  <a:pt x="1079500" y="1423918"/>
                </a:cubicBezTo>
                <a:cubicBezTo>
                  <a:pt x="1084727" y="1428099"/>
                  <a:pt x="1092563" y="1427275"/>
                  <a:pt x="1098550" y="1430268"/>
                </a:cubicBezTo>
                <a:cubicBezTo>
                  <a:pt x="1105376" y="1433681"/>
                  <a:pt x="1110360" y="1440555"/>
                  <a:pt x="1117600" y="1442968"/>
                </a:cubicBezTo>
                <a:cubicBezTo>
                  <a:pt x="1129814" y="1447039"/>
                  <a:pt x="1143075" y="1446793"/>
                  <a:pt x="1155700" y="1449318"/>
                </a:cubicBezTo>
                <a:cubicBezTo>
                  <a:pt x="1164258" y="1451030"/>
                  <a:pt x="1172633" y="1453551"/>
                  <a:pt x="1181100" y="1455668"/>
                </a:cubicBezTo>
                <a:cubicBezTo>
                  <a:pt x="1241190" y="1451046"/>
                  <a:pt x="1262088" y="1454072"/>
                  <a:pt x="1314450" y="1436618"/>
                </a:cubicBezTo>
                <a:cubicBezTo>
                  <a:pt x="1320800" y="1434501"/>
                  <a:pt x="1327513" y="1433261"/>
                  <a:pt x="1333500" y="1430268"/>
                </a:cubicBezTo>
                <a:cubicBezTo>
                  <a:pt x="1340326" y="1426855"/>
                  <a:pt x="1346200" y="1421801"/>
                  <a:pt x="1352550" y="1417568"/>
                </a:cubicBezTo>
                <a:cubicBezTo>
                  <a:pt x="1364464" y="1346087"/>
                  <a:pt x="1362883" y="1372485"/>
                  <a:pt x="1352550" y="1258818"/>
                </a:cubicBezTo>
                <a:cubicBezTo>
                  <a:pt x="1351432" y="1246521"/>
                  <a:pt x="1337561" y="1223505"/>
                  <a:pt x="1333500" y="1214368"/>
                </a:cubicBezTo>
                <a:cubicBezTo>
                  <a:pt x="1328871" y="1203952"/>
                  <a:pt x="1325033" y="1193201"/>
                  <a:pt x="1320800" y="1182618"/>
                </a:cubicBezTo>
                <a:cubicBezTo>
                  <a:pt x="1325033" y="1142401"/>
                  <a:pt x="1326571" y="1101809"/>
                  <a:pt x="1333500" y="1061968"/>
                </a:cubicBezTo>
                <a:cubicBezTo>
                  <a:pt x="1335122" y="1052642"/>
                  <a:pt x="1343599" y="1045670"/>
                  <a:pt x="1346200" y="1036568"/>
                </a:cubicBezTo>
                <a:cubicBezTo>
                  <a:pt x="1352130" y="1015813"/>
                  <a:pt x="1358900" y="973068"/>
                  <a:pt x="1358900" y="973068"/>
                </a:cubicBezTo>
                <a:cubicBezTo>
                  <a:pt x="1356783" y="943435"/>
                  <a:pt x="1360205" y="912874"/>
                  <a:pt x="1352550" y="884168"/>
                </a:cubicBezTo>
                <a:cubicBezTo>
                  <a:pt x="1350825" y="877701"/>
                  <a:pt x="1340148" y="878600"/>
                  <a:pt x="1333500" y="877818"/>
                </a:cubicBezTo>
                <a:cubicBezTo>
                  <a:pt x="1303995" y="874347"/>
                  <a:pt x="1274233" y="873585"/>
                  <a:pt x="1244600" y="871468"/>
                </a:cubicBezTo>
                <a:cubicBezTo>
                  <a:pt x="1234017" y="869351"/>
                  <a:pt x="1223321" y="867736"/>
                  <a:pt x="1212850" y="865118"/>
                </a:cubicBezTo>
                <a:cubicBezTo>
                  <a:pt x="1206356" y="863495"/>
                  <a:pt x="1196793" y="864755"/>
                  <a:pt x="1193800" y="858768"/>
                </a:cubicBezTo>
                <a:cubicBezTo>
                  <a:pt x="1190807" y="852781"/>
                  <a:pt x="1195794" y="844800"/>
                  <a:pt x="1200150" y="839718"/>
                </a:cubicBezTo>
                <a:cubicBezTo>
                  <a:pt x="1208970" y="829428"/>
                  <a:pt x="1222316" y="823902"/>
                  <a:pt x="1231900" y="814318"/>
                </a:cubicBezTo>
                <a:cubicBezTo>
                  <a:pt x="1237296" y="808922"/>
                  <a:pt x="1239204" y="800664"/>
                  <a:pt x="1244600" y="795268"/>
                </a:cubicBezTo>
                <a:cubicBezTo>
                  <a:pt x="1252084" y="787784"/>
                  <a:pt x="1261194" y="782089"/>
                  <a:pt x="1270000" y="776218"/>
                </a:cubicBezTo>
                <a:cubicBezTo>
                  <a:pt x="1282082" y="768163"/>
                  <a:pt x="1343674" y="731249"/>
                  <a:pt x="1358900" y="719068"/>
                </a:cubicBezTo>
                <a:cubicBezTo>
                  <a:pt x="1368250" y="711588"/>
                  <a:pt x="1375209" y="701460"/>
                  <a:pt x="1384300" y="693668"/>
                </a:cubicBezTo>
                <a:cubicBezTo>
                  <a:pt x="1390094" y="688701"/>
                  <a:pt x="1397954" y="686364"/>
                  <a:pt x="1403350" y="680968"/>
                </a:cubicBezTo>
                <a:cubicBezTo>
                  <a:pt x="1410834" y="673484"/>
                  <a:pt x="1415512" y="663603"/>
                  <a:pt x="1422400" y="655568"/>
                </a:cubicBezTo>
                <a:cubicBezTo>
                  <a:pt x="1428244" y="648750"/>
                  <a:pt x="1435100" y="642868"/>
                  <a:pt x="1441450" y="636518"/>
                </a:cubicBezTo>
                <a:cubicBezTo>
                  <a:pt x="1445683" y="623818"/>
                  <a:pt x="1450903" y="611405"/>
                  <a:pt x="1454150" y="598418"/>
                </a:cubicBezTo>
                <a:lnTo>
                  <a:pt x="1466850" y="547618"/>
                </a:lnTo>
                <a:cubicBezTo>
                  <a:pt x="1468967" y="513751"/>
                  <a:pt x="1469648" y="479764"/>
                  <a:pt x="1473200" y="446018"/>
                </a:cubicBezTo>
                <a:cubicBezTo>
                  <a:pt x="1473901" y="439361"/>
                  <a:pt x="1480380" y="433610"/>
                  <a:pt x="1479550" y="426968"/>
                </a:cubicBezTo>
                <a:cubicBezTo>
                  <a:pt x="1476454" y="402204"/>
                  <a:pt x="1455882" y="373210"/>
                  <a:pt x="1428750" y="369818"/>
                </a:cubicBezTo>
                <a:lnTo>
                  <a:pt x="1377950" y="363468"/>
                </a:lnTo>
                <a:cubicBezTo>
                  <a:pt x="1367367" y="359235"/>
                  <a:pt x="1357118" y="354043"/>
                  <a:pt x="1346200" y="350768"/>
                </a:cubicBezTo>
                <a:cubicBezTo>
                  <a:pt x="1335106" y="347440"/>
                  <a:pt x="1285394" y="339575"/>
                  <a:pt x="1276350" y="338068"/>
                </a:cubicBezTo>
                <a:cubicBezTo>
                  <a:pt x="1263650" y="329601"/>
                  <a:pt x="1251127" y="320863"/>
                  <a:pt x="1238250" y="312668"/>
                </a:cubicBezTo>
                <a:cubicBezTo>
                  <a:pt x="1233007" y="309332"/>
                  <a:pt x="1196332" y="288320"/>
                  <a:pt x="1187450" y="280918"/>
                </a:cubicBezTo>
                <a:cubicBezTo>
                  <a:pt x="1180551" y="275169"/>
                  <a:pt x="1175299" y="267617"/>
                  <a:pt x="1168400" y="261868"/>
                </a:cubicBezTo>
                <a:cubicBezTo>
                  <a:pt x="1116776" y="218848"/>
                  <a:pt x="1194883" y="307401"/>
                  <a:pt x="1092200" y="204718"/>
                </a:cubicBezTo>
                <a:cubicBezTo>
                  <a:pt x="1085850" y="198368"/>
                  <a:pt x="1078899" y="192567"/>
                  <a:pt x="1073150" y="185668"/>
                </a:cubicBezTo>
                <a:cubicBezTo>
                  <a:pt x="1068264" y="179805"/>
                  <a:pt x="1066193" y="171644"/>
                  <a:pt x="1060450" y="166618"/>
                </a:cubicBezTo>
                <a:cubicBezTo>
                  <a:pt x="1048963" y="156567"/>
                  <a:pt x="1022350" y="141218"/>
                  <a:pt x="1022350" y="141218"/>
                </a:cubicBezTo>
                <a:cubicBezTo>
                  <a:pt x="1009988" y="104132"/>
                  <a:pt x="1025673" y="138191"/>
                  <a:pt x="996950" y="109468"/>
                </a:cubicBezTo>
                <a:cubicBezTo>
                  <a:pt x="991554" y="104072"/>
                  <a:pt x="989993" y="95444"/>
                  <a:pt x="984250" y="90418"/>
                </a:cubicBezTo>
                <a:cubicBezTo>
                  <a:pt x="953949" y="63905"/>
                  <a:pt x="944021" y="64308"/>
                  <a:pt x="908050" y="52318"/>
                </a:cubicBezTo>
                <a:lnTo>
                  <a:pt x="869950" y="39618"/>
                </a:lnTo>
                <a:cubicBezTo>
                  <a:pt x="848892" y="32599"/>
                  <a:pt x="879475" y="4693"/>
                  <a:pt x="869950" y="1518"/>
                </a:cubicBezTo>
                <a:close/>
              </a:path>
            </a:pathLst>
          </a:custGeom>
          <a:solidFill>
            <a:srgbClr val="00B050"/>
          </a:solidFill>
          <a:ln w="9525" cap="flat" cmpd="sng" algn="ctr">
            <a:solidFill>
              <a:schemeClr val="tx1"/>
            </a:solidFill>
            <a:prstDash val="solid"/>
            <a:round/>
            <a:headEnd type="none" w="med" len="med"/>
            <a:tailEnd type="none" w="med" len="med"/>
          </a:ln>
        </p:spPr>
        <p:txBody>
          <a:bodyPr/>
          <a:lstStyle/>
          <a:p>
            <a:endParaRPr lang="en-GB"/>
          </a:p>
        </p:txBody>
      </p:sp>
      <p:sp>
        <p:nvSpPr>
          <p:cNvPr id="14342" name="Freihandform 2"/>
          <p:cNvSpPr>
            <a:spLocks/>
          </p:cNvSpPr>
          <p:nvPr/>
        </p:nvSpPr>
        <p:spPr bwMode="auto">
          <a:xfrm>
            <a:off x="4248150" y="4216400"/>
            <a:ext cx="1568450" cy="1746250"/>
          </a:xfrm>
          <a:custGeom>
            <a:avLst/>
            <a:gdLst/>
            <a:ahLst/>
            <a:cxnLst/>
            <a:rect l="0" t="0" r="r" b="b"/>
            <a:pathLst>
              <a:path w="1568753" h="1746413">
                <a:moveTo>
                  <a:pt x="12700" y="196850"/>
                </a:moveTo>
                <a:cubicBezTo>
                  <a:pt x="27517" y="191558"/>
                  <a:pt x="84907" y="195162"/>
                  <a:pt x="120650" y="190500"/>
                </a:cubicBezTo>
                <a:cubicBezTo>
                  <a:pt x="133925" y="188769"/>
                  <a:pt x="146050" y="182033"/>
                  <a:pt x="158750" y="177800"/>
                </a:cubicBezTo>
                <a:lnTo>
                  <a:pt x="177800" y="171450"/>
                </a:lnTo>
                <a:cubicBezTo>
                  <a:pt x="190555" y="152318"/>
                  <a:pt x="193532" y="149558"/>
                  <a:pt x="203200" y="127000"/>
                </a:cubicBezTo>
                <a:cubicBezTo>
                  <a:pt x="208666" y="114246"/>
                  <a:pt x="212678" y="95439"/>
                  <a:pt x="215900" y="82550"/>
                </a:cubicBezTo>
                <a:cubicBezTo>
                  <a:pt x="220133" y="88900"/>
                  <a:pt x="224814" y="94974"/>
                  <a:pt x="228600" y="101600"/>
                </a:cubicBezTo>
                <a:cubicBezTo>
                  <a:pt x="233296" y="109819"/>
                  <a:pt x="235240" y="119728"/>
                  <a:pt x="241300" y="127000"/>
                </a:cubicBezTo>
                <a:cubicBezTo>
                  <a:pt x="247711" y="134693"/>
                  <a:pt x="278970" y="149010"/>
                  <a:pt x="285750" y="152400"/>
                </a:cubicBezTo>
                <a:cubicBezTo>
                  <a:pt x="292100" y="146050"/>
                  <a:pt x="297711" y="138863"/>
                  <a:pt x="304800" y="133350"/>
                </a:cubicBezTo>
                <a:cubicBezTo>
                  <a:pt x="327203" y="115925"/>
                  <a:pt x="337746" y="107651"/>
                  <a:pt x="361950" y="101600"/>
                </a:cubicBezTo>
                <a:cubicBezTo>
                  <a:pt x="372421" y="98982"/>
                  <a:pt x="383117" y="97367"/>
                  <a:pt x="393700" y="95250"/>
                </a:cubicBezTo>
                <a:cubicBezTo>
                  <a:pt x="400050" y="91017"/>
                  <a:pt x="407982" y="88509"/>
                  <a:pt x="412750" y="82550"/>
                </a:cubicBezTo>
                <a:cubicBezTo>
                  <a:pt x="416931" y="77323"/>
                  <a:pt x="416107" y="69487"/>
                  <a:pt x="419100" y="63500"/>
                </a:cubicBezTo>
                <a:cubicBezTo>
                  <a:pt x="429472" y="42757"/>
                  <a:pt x="447040" y="26670"/>
                  <a:pt x="469900" y="19050"/>
                </a:cubicBezTo>
                <a:lnTo>
                  <a:pt x="508000" y="6350"/>
                </a:lnTo>
                <a:lnTo>
                  <a:pt x="527050" y="0"/>
                </a:lnTo>
                <a:cubicBezTo>
                  <a:pt x="586317" y="2117"/>
                  <a:pt x="645654" y="2762"/>
                  <a:pt x="704850" y="6350"/>
                </a:cubicBezTo>
                <a:cubicBezTo>
                  <a:pt x="726790" y="7680"/>
                  <a:pt x="754811" y="18770"/>
                  <a:pt x="774700" y="25400"/>
                </a:cubicBezTo>
                <a:lnTo>
                  <a:pt x="793750" y="31750"/>
                </a:lnTo>
                <a:lnTo>
                  <a:pt x="806450" y="69850"/>
                </a:lnTo>
                <a:lnTo>
                  <a:pt x="812800" y="88900"/>
                </a:lnTo>
                <a:lnTo>
                  <a:pt x="787400" y="127000"/>
                </a:lnTo>
                <a:cubicBezTo>
                  <a:pt x="774913" y="145731"/>
                  <a:pt x="773985" y="149821"/>
                  <a:pt x="755650" y="165100"/>
                </a:cubicBezTo>
                <a:cubicBezTo>
                  <a:pt x="749787" y="169986"/>
                  <a:pt x="742950" y="173567"/>
                  <a:pt x="736600" y="177800"/>
                </a:cubicBezTo>
                <a:cubicBezTo>
                  <a:pt x="732367" y="184150"/>
                  <a:pt x="729296" y="191454"/>
                  <a:pt x="723900" y="196850"/>
                </a:cubicBezTo>
                <a:cubicBezTo>
                  <a:pt x="718504" y="202246"/>
                  <a:pt x="708895" y="203078"/>
                  <a:pt x="704850" y="209550"/>
                </a:cubicBezTo>
                <a:cubicBezTo>
                  <a:pt x="697755" y="220902"/>
                  <a:pt x="696383" y="234950"/>
                  <a:pt x="692150" y="247650"/>
                </a:cubicBezTo>
                <a:lnTo>
                  <a:pt x="685800" y="266700"/>
                </a:lnTo>
                <a:lnTo>
                  <a:pt x="666750" y="323850"/>
                </a:lnTo>
                <a:cubicBezTo>
                  <a:pt x="664633" y="330200"/>
                  <a:pt x="662023" y="336406"/>
                  <a:pt x="660400" y="342900"/>
                </a:cubicBezTo>
                <a:lnTo>
                  <a:pt x="654050" y="368300"/>
                </a:lnTo>
                <a:cubicBezTo>
                  <a:pt x="656167" y="402167"/>
                  <a:pt x="656848" y="436154"/>
                  <a:pt x="660400" y="469900"/>
                </a:cubicBezTo>
                <a:cubicBezTo>
                  <a:pt x="662975" y="494365"/>
                  <a:pt x="687386" y="515407"/>
                  <a:pt x="704850" y="527050"/>
                </a:cubicBezTo>
                <a:cubicBezTo>
                  <a:pt x="766784" y="568339"/>
                  <a:pt x="670536" y="503666"/>
                  <a:pt x="749300" y="558800"/>
                </a:cubicBezTo>
                <a:cubicBezTo>
                  <a:pt x="761804" y="567553"/>
                  <a:pt x="774700" y="575733"/>
                  <a:pt x="787400" y="584200"/>
                </a:cubicBezTo>
                <a:cubicBezTo>
                  <a:pt x="793750" y="588433"/>
                  <a:pt x="801054" y="591504"/>
                  <a:pt x="806450" y="596900"/>
                </a:cubicBezTo>
                <a:lnTo>
                  <a:pt x="825500" y="615950"/>
                </a:lnTo>
                <a:cubicBezTo>
                  <a:pt x="830665" y="631444"/>
                  <a:pt x="832240" y="641740"/>
                  <a:pt x="844550" y="654050"/>
                </a:cubicBezTo>
                <a:cubicBezTo>
                  <a:pt x="849946" y="659446"/>
                  <a:pt x="857250" y="662517"/>
                  <a:pt x="863600" y="666750"/>
                </a:cubicBezTo>
                <a:cubicBezTo>
                  <a:pt x="878699" y="712046"/>
                  <a:pt x="857289" y="657284"/>
                  <a:pt x="889000" y="704850"/>
                </a:cubicBezTo>
                <a:cubicBezTo>
                  <a:pt x="892713" y="710419"/>
                  <a:pt x="892099" y="718049"/>
                  <a:pt x="895350" y="723900"/>
                </a:cubicBezTo>
                <a:lnTo>
                  <a:pt x="933450" y="781050"/>
                </a:lnTo>
                <a:lnTo>
                  <a:pt x="946150" y="800100"/>
                </a:lnTo>
                <a:cubicBezTo>
                  <a:pt x="950383" y="806450"/>
                  <a:pt x="952500" y="814917"/>
                  <a:pt x="958850" y="819150"/>
                </a:cubicBezTo>
                <a:lnTo>
                  <a:pt x="977900" y="831850"/>
                </a:lnTo>
                <a:cubicBezTo>
                  <a:pt x="998026" y="862039"/>
                  <a:pt x="983360" y="848487"/>
                  <a:pt x="1028700" y="863600"/>
                </a:cubicBezTo>
                <a:lnTo>
                  <a:pt x="1066800" y="876300"/>
                </a:lnTo>
                <a:cubicBezTo>
                  <a:pt x="1073150" y="878417"/>
                  <a:pt x="1079286" y="881337"/>
                  <a:pt x="1085850" y="882650"/>
                </a:cubicBezTo>
                <a:cubicBezTo>
                  <a:pt x="1096433" y="884767"/>
                  <a:pt x="1106954" y="887226"/>
                  <a:pt x="1117600" y="889000"/>
                </a:cubicBezTo>
                <a:cubicBezTo>
                  <a:pt x="1132363" y="891461"/>
                  <a:pt x="1147324" y="892673"/>
                  <a:pt x="1162050" y="895350"/>
                </a:cubicBezTo>
                <a:cubicBezTo>
                  <a:pt x="1170636" y="896911"/>
                  <a:pt x="1178983" y="899583"/>
                  <a:pt x="1187450" y="901700"/>
                </a:cubicBezTo>
                <a:cubicBezTo>
                  <a:pt x="1185333" y="910167"/>
                  <a:pt x="1183498" y="918709"/>
                  <a:pt x="1181100" y="927100"/>
                </a:cubicBezTo>
                <a:cubicBezTo>
                  <a:pt x="1179261" y="933536"/>
                  <a:pt x="1174750" y="939457"/>
                  <a:pt x="1174750" y="946150"/>
                </a:cubicBezTo>
                <a:cubicBezTo>
                  <a:pt x="1174750" y="952843"/>
                  <a:pt x="1175653" y="961309"/>
                  <a:pt x="1181100" y="965200"/>
                </a:cubicBezTo>
                <a:cubicBezTo>
                  <a:pt x="1191993" y="972981"/>
                  <a:pt x="1206500" y="973667"/>
                  <a:pt x="1219200" y="977900"/>
                </a:cubicBezTo>
                <a:lnTo>
                  <a:pt x="1238250" y="984250"/>
                </a:lnTo>
                <a:cubicBezTo>
                  <a:pt x="1244600" y="986367"/>
                  <a:pt x="1251731" y="986887"/>
                  <a:pt x="1257300" y="990600"/>
                </a:cubicBezTo>
                <a:cubicBezTo>
                  <a:pt x="1263650" y="994833"/>
                  <a:pt x="1269524" y="999887"/>
                  <a:pt x="1276350" y="1003300"/>
                </a:cubicBezTo>
                <a:cubicBezTo>
                  <a:pt x="1285460" y="1007855"/>
                  <a:pt x="1312662" y="1013965"/>
                  <a:pt x="1320800" y="1016000"/>
                </a:cubicBezTo>
                <a:cubicBezTo>
                  <a:pt x="1360735" y="1042623"/>
                  <a:pt x="1317895" y="1017148"/>
                  <a:pt x="1390650" y="1041400"/>
                </a:cubicBezTo>
                <a:lnTo>
                  <a:pt x="1447800" y="1060450"/>
                </a:lnTo>
                <a:lnTo>
                  <a:pt x="1485900" y="1073150"/>
                </a:lnTo>
                <a:lnTo>
                  <a:pt x="1504950" y="1079500"/>
                </a:lnTo>
                <a:cubicBezTo>
                  <a:pt x="1517437" y="1098231"/>
                  <a:pt x="1518365" y="1102321"/>
                  <a:pt x="1536700" y="1117600"/>
                </a:cubicBezTo>
                <a:cubicBezTo>
                  <a:pt x="1542563" y="1122486"/>
                  <a:pt x="1549400" y="1126067"/>
                  <a:pt x="1555750" y="1130300"/>
                </a:cubicBezTo>
                <a:cubicBezTo>
                  <a:pt x="1559335" y="1141055"/>
                  <a:pt x="1570749" y="1172671"/>
                  <a:pt x="1568450" y="1181100"/>
                </a:cubicBezTo>
                <a:cubicBezTo>
                  <a:pt x="1564434" y="1195826"/>
                  <a:pt x="1543050" y="1219200"/>
                  <a:pt x="1543050" y="1219200"/>
                </a:cubicBezTo>
                <a:cubicBezTo>
                  <a:pt x="1489894" y="1210341"/>
                  <a:pt x="1515663" y="1219992"/>
                  <a:pt x="1466850" y="1187450"/>
                </a:cubicBezTo>
                <a:lnTo>
                  <a:pt x="1409700" y="1168400"/>
                </a:lnTo>
                <a:cubicBezTo>
                  <a:pt x="1403350" y="1166283"/>
                  <a:pt x="1397276" y="1162997"/>
                  <a:pt x="1390650" y="1162050"/>
                </a:cubicBezTo>
                <a:lnTo>
                  <a:pt x="1346200" y="1155700"/>
                </a:lnTo>
                <a:cubicBezTo>
                  <a:pt x="1331217" y="1200649"/>
                  <a:pt x="1333500" y="1188457"/>
                  <a:pt x="1333500" y="1270000"/>
                </a:cubicBezTo>
                <a:cubicBezTo>
                  <a:pt x="1333500" y="1287065"/>
                  <a:pt x="1330064" y="1306820"/>
                  <a:pt x="1339850" y="1320800"/>
                </a:cubicBezTo>
                <a:cubicBezTo>
                  <a:pt x="1347527" y="1331767"/>
                  <a:pt x="1377950" y="1333500"/>
                  <a:pt x="1377950" y="1333500"/>
                </a:cubicBezTo>
                <a:cubicBezTo>
                  <a:pt x="1380067" y="1339850"/>
                  <a:pt x="1385039" y="1345897"/>
                  <a:pt x="1384300" y="1352550"/>
                </a:cubicBezTo>
                <a:cubicBezTo>
                  <a:pt x="1381277" y="1379754"/>
                  <a:pt x="1372133" y="1389850"/>
                  <a:pt x="1358900" y="1409700"/>
                </a:cubicBezTo>
                <a:cubicBezTo>
                  <a:pt x="1357141" y="1418497"/>
                  <a:pt x="1352302" y="1449517"/>
                  <a:pt x="1346200" y="1460500"/>
                </a:cubicBezTo>
                <a:cubicBezTo>
                  <a:pt x="1338787" y="1473843"/>
                  <a:pt x="1329267" y="1485900"/>
                  <a:pt x="1320800" y="1498600"/>
                </a:cubicBezTo>
                <a:lnTo>
                  <a:pt x="1308100" y="1517650"/>
                </a:lnTo>
                <a:cubicBezTo>
                  <a:pt x="1303867" y="1524000"/>
                  <a:pt x="1297813" y="1529460"/>
                  <a:pt x="1295400" y="1536700"/>
                </a:cubicBezTo>
                <a:cubicBezTo>
                  <a:pt x="1289112" y="1555563"/>
                  <a:pt x="1285094" y="1578756"/>
                  <a:pt x="1270000" y="1593850"/>
                </a:cubicBezTo>
                <a:cubicBezTo>
                  <a:pt x="1264604" y="1599246"/>
                  <a:pt x="1257300" y="1602317"/>
                  <a:pt x="1250950" y="1606550"/>
                </a:cubicBezTo>
                <a:cubicBezTo>
                  <a:pt x="1227046" y="1604956"/>
                  <a:pt x="1149350" y="1568918"/>
                  <a:pt x="1149350" y="1619250"/>
                </a:cubicBezTo>
                <a:cubicBezTo>
                  <a:pt x="1149350" y="1625943"/>
                  <a:pt x="1153583" y="1631950"/>
                  <a:pt x="1155700" y="1638300"/>
                </a:cubicBezTo>
                <a:cubicBezTo>
                  <a:pt x="1151157" y="1661017"/>
                  <a:pt x="1153001" y="1672749"/>
                  <a:pt x="1136650" y="1689100"/>
                </a:cubicBezTo>
                <a:cubicBezTo>
                  <a:pt x="1131254" y="1694496"/>
                  <a:pt x="1123950" y="1697567"/>
                  <a:pt x="1117600" y="1701800"/>
                </a:cubicBezTo>
                <a:cubicBezTo>
                  <a:pt x="1115483" y="1708150"/>
                  <a:pt x="1116477" y="1716669"/>
                  <a:pt x="1111250" y="1720850"/>
                </a:cubicBezTo>
                <a:cubicBezTo>
                  <a:pt x="1104435" y="1726302"/>
                  <a:pt x="1094476" y="1725873"/>
                  <a:pt x="1085850" y="1727200"/>
                </a:cubicBezTo>
                <a:cubicBezTo>
                  <a:pt x="1048259" y="1732983"/>
                  <a:pt x="980154" y="1737284"/>
                  <a:pt x="946150" y="1739900"/>
                </a:cubicBezTo>
                <a:cubicBezTo>
                  <a:pt x="939800" y="1742017"/>
                  <a:pt x="933793" y="1746250"/>
                  <a:pt x="927100" y="1746250"/>
                </a:cubicBezTo>
                <a:cubicBezTo>
                  <a:pt x="820711" y="1746250"/>
                  <a:pt x="841536" y="1749479"/>
                  <a:pt x="774700" y="1727200"/>
                </a:cubicBezTo>
                <a:cubicBezTo>
                  <a:pt x="768350" y="1725083"/>
                  <a:pt x="761637" y="1723843"/>
                  <a:pt x="755650" y="1720850"/>
                </a:cubicBezTo>
                <a:cubicBezTo>
                  <a:pt x="723424" y="1704737"/>
                  <a:pt x="738126" y="1713401"/>
                  <a:pt x="711200" y="1695450"/>
                </a:cubicBezTo>
                <a:cubicBezTo>
                  <a:pt x="713317" y="1678517"/>
                  <a:pt x="709262" y="1659568"/>
                  <a:pt x="717550" y="1644650"/>
                </a:cubicBezTo>
                <a:cubicBezTo>
                  <a:pt x="721788" y="1637021"/>
                  <a:pt x="734591" y="1640808"/>
                  <a:pt x="742950" y="1638300"/>
                </a:cubicBezTo>
                <a:cubicBezTo>
                  <a:pt x="755772" y="1634453"/>
                  <a:pt x="767666" y="1625879"/>
                  <a:pt x="781050" y="1625600"/>
                </a:cubicBezTo>
                <a:lnTo>
                  <a:pt x="1085850" y="1619250"/>
                </a:lnTo>
                <a:cubicBezTo>
                  <a:pt x="1165255" y="1599399"/>
                  <a:pt x="1066531" y="1624770"/>
                  <a:pt x="1130300" y="1606550"/>
                </a:cubicBezTo>
                <a:cubicBezTo>
                  <a:pt x="1138691" y="1604152"/>
                  <a:pt x="1147341" y="1602708"/>
                  <a:pt x="1155700" y="1600200"/>
                </a:cubicBezTo>
                <a:cubicBezTo>
                  <a:pt x="1168522" y="1596353"/>
                  <a:pt x="1193800" y="1587500"/>
                  <a:pt x="1193800" y="1587500"/>
                </a:cubicBezTo>
                <a:cubicBezTo>
                  <a:pt x="1202267" y="1574800"/>
                  <a:pt x="1214373" y="1563880"/>
                  <a:pt x="1219200" y="1549400"/>
                </a:cubicBezTo>
                <a:cubicBezTo>
                  <a:pt x="1221317" y="1543050"/>
                  <a:pt x="1222557" y="1536337"/>
                  <a:pt x="1225550" y="1530350"/>
                </a:cubicBezTo>
                <a:cubicBezTo>
                  <a:pt x="1234391" y="1512669"/>
                  <a:pt x="1243256" y="1506294"/>
                  <a:pt x="1257300" y="1492250"/>
                </a:cubicBezTo>
                <a:cubicBezTo>
                  <a:pt x="1259417" y="1485900"/>
                  <a:pt x="1260657" y="1479187"/>
                  <a:pt x="1263650" y="1473200"/>
                </a:cubicBezTo>
                <a:cubicBezTo>
                  <a:pt x="1267063" y="1466374"/>
                  <a:pt x="1273250" y="1461124"/>
                  <a:pt x="1276350" y="1454150"/>
                </a:cubicBezTo>
                <a:cubicBezTo>
                  <a:pt x="1281787" y="1441917"/>
                  <a:pt x="1289050" y="1416050"/>
                  <a:pt x="1289050" y="1416050"/>
                </a:cubicBezTo>
                <a:cubicBezTo>
                  <a:pt x="1273996" y="1340779"/>
                  <a:pt x="1293783" y="1418762"/>
                  <a:pt x="1270000" y="1365250"/>
                </a:cubicBezTo>
                <a:cubicBezTo>
                  <a:pt x="1264563" y="1353017"/>
                  <a:pt x="1261533" y="1339850"/>
                  <a:pt x="1257300" y="1327150"/>
                </a:cubicBezTo>
                <a:cubicBezTo>
                  <a:pt x="1255183" y="1320800"/>
                  <a:pt x="1254663" y="1313669"/>
                  <a:pt x="1250950" y="1308100"/>
                </a:cubicBezTo>
                <a:cubicBezTo>
                  <a:pt x="1219418" y="1260802"/>
                  <a:pt x="1259944" y="1318893"/>
                  <a:pt x="1219200" y="1270000"/>
                </a:cubicBezTo>
                <a:cubicBezTo>
                  <a:pt x="1197106" y="1243487"/>
                  <a:pt x="1218723" y="1255024"/>
                  <a:pt x="1187450" y="1244600"/>
                </a:cubicBezTo>
                <a:cubicBezTo>
                  <a:pt x="1185333" y="1238250"/>
                  <a:pt x="1185833" y="1230283"/>
                  <a:pt x="1181100" y="1225550"/>
                </a:cubicBezTo>
                <a:cubicBezTo>
                  <a:pt x="1176367" y="1220817"/>
                  <a:pt x="1168037" y="1222193"/>
                  <a:pt x="1162050" y="1219200"/>
                </a:cubicBezTo>
                <a:cubicBezTo>
                  <a:pt x="1155224" y="1215787"/>
                  <a:pt x="1149350" y="1210733"/>
                  <a:pt x="1143000" y="1206500"/>
                </a:cubicBezTo>
                <a:cubicBezTo>
                  <a:pt x="1137409" y="1189726"/>
                  <a:pt x="1127626" y="1154809"/>
                  <a:pt x="1111250" y="1149350"/>
                </a:cubicBezTo>
                <a:cubicBezTo>
                  <a:pt x="1083990" y="1140263"/>
                  <a:pt x="1071109" y="1137965"/>
                  <a:pt x="1047750" y="1123950"/>
                </a:cubicBezTo>
                <a:cubicBezTo>
                  <a:pt x="1034662" y="1116097"/>
                  <a:pt x="1022350" y="1107017"/>
                  <a:pt x="1009650" y="1098550"/>
                </a:cubicBezTo>
                <a:lnTo>
                  <a:pt x="990600" y="1085850"/>
                </a:lnTo>
                <a:cubicBezTo>
                  <a:pt x="988483" y="1079500"/>
                  <a:pt x="988983" y="1071533"/>
                  <a:pt x="984250" y="1066800"/>
                </a:cubicBezTo>
                <a:cubicBezTo>
                  <a:pt x="979517" y="1062067"/>
                  <a:pt x="971187" y="1063443"/>
                  <a:pt x="965200" y="1060450"/>
                </a:cubicBezTo>
                <a:cubicBezTo>
                  <a:pt x="958374" y="1057037"/>
                  <a:pt x="952013" y="1052636"/>
                  <a:pt x="946150" y="1047750"/>
                </a:cubicBezTo>
                <a:cubicBezTo>
                  <a:pt x="939251" y="1042001"/>
                  <a:pt x="934572" y="1033681"/>
                  <a:pt x="927100" y="1028700"/>
                </a:cubicBezTo>
                <a:cubicBezTo>
                  <a:pt x="922213" y="1025442"/>
                  <a:pt x="885282" y="1016343"/>
                  <a:pt x="882650" y="1016000"/>
                </a:cubicBezTo>
                <a:cubicBezTo>
                  <a:pt x="842551" y="1010770"/>
                  <a:pt x="762000" y="1003300"/>
                  <a:pt x="762000" y="1003300"/>
                </a:cubicBezTo>
                <a:lnTo>
                  <a:pt x="704850" y="965200"/>
                </a:lnTo>
                <a:lnTo>
                  <a:pt x="685800" y="952500"/>
                </a:lnTo>
                <a:cubicBezTo>
                  <a:pt x="676570" y="924811"/>
                  <a:pt x="677171" y="915476"/>
                  <a:pt x="660400" y="895350"/>
                </a:cubicBezTo>
                <a:cubicBezTo>
                  <a:pt x="654651" y="888451"/>
                  <a:pt x="648249" y="882049"/>
                  <a:pt x="641350" y="876300"/>
                </a:cubicBezTo>
                <a:cubicBezTo>
                  <a:pt x="635487" y="871414"/>
                  <a:pt x="628004" y="868670"/>
                  <a:pt x="622300" y="863600"/>
                </a:cubicBezTo>
                <a:cubicBezTo>
                  <a:pt x="608876" y="851668"/>
                  <a:pt x="599144" y="835463"/>
                  <a:pt x="584200" y="825500"/>
                </a:cubicBezTo>
                <a:cubicBezTo>
                  <a:pt x="577850" y="821267"/>
                  <a:pt x="571013" y="817686"/>
                  <a:pt x="565150" y="812800"/>
                </a:cubicBezTo>
                <a:cubicBezTo>
                  <a:pt x="558251" y="807051"/>
                  <a:pt x="553408" y="798970"/>
                  <a:pt x="546100" y="793750"/>
                </a:cubicBezTo>
                <a:cubicBezTo>
                  <a:pt x="538397" y="788248"/>
                  <a:pt x="528403" y="786552"/>
                  <a:pt x="520700" y="781050"/>
                </a:cubicBezTo>
                <a:cubicBezTo>
                  <a:pt x="513392" y="775830"/>
                  <a:pt x="508549" y="767749"/>
                  <a:pt x="501650" y="762000"/>
                </a:cubicBezTo>
                <a:cubicBezTo>
                  <a:pt x="495787" y="757114"/>
                  <a:pt x="488950" y="753533"/>
                  <a:pt x="482600" y="749300"/>
                </a:cubicBezTo>
                <a:cubicBezTo>
                  <a:pt x="462749" y="669895"/>
                  <a:pt x="488120" y="768619"/>
                  <a:pt x="469900" y="704850"/>
                </a:cubicBezTo>
                <a:cubicBezTo>
                  <a:pt x="467502" y="696459"/>
                  <a:pt x="465948" y="687841"/>
                  <a:pt x="463550" y="679450"/>
                </a:cubicBezTo>
                <a:cubicBezTo>
                  <a:pt x="445330" y="615681"/>
                  <a:pt x="470701" y="714405"/>
                  <a:pt x="450850" y="635000"/>
                </a:cubicBezTo>
                <a:cubicBezTo>
                  <a:pt x="448733" y="613833"/>
                  <a:pt x="450845" y="591804"/>
                  <a:pt x="444500" y="571500"/>
                </a:cubicBezTo>
                <a:cubicBezTo>
                  <a:pt x="436624" y="546297"/>
                  <a:pt x="405809" y="516270"/>
                  <a:pt x="381000" y="508000"/>
                </a:cubicBezTo>
                <a:cubicBezTo>
                  <a:pt x="374650" y="505883"/>
                  <a:pt x="368552" y="502750"/>
                  <a:pt x="361950" y="501650"/>
                </a:cubicBezTo>
                <a:cubicBezTo>
                  <a:pt x="343044" y="498499"/>
                  <a:pt x="323919" y="496666"/>
                  <a:pt x="304800" y="495300"/>
                </a:cubicBezTo>
                <a:cubicBezTo>
                  <a:pt x="264630" y="492431"/>
                  <a:pt x="224367" y="491067"/>
                  <a:pt x="184150" y="488950"/>
                </a:cubicBezTo>
                <a:cubicBezTo>
                  <a:pt x="145681" y="476127"/>
                  <a:pt x="153642" y="476002"/>
                  <a:pt x="88900" y="488950"/>
                </a:cubicBezTo>
                <a:cubicBezTo>
                  <a:pt x="81416" y="490447"/>
                  <a:pt x="76676" y="498237"/>
                  <a:pt x="69850" y="501650"/>
                </a:cubicBezTo>
                <a:cubicBezTo>
                  <a:pt x="63863" y="504643"/>
                  <a:pt x="57150" y="505883"/>
                  <a:pt x="50800" y="508000"/>
                </a:cubicBezTo>
                <a:cubicBezTo>
                  <a:pt x="44450" y="499533"/>
                  <a:pt x="36483" y="492066"/>
                  <a:pt x="31750" y="482600"/>
                </a:cubicBezTo>
                <a:cubicBezTo>
                  <a:pt x="25763" y="470626"/>
                  <a:pt x="26476" y="455639"/>
                  <a:pt x="19050" y="444500"/>
                </a:cubicBezTo>
                <a:cubicBezTo>
                  <a:pt x="2637" y="419881"/>
                  <a:pt x="8763" y="432690"/>
                  <a:pt x="0" y="406400"/>
                </a:cubicBezTo>
                <a:cubicBezTo>
                  <a:pt x="2117" y="364067"/>
                  <a:pt x="1492" y="321507"/>
                  <a:pt x="6350" y="279400"/>
                </a:cubicBezTo>
                <a:cubicBezTo>
                  <a:pt x="7990" y="265184"/>
                  <a:pt x="19305" y="234695"/>
                  <a:pt x="31750" y="222250"/>
                </a:cubicBezTo>
                <a:cubicBezTo>
                  <a:pt x="33247" y="220753"/>
                  <a:pt x="-2117" y="202142"/>
                  <a:pt x="12700" y="196850"/>
                </a:cubicBezTo>
                <a:close/>
              </a:path>
            </a:pathLst>
          </a:custGeom>
          <a:solidFill>
            <a:srgbClr val="92D050"/>
          </a:solidFill>
          <a:ln w="9525" cap="flat" cmpd="sng" algn="ctr">
            <a:solidFill>
              <a:schemeClr val="tx1"/>
            </a:solidFill>
            <a:prstDash val="solid"/>
            <a:round/>
            <a:headEnd type="none" w="med" len="med"/>
            <a:tailEnd type="none" w="med" len="med"/>
          </a:ln>
        </p:spPr>
        <p:txBody>
          <a:bodyPr/>
          <a:lstStyle/>
          <a:p>
            <a:endParaRPr lang="en-GB"/>
          </a:p>
        </p:txBody>
      </p:sp>
      <p:sp>
        <p:nvSpPr>
          <p:cNvPr id="14343" name="Freihandform 3"/>
          <p:cNvSpPr>
            <a:spLocks/>
          </p:cNvSpPr>
          <p:nvPr/>
        </p:nvSpPr>
        <p:spPr bwMode="auto">
          <a:xfrm>
            <a:off x="5737225" y="2343150"/>
            <a:ext cx="612775" cy="438150"/>
          </a:xfrm>
          <a:custGeom>
            <a:avLst/>
            <a:gdLst>
              <a:gd name="T0" fmla="*/ 2793 w 612393"/>
              <a:gd name="T1" fmla="*/ 101600 h 438150"/>
              <a:gd name="T2" fmla="*/ 34543 w 612393"/>
              <a:gd name="T3" fmla="*/ 82550 h 438150"/>
              <a:gd name="T4" fmla="*/ 53593 w 612393"/>
              <a:gd name="T5" fmla="*/ 69850 h 438150"/>
              <a:gd name="T6" fmla="*/ 72643 w 612393"/>
              <a:gd name="T7" fmla="*/ 63500 h 438150"/>
              <a:gd name="T8" fmla="*/ 110743 w 612393"/>
              <a:gd name="T9" fmla="*/ 38100 h 438150"/>
              <a:gd name="T10" fmla="*/ 129793 w 612393"/>
              <a:gd name="T11" fmla="*/ 25400 h 438150"/>
              <a:gd name="T12" fmla="*/ 148843 w 612393"/>
              <a:gd name="T13" fmla="*/ 19050 h 438150"/>
              <a:gd name="T14" fmla="*/ 167893 w 612393"/>
              <a:gd name="T15" fmla="*/ 6350 h 438150"/>
              <a:gd name="T16" fmla="*/ 212343 w 612393"/>
              <a:gd name="T17" fmla="*/ 0 h 438150"/>
              <a:gd name="T18" fmla="*/ 339343 w 612393"/>
              <a:gd name="T19" fmla="*/ 6350 h 438150"/>
              <a:gd name="T20" fmla="*/ 371093 w 612393"/>
              <a:gd name="T21" fmla="*/ 12700 h 438150"/>
              <a:gd name="T22" fmla="*/ 440943 w 612393"/>
              <a:gd name="T23" fmla="*/ 25400 h 438150"/>
              <a:gd name="T24" fmla="*/ 491743 w 612393"/>
              <a:gd name="T25" fmla="*/ 38100 h 438150"/>
              <a:gd name="T26" fmla="*/ 548893 w 612393"/>
              <a:gd name="T27" fmla="*/ 44450 h 438150"/>
              <a:gd name="T28" fmla="*/ 586993 w 612393"/>
              <a:gd name="T29" fmla="*/ 63500 h 438150"/>
              <a:gd name="T30" fmla="*/ 599693 w 612393"/>
              <a:gd name="T31" fmla="*/ 101600 h 438150"/>
              <a:gd name="T32" fmla="*/ 612393 w 612393"/>
              <a:gd name="T33" fmla="*/ 120650 h 438150"/>
              <a:gd name="T34" fmla="*/ 586993 w 612393"/>
              <a:gd name="T35" fmla="*/ 190500 h 438150"/>
              <a:gd name="T36" fmla="*/ 567943 w 612393"/>
              <a:gd name="T37" fmla="*/ 203200 h 438150"/>
              <a:gd name="T38" fmla="*/ 523493 w 612393"/>
              <a:gd name="T39" fmla="*/ 254000 h 438150"/>
              <a:gd name="T40" fmla="*/ 510793 w 612393"/>
              <a:gd name="T41" fmla="*/ 292100 h 438150"/>
              <a:gd name="T42" fmla="*/ 504443 w 612393"/>
              <a:gd name="T43" fmla="*/ 311150 h 438150"/>
              <a:gd name="T44" fmla="*/ 485393 w 612393"/>
              <a:gd name="T45" fmla="*/ 323850 h 438150"/>
              <a:gd name="T46" fmla="*/ 466343 w 612393"/>
              <a:gd name="T47" fmla="*/ 368300 h 438150"/>
              <a:gd name="T48" fmla="*/ 421893 w 612393"/>
              <a:gd name="T49" fmla="*/ 387350 h 438150"/>
              <a:gd name="T50" fmla="*/ 396493 w 612393"/>
              <a:gd name="T51" fmla="*/ 400050 h 438150"/>
              <a:gd name="T52" fmla="*/ 358393 w 612393"/>
              <a:gd name="T53" fmla="*/ 412750 h 438150"/>
              <a:gd name="T54" fmla="*/ 339343 w 612393"/>
              <a:gd name="T55" fmla="*/ 419100 h 438150"/>
              <a:gd name="T56" fmla="*/ 320293 w 612393"/>
              <a:gd name="T57" fmla="*/ 431800 h 438150"/>
              <a:gd name="T58" fmla="*/ 294893 w 612393"/>
              <a:gd name="T59" fmla="*/ 438150 h 438150"/>
              <a:gd name="T60" fmla="*/ 263143 w 612393"/>
              <a:gd name="T61" fmla="*/ 431800 h 438150"/>
              <a:gd name="T62" fmla="*/ 244093 w 612393"/>
              <a:gd name="T63" fmla="*/ 406400 h 438150"/>
              <a:gd name="T64" fmla="*/ 205993 w 612393"/>
              <a:gd name="T65" fmla="*/ 349250 h 438150"/>
              <a:gd name="T66" fmla="*/ 193293 w 612393"/>
              <a:gd name="T67" fmla="*/ 330200 h 438150"/>
              <a:gd name="T68" fmla="*/ 167893 w 612393"/>
              <a:gd name="T69" fmla="*/ 273050 h 438150"/>
              <a:gd name="T70" fmla="*/ 148843 w 612393"/>
              <a:gd name="T71" fmla="*/ 266700 h 438150"/>
              <a:gd name="T72" fmla="*/ 123443 w 612393"/>
              <a:gd name="T73" fmla="*/ 260350 h 438150"/>
              <a:gd name="T74" fmla="*/ 104393 w 612393"/>
              <a:gd name="T75" fmla="*/ 254000 h 438150"/>
              <a:gd name="T76" fmla="*/ 59943 w 612393"/>
              <a:gd name="T77" fmla="*/ 247650 h 438150"/>
              <a:gd name="T78" fmla="*/ 40893 w 612393"/>
              <a:gd name="T79" fmla="*/ 228600 h 438150"/>
              <a:gd name="T80" fmla="*/ 28193 w 612393"/>
              <a:gd name="T81" fmla="*/ 190500 h 438150"/>
              <a:gd name="T82" fmla="*/ 15493 w 612393"/>
              <a:gd name="T83" fmla="*/ 171450 h 438150"/>
              <a:gd name="T84" fmla="*/ 2793 w 612393"/>
              <a:gd name="T85" fmla="*/ 127000 h 438150"/>
              <a:gd name="T86" fmla="*/ 2793 w 612393"/>
              <a:gd name="T87" fmla="*/ 101600 h 4381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12393" h="438150">
                <a:moveTo>
                  <a:pt x="2793" y="101600"/>
                </a:moveTo>
                <a:cubicBezTo>
                  <a:pt x="8085" y="94192"/>
                  <a:pt x="24077" y="89091"/>
                  <a:pt x="34543" y="82550"/>
                </a:cubicBezTo>
                <a:cubicBezTo>
                  <a:pt x="41015" y="78505"/>
                  <a:pt x="46767" y="73263"/>
                  <a:pt x="53593" y="69850"/>
                </a:cubicBezTo>
                <a:cubicBezTo>
                  <a:pt x="59580" y="66857"/>
                  <a:pt x="66792" y="66751"/>
                  <a:pt x="72643" y="63500"/>
                </a:cubicBezTo>
                <a:cubicBezTo>
                  <a:pt x="85986" y="56087"/>
                  <a:pt x="98043" y="46567"/>
                  <a:pt x="110743" y="38100"/>
                </a:cubicBezTo>
                <a:cubicBezTo>
                  <a:pt x="117093" y="33867"/>
                  <a:pt x="122553" y="27813"/>
                  <a:pt x="129793" y="25400"/>
                </a:cubicBezTo>
                <a:cubicBezTo>
                  <a:pt x="136143" y="23283"/>
                  <a:pt x="142856" y="22043"/>
                  <a:pt x="148843" y="19050"/>
                </a:cubicBezTo>
                <a:cubicBezTo>
                  <a:pt x="155669" y="15637"/>
                  <a:pt x="160583" y="8543"/>
                  <a:pt x="167893" y="6350"/>
                </a:cubicBezTo>
                <a:cubicBezTo>
                  <a:pt x="182229" y="2049"/>
                  <a:pt x="197526" y="2117"/>
                  <a:pt x="212343" y="0"/>
                </a:cubicBezTo>
                <a:cubicBezTo>
                  <a:pt x="254676" y="2117"/>
                  <a:pt x="297092" y="2970"/>
                  <a:pt x="339343" y="6350"/>
                </a:cubicBezTo>
                <a:cubicBezTo>
                  <a:pt x="350102" y="7211"/>
                  <a:pt x="360474" y="10769"/>
                  <a:pt x="371093" y="12700"/>
                </a:cubicBezTo>
                <a:cubicBezTo>
                  <a:pt x="401653" y="18256"/>
                  <a:pt x="411813" y="18678"/>
                  <a:pt x="440943" y="25400"/>
                </a:cubicBezTo>
                <a:cubicBezTo>
                  <a:pt x="457950" y="29325"/>
                  <a:pt x="474395" y="36172"/>
                  <a:pt x="491743" y="38100"/>
                </a:cubicBezTo>
                <a:lnTo>
                  <a:pt x="548893" y="44450"/>
                </a:lnTo>
                <a:cubicBezTo>
                  <a:pt x="559273" y="47910"/>
                  <a:pt x="580514" y="53134"/>
                  <a:pt x="586993" y="63500"/>
                </a:cubicBezTo>
                <a:cubicBezTo>
                  <a:pt x="594088" y="74852"/>
                  <a:pt x="595460" y="88900"/>
                  <a:pt x="599693" y="101600"/>
                </a:cubicBezTo>
                <a:cubicBezTo>
                  <a:pt x="602106" y="108840"/>
                  <a:pt x="608160" y="114300"/>
                  <a:pt x="612393" y="120650"/>
                </a:cubicBezTo>
                <a:cubicBezTo>
                  <a:pt x="607694" y="144146"/>
                  <a:pt x="605175" y="172318"/>
                  <a:pt x="586993" y="190500"/>
                </a:cubicBezTo>
                <a:cubicBezTo>
                  <a:pt x="581597" y="195896"/>
                  <a:pt x="574293" y="198967"/>
                  <a:pt x="567943" y="203200"/>
                </a:cubicBezTo>
                <a:cubicBezTo>
                  <a:pt x="538310" y="247650"/>
                  <a:pt x="555243" y="232833"/>
                  <a:pt x="523493" y="254000"/>
                </a:cubicBezTo>
                <a:lnTo>
                  <a:pt x="510793" y="292100"/>
                </a:lnTo>
                <a:cubicBezTo>
                  <a:pt x="508676" y="298450"/>
                  <a:pt x="510012" y="307437"/>
                  <a:pt x="504443" y="311150"/>
                </a:cubicBezTo>
                <a:lnTo>
                  <a:pt x="485393" y="323850"/>
                </a:lnTo>
                <a:cubicBezTo>
                  <a:pt x="480535" y="343281"/>
                  <a:pt x="480961" y="353682"/>
                  <a:pt x="466343" y="368300"/>
                </a:cubicBezTo>
                <a:cubicBezTo>
                  <a:pt x="448327" y="386316"/>
                  <a:pt x="445211" y="378606"/>
                  <a:pt x="421893" y="387350"/>
                </a:cubicBezTo>
                <a:cubicBezTo>
                  <a:pt x="413030" y="390674"/>
                  <a:pt x="405282" y="396534"/>
                  <a:pt x="396493" y="400050"/>
                </a:cubicBezTo>
                <a:cubicBezTo>
                  <a:pt x="384064" y="405022"/>
                  <a:pt x="371093" y="408517"/>
                  <a:pt x="358393" y="412750"/>
                </a:cubicBezTo>
                <a:cubicBezTo>
                  <a:pt x="352043" y="414867"/>
                  <a:pt x="344912" y="415387"/>
                  <a:pt x="339343" y="419100"/>
                </a:cubicBezTo>
                <a:cubicBezTo>
                  <a:pt x="332993" y="423333"/>
                  <a:pt x="327308" y="428794"/>
                  <a:pt x="320293" y="431800"/>
                </a:cubicBezTo>
                <a:cubicBezTo>
                  <a:pt x="312271" y="435238"/>
                  <a:pt x="303360" y="436033"/>
                  <a:pt x="294893" y="438150"/>
                </a:cubicBezTo>
                <a:cubicBezTo>
                  <a:pt x="284310" y="436033"/>
                  <a:pt x="272295" y="437520"/>
                  <a:pt x="263143" y="431800"/>
                </a:cubicBezTo>
                <a:cubicBezTo>
                  <a:pt x="254168" y="426191"/>
                  <a:pt x="250162" y="415070"/>
                  <a:pt x="244093" y="406400"/>
                </a:cubicBezTo>
                <a:lnTo>
                  <a:pt x="205993" y="349250"/>
                </a:lnTo>
                <a:cubicBezTo>
                  <a:pt x="201760" y="342900"/>
                  <a:pt x="195706" y="337440"/>
                  <a:pt x="193293" y="330200"/>
                </a:cubicBezTo>
                <a:cubicBezTo>
                  <a:pt x="189412" y="318558"/>
                  <a:pt x="181615" y="284028"/>
                  <a:pt x="167893" y="273050"/>
                </a:cubicBezTo>
                <a:cubicBezTo>
                  <a:pt x="162666" y="268869"/>
                  <a:pt x="155279" y="268539"/>
                  <a:pt x="148843" y="266700"/>
                </a:cubicBezTo>
                <a:cubicBezTo>
                  <a:pt x="140452" y="264302"/>
                  <a:pt x="131834" y="262748"/>
                  <a:pt x="123443" y="260350"/>
                </a:cubicBezTo>
                <a:cubicBezTo>
                  <a:pt x="117007" y="258511"/>
                  <a:pt x="110957" y="255313"/>
                  <a:pt x="104393" y="254000"/>
                </a:cubicBezTo>
                <a:cubicBezTo>
                  <a:pt x="89717" y="251065"/>
                  <a:pt x="74760" y="249767"/>
                  <a:pt x="59943" y="247650"/>
                </a:cubicBezTo>
                <a:cubicBezTo>
                  <a:pt x="53593" y="241300"/>
                  <a:pt x="45254" y="236450"/>
                  <a:pt x="40893" y="228600"/>
                </a:cubicBezTo>
                <a:cubicBezTo>
                  <a:pt x="34392" y="216898"/>
                  <a:pt x="35619" y="201639"/>
                  <a:pt x="28193" y="190500"/>
                </a:cubicBezTo>
                <a:lnTo>
                  <a:pt x="15493" y="171450"/>
                </a:lnTo>
                <a:cubicBezTo>
                  <a:pt x="11479" y="155393"/>
                  <a:pt x="8866" y="142183"/>
                  <a:pt x="2793" y="127000"/>
                </a:cubicBezTo>
                <a:cubicBezTo>
                  <a:pt x="1035" y="122606"/>
                  <a:pt x="-2499" y="109008"/>
                  <a:pt x="2793" y="101600"/>
                </a:cubicBezTo>
                <a:close/>
              </a:path>
            </a:pathLst>
          </a:custGeom>
          <a:solidFill>
            <a:srgbClr val="00FF00"/>
          </a:solidFill>
          <a:ln w="9525" cap="flat" cmpd="sng" algn="ctr">
            <a:solidFill>
              <a:schemeClr val="tx1"/>
            </a:solidFill>
            <a:prstDash val="solid"/>
            <a:round/>
            <a:headEnd type="none" w="med" len="med"/>
            <a:tailEnd type="none" w="med" len="med"/>
          </a:ln>
        </p:spPr>
        <p:txBody>
          <a:bodyPr/>
          <a:lstStyle/>
          <a:p>
            <a:endParaRPr lang="en-GB"/>
          </a:p>
        </p:txBody>
      </p:sp>
      <p:sp>
        <p:nvSpPr>
          <p:cNvPr id="14344" name="Freihandform 4"/>
          <p:cNvSpPr>
            <a:spLocks/>
          </p:cNvSpPr>
          <p:nvPr/>
        </p:nvSpPr>
        <p:spPr bwMode="auto">
          <a:xfrm>
            <a:off x="2781300" y="1962150"/>
            <a:ext cx="909638" cy="1479550"/>
          </a:xfrm>
          <a:custGeom>
            <a:avLst/>
            <a:gdLst/>
            <a:ahLst/>
            <a:cxnLst/>
            <a:rect l="0" t="0" r="r" b="b"/>
            <a:pathLst>
              <a:path w="910316" h="1479550">
                <a:moveTo>
                  <a:pt x="425450" y="1263650"/>
                </a:moveTo>
                <a:cubicBezTo>
                  <a:pt x="421217" y="1266825"/>
                  <a:pt x="403071" y="1274668"/>
                  <a:pt x="393700" y="1282700"/>
                </a:cubicBezTo>
                <a:cubicBezTo>
                  <a:pt x="387906" y="1287667"/>
                  <a:pt x="386959" y="1296982"/>
                  <a:pt x="381000" y="1301750"/>
                </a:cubicBezTo>
                <a:cubicBezTo>
                  <a:pt x="375773" y="1305931"/>
                  <a:pt x="367937" y="1305107"/>
                  <a:pt x="361950" y="1308100"/>
                </a:cubicBezTo>
                <a:cubicBezTo>
                  <a:pt x="355124" y="1311513"/>
                  <a:pt x="349726" y="1317387"/>
                  <a:pt x="342900" y="1320800"/>
                </a:cubicBezTo>
                <a:cubicBezTo>
                  <a:pt x="336913" y="1323793"/>
                  <a:pt x="329837" y="1324157"/>
                  <a:pt x="323850" y="1327150"/>
                </a:cubicBezTo>
                <a:cubicBezTo>
                  <a:pt x="304390" y="1336880"/>
                  <a:pt x="307515" y="1343298"/>
                  <a:pt x="285750" y="1346200"/>
                </a:cubicBezTo>
                <a:cubicBezTo>
                  <a:pt x="224886" y="1354315"/>
                  <a:pt x="220463" y="1348008"/>
                  <a:pt x="171450" y="1358900"/>
                </a:cubicBezTo>
                <a:cubicBezTo>
                  <a:pt x="164916" y="1360352"/>
                  <a:pt x="158836" y="1363411"/>
                  <a:pt x="152400" y="1365250"/>
                </a:cubicBezTo>
                <a:cubicBezTo>
                  <a:pt x="144009" y="1367648"/>
                  <a:pt x="135359" y="1369092"/>
                  <a:pt x="127000" y="1371600"/>
                </a:cubicBezTo>
                <a:cubicBezTo>
                  <a:pt x="114178" y="1375447"/>
                  <a:pt x="100039" y="1376874"/>
                  <a:pt x="88900" y="1384300"/>
                </a:cubicBezTo>
                <a:lnTo>
                  <a:pt x="50800" y="1409700"/>
                </a:lnTo>
                <a:lnTo>
                  <a:pt x="31750" y="1422400"/>
                </a:lnTo>
                <a:cubicBezTo>
                  <a:pt x="27517" y="1428750"/>
                  <a:pt x="23936" y="1435587"/>
                  <a:pt x="19050" y="1441450"/>
                </a:cubicBezTo>
                <a:cubicBezTo>
                  <a:pt x="13301" y="1448349"/>
                  <a:pt x="0" y="1451520"/>
                  <a:pt x="0" y="1460500"/>
                </a:cubicBezTo>
                <a:cubicBezTo>
                  <a:pt x="0" y="1468132"/>
                  <a:pt x="11904" y="1470520"/>
                  <a:pt x="19050" y="1473200"/>
                </a:cubicBezTo>
                <a:cubicBezTo>
                  <a:pt x="29156" y="1476990"/>
                  <a:pt x="40217" y="1477433"/>
                  <a:pt x="50800" y="1479550"/>
                </a:cubicBezTo>
                <a:cubicBezTo>
                  <a:pt x="97367" y="1477433"/>
                  <a:pt x="144004" y="1476521"/>
                  <a:pt x="190500" y="1473200"/>
                </a:cubicBezTo>
                <a:cubicBezTo>
                  <a:pt x="203342" y="1472283"/>
                  <a:pt x="215804" y="1468272"/>
                  <a:pt x="228600" y="1466850"/>
                </a:cubicBezTo>
                <a:cubicBezTo>
                  <a:pt x="253932" y="1464035"/>
                  <a:pt x="279400" y="1462617"/>
                  <a:pt x="304800" y="1460500"/>
                </a:cubicBezTo>
                <a:cubicBezTo>
                  <a:pt x="458626" y="1422044"/>
                  <a:pt x="305018" y="1458405"/>
                  <a:pt x="723900" y="1447800"/>
                </a:cubicBezTo>
                <a:cubicBezTo>
                  <a:pt x="759934" y="1446888"/>
                  <a:pt x="795867" y="1443567"/>
                  <a:pt x="831850" y="1441450"/>
                </a:cubicBezTo>
                <a:cubicBezTo>
                  <a:pt x="829733" y="1432983"/>
                  <a:pt x="830952" y="1422865"/>
                  <a:pt x="825500" y="1416050"/>
                </a:cubicBezTo>
                <a:cubicBezTo>
                  <a:pt x="821319" y="1410823"/>
                  <a:pt x="812437" y="1412693"/>
                  <a:pt x="806450" y="1409700"/>
                </a:cubicBezTo>
                <a:cubicBezTo>
                  <a:pt x="799624" y="1406287"/>
                  <a:pt x="794226" y="1400413"/>
                  <a:pt x="787400" y="1397000"/>
                </a:cubicBezTo>
                <a:cubicBezTo>
                  <a:pt x="781413" y="1394007"/>
                  <a:pt x="774337" y="1393643"/>
                  <a:pt x="768350" y="1390650"/>
                </a:cubicBezTo>
                <a:cubicBezTo>
                  <a:pt x="719111" y="1366031"/>
                  <a:pt x="778133" y="1387561"/>
                  <a:pt x="730250" y="1371600"/>
                </a:cubicBezTo>
                <a:cubicBezTo>
                  <a:pt x="718036" y="1353280"/>
                  <a:pt x="706899" y="1346302"/>
                  <a:pt x="723900" y="1320800"/>
                </a:cubicBezTo>
                <a:cubicBezTo>
                  <a:pt x="727613" y="1315231"/>
                  <a:pt x="736963" y="1317443"/>
                  <a:pt x="742950" y="1314450"/>
                </a:cubicBezTo>
                <a:cubicBezTo>
                  <a:pt x="798359" y="1286745"/>
                  <a:pt x="721322" y="1315224"/>
                  <a:pt x="787400" y="1295400"/>
                </a:cubicBezTo>
                <a:cubicBezTo>
                  <a:pt x="800222" y="1291553"/>
                  <a:pt x="825500" y="1282700"/>
                  <a:pt x="825500" y="1282700"/>
                </a:cubicBezTo>
                <a:cubicBezTo>
                  <a:pt x="829733" y="1276350"/>
                  <a:pt x="832457" y="1268676"/>
                  <a:pt x="838200" y="1263650"/>
                </a:cubicBezTo>
                <a:cubicBezTo>
                  <a:pt x="849687" y="1253599"/>
                  <a:pt x="876300" y="1238250"/>
                  <a:pt x="876300" y="1238250"/>
                </a:cubicBezTo>
                <a:cubicBezTo>
                  <a:pt x="880533" y="1231900"/>
                  <a:pt x="884114" y="1225063"/>
                  <a:pt x="889000" y="1219200"/>
                </a:cubicBezTo>
                <a:cubicBezTo>
                  <a:pt x="894749" y="1212301"/>
                  <a:pt x="906102" y="1208916"/>
                  <a:pt x="908050" y="1200150"/>
                </a:cubicBezTo>
                <a:cubicBezTo>
                  <a:pt x="916260" y="1163206"/>
                  <a:pt x="901367" y="1160093"/>
                  <a:pt x="876300" y="1149350"/>
                </a:cubicBezTo>
                <a:cubicBezTo>
                  <a:pt x="870148" y="1146713"/>
                  <a:pt x="863237" y="1145993"/>
                  <a:pt x="857250" y="1143000"/>
                </a:cubicBezTo>
                <a:cubicBezTo>
                  <a:pt x="850424" y="1139587"/>
                  <a:pt x="845026" y="1133713"/>
                  <a:pt x="838200" y="1130300"/>
                </a:cubicBezTo>
                <a:cubicBezTo>
                  <a:pt x="807900" y="1115150"/>
                  <a:pt x="735801" y="1118393"/>
                  <a:pt x="723900" y="1117600"/>
                </a:cubicBezTo>
                <a:cubicBezTo>
                  <a:pt x="721783" y="1111250"/>
                  <a:pt x="716450" y="1105152"/>
                  <a:pt x="717550" y="1098550"/>
                </a:cubicBezTo>
                <a:cubicBezTo>
                  <a:pt x="720196" y="1082675"/>
                  <a:pt x="738188" y="1074208"/>
                  <a:pt x="749300" y="1066800"/>
                </a:cubicBezTo>
                <a:cubicBezTo>
                  <a:pt x="753533" y="1060450"/>
                  <a:pt x="761053" y="1055323"/>
                  <a:pt x="762000" y="1047750"/>
                </a:cubicBezTo>
                <a:cubicBezTo>
                  <a:pt x="763339" y="1037040"/>
                  <a:pt x="759440" y="1026106"/>
                  <a:pt x="755650" y="1016000"/>
                </a:cubicBezTo>
                <a:cubicBezTo>
                  <a:pt x="749788" y="1000369"/>
                  <a:pt x="738228" y="991414"/>
                  <a:pt x="723900" y="984250"/>
                </a:cubicBezTo>
                <a:cubicBezTo>
                  <a:pt x="717913" y="981257"/>
                  <a:pt x="710837" y="980893"/>
                  <a:pt x="704850" y="977900"/>
                </a:cubicBezTo>
                <a:cubicBezTo>
                  <a:pt x="698024" y="974487"/>
                  <a:pt x="692150" y="969433"/>
                  <a:pt x="685800" y="965200"/>
                </a:cubicBezTo>
                <a:cubicBezTo>
                  <a:pt x="681567" y="952500"/>
                  <a:pt x="671440" y="940384"/>
                  <a:pt x="673100" y="927100"/>
                </a:cubicBezTo>
                <a:cubicBezTo>
                  <a:pt x="675217" y="910167"/>
                  <a:pt x="676397" y="893090"/>
                  <a:pt x="679450" y="876300"/>
                </a:cubicBezTo>
                <a:cubicBezTo>
                  <a:pt x="680647" y="869714"/>
                  <a:pt x="684177" y="863744"/>
                  <a:pt x="685800" y="857250"/>
                </a:cubicBezTo>
                <a:cubicBezTo>
                  <a:pt x="688418" y="846779"/>
                  <a:pt x="690033" y="836083"/>
                  <a:pt x="692150" y="825500"/>
                </a:cubicBezTo>
                <a:cubicBezTo>
                  <a:pt x="688153" y="797522"/>
                  <a:pt x="692352" y="781252"/>
                  <a:pt x="673100" y="762000"/>
                </a:cubicBezTo>
                <a:cubicBezTo>
                  <a:pt x="667704" y="756604"/>
                  <a:pt x="660400" y="753533"/>
                  <a:pt x="654050" y="749300"/>
                </a:cubicBezTo>
                <a:lnTo>
                  <a:pt x="628650" y="711200"/>
                </a:lnTo>
                <a:cubicBezTo>
                  <a:pt x="624417" y="704850"/>
                  <a:pt x="618363" y="699390"/>
                  <a:pt x="615950" y="692150"/>
                </a:cubicBezTo>
                <a:lnTo>
                  <a:pt x="609600" y="673100"/>
                </a:lnTo>
                <a:cubicBezTo>
                  <a:pt x="607483" y="637117"/>
                  <a:pt x="608597" y="600797"/>
                  <a:pt x="603250" y="565150"/>
                </a:cubicBezTo>
                <a:cubicBezTo>
                  <a:pt x="599543" y="540434"/>
                  <a:pt x="568990" y="538913"/>
                  <a:pt x="552450" y="533400"/>
                </a:cubicBezTo>
                <a:cubicBezTo>
                  <a:pt x="532742" y="526831"/>
                  <a:pt x="527617" y="526120"/>
                  <a:pt x="508000" y="514350"/>
                </a:cubicBezTo>
                <a:cubicBezTo>
                  <a:pt x="494912" y="506497"/>
                  <a:pt x="480693" y="499743"/>
                  <a:pt x="469900" y="488950"/>
                </a:cubicBezTo>
                <a:lnTo>
                  <a:pt x="450850" y="469900"/>
                </a:lnTo>
                <a:cubicBezTo>
                  <a:pt x="446617" y="457200"/>
                  <a:pt x="427011" y="439226"/>
                  <a:pt x="438150" y="431800"/>
                </a:cubicBezTo>
                <a:cubicBezTo>
                  <a:pt x="444500" y="427567"/>
                  <a:pt x="450374" y="422513"/>
                  <a:pt x="457200" y="419100"/>
                </a:cubicBezTo>
                <a:cubicBezTo>
                  <a:pt x="482116" y="406642"/>
                  <a:pt x="490324" y="419385"/>
                  <a:pt x="514350" y="387350"/>
                </a:cubicBezTo>
                <a:cubicBezTo>
                  <a:pt x="537979" y="355845"/>
                  <a:pt x="524594" y="367821"/>
                  <a:pt x="552450" y="349250"/>
                </a:cubicBezTo>
                <a:cubicBezTo>
                  <a:pt x="583982" y="301952"/>
                  <a:pt x="543456" y="360043"/>
                  <a:pt x="584200" y="311150"/>
                </a:cubicBezTo>
                <a:cubicBezTo>
                  <a:pt x="610658" y="279400"/>
                  <a:pt x="581025" y="302683"/>
                  <a:pt x="615950" y="279400"/>
                </a:cubicBezTo>
                <a:cubicBezTo>
                  <a:pt x="620183" y="266700"/>
                  <a:pt x="634637" y="253274"/>
                  <a:pt x="628650" y="241300"/>
                </a:cubicBezTo>
                <a:cubicBezTo>
                  <a:pt x="625525" y="235050"/>
                  <a:pt x="610730" y="202834"/>
                  <a:pt x="603250" y="196850"/>
                </a:cubicBezTo>
                <a:cubicBezTo>
                  <a:pt x="598023" y="192669"/>
                  <a:pt x="590875" y="190994"/>
                  <a:pt x="584200" y="190500"/>
                </a:cubicBezTo>
                <a:cubicBezTo>
                  <a:pt x="533495" y="186744"/>
                  <a:pt x="482600" y="186267"/>
                  <a:pt x="431800" y="184150"/>
                </a:cubicBezTo>
                <a:cubicBezTo>
                  <a:pt x="429683" y="175683"/>
                  <a:pt x="428888" y="166772"/>
                  <a:pt x="425450" y="158750"/>
                </a:cubicBezTo>
                <a:cubicBezTo>
                  <a:pt x="422444" y="151735"/>
                  <a:pt x="411495" y="147228"/>
                  <a:pt x="412750" y="139700"/>
                </a:cubicBezTo>
                <a:cubicBezTo>
                  <a:pt x="414226" y="130842"/>
                  <a:pt x="424003" y="125105"/>
                  <a:pt x="431800" y="120650"/>
                </a:cubicBezTo>
                <a:cubicBezTo>
                  <a:pt x="436629" y="117891"/>
                  <a:pt x="487032" y="108334"/>
                  <a:pt x="488950" y="107950"/>
                </a:cubicBezTo>
                <a:cubicBezTo>
                  <a:pt x="495300" y="103717"/>
                  <a:pt x="502604" y="100646"/>
                  <a:pt x="508000" y="95250"/>
                </a:cubicBezTo>
                <a:cubicBezTo>
                  <a:pt x="550333" y="52917"/>
                  <a:pt x="488950" y="97367"/>
                  <a:pt x="539750" y="63500"/>
                </a:cubicBezTo>
                <a:cubicBezTo>
                  <a:pt x="543983" y="57150"/>
                  <a:pt x="552450" y="52082"/>
                  <a:pt x="552450" y="44450"/>
                </a:cubicBezTo>
                <a:cubicBezTo>
                  <a:pt x="552450" y="21966"/>
                  <a:pt x="527095" y="22873"/>
                  <a:pt x="514350" y="19050"/>
                </a:cubicBezTo>
                <a:cubicBezTo>
                  <a:pt x="449898" y="-286"/>
                  <a:pt x="502368" y="11574"/>
                  <a:pt x="444500" y="0"/>
                </a:cubicBezTo>
                <a:cubicBezTo>
                  <a:pt x="391583" y="2117"/>
                  <a:pt x="337988" y="-2356"/>
                  <a:pt x="285750" y="6350"/>
                </a:cubicBezTo>
                <a:cubicBezTo>
                  <a:pt x="279148" y="7450"/>
                  <a:pt x="288387" y="19831"/>
                  <a:pt x="292100" y="25400"/>
                </a:cubicBezTo>
                <a:cubicBezTo>
                  <a:pt x="297081" y="32872"/>
                  <a:pt x="303678" y="39469"/>
                  <a:pt x="311150" y="44450"/>
                </a:cubicBezTo>
                <a:cubicBezTo>
                  <a:pt x="316719" y="48163"/>
                  <a:pt x="324213" y="47807"/>
                  <a:pt x="330200" y="50800"/>
                </a:cubicBezTo>
                <a:cubicBezTo>
                  <a:pt x="337026" y="54213"/>
                  <a:pt x="342276" y="60400"/>
                  <a:pt x="349250" y="63500"/>
                </a:cubicBezTo>
                <a:cubicBezTo>
                  <a:pt x="361483" y="68937"/>
                  <a:pt x="387350" y="76200"/>
                  <a:pt x="387350" y="76200"/>
                </a:cubicBezTo>
                <a:cubicBezTo>
                  <a:pt x="382929" y="98304"/>
                  <a:pt x="383549" y="118951"/>
                  <a:pt x="361950" y="133350"/>
                </a:cubicBezTo>
                <a:cubicBezTo>
                  <a:pt x="350811" y="140776"/>
                  <a:pt x="336550" y="141817"/>
                  <a:pt x="323850" y="146050"/>
                </a:cubicBezTo>
                <a:cubicBezTo>
                  <a:pt x="297560" y="154813"/>
                  <a:pt x="310369" y="148687"/>
                  <a:pt x="285750" y="165100"/>
                </a:cubicBezTo>
                <a:cubicBezTo>
                  <a:pt x="283633" y="171450"/>
                  <a:pt x="281161" y="177692"/>
                  <a:pt x="279400" y="184150"/>
                </a:cubicBezTo>
                <a:cubicBezTo>
                  <a:pt x="274807" y="200989"/>
                  <a:pt x="275058" y="219627"/>
                  <a:pt x="266700" y="234950"/>
                </a:cubicBezTo>
                <a:cubicBezTo>
                  <a:pt x="264450" y="239076"/>
                  <a:pt x="229010" y="262193"/>
                  <a:pt x="222250" y="266700"/>
                </a:cubicBezTo>
                <a:cubicBezTo>
                  <a:pt x="236105" y="308264"/>
                  <a:pt x="216862" y="267470"/>
                  <a:pt x="247650" y="292100"/>
                </a:cubicBezTo>
                <a:cubicBezTo>
                  <a:pt x="258841" y="301052"/>
                  <a:pt x="262517" y="317651"/>
                  <a:pt x="266700" y="330200"/>
                </a:cubicBezTo>
                <a:cubicBezTo>
                  <a:pt x="252656" y="344244"/>
                  <a:pt x="243791" y="350619"/>
                  <a:pt x="234950" y="368300"/>
                </a:cubicBezTo>
                <a:cubicBezTo>
                  <a:pt x="231957" y="374287"/>
                  <a:pt x="230717" y="381000"/>
                  <a:pt x="228600" y="387350"/>
                </a:cubicBezTo>
                <a:cubicBezTo>
                  <a:pt x="272269" y="416463"/>
                  <a:pt x="252220" y="407923"/>
                  <a:pt x="285750" y="419100"/>
                </a:cubicBezTo>
                <a:cubicBezTo>
                  <a:pt x="292410" y="429090"/>
                  <a:pt x="309042" y="449410"/>
                  <a:pt x="304800" y="463550"/>
                </a:cubicBezTo>
                <a:cubicBezTo>
                  <a:pt x="300414" y="478170"/>
                  <a:pt x="279400" y="501650"/>
                  <a:pt x="279400" y="501650"/>
                </a:cubicBezTo>
                <a:cubicBezTo>
                  <a:pt x="339487" y="541708"/>
                  <a:pt x="227317" y="471459"/>
                  <a:pt x="387350" y="520700"/>
                </a:cubicBezTo>
                <a:cubicBezTo>
                  <a:pt x="393747" y="522668"/>
                  <a:pt x="384891" y="534303"/>
                  <a:pt x="381000" y="539750"/>
                </a:cubicBezTo>
                <a:cubicBezTo>
                  <a:pt x="356266" y="574377"/>
                  <a:pt x="357976" y="556424"/>
                  <a:pt x="330200" y="584200"/>
                </a:cubicBezTo>
                <a:cubicBezTo>
                  <a:pt x="320616" y="593784"/>
                  <a:pt x="313267" y="605367"/>
                  <a:pt x="304800" y="615950"/>
                </a:cubicBezTo>
                <a:cubicBezTo>
                  <a:pt x="313267" y="622300"/>
                  <a:pt x="320734" y="630267"/>
                  <a:pt x="330200" y="635000"/>
                </a:cubicBezTo>
                <a:cubicBezTo>
                  <a:pt x="338006" y="638903"/>
                  <a:pt x="350364" y="634368"/>
                  <a:pt x="355600" y="641350"/>
                </a:cubicBezTo>
                <a:cubicBezTo>
                  <a:pt x="368341" y="658338"/>
                  <a:pt x="324005" y="673023"/>
                  <a:pt x="323850" y="673100"/>
                </a:cubicBezTo>
                <a:cubicBezTo>
                  <a:pt x="320594" y="682869"/>
                  <a:pt x="310173" y="701431"/>
                  <a:pt x="323850" y="711200"/>
                </a:cubicBezTo>
                <a:cubicBezTo>
                  <a:pt x="334743" y="718981"/>
                  <a:pt x="361950" y="723900"/>
                  <a:pt x="361950" y="723900"/>
                </a:cubicBezTo>
                <a:cubicBezTo>
                  <a:pt x="383117" y="721783"/>
                  <a:pt x="404425" y="720785"/>
                  <a:pt x="425450" y="717550"/>
                </a:cubicBezTo>
                <a:cubicBezTo>
                  <a:pt x="432066" y="716532"/>
                  <a:pt x="438513" y="708207"/>
                  <a:pt x="444500" y="711200"/>
                </a:cubicBezTo>
                <a:cubicBezTo>
                  <a:pt x="450487" y="714193"/>
                  <a:pt x="448733" y="723900"/>
                  <a:pt x="450850" y="730250"/>
                </a:cubicBezTo>
                <a:cubicBezTo>
                  <a:pt x="424312" y="809864"/>
                  <a:pt x="431719" y="780324"/>
                  <a:pt x="450850" y="952500"/>
                </a:cubicBezTo>
                <a:cubicBezTo>
                  <a:pt x="452019" y="963019"/>
                  <a:pt x="463550" y="969433"/>
                  <a:pt x="469900" y="977900"/>
                </a:cubicBezTo>
                <a:cubicBezTo>
                  <a:pt x="463550" y="980017"/>
                  <a:pt x="457543" y="984250"/>
                  <a:pt x="450850" y="984250"/>
                </a:cubicBezTo>
                <a:cubicBezTo>
                  <a:pt x="422702" y="984250"/>
                  <a:pt x="395140" y="979219"/>
                  <a:pt x="368300" y="971550"/>
                </a:cubicBezTo>
                <a:cubicBezTo>
                  <a:pt x="361864" y="969711"/>
                  <a:pt x="355744" y="966823"/>
                  <a:pt x="349250" y="965200"/>
                </a:cubicBezTo>
                <a:cubicBezTo>
                  <a:pt x="331500" y="960762"/>
                  <a:pt x="296384" y="955331"/>
                  <a:pt x="279400" y="952500"/>
                </a:cubicBezTo>
                <a:cubicBezTo>
                  <a:pt x="260130" y="981406"/>
                  <a:pt x="262224" y="969089"/>
                  <a:pt x="273050" y="1016000"/>
                </a:cubicBezTo>
                <a:cubicBezTo>
                  <a:pt x="276060" y="1029044"/>
                  <a:pt x="285750" y="1054100"/>
                  <a:pt x="285750" y="1054100"/>
                </a:cubicBezTo>
                <a:cubicBezTo>
                  <a:pt x="273961" y="1124834"/>
                  <a:pt x="289022" y="1066606"/>
                  <a:pt x="266700" y="1111250"/>
                </a:cubicBezTo>
                <a:cubicBezTo>
                  <a:pt x="263707" y="1117237"/>
                  <a:pt x="265797" y="1126409"/>
                  <a:pt x="260350" y="1130300"/>
                </a:cubicBezTo>
                <a:lnTo>
                  <a:pt x="203200" y="1149350"/>
                </a:lnTo>
                <a:lnTo>
                  <a:pt x="184150" y="1155700"/>
                </a:lnTo>
                <a:cubicBezTo>
                  <a:pt x="182033" y="1162050"/>
                  <a:pt x="180793" y="1168763"/>
                  <a:pt x="177800" y="1174750"/>
                </a:cubicBezTo>
                <a:cubicBezTo>
                  <a:pt x="174387" y="1181576"/>
                  <a:pt x="163603" y="1186316"/>
                  <a:pt x="165100" y="1193800"/>
                </a:cubicBezTo>
                <a:cubicBezTo>
                  <a:pt x="167408" y="1205340"/>
                  <a:pt x="204195" y="1211511"/>
                  <a:pt x="209550" y="1212850"/>
                </a:cubicBezTo>
                <a:cubicBezTo>
                  <a:pt x="228236" y="1226865"/>
                  <a:pt x="239259" y="1233261"/>
                  <a:pt x="254000" y="1250950"/>
                </a:cubicBezTo>
                <a:cubicBezTo>
                  <a:pt x="258886" y="1256813"/>
                  <a:pt x="263287" y="1263174"/>
                  <a:pt x="266700" y="1270000"/>
                </a:cubicBezTo>
                <a:cubicBezTo>
                  <a:pt x="269693" y="1275987"/>
                  <a:pt x="267603" y="1285159"/>
                  <a:pt x="273050" y="1289050"/>
                </a:cubicBezTo>
                <a:cubicBezTo>
                  <a:pt x="283943" y="1296831"/>
                  <a:pt x="311150" y="1301750"/>
                  <a:pt x="311150" y="1301750"/>
                </a:cubicBezTo>
                <a:cubicBezTo>
                  <a:pt x="332317" y="1299633"/>
                  <a:pt x="353923" y="1300183"/>
                  <a:pt x="374650" y="1295400"/>
                </a:cubicBezTo>
                <a:cubicBezTo>
                  <a:pt x="382086" y="1293684"/>
                  <a:pt x="387490" y="1287136"/>
                  <a:pt x="393700" y="1282700"/>
                </a:cubicBezTo>
                <a:cubicBezTo>
                  <a:pt x="402312" y="1276549"/>
                  <a:pt x="409911" y="1268901"/>
                  <a:pt x="419100" y="1263650"/>
                </a:cubicBezTo>
                <a:cubicBezTo>
                  <a:pt x="432555" y="1255961"/>
                  <a:pt x="429683" y="1260475"/>
                  <a:pt x="425450" y="1263650"/>
                </a:cubicBezTo>
                <a:close/>
              </a:path>
            </a:pathLst>
          </a:custGeom>
          <a:solidFill>
            <a:srgbClr val="003300"/>
          </a:solidFill>
          <a:ln w="9525" cap="flat" cmpd="sng" algn="ctr">
            <a:solidFill>
              <a:schemeClr val="tx1"/>
            </a:solidFill>
            <a:prstDash val="solid"/>
            <a:round/>
            <a:headEnd type="none" w="med" len="med"/>
            <a:tailEnd type="none" w="med" len="med"/>
          </a:ln>
        </p:spPr>
        <p:txBody>
          <a:bodyPr/>
          <a:lstStyle/>
          <a:p>
            <a:endParaRPr lang="en-GB"/>
          </a:p>
        </p:txBody>
      </p:sp>
      <p:sp>
        <p:nvSpPr>
          <p:cNvPr id="14345" name="Freihandform 5"/>
          <p:cNvSpPr>
            <a:spLocks/>
          </p:cNvSpPr>
          <p:nvPr/>
        </p:nvSpPr>
        <p:spPr bwMode="auto">
          <a:xfrm>
            <a:off x="2006600" y="4533900"/>
            <a:ext cx="1651000" cy="1416050"/>
          </a:xfrm>
          <a:custGeom>
            <a:avLst/>
            <a:gdLst/>
            <a:ahLst/>
            <a:cxnLst/>
            <a:rect l="0" t="0" r="r" b="b"/>
            <a:pathLst>
              <a:path w="1651061" h="1416050">
                <a:moveTo>
                  <a:pt x="82611" y="260350"/>
                </a:moveTo>
                <a:cubicBezTo>
                  <a:pt x="79436" y="226483"/>
                  <a:pt x="92833" y="182441"/>
                  <a:pt x="82611" y="44450"/>
                </a:cubicBezTo>
                <a:cubicBezTo>
                  <a:pt x="81966" y="35747"/>
                  <a:pt x="78378" y="27517"/>
                  <a:pt x="76261" y="19050"/>
                </a:cubicBezTo>
                <a:cubicBezTo>
                  <a:pt x="84728" y="16933"/>
                  <a:pt x="93021" y="11466"/>
                  <a:pt x="101661" y="12700"/>
                </a:cubicBezTo>
                <a:cubicBezTo>
                  <a:pt x="109216" y="13779"/>
                  <a:pt x="113885" y="21987"/>
                  <a:pt x="120711" y="25400"/>
                </a:cubicBezTo>
                <a:cubicBezTo>
                  <a:pt x="173291" y="51690"/>
                  <a:pt x="104216" y="8054"/>
                  <a:pt x="158811" y="44450"/>
                </a:cubicBezTo>
                <a:lnTo>
                  <a:pt x="196911" y="19050"/>
                </a:lnTo>
                <a:cubicBezTo>
                  <a:pt x="203261" y="14817"/>
                  <a:pt x="208721" y="8763"/>
                  <a:pt x="215961" y="6350"/>
                </a:cubicBezTo>
                <a:lnTo>
                  <a:pt x="235011" y="0"/>
                </a:lnTo>
                <a:cubicBezTo>
                  <a:pt x="247711" y="2117"/>
                  <a:pt x="260486" y="3825"/>
                  <a:pt x="273111" y="6350"/>
                </a:cubicBezTo>
                <a:cubicBezTo>
                  <a:pt x="306196" y="12967"/>
                  <a:pt x="289318" y="10980"/>
                  <a:pt x="317561" y="19050"/>
                </a:cubicBezTo>
                <a:cubicBezTo>
                  <a:pt x="325952" y="21448"/>
                  <a:pt x="334602" y="22892"/>
                  <a:pt x="342961" y="25400"/>
                </a:cubicBezTo>
                <a:cubicBezTo>
                  <a:pt x="355783" y="29247"/>
                  <a:pt x="369922" y="30674"/>
                  <a:pt x="381061" y="38100"/>
                </a:cubicBezTo>
                <a:cubicBezTo>
                  <a:pt x="387411" y="42333"/>
                  <a:pt x="392748" y="48792"/>
                  <a:pt x="400111" y="50800"/>
                </a:cubicBezTo>
                <a:cubicBezTo>
                  <a:pt x="416575" y="55290"/>
                  <a:pt x="433978" y="55033"/>
                  <a:pt x="450911" y="57150"/>
                </a:cubicBezTo>
                <a:lnTo>
                  <a:pt x="489011" y="69850"/>
                </a:lnTo>
                <a:cubicBezTo>
                  <a:pt x="495361" y="71967"/>
                  <a:pt x="501567" y="74577"/>
                  <a:pt x="508061" y="76200"/>
                </a:cubicBezTo>
                <a:lnTo>
                  <a:pt x="558861" y="88900"/>
                </a:lnTo>
                <a:lnTo>
                  <a:pt x="584261" y="95250"/>
                </a:lnTo>
                <a:cubicBezTo>
                  <a:pt x="590611" y="99483"/>
                  <a:pt x="596337" y="104850"/>
                  <a:pt x="603311" y="107950"/>
                </a:cubicBezTo>
                <a:cubicBezTo>
                  <a:pt x="641804" y="125058"/>
                  <a:pt x="639575" y="118125"/>
                  <a:pt x="679511" y="127000"/>
                </a:cubicBezTo>
                <a:cubicBezTo>
                  <a:pt x="740718" y="140602"/>
                  <a:pt x="647897" y="125870"/>
                  <a:pt x="723961" y="139700"/>
                </a:cubicBezTo>
                <a:cubicBezTo>
                  <a:pt x="738687" y="142377"/>
                  <a:pt x="753672" y="143449"/>
                  <a:pt x="768411" y="146050"/>
                </a:cubicBezTo>
                <a:cubicBezTo>
                  <a:pt x="789668" y="149801"/>
                  <a:pt x="810744" y="154517"/>
                  <a:pt x="831911" y="158750"/>
                </a:cubicBezTo>
                <a:cubicBezTo>
                  <a:pt x="842494" y="160867"/>
                  <a:pt x="853422" y="161687"/>
                  <a:pt x="863661" y="165100"/>
                </a:cubicBezTo>
                <a:cubicBezTo>
                  <a:pt x="927682" y="186440"/>
                  <a:pt x="828377" y="153880"/>
                  <a:pt x="908111" y="177800"/>
                </a:cubicBezTo>
                <a:cubicBezTo>
                  <a:pt x="920933" y="181647"/>
                  <a:pt x="933511" y="186267"/>
                  <a:pt x="946211" y="190500"/>
                </a:cubicBezTo>
                <a:cubicBezTo>
                  <a:pt x="952561" y="192617"/>
                  <a:pt x="958767" y="195227"/>
                  <a:pt x="965261" y="196850"/>
                </a:cubicBezTo>
                <a:lnTo>
                  <a:pt x="1016061" y="209550"/>
                </a:lnTo>
                <a:cubicBezTo>
                  <a:pt x="1046250" y="229676"/>
                  <a:pt x="1027871" y="219837"/>
                  <a:pt x="1073211" y="234950"/>
                </a:cubicBezTo>
                <a:lnTo>
                  <a:pt x="1092261" y="241300"/>
                </a:lnTo>
                <a:cubicBezTo>
                  <a:pt x="1098611" y="247650"/>
                  <a:pt x="1103839" y="255369"/>
                  <a:pt x="1111311" y="260350"/>
                </a:cubicBezTo>
                <a:cubicBezTo>
                  <a:pt x="1116880" y="264063"/>
                  <a:pt x="1124510" y="263449"/>
                  <a:pt x="1130361" y="266700"/>
                </a:cubicBezTo>
                <a:cubicBezTo>
                  <a:pt x="1143704" y="274113"/>
                  <a:pt x="1155761" y="283633"/>
                  <a:pt x="1168461" y="292100"/>
                </a:cubicBezTo>
                <a:cubicBezTo>
                  <a:pt x="1174811" y="296333"/>
                  <a:pt x="1181406" y="300221"/>
                  <a:pt x="1187511" y="304800"/>
                </a:cubicBezTo>
                <a:cubicBezTo>
                  <a:pt x="1195978" y="311150"/>
                  <a:pt x="1203936" y="318241"/>
                  <a:pt x="1212911" y="323850"/>
                </a:cubicBezTo>
                <a:cubicBezTo>
                  <a:pt x="1220938" y="328867"/>
                  <a:pt x="1230284" y="331533"/>
                  <a:pt x="1238311" y="336550"/>
                </a:cubicBezTo>
                <a:cubicBezTo>
                  <a:pt x="1247286" y="342159"/>
                  <a:pt x="1254245" y="350867"/>
                  <a:pt x="1263711" y="355600"/>
                </a:cubicBezTo>
                <a:cubicBezTo>
                  <a:pt x="1275685" y="361587"/>
                  <a:pt x="1289111" y="364067"/>
                  <a:pt x="1301811" y="368300"/>
                </a:cubicBezTo>
                <a:lnTo>
                  <a:pt x="1358961" y="387350"/>
                </a:lnTo>
                <a:cubicBezTo>
                  <a:pt x="1365311" y="389467"/>
                  <a:pt x="1372024" y="390707"/>
                  <a:pt x="1378011" y="393700"/>
                </a:cubicBezTo>
                <a:cubicBezTo>
                  <a:pt x="1436617" y="423003"/>
                  <a:pt x="1410444" y="414508"/>
                  <a:pt x="1454211" y="425450"/>
                </a:cubicBezTo>
                <a:cubicBezTo>
                  <a:pt x="1460561" y="429683"/>
                  <a:pt x="1466287" y="435050"/>
                  <a:pt x="1473261" y="438150"/>
                </a:cubicBezTo>
                <a:cubicBezTo>
                  <a:pt x="1485494" y="443587"/>
                  <a:pt x="1500222" y="443424"/>
                  <a:pt x="1511361" y="450850"/>
                </a:cubicBezTo>
                <a:cubicBezTo>
                  <a:pt x="1517711" y="455083"/>
                  <a:pt x="1523265" y="460870"/>
                  <a:pt x="1530411" y="463550"/>
                </a:cubicBezTo>
                <a:cubicBezTo>
                  <a:pt x="1540517" y="467340"/>
                  <a:pt x="1551625" y="467559"/>
                  <a:pt x="1562161" y="469900"/>
                </a:cubicBezTo>
                <a:cubicBezTo>
                  <a:pt x="1570680" y="471793"/>
                  <a:pt x="1579170" y="473852"/>
                  <a:pt x="1587561" y="476250"/>
                </a:cubicBezTo>
                <a:cubicBezTo>
                  <a:pt x="1593997" y="478089"/>
                  <a:pt x="1600760" y="479349"/>
                  <a:pt x="1606611" y="482600"/>
                </a:cubicBezTo>
                <a:cubicBezTo>
                  <a:pt x="1619954" y="490013"/>
                  <a:pt x="1644711" y="508000"/>
                  <a:pt x="1644711" y="508000"/>
                </a:cubicBezTo>
                <a:cubicBezTo>
                  <a:pt x="1646828" y="514350"/>
                  <a:pt x="1651061" y="520357"/>
                  <a:pt x="1651061" y="527050"/>
                </a:cubicBezTo>
                <a:cubicBezTo>
                  <a:pt x="1651061" y="537843"/>
                  <a:pt x="1650066" y="549429"/>
                  <a:pt x="1644711" y="558800"/>
                </a:cubicBezTo>
                <a:cubicBezTo>
                  <a:pt x="1637402" y="571590"/>
                  <a:pt x="1611334" y="575082"/>
                  <a:pt x="1600261" y="577850"/>
                </a:cubicBezTo>
                <a:cubicBezTo>
                  <a:pt x="1570072" y="597976"/>
                  <a:pt x="1588451" y="588137"/>
                  <a:pt x="1543111" y="603250"/>
                </a:cubicBezTo>
                <a:cubicBezTo>
                  <a:pt x="1536761" y="605367"/>
                  <a:pt x="1529630" y="605887"/>
                  <a:pt x="1524061" y="609600"/>
                </a:cubicBezTo>
                <a:cubicBezTo>
                  <a:pt x="1517711" y="613833"/>
                  <a:pt x="1512056" y="619365"/>
                  <a:pt x="1505011" y="622300"/>
                </a:cubicBezTo>
                <a:cubicBezTo>
                  <a:pt x="1486475" y="630023"/>
                  <a:pt x="1466911" y="635000"/>
                  <a:pt x="1447861" y="641350"/>
                </a:cubicBezTo>
                <a:cubicBezTo>
                  <a:pt x="1441511" y="643467"/>
                  <a:pt x="1435305" y="646077"/>
                  <a:pt x="1428811" y="647700"/>
                </a:cubicBezTo>
                <a:cubicBezTo>
                  <a:pt x="1420344" y="649817"/>
                  <a:pt x="1411467" y="650693"/>
                  <a:pt x="1403411" y="654050"/>
                </a:cubicBezTo>
                <a:cubicBezTo>
                  <a:pt x="1315502" y="690679"/>
                  <a:pt x="1384486" y="671481"/>
                  <a:pt x="1327211" y="685800"/>
                </a:cubicBezTo>
                <a:cubicBezTo>
                  <a:pt x="1320861" y="690033"/>
                  <a:pt x="1314987" y="695087"/>
                  <a:pt x="1308161" y="698500"/>
                </a:cubicBezTo>
                <a:cubicBezTo>
                  <a:pt x="1302174" y="701493"/>
                  <a:pt x="1293844" y="700117"/>
                  <a:pt x="1289111" y="704850"/>
                </a:cubicBezTo>
                <a:cubicBezTo>
                  <a:pt x="1278318" y="715643"/>
                  <a:pt x="1272178" y="730250"/>
                  <a:pt x="1263711" y="742950"/>
                </a:cubicBezTo>
                <a:lnTo>
                  <a:pt x="1225611" y="800100"/>
                </a:lnTo>
                <a:lnTo>
                  <a:pt x="1212911" y="819150"/>
                </a:lnTo>
                <a:cubicBezTo>
                  <a:pt x="1208678" y="825500"/>
                  <a:pt x="1205607" y="832804"/>
                  <a:pt x="1200211" y="838200"/>
                </a:cubicBezTo>
                <a:lnTo>
                  <a:pt x="1181161" y="857250"/>
                </a:lnTo>
                <a:cubicBezTo>
                  <a:pt x="1179044" y="863600"/>
                  <a:pt x="1177804" y="870313"/>
                  <a:pt x="1174811" y="876300"/>
                </a:cubicBezTo>
                <a:cubicBezTo>
                  <a:pt x="1151900" y="922122"/>
                  <a:pt x="1171676" y="865087"/>
                  <a:pt x="1149411" y="920750"/>
                </a:cubicBezTo>
                <a:cubicBezTo>
                  <a:pt x="1118024" y="999217"/>
                  <a:pt x="1153795" y="924682"/>
                  <a:pt x="1124011" y="984250"/>
                </a:cubicBezTo>
                <a:cubicBezTo>
                  <a:pt x="1115190" y="1028354"/>
                  <a:pt x="1113234" y="1022024"/>
                  <a:pt x="1124011" y="1079500"/>
                </a:cubicBezTo>
                <a:cubicBezTo>
                  <a:pt x="1126478" y="1092658"/>
                  <a:pt x="1132478" y="1104900"/>
                  <a:pt x="1136711" y="1117600"/>
                </a:cubicBezTo>
                <a:lnTo>
                  <a:pt x="1143061" y="1136650"/>
                </a:lnTo>
                <a:cubicBezTo>
                  <a:pt x="1088466" y="1173046"/>
                  <a:pt x="1157541" y="1129410"/>
                  <a:pt x="1104961" y="1155700"/>
                </a:cubicBezTo>
                <a:cubicBezTo>
                  <a:pt x="1059139" y="1178611"/>
                  <a:pt x="1116174" y="1158835"/>
                  <a:pt x="1060511" y="1181100"/>
                </a:cubicBezTo>
                <a:cubicBezTo>
                  <a:pt x="1048082" y="1186072"/>
                  <a:pt x="1033550" y="1186374"/>
                  <a:pt x="1022411" y="1193800"/>
                </a:cubicBezTo>
                <a:cubicBezTo>
                  <a:pt x="994555" y="1212371"/>
                  <a:pt x="1009466" y="1201921"/>
                  <a:pt x="977961" y="1225550"/>
                </a:cubicBezTo>
                <a:cubicBezTo>
                  <a:pt x="974333" y="1236434"/>
                  <a:pt x="956840" y="1300052"/>
                  <a:pt x="939861" y="1301750"/>
                </a:cubicBezTo>
                <a:lnTo>
                  <a:pt x="876361" y="1308100"/>
                </a:lnTo>
                <a:cubicBezTo>
                  <a:pt x="867894" y="1310217"/>
                  <a:pt x="858767" y="1310547"/>
                  <a:pt x="850961" y="1314450"/>
                </a:cubicBezTo>
                <a:cubicBezTo>
                  <a:pt x="763622" y="1358119"/>
                  <a:pt x="846491" y="1328640"/>
                  <a:pt x="793811" y="1346200"/>
                </a:cubicBezTo>
                <a:cubicBezTo>
                  <a:pt x="791694" y="1352550"/>
                  <a:pt x="790454" y="1359263"/>
                  <a:pt x="787461" y="1365250"/>
                </a:cubicBezTo>
                <a:cubicBezTo>
                  <a:pt x="780325" y="1379521"/>
                  <a:pt x="767748" y="1393319"/>
                  <a:pt x="755711" y="1403350"/>
                </a:cubicBezTo>
                <a:cubicBezTo>
                  <a:pt x="749848" y="1408236"/>
                  <a:pt x="743011" y="1411817"/>
                  <a:pt x="736661" y="1416050"/>
                </a:cubicBezTo>
                <a:cubicBezTo>
                  <a:pt x="694328" y="1411817"/>
                  <a:pt x="651746" y="1409585"/>
                  <a:pt x="609661" y="1403350"/>
                </a:cubicBezTo>
                <a:cubicBezTo>
                  <a:pt x="594418" y="1401092"/>
                  <a:pt x="579971" y="1395078"/>
                  <a:pt x="565211" y="1390650"/>
                </a:cubicBezTo>
                <a:cubicBezTo>
                  <a:pt x="546464" y="1385026"/>
                  <a:pt x="539020" y="1382034"/>
                  <a:pt x="520761" y="1371600"/>
                </a:cubicBezTo>
                <a:cubicBezTo>
                  <a:pt x="514135" y="1367814"/>
                  <a:pt x="508537" y="1362313"/>
                  <a:pt x="501711" y="1358900"/>
                </a:cubicBezTo>
                <a:cubicBezTo>
                  <a:pt x="495724" y="1355907"/>
                  <a:pt x="488648" y="1355543"/>
                  <a:pt x="482661" y="1352550"/>
                </a:cubicBezTo>
                <a:cubicBezTo>
                  <a:pt x="475835" y="1349137"/>
                  <a:pt x="470626" y="1342856"/>
                  <a:pt x="463611" y="1339850"/>
                </a:cubicBezTo>
                <a:cubicBezTo>
                  <a:pt x="455589" y="1336412"/>
                  <a:pt x="446602" y="1335898"/>
                  <a:pt x="438211" y="1333500"/>
                </a:cubicBezTo>
                <a:cubicBezTo>
                  <a:pt x="431775" y="1331661"/>
                  <a:pt x="425511" y="1329267"/>
                  <a:pt x="419161" y="1327150"/>
                </a:cubicBezTo>
                <a:cubicBezTo>
                  <a:pt x="393761" y="1333500"/>
                  <a:pt x="361474" y="1327687"/>
                  <a:pt x="342961" y="1346200"/>
                </a:cubicBezTo>
                <a:cubicBezTo>
                  <a:pt x="328014" y="1361147"/>
                  <a:pt x="306065" y="1385586"/>
                  <a:pt x="285811" y="1390650"/>
                </a:cubicBezTo>
                <a:lnTo>
                  <a:pt x="260411" y="1397000"/>
                </a:lnTo>
                <a:cubicBezTo>
                  <a:pt x="252273" y="1394965"/>
                  <a:pt x="225071" y="1388855"/>
                  <a:pt x="215961" y="1384300"/>
                </a:cubicBezTo>
                <a:cubicBezTo>
                  <a:pt x="166722" y="1359681"/>
                  <a:pt x="225744" y="1381211"/>
                  <a:pt x="177861" y="1365250"/>
                </a:cubicBezTo>
                <a:cubicBezTo>
                  <a:pt x="173628" y="1358900"/>
                  <a:pt x="168261" y="1353174"/>
                  <a:pt x="165161" y="1346200"/>
                </a:cubicBezTo>
                <a:cubicBezTo>
                  <a:pt x="159724" y="1333967"/>
                  <a:pt x="152461" y="1308100"/>
                  <a:pt x="152461" y="1308100"/>
                </a:cubicBezTo>
                <a:cubicBezTo>
                  <a:pt x="150344" y="1278467"/>
                  <a:pt x="153316" y="1248022"/>
                  <a:pt x="146111" y="1219200"/>
                </a:cubicBezTo>
                <a:cubicBezTo>
                  <a:pt x="144260" y="1211796"/>
                  <a:pt x="133887" y="1209913"/>
                  <a:pt x="127061" y="1206500"/>
                </a:cubicBezTo>
                <a:cubicBezTo>
                  <a:pt x="109328" y="1197634"/>
                  <a:pt x="79942" y="1196140"/>
                  <a:pt x="63561" y="1193800"/>
                </a:cubicBezTo>
                <a:cubicBezTo>
                  <a:pt x="18221" y="1178687"/>
                  <a:pt x="36600" y="1188526"/>
                  <a:pt x="6411" y="1168400"/>
                </a:cubicBezTo>
                <a:cubicBezTo>
                  <a:pt x="4294" y="1162050"/>
                  <a:pt x="-605" y="1156010"/>
                  <a:pt x="61" y="1149350"/>
                </a:cubicBezTo>
                <a:cubicBezTo>
                  <a:pt x="2466" y="1125303"/>
                  <a:pt x="10351" y="1103983"/>
                  <a:pt x="25461" y="1085850"/>
                </a:cubicBezTo>
                <a:cubicBezTo>
                  <a:pt x="31210" y="1078951"/>
                  <a:pt x="38998" y="1073889"/>
                  <a:pt x="44511" y="1066800"/>
                </a:cubicBezTo>
                <a:cubicBezTo>
                  <a:pt x="84402" y="1015512"/>
                  <a:pt x="52082" y="1040586"/>
                  <a:pt x="88961" y="1016000"/>
                </a:cubicBezTo>
                <a:lnTo>
                  <a:pt x="101661" y="977900"/>
                </a:lnTo>
                <a:cubicBezTo>
                  <a:pt x="103778" y="971550"/>
                  <a:pt x="106388" y="965344"/>
                  <a:pt x="108011" y="958850"/>
                </a:cubicBezTo>
                <a:cubicBezTo>
                  <a:pt x="110128" y="950383"/>
                  <a:pt x="111963" y="941841"/>
                  <a:pt x="114361" y="933450"/>
                </a:cubicBezTo>
                <a:cubicBezTo>
                  <a:pt x="122803" y="903902"/>
                  <a:pt x="121528" y="921381"/>
                  <a:pt x="127061" y="882650"/>
                </a:cubicBezTo>
                <a:cubicBezTo>
                  <a:pt x="136525" y="816401"/>
                  <a:pt x="116559" y="836735"/>
                  <a:pt x="152461" y="812800"/>
                </a:cubicBezTo>
                <a:cubicBezTo>
                  <a:pt x="167686" y="767125"/>
                  <a:pt x="149214" y="824164"/>
                  <a:pt x="165161" y="768350"/>
                </a:cubicBezTo>
                <a:cubicBezTo>
                  <a:pt x="167000" y="761914"/>
                  <a:pt x="168190" y="755112"/>
                  <a:pt x="171511" y="749300"/>
                </a:cubicBezTo>
                <a:cubicBezTo>
                  <a:pt x="176762" y="740111"/>
                  <a:pt x="184410" y="732512"/>
                  <a:pt x="190561" y="723900"/>
                </a:cubicBezTo>
                <a:cubicBezTo>
                  <a:pt x="194997" y="717690"/>
                  <a:pt x="197302" y="709618"/>
                  <a:pt x="203261" y="704850"/>
                </a:cubicBezTo>
                <a:cubicBezTo>
                  <a:pt x="208488" y="700669"/>
                  <a:pt x="216324" y="701493"/>
                  <a:pt x="222311" y="698500"/>
                </a:cubicBezTo>
                <a:cubicBezTo>
                  <a:pt x="229137" y="695087"/>
                  <a:pt x="235011" y="690033"/>
                  <a:pt x="241361" y="685800"/>
                </a:cubicBezTo>
                <a:cubicBezTo>
                  <a:pt x="248572" y="674983"/>
                  <a:pt x="265235" y="649226"/>
                  <a:pt x="273111" y="641350"/>
                </a:cubicBezTo>
                <a:cubicBezTo>
                  <a:pt x="278507" y="635954"/>
                  <a:pt x="285811" y="632883"/>
                  <a:pt x="292161" y="628650"/>
                </a:cubicBezTo>
                <a:cubicBezTo>
                  <a:pt x="296394" y="622300"/>
                  <a:pt x="301761" y="616574"/>
                  <a:pt x="304861" y="609600"/>
                </a:cubicBezTo>
                <a:cubicBezTo>
                  <a:pt x="310298" y="597367"/>
                  <a:pt x="313883" y="584372"/>
                  <a:pt x="317561" y="571500"/>
                </a:cubicBezTo>
                <a:cubicBezTo>
                  <a:pt x="325098" y="545121"/>
                  <a:pt x="331649" y="516241"/>
                  <a:pt x="336611" y="488950"/>
                </a:cubicBezTo>
                <a:cubicBezTo>
                  <a:pt x="340385" y="468191"/>
                  <a:pt x="344083" y="440014"/>
                  <a:pt x="349311" y="419100"/>
                </a:cubicBezTo>
                <a:cubicBezTo>
                  <a:pt x="350934" y="412606"/>
                  <a:pt x="353544" y="406400"/>
                  <a:pt x="355661" y="400050"/>
                </a:cubicBezTo>
                <a:cubicBezTo>
                  <a:pt x="267957" y="356198"/>
                  <a:pt x="388441" y="419787"/>
                  <a:pt x="311211" y="368300"/>
                </a:cubicBezTo>
                <a:cubicBezTo>
                  <a:pt x="305642" y="364587"/>
                  <a:pt x="298012" y="365201"/>
                  <a:pt x="292161" y="361950"/>
                </a:cubicBezTo>
                <a:cubicBezTo>
                  <a:pt x="278818" y="354537"/>
                  <a:pt x="268541" y="341377"/>
                  <a:pt x="254061" y="336550"/>
                </a:cubicBezTo>
                <a:cubicBezTo>
                  <a:pt x="247711" y="334433"/>
                  <a:pt x="240998" y="333193"/>
                  <a:pt x="235011" y="330200"/>
                </a:cubicBezTo>
                <a:cubicBezTo>
                  <a:pt x="228185" y="326787"/>
                  <a:pt x="222976" y="320506"/>
                  <a:pt x="215961" y="317500"/>
                </a:cubicBezTo>
                <a:cubicBezTo>
                  <a:pt x="207939" y="314062"/>
                  <a:pt x="198733" y="314214"/>
                  <a:pt x="190561" y="311150"/>
                </a:cubicBezTo>
                <a:cubicBezTo>
                  <a:pt x="181698" y="307826"/>
                  <a:pt x="174024" y="301774"/>
                  <a:pt x="165161" y="298450"/>
                </a:cubicBezTo>
                <a:cubicBezTo>
                  <a:pt x="156989" y="295386"/>
                  <a:pt x="148152" y="294498"/>
                  <a:pt x="139761" y="292100"/>
                </a:cubicBezTo>
                <a:cubicBezTo>
                  <a:pt x="133325" y="290261"/>
                  <a:pt x="127061" y="287867"/>
                  <a:pt x="120711" y="285750"/>
                </a:cubicBezTo>
                <a:cubicBezTo>
                  <a:pt x="116478" y="279400"/>
                  <a:pt x="111424" y="273526"/>
                  <a:pt x="108011" y="266700"/>
                </a:cubicBezTo>
                <a:cubicBezTo>
                  <a:pt x="105018" y="260713"/>
                  <a:pt x="106394" y="252383"/>
                  <a:pt x="101661" y="247650"/>
                </a:cubicBezTo>
                <a:cubicBezTo>
                  <a:pt x="92634" y="238623"/>
                  <a:pt x="85786" y="294217"/>
                  <a:pt x="82611" y="260350"/>
                </a:cubicBezTo>
                <a:close/>
              </a:path>
            </a:pathLst>
          </a:custGeom>
          <a:solidFill>
            <a:srgbClr val="009900"/>
          </a:solidFill>
          <a:ln w="9525" cap="flat" cmpd="sng" algn="ctr">
            <a:solidFill>
              <a:schemeClr val="tx1"/>
            </a:solidFill>
            <a:prstDash val="solid"/>
            <a:round/>
            <a:headEnd type="none" w="med" len="med"/>
            <a:tailEnd type="none" w="med" len="med"/>
          </a:ln>
        </p:spPr>
        <p:txBody>
          <a:bodyPr/>
          <a:lstStyle/>
          <a:p>
            <a:endParaRPr lang="en-GB"/>
          </a:p>
        </p:txBody>
      </p:sp>
      <p:sp>
        <p:nvSpPr>
          <p:cNvPr id="14346" name="Freihandform 6"/>
          <p:cNvSpPr>
            <a:spLocks/>
          </p:cNvSpPr>
          <p:nvPr/>
        </p:nvSpPr>
        <p:spPr bwMode="auto">
          <a:xfrm>
            <a:off x="5051425" y="2722563"/>
            <a:ext cx="1158875" cy="973137"/>
          </a:xfrm>
          <a:custGeom>
            <a:avLst/>
            <a:gdLst/>
            <a:ahLst/>
            <a:cxnLst/>
            <a:rect l="0" t="0" r="r" b="b"/>
            <a:pathLst>
              <a:path w="1158552" h="973020">
                <a:moveTo>
                  <a:pt x="2852" y="223720"/>
                </a:moveTo>
                <a:cubicBezTo>
                  <a:pt x="6027" y="218428"/>
                  <a:pt x="32353" y="214757"/>
                  <a:pt x="47302" y="211020"/>
                </a:cubicBezTo>
                <a:cubicBezTo>
                  <a:pt x="57773" y="208402"/>
                  <a:pt x="68714" y="207771"/>
                  <a:pt x="79052" y="204670"/>
                </a:cubicBezTo>
                <a:cubicBezTo>
                  <a:pt x="89970" y="201395"/>
                  <a:pt x="100129" y="195972"/>
                  <a:pt x="110802" y="191970"/>
                </a:cubicBezTo>
                <a:cubicBezTo>
                  <a:pt x="117069" y="189620"/>
                  <a:pt x="123502" y="187737"/>
                  <a:pt x="129852" y="185620"/>
                </a:cubicBezTo>
                <a:cubicBezTo>
                  <a:pt x="138319" y="179270"/>
                  <a:pt x="146640" y="172721"/>
                  <a:pt x="155252" y="166570"/>
                </a:cubicBezTo>
                <a:cubicBezTo>
                  <a:pt x="179545" y="149218"/>
                  <a:pt x="191737" y="146768"/>
                  <a:pt x="212402" y="115770"/>
                </a:cubicBezTo>
                <a:cubicBezTo>
                  <a:pt x="243934" y="68472"/>
                  <a:pt x="203408" y="126563"/>
                  <a:pt x="244152" y="77670"/>
                </a:cubicBezTo>
                <a:cubicBezTo>
                  <a:pt x="288355" y="24626"/>
                  <a:pt x="220247" y="95225"/>
                  <a:pt x="275902" y="39570"/>
                </a:cubicBezTo>
                <a:cubicBezTo>
                  <a:pt x="292703" y="-10833"/>
                  <a:pt x="276056" y="-2543"/>
                  <a:pt x="333052" y="7820"/>
                </a:cubicBezTo>
                <a:cubicBezTo>
                  <a:pt x="341638" y="9381"/>
                  <a:pt x="349798" y="13041"/>
                  <a:pt x="358452" y="14170"/>
                </a:cubicBezTo>
                <a:cubicBezTo>
                  <a:pt x="398551" y="19400"/>
                  <a:pt x="479102" y="26870"/>
                  <a:pt x="479102" y="26870"/>
                </a:cubicBezTo>
                <a:cubicBezTo>
                  <a:pt x="483335" y="33220"/>
                  <a:pt x="485939" y="41034"/>
                  <a:pt x="491802" y="45920"/>
                </a:cubicBezTo>
                <a:cubicBezTo>
                  <a:pt x="502264" y="54639"/>
                  <a:pt x="523018" y="60559"/>
                  <a:pt x="536252" y="64970"/>
                </a:cubicBezTo>
                <a:cubicBezTo>
                  <a:pt x="555302" y="62853"/>
                  <a:pt x="574496" y="61771"/>
                  <a:pt x="593402" y="58620"/>
                </a:cubicBezTo>
                <a:cubicBezTo>
                  <a:pt x="600004" y="57520"/>
                  <a:pt x="605888" y="53583"/>
                  <a:pt x="612452" y="52270"/>
                </a:cubicBezTo>
                <a:cubicBezTo>
                  <a:pt x="627128" y="49335"/>
                  <a:pt x="642085" y="48037"/>
                  <a:pt x="656902" y="45920"/>
                </a:cubicBezTo>
                <a:cubicBezTo>
                  <a:pt x="728284" y="22126"/>
                  <a:pt x="652720" y="45352"/>
                  <a:pt x="834702" y="33220"/>
                </a:cubicBezTo>
                <a:cubicBezTo>
                  <a:pt x="845471" y="32502"/>
                  <a:pt x="855869" y="28987"/>
                  <a:pt x="866452" y="26870"/>
                </a:cubicBezTo>
                <a:cubicBezTo>
                  <a:pt x="934966" y="30900"/>
                  <a:pt x="977559" y="4590"/>
                  <a:pt x="999802" y="71320"/>
                </a:cubicBezTo>
                <a:cubicBezTo>
                  <a:pt x="1004035" y="84020"/>
                  <a:pt x="1009255" y="96433"/>
                  <a:pt x="1012502" y="109420"/>
                </a:cubicBezTo>
                <a:cubicBezTo>
                  <a:pt x="1014619" y="117887"/>
                  <a:pt x="1016344" y="126461"/>
                  <a:pt x="1018852" y="134820"/>
                </a:cubicBezTo>
                <a:cubicBezTo>
                  <a:pt x="1022699" y="147642"/>
                  <a:pt x="1027319" y="160220"/>
                  <a:pt x="1031552" y="172920"/>
                </a:cubicBezTo>
                <a:cubicBezTo>
                  <a:pt x="1033669" y="179270"/>
                  <a:pt x="1036589" y="185406"/>
                  <a:pt x="1037902" y="191970"/>
                </a:cubicBezTo>
                <a:cubicBezTo>
                  <a:pt x="1040019" y="202553"/>
                  <a:pt x="1041412" y="213307"/>
                  <a:pt x="1044252" y="223720"/>
                </a:cubicBezTo>
                <a:cubicBezTo>
                  <a:pt x="1047774" y="236635"/>
                  <a:pt x="1056952" y="261820"/>
                  <a:pt x="1056952" y="261820"/>
                </a:cubicBezTo>
                <a:cubicBezTo>
                  <a:pt x="1054835" y="276637"/>
                  <a:pt x="1052878" y="291477"/>
                  <a:pt x="1050602" y="306270"/>
                </a:cubicBezTo>
                <a:cubicBezTo>
                  <a:pt x="1045255" y="341028"/>
                  <a:pt x="1039016" y="347712"/>
                  <a:pt x="1050602" y="382470"/>
                </a:cubicBezTo>
                <a:cubicBezTo>
                  <a:pt x="1053015" y="389710"/>
                  <a:pt x="1059516" y="394894"/>
                  <a:pt x="1063302" y="401520"/>
                </a:cubicBezTo>
                <a:cubicBezTo>
                  <a:pt x="1067998" y="409739"/>
                  <a:pt x="1071306" y="418701"/>
                  <a:pt x="1076002" y="426920"/>
                </a:cubicBezTo>
                <a:cubicBezTo>
                  <a:pt x="1079788" y="433546"/>
                  <a:pt x="1085289" y="439144"/>
                  <a:pt x="1088702" y="445970"/>
                </a:cubicBezTo>
                <a:cubicBezTo>
                  <a:pt x="1093777" y="456120"/>
                  <a:pt x="1098689" y="480925"/>
                  <a:pt x="1101402" y="490420"/>
                </a:cubicBezTo>
                <a:cubicBezTo>
                  <a:pt x="1103241" y="496856"/>
                  <a:pt x="1105913" y="503034"/>
                  <a:pt x="1107752" y="509470"/>
                </a:cubicBezTo>
                <a:cubicBezTo>
                  <a:pt x="1109686" y="516240"/>
                  <a:pt x="1115974" y="545860"/>
                  <a:pt x="1120452" y="553920"/>
                </a:cubicBezTo>
                <a:cubicBezTo>
                  <a:pt x="1127865" y="567263"/>
                  <a:pt x="1141025" y="577540"/>
                  <a:pt x="1145852" y="592020"/>
                </a:cubicBezTo>
                <a:lnTo>
                  <a:pt x="1158552" y="630120"/>
                </a:lnTo>
                <a:cubicBezTo>
                  <a:pt x="1156349" y="656554"/>
                  <a:pt x="1153757" y="712799"/>
                  <a:pt x="1145852" y="744420"/>
                </a:cubicBezTo>
                <a:cubicBezTo>
                  <a:pt x="1141660" y="761187"/>
                  <a:pt x="1134351" y="787671"/>
                  <a:pt x="1120452" y="801570"/>
                </a:cubicBezTo>
                <a:cubicBezTo>
                  <a:pt x="1115056" y="806966"/>
                  <a:pt x="1107752" y="810037"/>
                  <a:pt x="1101402" y="814270"/>
                </a:cubicBezTo>
                <a:cubicBezTo>
                  <a:pt x="1097169" y="820620"/>
                  <a:pt x="1091802" y="826346"/>
                  <a:pt x="1088702" y="833320"/>
                </a:cubicBezTo>
                <a:cubicBezTo>
                  <a:pt x="1083265" y="845553"/>
                  <a:pt x="1080235" y="858720"/>
                  <a:pt x="1076002" y="871420"/>
                </a:cubicBezTo>
                <a:cubicBezTo>
                  <a:pt x="1073885" y="877770"/>
                  <a:pt x="1071275" y="883976"/>
                  <a:pt x="1069652" y="890470"/>
                </a:cubicBezTo>
                <a:cubicBezTo>
                  <a:pt x="1067617" y="898608"/>
                  <a:pt x="1061507" y="925810"/>
                  <a:pt x="1056952" y="934920"/>
                </a:cubicBezTo>
                <a:cubicBezTo>
                  <a:pt x="1053539" y="941746"/>
                  <a:pt x="1050211" y="949202"/>
                  <a:pt x="1044252" y="953970"/>
                </a:cubicBezTo>
                <a:cubicBezTo>
                  <a:pt x="1039025" y="958151"/>
                  <a:pt x="1031552" y="958203"/>
                  <a:pt x="1025202" y="960320"/>
                </a:cubicBezTo>
                <a:cubicBezTo>
                  <a:pt x="973441" y="954569"/>
                  <a:pt x="974743" y="955764"/>
                  <a:pt x="929952" y="947620"/>
                </a:cubicBezTo>
                <a:cubicBezTo>
                  <a:pt x="919333" y="945689"/>
                  <a:pt x="908673" y="943888"/>
                  <a:pt x="898202" y="941270"/>
                </a:cubicBezTo>
                <a:cubicBezTo>
                  <a:pt x="891708" y="939647"/>
                  <a:pt x="885502" y="937037"/>
                  <a:pt x="879152" y="934920"/>
                </a:cubicBezTo>
                <a:cubicBezTo>
                  <a:pt x="851635" y="937037"/>
                  <a:pt x="823862" y="936966"/>
                  <a:pt x="796602" y="941270"/>
                </a:cubicBezTo>
                <a:cubicBezTo>
                  <a:pt x="748715" y="948831"/>
                  <a:pt x="771093" y="950850"/>
                  <a:pt x="739452" y="966670"/>
                </a:cubicBezTo>
                <a:cubicBezTo>
                  <a:pt x="733465" y="969663"/>
                  <a:pt x="726752" y="970903"/>
                  <a:pt x="720402" y="973020"/>
                </a:cubicBezTo>
                <a:cubicBezTo>
                  <a:pt x="712760" y="972325"/>
                  <a:pt x="653013" y="972271"/>
                  <a:pt x="631502" y="960320"/>
                </a:cubicBezTo>
                <a:cubicBezTo>
                  <a:pt x="565998" y="923929"/>
                  <a:pt x="617457" y="942938"/>
                  <a:pt x="574352" y="928570"/>
                </a:cubicBezTo>
                <a:cubicBezTo>
                  <a:pt x="540485" y="877770"/>
                  <a:pt x="584935" y="939153"/>
                  <a:pt x="542602" y="896820"/>
                </a:cubicBezTo>
                <a:cubicBezTo>
                  <a:pt x="537206" y="891424"/>
                  <a:pt x="534135" y="884120"/>
                  <a:pt x="529902" y="877770"/>
                </a:cubicBezTo>
                <a:cubicBezTo>
                  <a:pt x="527785" y="869303"/>
                  <a:pt x="528557" y="859520"/>
                  <a:pt x="523552" y="852370"/>
                </a:cubicBezTo>
                <a:cubicBezTo>
                  <a:pt x="492379" y="807838"/>
                  <a:pt x="491676" y="815307"/>
                  <a:pt x="447352" y="807920"/>
                </a:cubicBezTo>
                <a:cubicBezTo>
                  <a:pt x="438885" y="812153"/>
                  <a:pt x="430653" y="816891"/>
                  <a:pt x="421952" y="820620"/>
                </a:cubicBezTo>
                <a:cubicBezTo>
                  <a:pt x="404867" y="827942"/>
                  <a:pt x="389788" y="829593"/>
                  <a:pt x="371152" y="833320"/>
                </a:cubicBezTo>
                <a:cubicBezTo>
                  <a:pt x="368637" y="840864"/>
                  <a:pt x="358138" y="875356"/>
                  <a:pt x="352102" y="877770"/>
                </a:cubicBezTo>
                <a:cubicBezTo>
                  <a:pt x="345016" y="880604"/>
                  <a:pt x="339402" y="869303"/>
                  <a:pt x="333052" y="865070"/>
                </a:cubicBezTo>
                <a:cubicBezTo>
                  <a:pt x="328819" y="858720"/>
                  <a:pt x="325238" y="851883"/>
                  <a:pt x="320352" y="846020"/>
                </a:cubicBezTo>
                <a:cubicBezTo>
                  <a:pt x="302797" y="824954"/>
                  <a:pt x="300426" y="831569"/>
                  <a:pt x="288602" y="807920"/>
                </a:cubicBezTo>
                <a:cubicBezTo>
                  <a:pt x="285609" y="801933"/>
                  <a:pt x="284091" y="795306"/>
                  <a:pt x="282252" y="788870"/>
                </a:cubicBezTo>
                <a:cubicBezTo>
                  <a:pt x="279854" y="780479"/>
                  <a:pt x="282606" y="769057"/>
                  <a:pt x="275902" y="763470"/>
                </a:cubicBezTo>
                <a:cubicBezTo>
                  <a:pt x="267611" y="756561"/>
                  <a:pt x="254735" y="759237"/>
                  <a:pt x="244152" y="757120"/>
                </a:cubicBezTo>
                <a:cubicBezTo>
                  <a:pt x="237802" y="752887"/>
                  <a:pt x="232248" y="747100"/>
                  <a:pt x="225102" y="744420"/>
                </a:cubicBezTo>
                <a:cubicBezTo>
                  <a:pt x="218002" y="741757"/>
                  <a:pt x="159532" y="732433"/>
                  <a:pt x="155252" y="731720"/>
                </a:cubicBezTo>
                <a:cubicBezTo>
                  <a:pt x="118856" y="677125"/>
                  <a:pt x="162492" y="746200"/>
                  <a:pt x="136202" y="693620"/>
                </a:cubicBezTo>
                <a:cubicBezTo>
                  <a:pt x="118862" y="658940"/>
                  <a:pt x="126729" y="690634"/>
                  <a:pt x="117152" y="655520"/>
                </a:cubicBezTo>
                <a:cubicBezTo>
                  <a:pt x="112559" y="638681"/>
                  <a:pt x="112258" y="620332"/>
                  <a:pt x="104452" y="604720"/>
                </a:cubicBezTo>
                <a:cubicBezTo>
                  <a:pt x="90021" y="575858"/>
                  <a:pt x="91214" y="580001"/>
                  <a:pt x="79052" y="547570"/>
                </a:cubicBezTo>
                <a:cubicBezTo>
                  <a:pt x="76702" y="541303"/>
                  <a:pt x="75953" y="534371"/>
                  <a:pt x="72702" y="528520"/>
                </a:cubicBezTo>
                <a:cubicBezTo>
                  <a:pt x="44488" y="477735"/>
                  <a:pt x="52617" y="507054"/>
                  <a:pt x="34602" y="465020"/>
                </a:cubicBezTo>
                <a:cubicBezTo>
                  <a:pt x="28077" y="449795"/>
                  <a:pt x="26505" y="436682"/>
                  <a:pt x="21902" y="420570"/>
                </a:cubicBezTo>
                <a:cubicBezTo>
                  <a:pt x="20063" y="414134"/>
                  <a:pt x="17669" y="407870"/>
                  <a:pt x="15552" y="401520"/>
                </a:cubicBezTo>
                <a:cubicBezTo>
                  <a:pt x="13435" y="367653"/>
                  <a:pt x="12754" y="333666"/>
                  <a:pt x="9202" y="299920"/>
                </a:cubicBezTo>
                <a:cubicBezTo>
                  <a:pt x="6720" y="276342"/>
                  <a:pt x="-10201" y="278225"/>
                  <a:pt x="9202" y="249120"/>
                </a:cubicBezTo>
                <a:cubicBezTo>
                  <a:pt x="12915" y="243551"/>
                  <a:pt x="22512" y="246214"/>
                  <a:pt x="28252" y="242770"/>
                </a:cubicBezTo>
                <a:cubicBezTo>
                  <a:pt x="33386" y="239690"/>
                  <a:pt x="-323" y="229012"/>
                  <a:pt x="2852" y="223720"/>
                </a:cubicBezTo>
                <a:close/>
              </a:path>
            </a:pathLst>
          </a:custGeom>
          <a:solidFill>
            <a:srgbClr val="336600"/>
          </a:solidFill>
          <a:ln w="9525" cap="flat" cmpd="sng" algn="ctr">
            <a:solidFill>
              <a:schemeClr val="tx1"/>
            </a:solidFill>
            <a:prstDash val="solid"/>
            <a:round/>
            <a:headEnd type="none" w="med" len="med"/>
            <a:tailEnd type="none" w="med" len="med"/>
          </a:ln>
        </p:spPr>
        <p:txBody>
          <a:bodyPr/>
          <a:lstStyle/>
          <a:p>
            <a:endParaRPr lang="en-GB"/>
          </a:p>
        </p:txBody>
      </p:sp>
    </p:spTree>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el 1"/>
          <p:cNvSpPr>
            <a:spLocks noGrp="1"/>
          </p:cNvSpPr>
          <p:nvPr>
            <p:ph type="title"/>
          </p:nvPr>
        </p:nvSpPr>
        <p:spPr/>
        <p:txBody>
          <a:bodyPr/>
          <a:lstStyle/>
          <a:p>
            <a:r>
              <a:rPr lang="de-DE" altLang="de-DE">
                <a:solidFill>
                  <a:srgbClr val="0066CC"/>
                </a:solidFill>
              </a:rPr>
              <a:t>Zusammenfassung - Grundlagen</a:t>
            </a:r>
          </a:p>
        </p:txBody>
      </p:sp>
      <p:sp>
        <p:nvSpPr>
          <p:cNvPr id="8195" name="Inhaltsplatzhalter 2"/>
          <p:cNvSpPr>
            <a:spLocks noGrp="1"/>
          </p:cNvSpPr>
          <p:nvPr>
            <p:ph idx="1"/>
          </p:nvPr>
        </p:nvSpPr>
        <p:spPr>
          <a:xfrm>
            <a:off x="323850" y="1052513"/>
            <a:ext cx="8640763" cy="4321175"/>
          </a:xfrm>
        </p:spPr>
        <p:txBody>
          <a:bodyPr/>
          <a:lstStyle/>
          <a:p>
            <a:pPr marL="0" indent="0">
              <a:lnSpc>
                <a:spcPct val="150000"/>
              </a:lnSpc>
              <a:buFontTx/>
              <a:buNone/>
            </a:pPr>
            <a:r>
              <a:rPr lang="de-DE" altLang="de-DE" dirty="0">
                <a:cs typeface="Arial" panose="020B0604020202020204" pitchFamily="34" charset="0"/>
              </a:rPr>
              <a:t>Epidemiologie		</a:t>
            </a:r>
            <a:r>
              <a:rPr lang="de-DE" altLang="de-DE" i="1" dirty="0">
                <a:cs typeface="Arial" panose="020B0604020202020204" pitchFamily="34" charset="0"/>
              </a:rPr>
              <a:t>häufig, wichtig, relevant </a:t>
            </a:r>
          </a:p>
          <a:p>
            <a:pPr marL="0" indent="0">
              <a:lnSpc>
                <a:spcPct val="150000"/>
              </a:lnSpc>
              <a:buFontTx/>
              <a:buNone/>
            </a:pPr>
            <a:r>
              <a:rPr lang="de-DE" altLang="de-DE" dirty="0">
                <a:cs typeface="Arial" panose="020B0604020202020204" pitchFamily="34" charset="0"/>
              </a:rPr>
              <a:t>klinische Symptome	</a:t>
            </a:r>
            <a:r>
              <a:rPr lang="de-DE" altLang="de-DE" i="1" dirty="0">
                <a:cs typeface="Arial" panose="020B0604020202020204" pitchFamily="34" charset="0"/>
              </a:rPr>
              <a:t>plötzlich, fokal, zentral</a:t>
            </a:r>
          </a:p>
          <a:p>
            <a:pPr marL="0" indent="0">
              <a:lnSpc>
                <a:spcPct val="150000"/>
              </a:lnSpc>
              <a:buFontTx/>
              <a:buNone/>
            </a:pPr>
            <a:r>
              <a:rPr lang="de-DE" altLang="de-DE" dirty="0">
                <a:cs typeface="Arial" panose="020B0604020202020204" pitchFamily="34" charset="0"/>
              </a:rPr>
              <a:t>(</a:t>
            </a:r>
            <a:r>
              <a:rPr lang="de-DE" altLang="de-DE" dirty="0" err="1">
                <a:cs typeface="Arial" panose="020B0604020202020204" pitchFamily="34" charset="0"/>
              </a:rPr>
              <a:t>Prä</a:t>
            </a:r>
            <a:r>
              <a:rPr lang="de-DE" altLang="de-DE" dirty="0">
                <a:cs typeface="Arial" panose="020B0604020202020204" pitchFamily="34" charset="0"/>
              </a:rPr>
              <a:t>)</a:t>
            </a:r>
            <a:r>
              <a:rPr lang="de-DE" altLang="de-DE" dirty="0" err="1">
                <a:cs typeface="Arial" panose="020B0604020202020204" pitchFamily="34" charset="0"/>
              </a:rPr>
              <a:t>hospitalphase</a:t>
            </a:r>
            <a:r>
              <a:rPr lang="de-DE" altLang="de-DE" dirty="0">
                <a:cs typeface="Arial" panose="020B0604020202020204" pitchFamily="34" charset="0"/>
              </a:rPr>
              <a:t> 	</a:t>
            </a:r>
            <a:r>
              <a:rPr lang="de-DE" altLang="de-DE" i="1" dirty="0">
                <a:cs typeface="Arial" panose="020B0604020202020204" pitchFamily="34" charset="0"/>
              </a:rPr>
              <a:t>Time </a:t>
            </a:r>
            <a:r>
              <a:rPr lang="de-DE" altLang="de-DE" i="1" dirty="0" err="1">
                <a:cs typeface="Arial" panose="020B0604020202020204" pitchFamily="34" charset="0"/>
              </a:rPr>
              <a:t>is</a:t>
            </a:r>
            <a:r>
              <a:rPr lang="de-DE" altLang="de-DE" i="1" dirty="0">
                <a:cs typeface="Arial" panose="020B0604020202020204" pitchFamily="34" charset="0"/>
              </a:rPr>
              <a:t> </a:t>
            </a:r>
            <a:r>
              <a:rPr lang="de-DE" altLang="de-DE" i="1" dirty="0" err="1">
                <a:cs typeface="Arial" panose="020B0604020202020204" pitchFamily="34" charset="0"/>
              </a:rPr>
              <a:t>brain</a:t>
            </a:r>
            <a:endParaRPr lang="de-DE" altLang="de-DE" i="1" dirty="0">
              <a:cs typeface="Arial" panose="020B0604020202020204" pitchFamily="34" charset="0"/>
            </a:endParaRPr>
          </a:p>
          <a:p>
            <a:pPr marL="0" indent="0">
              <a:lnSpc>
                <a:spcPct val="150000"/>
              </a:lnSpc>
              <a:buFontTx/>
              <a:buNone/>
            </a:pPr>
            <a:endParaRPr lang="de-DE" altLang="de-DE" i="1" dirty="0">
              <a:cs typeface="Arial" panose="020B0604020202020204" pitchFamily="34" charset="0"/>
            </a:endParaRPr>
          </a:p>
          <a:p>
            <a:pPr marL="0" indent="0">
              <a:spcBef>
                <a:spcPct val="0"/>
              </a:spcBef>
              <a:buFontTx/>
              <a:buNone/>
            </a:pPr>
            <a:r>
              <a:rPr lang="de-DE" altLang="de-DE" dirty="0">
                <a:cs typeface="Arial" panose="020B0604020202020204" pitchFamily="34" charset="0"/>
              </a:rPr>
              <a:t>Ätiologie			</a:t>
            </a:r>
            <a:r>
              <a:rPr lang="de-DE" altLang="de-DE" i="1" dirty="0">
                <a:cs typeface="Arial" panose="020B0604020202020204" pitchFamily="34" charset="0"/>
              </a:rPr>
              <a:t>Ischämie – Blutung</a:t>
            </a:r>
          </a:p>
          <a:p>
            <a:pPr marL="0" indent="0">
              <a:spcBef>
                <a:spcPct val="0"/>
              </a:spcBef>
              <a:buFontTx/>
              <a:buNone/>
            </a:pPr>
            <a:r>
              <a:rPr lang="de-DE" altLang="de-DE" i="1" dirty="0">
                <a:cs typeface="Arial" panose="020B0604020202020204" pitchFamily="34" charset="0"/>
              </a:rPr>
              <a:t>				 mikro- makro- kardial - (selten)</a:t>
            </a:r>
          </a:p>
          <a:p>
            <a:pPr marL="0" indent="0">
              <a:spcBef>
                <a:spcPct val="0"/>
              </a:spcBef>
              <a:buFontTx/>
              <a:buNone/>
            </a:pPr>
            <a:r>
              <a:rPr lang="de-DE" altLang="de-DE" i="1" dirty="0">
                <a:cs typeface="Arial" panose="020B0604020202020204" pitchFamily="34" charset="0"/>
              </a:rPr>
              <a:t>				  typisch – atypisch - (iatrogen)</a:t>
            </a:r>
          </a:p>
          <a:p>
            <a:pPr marL="0" indent="0">
              <a:lnSpc>
                <a:spcPct val="150000"/>
              </a:lnSpc>
              <a:buFontTx/>
              <a:buNone/>
            </a:pPr>
            <a:r>
              <a:rPr lang="de-DE" altLang="de-DE" dirty="0">
                <a:cs typeface="Arial" panose="020B0604020202020204" pitchFamily="34" charset="0"/>
              </a:rPr>
              <a:t>kardiale Diagnostik	</a:t>
            </a:r>
            <a:r>
              <a:rPr lang="de-DE" altLang="de-DE" i="1" dirty="0">
                <a:cs typeface="Arial" panose="020B0604020202020204" pitchFamily="34" charset="0"/>
              </a:rPr>
              <a:t>Eckpfeiler!</a:t>
            </a:r>
          </a:p>
          <a:p>
            <a:pPr marL="0" indent="0">
              <a:lnSpc>
                <a:spcPct val="150000"/>
              </a:lnSpc>
              <a:buFontTx/>
              <a:buNone/>
            </a:pPr>
            <a:endParaRPr lang="de-DE" altLang="de-DE" dirty="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95">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19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el 1"/>
          <p:cNvSpPr>
            <a:spLocks noGrp="1"/>
          </p:cNvSpPr>
          <p:nvPr>
            <p:ph type="title"/>
          </p:nvPr>
        </p:nvSpPr>
        <p:spPr/>
        <p:txBody>
          <a:bodyPr/>
          <a:lstStyle/>
          <a:p>
            <a:r>
              <a:rPr lang="de-DE" altLang="en-US"/>
              <a:t>Thank you!</a:t>
            </a:r>
          </a:p>
        </p:txBody>
      </p:sp>
      <p:pic>
        <p:nvPicPr>
          <p:cNvPr id="128003" name="Inhaltsplatzhalt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16309"/>
          <a:stretch>
            <a:fillRect/>
          </a:stretch>
        </p:blipFill>
        <p:spPr>
          <a:xfrm>
            <a:off x="2105025" y="1854200"/>
            <a:ext cx="4386263" cy="2446338"/>
          </a:xfrm>
        </p:spPr>
      </p:pic>
      <p:sp>
        <p:nvSpPr>
          <p:cNvPr id="6" name="Inhaltsplatzhalter 1"/>
          <p:cNvSpPr txBox="1">
            <a:spLocks/>
          </p:cNvSpPr>
          <p:nvPr/>
        </p:nvSpPr>
        <p:spPr>
          <a:xfrm>
            <a:off x="6570663" y="4232275"/>
            <a:ext cx="2281237" cy="1138238"/>
          </a:xfrm>
          <a:prstGeom prst="rect">
            <a:avLst/>
          </a:prstGeom>
        </p:spPr>
        <p:txBody>
          <a:bodyPr/>
          <a:lstStyle>
            <a:lvl1pPr>
              <a:spcBef>
                <a:spcPct val="20000"/>
              </a:spcBef>
              <a:buChar char="•"/>
              <a:defRPr sz="2800">
                <a:solidFill>
                  <a:schemeClr val="tx1"/>
                </a:solidFill>
                <a:latin typeface="Arial" panose="020B0604020202020204" pitchFamily="34" charset="0"/>
              </a:defRPr>
            </a:lvl1pPr>
            <a:lvl2pPr marL="685800" indent="-22860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ts val="1000"/>
              </a:spcBef>
              <a:buFontTx/>
              <a:buNone/>
            </a:pPr>
            <a:r>
              <a:rPr lang="de-DE" altLang="en-US" sz="1000">
                <a:latin typeface="Overpass semibold"/>
                <a:hlinkClick r:id="rId3"/>
              </a:rPr>
              <a:t>christian.nolte@charite.de</a:t>
            </a:r>
            <a:endParaRPr lang="de-DE" altLang="en-US" sz="1000">
              <a:latin typeface="Overpass semibold"/>
            </a:endParaRPr>
          </a:p>
          <a:p>
            <a:pPr eaLnBrk="1" hangingPunct="1">
              <a:lnSpc>
                <a:spcPct val="90000"/>
              </a:lnSpc>
              <a:spcBef>
                <a:spcPts val="1000"/>
              </a:spcBef>
              <a:buFontTx/>
              <a:buNone/>
            </a:pPr>
            <a:endParaRPr lang="de-DE" altLang="en-US" sz="1000">
              <a:latin typeface="Overpass semibold"/>
            </a:endParaRPr>
          </a:p>
          <a:p>
            <a:pPr eaLnBrk="1" hangingPunct="1">
              <a:lnSpc>
                <a:spcPct val="90000"/>
              </a:lnSpc>
              <a:spcBef>
                <a:spcPts val="1000"/>
              </a:spcBef>
              <a:buFontTx/>
              <a:buNone/>
            </a:pPr>
            <a:r>
              <a:rPr lang="de-DE" altLang="en-US" sz="1000">
                <a:latin typeface="Overpass semibold"/>
              </a:rPr>
              <a:t>                       @Dr_No_Charite</a:t>
            </a:r>
          </a:p>
          <a:p>
            <a:pPr eaLnBrk="1" hangingPunct="1">
              <a:lnSpc>
                <a:spcPct val="90000"/>
              </a:lnSpc>
              <a:spcBef>
                <a:spcPts val="1000"/>
              </a:spcBef>
              <a:buFontTx/>
              <a:buNone/>
            </a:pPr>
            <a:endParaRPr lang="de-DE" altLang="en-US" sz="1000">
              <a:latin typeface="Overpass semibold"/>
            </a:endParaRPr>
          </a:p>
          <a:p>
            <a:pPr eaLnBrk="1" hangingPunct="1">
              <a:lnSpc>
                <a:spcPct val="90000"/>
              </a:lnSpc>
              <a:spcBef>
                <a:spcPts val="1000"/>
              </a:spcBef>
              <a:buFontTx/>
              <a:buNone/>
            </a:pPr>
            <a:endParaRPr lang="en-US" altLang="en-US" sz="1000">
              <a:latin typeface="Overpass semibold"/>
            </a:endParaRPr>
          </a:p>
        </p:txBody>
      </p:sp>
      <p:pic>
        <p:nvPicPr>
          <p:cNvPr id="128005" name="Picture 6" descr="twitter -,  Vogel -,  text - Symb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0163" y="4416425"/>
            <a:ext cx="10763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4" descr="About X | Our logo, brand guidelines, and tool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3166" y="4692860"/>
            <a:ext cx="512247" cy="5234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8"/>
          <p:cNvSpPr txBox="1">
            <a:spLocks noChangeArrowheads="1"/>
          </p:cNvSpPr>
          <p:nvPr/>
        </p:nvSpPr>
        <p:spPr bwMode="auto">
          <a:xfrm>
            <a:off x="6594475" y="6583363"/>
            <a:ext cx="25669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200"/>
              <a:t>Heuschmann PU et al. Stroke 2009</a:t>
            </a:r>
          </a:p>
        </p:txBody>
      </p:sp>
      <p:sp>
        <p:nvSpPr>
          <p:cNvPr id="16387" name="Rectangle 9"/>
          <p:cNvSpPr>
            <a:spLocks noChangeArrowheads="1"/>
          </p:cNvSpPr>
          <p:nvPr/>
        </p:nvSpPr>
        <p:spPr bwMode="auto">
          <a:xfrm>
            <a:off x="1190625" y="168275"/>
            <a:ext cx="7785100"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en-US" sz="3200" b="1">
                <a:solidFill>
                  <a:srgbClr val="0070C0"/>
                </a:solidFill>
              </a:rPr>
              <a:t>Schlaganfallinzidenz in Europa</a:t>
            </a:r>
            <a:br>
              <a:rPr lang="de-DE" altLang="en-US" sz="1600" b="1">
                <a:solidFill>
                  <a:srgbClr val="0070C0"/>
                </a:solidFill>
              </a:rPr>
            </a:br>
            <a:endParaRPr lang="de-DE" altLang="en-US" sz="1600" b="1">
              <a:solidFill>
                <a:srgbClr val="0070C0"/>
              </a:solidFill>
            </a:endParaRPr>
          </a:p>
          <a:p>
            <a:pPr algn="ctr" eaLnBrk="1" hangingPunct="1">
              <a:spcBef>
                <a:spcPct val="0"/>
              </a:spcBef>
              <a:buFontTx/>
              <a:buNone/>
            </a:pPr>
            <a:r>
              <a:rPr lang="de-DE" altLang="en-US" sz="1600" i="1">
                <a:solidFill>
                  <a:srgbClr val="0070C0"/>
                </a:solidFill>
              </a:rPr>
              <a:t>European Stroke Registries Collaboration, 2004-2006</a:t>
            </a:r>
            <a:r>
              <a:rPr lang="de-DE" altLang="en-US" sz="2000" i="1">
                <a:solidFill>
                  <a:srgbClr val="0070C0"/>
                </a:solidFill>
              </a:rPr>
              <a:t> </a:t>
            </a:r>
            <a:br>
              <a:rPr lang="de-DE" altLang="en-US" sz="2000" i="1">
                <a:solidFill>
                  <a:srgbClr val="0070C0"/>
                </a:solidFill>
              </a:rPr>
            </a:br>
            <a:r>
              <a:rPr lang="de-DE" altLang="en-US" sz="2000" i="1">
                <a:solidFill>
                  <a:srgbClr val="0070C0"/>
                </a:solidFill>
              </a:rPr>
              <a:t>	</a:t>
            </a:r>
          </a:p>
        </p:txBody>
      </p:sp>
      <p:sp>
        <p:nvSpPr>
          <p:cNvPr id="16388" name="Text Box 10"/>
          <p:cNvSpPr txBox="1">
            <a:spLocks noChangeArrowheads="1"/>
          </p:cNvSpPr>
          <p:nvPr/>
        </p:nvSpPr>
        <p:spPr bwMode="auto">
          <a:xfrm>
            <a:off x="152400" y="5773738"/>
            <a:ext cx="942657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en-US" sz="1200"/>
              <a:t>Annual stroke incidence rate and 95% CI per 100,000 population adjusted to the European population for males (M) and females (F) </a:t>
            </a:r>
          </a:p>
          <a:p>
            <a:pPr eaLnBrk="1" hangingPunct="1">
              <a:spcBef>
                <a:spcPct val="0"/>
              </a:spcBef>
              <a:buFontTx/>
              <a:buNone/>
            </a:pPr>
            <a:r>
              <a:rPr lang="de-DE" altLang="en-US" sz="1200"/>
              <a:t>the line represents the mean annual incidence rate adjusted to the European population for all centers</a:t>
            </a:r>
          </a:p>
          <a:p>
            <a:pPr eaLnBrk="1" hangingPunct="1">
              <a:spcBef>
                <a:spcPct val="0"/>
              </a:spcBef>
              <a:buFontTx/>
              <a:buNone/>
            </a:pPr>
            <a:r>
              <a:rPr lang="de-DE" altLang="en-US" sz="1200" b="1"/>
              <a:t>                     for men                      for women</a:t>
            </a:r>
          </a:p>
        </p:txBody>
      </p:sp>
      <p:grpSp>
        <p:nvGrpSpPr>
          <p:cNvPr id="16389" name="Group 11"/>
          <p:cNvGrpSpPr>
            <a:grpSpLocks/>
          </p:cNvGrpSpPr>
          <p:nvPr/>
        </p:nvGrpSpPr>
        <p:grpSpPr bwMode="auto">
          <a:xfrm>
            <a:off x="641350" y="1119188"/>
            <a:ext cx="7916863" cy="4810125"/>
            <a:chOff x="452" y="852"/>
            <a:chExt cx="4614" cy="3066"/>
          </a:xfrm>
        </p:grpSpPr>
        <p:graphicFrame>
          <p:nvGraphicFramePr>
            <p:cNvPr id="16394" name="Object 12"/>
            <p:cNvGraphicFramePr>
              <a:graphicFrameLocks noChangeAspect="1"/>
            </p:cNvGraphicFramePr>
            <p:nvPr/>
          </p:nvGraphicFramePr>
          <p:xfrm>
            <a:off x="452" y="852"/>
            <a:ext cx="4614" cy="3066"/>
          </p:xfrm>
          <a:graphic>
            <a:graphicData uri="http://schemas.openxmlformats.org/presentationml/2006/ole">
              <mc:AlternateContent xmlns:mc="http://schemas.openxmlformats.org/markup-compatibility/2006">
                <mc:Choice xmlns:v="urn:schemas-microsoft-com:vml" Requires="v">
                  <p:oleObj name="Diagramm" r:id="rId3" imgW="5762625" imgH="3629025" progId="Excel.Chart.8">
                    <p:embed/>
                  </p:oleObj>
                </mc:Choice>
                <mc:Fallback>
                  <p:oleObj name="Diagramm" r:id="rId3" imgW="5762625" imgH="3629025" progId="Excel.Chart.8">
                    <p:embed/>
                    <p:pic>
                      <p:nvPicPr>
                        <p:cNvPr id="0"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 y="852"/>
                          <a:ext cx="4614" cy="3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6395" name="Group 13"/>
            <p:cNvGrpSpPr>
              <a:grpSpLocks/>
            </p:cNvGrpSpPr>
            <p:nvPr/>
          </p:nvGrpSpPr>
          <p:grpSpPr bwMode="auto">
            <a:xfrm>
              <a:off x="906" y="1062"/>
              <a:ext cx="3815" cy="2756"/>
              <a:chOff x="906" y="1284"/>
              <a:chExt cx="3815" cy="2756"/>
            </a:xfrm>
          </p:grpSpPr>
          <p:sp>
            <p:nvSpPr>
              <p:cNvPr id="16396" name="Text Box 14"/>
              <p:cNvSpPr txBox="1">
                <a:spLocks noChangeArrowheads="1"/>
              </p:cNvSpPr>
              <p:nvPr/>
            </p:nvSpPr>
            <p:spPr bwMode="auto">
              <a:xfrm>
                <a:off x="4104" y="1536"/>
                <a:ext cx="617"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2000">
                    <a:solidFill>
                      <a:schemeClr val="bg1"/>
                    </a:solidFill>
                  </a:rPr>
                  <a:t>Women</a:t>
                </a:r>
              </a:p>
            </p:txBody>
          </p:sp>
          <p:sp>
            <p:nvSpPr>
              <p:cNvPr id="16397" name="Text Box 15"/>
              <p:cNvSpPr txBox="1">
                <a:spLocks noChangeArrowheads="1"/>
              </p:cNvSpPr>
              <p:nvPr/>
            </p:nvSpPr>
            <p:spPr bwMode="auto">
              <a:xfrm>
                <a:off x="906" y="1841"/>
                <a:ext cx="395"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2000">
                    <a:solidFill>
                      <a:schemeClr val="bg1"/>
                    </a:solidFill>
                  </a:rPr>
                  <a:t>Men</a:t>
                </a:r>
              </a:p>
            </p:txBody>
          </p:sp>
          <p:sp>
            <p:nvSpPr>
              <p:cNvPr id="16398" name="Rectangle 16"/>
              <p:cNvSpPr>
                <a:spLocks noChangeArrowheads="1"/>
              </p:cNvSpPr>
              <p:nvPr/>
            </p:nvSpPr>
            <p:spPr bwMode="auto">
              <a:xfrm>
                <a:off x="941" y="1284"/>
                <a:ext cx="335" cy="2754"/>
              </a:xfrm>
              <a:prstGeom prst="rect">
                <a:avLst/>
              </a:prstGeom>
              <a:gradFill rotWithShape="1">
                <a:gsLst>
                  <a:gs pos="0">
                    <a:srgbClr val="98D0D4">
                      <a:alpha val="32001"/>
                    </a:srgbClr>
                  </a:gs>
                  <a:gs pos="100000">
                    <a:srgbClr val="98D0D4">
                      <a:alpha val="32001"/>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399" name="Rectangle 17"/>
              <p:cNvSpPr>
                <a:spLocks noChangeArrowheads="1"/>
              </p:cNvSpPr>
              <p:nvPr/>
            </p:nvSpPr>
            <p:spPr bwMode="auto">
              <a:xfrm>
                <a:off x="1611" y="1284"/>
                <a:ext cx="335" cy="2754"/>
              </a:xfrm>
              <a:prstGeom prst="rect">
                <a:avLst/>
              </a:prstGeom>
              <a:gradFill rotWithShape="1">
                <a:gsLst>
                  <a:gs pos="0">
                    <a:srgbClr val="98D0D4">
                      <a:alpha val="32001"/>
                    </a:srgbClr>
                  </a:gs>
                  <a:gs pos="100000">
                    <a:srgbClr val="98D0D4">
                      <a:alpha val="32001"/>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400" name="Rectangle 18"/>
              <p:cNvSpPr>
                <a:spLocks noChangeArrowheads="1"/>
              </p:cNvSpPr>
              <p:nvPr/>
            </p:nvSpPr>
            <p:spPr bwMode="auto">
              <a:xfrm>
                <a:off x="2277" y="1286"/>
                <a:ext cx="335" cy="2754"/>
              </a:xfrm>
              <a:prstGeom prst="rect">
                <a:avLst/>
              </a:prstGeom>
              <a:gradFill rotWithShape="1">
                <a:gsLst>
                  <a:gs pos="0">
                    <a:srgbClr val="98D0D4">
                      <a:alpha val="32001"/>
                    </a:srgbClr>
                  </a:gs>
                  <a:gs pos="100000">
                    <a:srgbClr val="98D0D4">
                      <a:alpha val="32001"/>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401" name="Rectangle 19"/>
              <p:cNvSpPr>
                <a:spLocks noChangeArrowheads="1"/>
              </p:cNvSpPr>
              <p:nvPr/>
            </p:nvSpPr>
            <p:spPr bwMode="auto">
              <a:xfrm>
                <a:off x="2945" y="1284"/>
                <a:ext cx="335" cy="2754"/>
              </a:xfrm>
              <a:prstGeom prst="rect">
                <a:avLst/>
              </a:prstGeom>
              <a:gradFill rotWithShape="1">
                <a:gsLst>
                  <a:gs pos="0">
                    <a:srgbClr val="98D0D4">
                      <a:alpha val="32001"/>
                    </a:srgbClr>
                  </a:gs>
                  <a:gs pos="100000">
                    <a:srgbClr val="98D0D4">
                      <a:alpha val="32001"/>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402" name="Rectangle 20"/>
              <p:cNvSpPr>
                <a:spLocks noChangeArrowheads="1"/>
              </p:cNvSpPr>
              <p:nvPr/>
            </p:nvSpPr>
            <p:spPr bwMode="auto">
              <a:xfrm>
                <a:off x="3615" y="1284"/>
                <a:ext cx="335" cy="2754"/>
              </a:xfrm>
              <a:prstGeom prst="rect">
                <a:avLst/>
              </a:prstGeom>
              <a:gradFill rotWithShape="1">
                <a:gsLst>
                  <a:gs pos="0">
                    <a:srgbClr val="98D0D4">
                      <a:alpha val="32001"/>
                    </a:srgbClr>
                  </a:gs>
                  <a:gs pos="100000">
                    <a:srgbClr val="98D0D4">
                      <a:alpha val="32001"/>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403" name="Rectangle 21"/>
              <p:cNvSpPr>
                <a:spLocks noChangeArrowheads="1"/>
              </p:cNvSpPr>
              <p:nvPr/>
            </p:nvSpPr>
            <p:spPr bwMode="auto">
              <a:xfrm>
                <a:off x="4281" y="1284"/>
                <a:ext cx="335" cy="2754"/>
              </a:xfrm>
              <a:prstGeom prst="rect">
                <a:avLst/>
              </a:prstGeom>
              <a:gradFill rotWithShape="1">
                <a:gsLst>
                  <a:gs pos="0">
                    <a:srgbClr val="98D0D4">
                      <a:alpha val="32001"/>
                    </a:srgbClr>
                  </a:gs>
                  <a:gs pos="100000">
                    <a:srgbClr val="98D0D4">
                      <a:alpha val="32001"/>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grpSp>
      </p:grpSp>
      <p:sp>
        <p:nvSpPr>
          <p:cNvPr id="16390" name="Line 22"/>
          <p:cNvSpPr>
            <a:spLocks noChangeShapeType="1"/>
          </p:cNvSpPr>
          <p:nvPr/>
        </p:nvSpPr>
        <p:spPr bwMode="auto">
          <a:xfrm>
            <a:off x="501650" y="6305550"/>
            <a:ext cx="4762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391" name="Line 23"/>
          <p:cNvSpPr>
            <a:spLocks noChangeShapeType="1"/>
          </p:cNvSpPr>
          <p:nvPr/>
        </p:nvSpPr>
        <p:spPr bwMode="auto">
          <a:xfrm>
            <a:off x="508000" y="6473825"/>
            <a:ext cx="476250" cy="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392" name="Text Box 23"/>
          <p:cNvSpPr txBox="1">
            <a:spLocks noChangeArrowheads="1"/>
          </p:cNvSpPr>
          <p:nvPr/>
        </p:nvSpPr>
        <p:spPr bwMode="auto">
          <a:xfrm>
            <a:off x="1547813" y="1330325"/>
            <a:ext cx="69977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en-US" sz="2400"/>
              <a:t>    F            I           Lit         UK         ES        Polen</a:t>
            </a:r>
          </a:p>
          <a:p>
            <a:pPr eaLnBrk="1" hangingPunct="1">
              <a:spcBef>
                <a:spcPct val="0"/>
              </a:spcBef>
              <a:buFontTx/>
              <a:buNone/>
            </a:pPr>
            <a:r>
              <a:rPr lang="de-DE" altLang="en-US" sz="2400"/>
              <a:t>      </a:t>
            </a:r>
            <a:r>
              <a:rPr lang="de-DE" altLang="en-US" sz="2400">
                <a:cs typeface="Arial" panose="020B0604020202020204" pitchFamily="34" charset="0"/>
              </a:rPr>
              <a:t>♀           </a:t>
            </a:r>
            <a:r>
              <a:rPr lang="de-DE" altLang="en-US" sz="2400"/>
              <a:t>♀            ♀          ♀          ♀            ♀</a:t>
            </a:r>
          </a:p>
        </p:txBody>
      </p:sp>
      <p:sp>
        <p:nvSpPr>
          <p:cNvPr id="19" name="Text Box 13"/>
          <p:cNvSpPr txBox="1">
            <a:spLocks noChangeArrowheads="1"/>
          </p:cNvSpPr>
          <p:nvPr/>
        </p:nvSpPr>
        <p:spPr bwMode="auto">
          <a:xfrm>
            <a:off x="1412875" y="1698625"/>
            <a:ext cx="6700838" cy="3078163"/>
          </a:xfrm>
          <a:prstGeom prst="rect">
            <a:avLst/>
          </a:prstGeom>
          <a:solidFill>
            <a:schemeClr val="bg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863600">
              <a:spcBef>
                <a:spcPct val="20000"/>
              </a:spcBef>
              <a:buChar char="•"/>
              <a:defRPr sz="2800">
                <a:solidFill>
                  <a:schemeClr val="tx1"/>
                </a:solidFill>
                <a:latin typeface="Arial" panose="020B0604020202020204" pitchFamily="34" charset="0"/>
              </a:defRPr>
            </a:lvl1pPr>
            <a:lvl2pPr marL="742950" indent="-285750" defTabSz="863600">
              <a:spcBef>
                <a:spcPct val="20000"/>
              </a:spcBef>
              <a:buChar char="–"/>
              <a:defRPr sz="2400">
                <a:solidFill>
                  <a:schemeClr val="tx1"/>
                </a:solidFill>
                <a:latin typeface="Arial" panose="020B0604020202020204" pitchFamily="34" charset="0"/>
              </a:defRPr>
            </a:lvl2pPr>
            <a:lvl3pPr marL="1143000" indent="-228600" defTabSz="863600">
              <a:spcBef>
                <a:spcPct val="20000"/>
              </a:spcBef>
              <a:buChar char="•"/>
              <a:defRPr>
                <a:solidFill>
                  <a:schemeClr val="tx1"/>
                </a:solidFill>
                <a:latin typeface="Arial" panose="020B0604020202020204" pitchFamily="34" charset="0"/>
              </a:defRPr>
            </a:lvl3pPr>
            <a:lvl4pPr marL="1600200" indent="-228600" defTabSz="863600">
              <a:spcBef>
                <a:spcPct val="20000"/>
              </a:spcBef>
              <a:buChar char="–"/>
              <a:defRPr sz="2000">
                <a:solidFill>
                  <a:schemeClr val="tx1"/>
                </a:solidFill>
                <a:latin typeface="Arial" panose="020B0604020202020204" pitchFamily="34" charset="0"/>
              </a:defRPr>
            </a:lvl4pPr>
            <a:lvl5pPr marL="2057400" indent="-228600" defTabSz="863600">
              <a:spcBef>
                <a:spcPct val="20000"/>
              </a:spcBef>
              <a:buChar char="»"/>
              <a:defRPr sz="2000">
                <a:solidFill>
                  <a:schemeClr val="tx1"/>
                </a:solidFill>
                <a:latin typeface="Arial" panose="020B0604020202020204" pitchFamily="34" charset="0"/>
              </a:defRPr>
            </a:lvl5pPr>
            <a:lvl6pPr marL="25146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63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DE" altLang="en-US">
              <a:sym typeface="Symbol" panose="05050102010706020507" pitchFamily="18" charset="2"/>
            </a:endParaRPr>
          </a:p>
          <a:p>
            <a:pPr algn="ctr" eaLnBrk="1" hangingPunct="1">
              <a:spcBef>
                <a:spcPct val="0"/>
              </a:spcBef>
              <a:buFontTx/>
              <a:buNone/>
            </a:pPr>
            <a:r>
              <a:rPr lang="de-DE" altLang="en-US">
                <a:sym typeface="Symbol" panose="05050102010706020507" pitchFamily="18" charset="2"/>
              </a:rPr>
              <a:t></a:t>
            </a:r>
          </a:p>
          <a:p>
            <a:pPr algn="ctr" eaLnBrk="1" hangingPunct="1">
              <a:spcBef>
                <a:spcPct val="0"/>
              </a:spcBef>
              <a:buFontTx/>
              <a:buNone/>
            </a:pPr>
            <a:r>
              <a:rPr lang="de-DE" altLang="en-US"/>
              <a:t>Schlaganfall-Inzidenz</a:t>
            </a:r>
          </a:p>
          <a:p>
            <a:pPr algn="ctr" eaLnBrk="1" hangingPunct="1">
              <a:spcBef>
                <a:spcPct val="0"/>
              </a:spcBef>
              <a:buFontTx/>
              <a:buNone/>
            </a:pPr>
            <a:endParaRPr lang="de-DE" altLang="en-US"/>
          </a:p>
          <a:p>
            <a:pPr algn="ctr" eaLnBrk="1" hangingPunct="1">
              <a:spcBef>
                <a:spcPct val="0"/>
              </a:spcBef>
              <a:buFontTx/>
              <a:buNone/>
            </a:pPr>
            <a:r>
              <a:rPr lang="de-DE" altLang="en-US" sz="1800"/>
              <a:t>(Anzahl der Neuerkrankungen pro Jahr pro 100.000 Einwohner)</a:t>
            </a:r>
          </a:p>
          <a:p>
            <a:pPr algn="ctr" eaLnBrk="1" hangingPunct="1">
              <a:spcBef>
                <a:spcPct val="0"/>
              </a:spcBef>
              <a:buFontTx/>
              <a:buNone/>
            </a:pPr>
            <a:endParaRPr lang="de-DE" altLang="en-US" sz="1800"/>
          </a:p>
          <a:p>
            <a:pPr algn="ctr" eaLnBrk="1" hangingPunct="1">
              <a:spcBef>
                <a:spcPct val="0"/>
              </a:spcBef>
              <a:buFontTx/>
              <a:buNone/>
            </a:pPr>
            <a:r>
              <a:rPr lang="de-DE" altLang="en-US" sz="1800"/>
              <a:t>Regionale Unterschiede - Geschlechtsunterschiede</a:t>
            </a:r>
          </a:p>
          <a:p>
            <a:pPr algn="ctr" eaLnBrk="1" hangingPunct="1">
              <a:spcBef>
                <a:spcPct val="0"/>
              </a:spcBef>
              <a:buFontTx/>
              <a:buNone/>
            </a:pPr>
            <a:endParaRPr lang="de-DE"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863600" rtl="0" eaLnBrk="1" fontAlgn="base" latinLnBrk="0" hangingPunct="1">
          <a:lnSpc>
            <a:spcPct val="100000"/>
          </a:lnSpc>
          <a:spcBef>
            <a:spcPct val="0"/>
          </a:spcBef>
          <a:spcAft>
            <a:spcPct val="0"/>
          </a:spcAft>
          <a:buClrTx/>
          <a:buSzTx/>
          <a:buFontTx/>
          <a:buNone/>
          <a:tabLst/>
          <a:defRPr kumimoji="0" lang="de-DE" sz="17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863600" rtl="0" eaLnBrk="1" fontAlgn="base" latinLnBrk="0" hangingPunct="1">
          <a:lnSpc>
            <a:spcPct val="100000"/>
          </a:lnSpc>
          <a:spcBef>
            <a:spcPct val="0"/>
          </a:spcBef>
          <a:spcAft>
            <a:spcPct val="0"/>
          </a:spcAft>
          <a:buClrTx/>
          <a:buSzTx/>
          <a:buFontTx/>
          <a:buNone/>
          <a:tabLst/>
          <a:defRPr kumimoji="0" lang="de-DE" sz="17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184AAC7F578E04AAD45316080F3924D" ma:contentTypeVersion="10" ma:contentTypeDescription="Ein neues Dokument erstellen." ma:contentTypeScope="" ma:versionID="b47b586fefcc0544123a263fd7d97321">
  <xsd:schema xmlns:xsd="http://www.w3.org/2001/XMLSchema" xmlns:xs="http://www.w3.org/2001/XMLSchema" xmlns:p="http://schemas.microsoft.com/office/2006/metadata/properties" xmlns:ns2="59d969e5-db20-4e31-b8b9-7a68e8b70367" xmlns:ns3="6c6c95e2-3e98-4bb6-9465-936be07839b0" targetNamespace="http://schemas.microsoft.com/office/2006/metadata/properties" ma:root="true" ma:fieldsID="7b7613cf18d982705fb37ba9197d4254" ns2:_="" ns3:_="">
    <xsd:import namespace="59d969e5-db20-4e31-b8b9-7a68e8b70367"/>
    <xsd:import namespace="6c6c95e2-3e98-4bb6-9465-936be07839b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d969e5-db20-4e31-b8b9-7a68e8b703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c6c95e2-3e98-4bb6-9465-936be07839b0" elementFormDefault="qualified">
    <xsd:import namespace="http://schemas.microsoft.com/office/2006/documentManagement/types"/>
    <xsd:import namespace="http://schemas.microsoft.com/office/infopath/2007/PartnerControls"/>
    <xsd:element name="SharedWithUsers" ma:index="14"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974F826-F837-4FC3-8664-688156E576C3}"/>
</file>

<file path=customXml/itemProps2.xml><?xml version="1.0" encoding="utf-8"?>
<ds:datastoreItem xmlns:ds="http://schemas.openxmlformats.org/officeDocument/2006/customXml" ds:itemID="{A19371FB-A2C2-4B20-9745-E598BFA70BE5}"/>
</file>

<file path=customXml/itemProps3.xml><?xml version="1.0" encoding="utf-8"?>
<ds:datastoreItem xmlns:ds="http://schemas.openxmlformats.org/officeDocument/2006/customXml" ds:itemID="{FAE0E2CF-8E11-46F3-B4A6-AB7BF1C1CD9C}"/>
</file>

<file path=docProps/app.xml><?xml version="1.0" encoding="utf-8"?>
<Properties xmlns="http://schemas.openxmlformats.org/officeDocument/2006/extended-properties" xmlns:vt="http://schemas.openxmlformats.org/officeDocument/2006/docPropsVTypes">
  <Template/>
  <TotalTime>0</TotalTime>
  <Words>2667</Words>
  <Application>Microsoft Office PowerPoint</Application>
  <PresentationFormat>Bildschirmpräsentation (4:3)</PresentationFormat>
  <Paragraphs>606</Paragraphs>
  <Slides>81</Slides>
  <Notes>24</Notes>
  <HiddenSlides>7</HiddenSlides>
  <MMClips>2</MMClips>
  <ScaleCrop>false</ScaleCrop>
  <HeadingPairs>
    <vt:vector size="8" baseType="variant">
      <vt:variant>
        <vt:lpstr>Verwendete Schriftarten</vt:lpstr>
      </vt:variant>
      <vt:variant>
        <vt:i4>8</vt:i4>
      </vt:variant>
      <vt:variant>
        <vt:lpstr>Design</vt:lpstr>
      </vt:variant>
      <vt:variant>
        <vt:i4>1</vt:i4>
      </vt:variant>
      <vt:variant>
        <vt:lpstr>Eingebettete OLE-Server</vt:lpstr>
      </vt:variant>
      <vt:variant>
        <vt:i4>2</vt:i4>
      </vt:variant>
      <vt:variant>
        <vt:lpstr>Folientitel</vt:lpstr>
      </vt:variant>
      <vt:variant>
        <vt:i4>81</vt:i4>
      </vt:variant>
    </vt:vector>
  </HeadingPairs>
  <TitlesOfParts>
    <vt:vector size="92" baseType="lpstr">
      <vt:lpstr>Arial</vt:lpstr>
      <vt:lpstr>Calibri</vt:lpstr>
      <vt:lpstr>Corbel</vt:lpstr>
      <vt:lpstr>New Century Schoolbook</vt:lpstr>
      <vt:lpstr>Overpass semibold</vt:lpstr>
      <vt:lpstr>Symbol</vt:lpstr>
      <vt:lpstr>Times New Roman</vt:lpstr>
      <vt:lpstr>Verdana</vt:lpstr>
      <vt:lpstr>Standarddesign</vt:lpstr>
      <vt:lpstr>Diagramm</vt:lpstr>
      <vt:lpstr>Image</vt:lpstr>
      <vt:lpstr>PowerPoint-Präsentation</vt:lpstr>
      <vt:lpstr>PowerPoint-Präsentation</vt:lpstr>
      <vt:lpstr>PowerPoint-Präsentation</vt:lpstr>
      <vt:lpstr>STRUKTUR</vt:lpstr>
      <vt:lpstr>STRUKTUR</vt:lpstr>
      <vt:lpstr>PowerPoint-Präsentation</vt:lpstr>
      <vt:lpstr>PowerPoint-Präsentation</vt:lpstr>
      <vt:lpstr>PowerPoint-Präsentation</vt:lpstr>
      <vt:lpstr>PowerPoint-Präsentation</vt:lpstr>
      <vt:lpstr>STRUKTUR</vt:lpstr>
      <vt:lpstr>Definition „Schlaganfall“</vt:lpstr>
      <vt:lpstr>PowerPoint-Präsentation</vt:lpstr>
      <vt:lpstr>Klassische Untersuchungsbefunde</vt:lpstr>
      <vt:lpstr>Differentialdiagnose</vt:lpstr>
      <vt:lpstr>Differentialdiagnose</vt:lpstr>
      <vt:lpstr>Was sind häufige Mimics (1. Hilfe)?</vt:lpstr>
      <vt:lpstr>Wann ist ein Mimic wahrscheinlicher?</vt:lpstr>
      <vt:lpstr>Migräne mit Aura</vt:lpstr>
      <vt:lpstr>Peripher Vestibulär „akutes vestibuläres Syndrom“</vt:lpstr>
      <vt:lpstr>„akutes vestibuläres Syndrom“ z.B. BPLS</vt:lpstr>
      <vt:lpstr>Psychogen / Konversionsstörung</vt:lpstr>
      <vt:lpstr>Ist es ein Schlaganfall?</vt:lpstr>
      <vt:lpstr>Ist es ein großer Schlaganfall?</vt:lpstr>
      <vt:lpstr>TED Frage (1)</vt:lpstr>
      <vt:lpstr>TED Frage  Antwort</vt:lpstr>
      <vt:lpstr>Chamäleons</vt:lpstr>
      <vt:lpstr>STRUKTUR</vt:lpstr>
      <vt:lpstr>PowerPoint-Präsentation</vt:lpstr>
      <vt:lpstr>Schlaganfallstation</vt:lpstr>
      <vt:lpstr>Time is Brain</vt:lpstr>
      <vt:lpstr>PowerPoint-Präsentation</vt:lpstr>
      <vt:lpstr>Time is Brain</vt:lpstr>
      <vt:lpstr>Was muss ich wissen?</vt:lpstr>
      <vt:lpstr>PowerPoint-Präsentation</vt:lpstr>
      <vt:lpstr>STROKE EINSATZ MOBILE (STEMO)</vt:lpstr>
      <vt:lpstr>PowerPoint-Präsentation</vt:lpstr>
      <vt:lpstr>PowerPoint-Präsentation</vt:lpstr>
      <vt:lpstr>STRUKTUR</vt:lpstr>
      <vt:lpstr>PowerPoint-Präsentation</vt:lpstr>
      <vt:lpstr>PowerPoint-Präsentation</vt:lpstr>
      <vt:lpstr>PowerPoint-Präsentation</vt:lpstr>
      <vt:lpstr>STRUKTUR</vt:lpstr>
      <vt:lpstr>„TOAST“ Classification     published 1993</vt:lpstr>
      <vt:lpstr>PowerPoint-Präsentation</vt:lpstr>
      <vt:lpstr>PowerPoint-Präsentation</vt:lpstr>
      <vt:lpstr>PowerPoint-Präsentation</vt:lpstr>
      <vt:lpstr>PowerPoint-Präsentation</vt:lpstr>
      <vt:lpstr>TED Frage (2)</vt:lpstr>
      <vt:lpstr>TED Frage - Antwort</vt:lpstr>
      <vt:lpstr>STRUKTUR</vt:lpstr>
      <vt:lpstr>Intrazerebrale Blutung</vt:lpstr>
      <vt:lpstr>Arteriolen =&gt; loco typico ICB </vt:lpstr>
      <vt:lpstr>Intrazerebrale Blutung</vt:lpstr>
      <vt:lpstr>Bildgebung und ICB =&gt; next talk</vt:lpstr>
      <vt:lpstr>TED Frage (4)</vt:lpstr>
      <vt:lpstr>TED (4) - Antwort</vt:lpstr>
      <vt:lpstr>STRUKTUR</vt:lpstr>
      <vt:lpstr>PowerPoint-Präsentation</vt:lpstr>
      <vt:lpstr>PowerPoint-Präsentation</vt:lpstr>
      <vt:lpstr>Vorhofflimmern  als Ursache von Schlaganfall</vt:lpstr>
      <vt:lpstr>Häufiger Vorhofflimmern?</vt:lpstr>
      <vt:lpstr>PowerPoint-Präsentation</vt:lpstr>
      <vt:lpstr>Kardiale Emboliequellen</vt:lpstr>
      <vt:lpstr>STRUKTUR</vt:lpstr>
      <vt:lpstr>Fall 1</vt:lpstr>
      <vt:lpstr>DWI-MRT</vt:lpstr>
      <vt:lpstr>Carotis</vt:lpstr>
      <vt:lpstr>Rechts-Links-Shunt-Diagnostik (TCCS)</vt:lpstr>
      <vt:lpstr>Rechts-Links-Shunt-Diagnostik (TCCS) - mit Valsalva -</vt:lpstr>
      <vt:lpstr>TOE </vt:lpstr>
      <vt:lpstr>PowerPoint-Präsentation</vt:lpstr>
      <vt:lpstr>PowerPoint-Präsentation</vt:lpstr>
      <vt:lpstr>Evidenz bei PFO  (CLOSE, RESPECT, REDUCE Studien)</vt:lpstr>
      <vt:lpstr>Fall 2</vt:lpstr>
      <vt:lpstr>DWI – ADC – FLAIR - MRA </vt:lpstr>
      <vt:lpstr>TCCD – z.B. MCA rechts</vt:lpstr>
      <vt:lpstr>Labor</vt:lpstr>
      <vt:lpstr>Welche Diagnose favorisieren Sie?</vt:lpstr>
      <vt:lpstr>Reversibles zerebrales  Vasokonstriktions-Syndrom (RCVS)</vt:lpstr>
      <vt:lpstr>Zusammenfassung - Grundlagen</vt:lpstr>
      <vt:lpstr>Thank you!</vt:lpstr>
    </vt:vector>
  </TitlesOfParts>
  <Company>Charité CVK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dc:title>
  <dc:creator>Jacqueline Behrendt - Mediencenter CCVK</dc:creator>
  <cp:lastModifiedBy>Yilmaz, Servet</cp:lastModifiedBy>
  <cp:revision>201</cp:revision>
  <cp:lastPrinted>2018-04-16T12:06:07Z</cp:lastPrinted>
  <dcterms:created xsi:type="dcterms:W3CDTF">2004-05-17T07:52:02Z</dcterms:created>
  <dcterms:modified xsi:type="dcterms:W3CDTF">2024-05-13T09:35:17Z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791b42f-c435-42ca-9531-75a3f42aae3d_Enabled">
    <vt:lpwstr>true</vt:lpwstr>
  </property>
  <property fmtid="{D5CDD505-2E9C-101B-9397-08002B2CF9AE}" pid="3" name="MSIP_Label_4791b42f-c435-42ca-9531-75a3f42aae3d_SetDate">
    <vt:lpwstr>2024-05-13T09:32:09Z</vt:lpwstr>
  </property>
  <property fmtid="{D5CDD505-2E9C-101B-9397-08002B2CF9AE}" pid="4" name="MSIP_Label_4791b42f-c435-42ca-9531-75a3f42aae3d_Method">
    <vt:lpwstr>Privileged</vt:lpwstr>
  </property>
  <property fmtid="{D5CDD505-2E9C-101B-9397-08002B2CF9AE}" pid="5" name="MSIP_Label_4791b42f-c435-42ca-9531-75a3f42aae3d_Name">
    <vt:lpwstr>4791b42f-c435-42ca-9531-75a3f42aae3d</vt:lpwstr>
  </property>
  <property fmtid="{D5CDD505-2E9C-101B-9397-08002B2CF9AE}" pid="6" name="MSIP_Label_4791b42f-c435-42ca-9531-75a3f42aae3d_SiteId">
    <vt:lpwstr>7a916015-20ae-4ad1-9170-eefd915e9272</vt:lpwstr>
  </property>
  <property fmtid="{D5CDD505-2E9C-101B-9397-08002B2CF9AE}" pid="7" name="MSIP_Label_4791b42f-c435-42ca-9531-75a3f42aae3d_ActionId">
    <vt:lpwstr>a52b2b68-80eb-4b11-b4e4-49423da0c37f</vt:lpwstr>
  </property>
  <property fmtid="{D5CDD505-2E9C-101B-9397-08002B2CF9AE}" pid="8" name="MSIP_Label_4791b42f-c435-42ca-9531-75a3f42aae3d_ContentBits">
    <vt:lpwstr>0</vt:lpwstr>
  </property>
  <property fmtid="{D5CDD505-2E9C-101B-9397-08002B2CF9AE}" pid="9" name="ContentTypeId">
    <vt:lpwstr>0x0101004184AAC7F578E04AAD45316080F3924D</vt:lpwstr>
  </property>
</Properties>
</file>