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3"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Blood pressure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Support program</c:v>
                </c:pt>
              </c:strCache>
            </c:strRef>
          </c:tx>
          <c:spPr>
            <a:ln w="28575" cap="rnd">
              <a:solidFill>
                <a:srgbClr val="C00000"/>
              </a:solidFill>
              <a:prstDash val="dashDot"/>
              <a:round/>
            </a:ln>
            <a:effectLst/>
          </c:spPr>
          <c:marker>
            <c:symbol val="circle"/>
            <c:size val="5"/>
            <c:spPr>
              <a:solidFill>
                <a:srgbClr val="C00000"/>
              </a:solidFill>
              <a:ln w="9525">
                <a:solidFill>
                  <a:schemeClr val="accent1"/>
                </a:solidFill>
              </a:ln>
              <a:effectLst/>
            </c:spPr>
          </c:marker>
          <c:cat>
            <c:strRef>
              <c:f>Tabelle1!$A$2:$A$5</c:f>
              <c:strCache>
                <c:ptCount val="4"/>
                <c:pt idx="0">
                  <c:v>Baseline</c:v>
                </c:pt>
                <c:pt idx="1">
                  <c:v>1y Follow-up</c:v>
                </c:pt>
                <c:pt idx="2">
                  <c:v>2y Follow-up</c:v>
                </c:pt>
                <c:pt idx="3">
                  <c:v>3y Follow-up</c:v>
                </c:pt>
              </c:strCache>
            </c:strRef>
          </c:cat>
          <c:val>
            <c:numRef>
              <c:f>Tabelle1!$B$2:$B$5</c:f>
              <c:numCache>
                <c:formatCode>General</c:formatCode>
                <c:ptCount val="4"/>
                <c:pt idx="0">
                  <c:v>140.1</c:v>
                </c:pt>
                <c:pt idx="1">
                  <c:v>130.9</c:v>
                </c:pt>
                <c:pt idx="2">
                  <c:v>130.1</c:v>
                </c:pt>
                <c:pt idx="3">
                  <c:v>131.5</c:v>
                </c:pt>
              </c:numCache>
            </c:numRef>
          </c:val>
          <c:smooth val="0"/>
          <c:extLst>
            <c:ext xmlns:c16="http://schemas.microsoft.com/office/drawing/2014/chart" uri="{C3380CC4-5D6E-409C-BE32-E72D297353CC}">
              <c16:uniqueId val="{00000000-AD85-4900-9336-AF185E52CFA1}"/>
            </c:ext>
          </c:extLst>
        </c:ser>
        <c:ser>
          <c:idx val="1"/>
          <c:order val="1"/>
          <c:tx>
            <c:strRef>
              <c:f>Tabelle1!$C$1</c:f>
              <c:strCache>
                <c:ptCount val="1"/>
                <c:pt idx="0">
                  <c:v>Conventional care</c:v>
                </c:pt>
              </c:strCache>
            </c:strRef>
          </c:tx>
          <c:spPr>
            <a:ln w="28575" cap="rnd">
              <a:solidFill>
                <a:schemeClr val="accent2"/>
              </a:solidFill>
              <a:prstDash val="dashDot"/>
              <a:round/>
            </a:ln>
            <a:effectLst/>
          </c:spPr>
          <c:marker>
            <c:symbol val="circle"/>
            <c:size val="5"/>
            <c:spPr>
              <a:solidFill>
                <a:schemeClr val="accent2"/>
              </a:solidFill>
              <a:ln w="9525">
                <a:solidFill>
                  <a:schemeClr val="accent2"/>
                </a:solidFill>
              </a:ln>
              <a:effectLst/>
            </c:spPr>
          </c:marker>
          <c:cat>
            <c:strRef>
              <c:f>Tabelle1!$A$2:$A$5</c:f>
              <c:strCache>
                <c:ptCount val="4"/>
                <c:pt idx="0">
                  <c:v>Baseline</c:v>
                </c:pt>
                <c:pt idx="1">
                  <c:v>1y Follow-up</c:v>
                </c:pt>
                <c:pt idx="2">
                  <c:v>2y Follow-up</c:v>
                </c:pt>
                <c:pt idx="3">
                  <c:v>3y Follow-up</c:v>
                </c:pt>
              </c:strCache>
            </c:strRef>
          </c:cat>
          <c:val>
            <c:numRef>
              <c:f>Tabelle1!$C$2:$C$5</c:f>
              <c:numCache>
                <c:formatCode>General</c:formatCode>
                <c:ptCount val="4"/>
                <c:pt idx="0">
                  <c:v>138.6</c:v>
                </c:pt>
                <c:pt idx="1">
                  <c:v>136.4</c:v>
                </c:pt>
                <c:pt idx="2">
                  <c:v>135.4</c:v>
                </c:pt>
                <c:pt idx="3">
                  <c:v>135</c:v>
                </c:pt>
              </c:numCache>
            </c:numRef>
          </c:val>
          <c:smooth val="0"/>
          <c:extLst>
            <c:ext xmlns:c16="http://schemas.microsoft.com/office/drawing/2014/chart" uri="{C3380CC4-5D6E-409C-BE32-E72D297353CC}">
              <c16:uniqueId val="{00000001-AD85-4900-9336-AF185E52CFA1}"/>
            </c:ext>
          </c:extLst>
        </c:ser>
        <c:dLbls>
          <c:showLegendKey val="0"/>
          <c:showVal val="0"/>
          <c:showCatName val="0"/>
          <c:showSerName val="0"/>
          <c:showPercent val="0"/>
          <c:showBubbleSize val="0"/>
        </c:dLbls>
        <c:marker val="1"/>
        <c:smooth val="0"/>
        <c:axId val="312188896"/>
        <c:axId val="307954152"/>
      </c:lineChart>
      <c:catAx>
        <c:axId val="3121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07954152"/>
        <c:crosses val="autoZero"/>
        <c:auto val="1"/>
        <c:lblAlgn val="ctr"/>
        <c:lblOffset val="100"/>
        <c:noMultiLvlLbl val="0"/>
      </c:catAx>
      <c:valAx>
        <c:axId val="307954152"/>
        <c:scaling>
          <c:orientation val="minMax"/>
          <c:max val="145"/>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12188896"/>
        <c:crosses val="autoZero"/>
        <c:crossBetween val="between"/>
      </c:valAx>
      <c:spPr>
        <a:noFill/>
        <a:ln>
          <a:noFill/>
          <a:prstDash val="dashDot"/>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Blood pressure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Tabelle1!$B$8</c:f>
              <c:strCache>
                <c:ptCount val="1"/>
                <c:pt idx="0">
                  <c:v>Support program</c:v>
                </c:pt>
              </c:strCache>
            </c:strRef>
          </c:tx>
          <c:spPr>
            <a:ln w="28575" cap="rnd">
              <a:solidFill>
                <a:srgbClr val="C00000"/>
              </a:solidFill>
              <a:prstDash val="dashDot"/>
              <a:round/>
            </a:ln>
            <a:effectLst/>
          </c:spPr>
          <c:marker>
            <c:symbol val="circle"/>
            <c:size val="5"/>
            <c:spPr>
              <a:solidFill>
                <a:srgbClr val="C00000"/>
              </a:solidFill>
              <a:ln w="9525">
                <a:solidFill>
                  <a:schemeClr val="accent1"/>
                </a:solidFill>
              </a:ln>
              <a:effectLst/>
            </c:spPr>
          </c:marker>
          <c:cat>
            <c:strRef>
              <c:f>Tabelle1!$A$9:$A$12</c:f>
              <c:strCache>
                <c:ptCount val="4"/>
                <c:pt idx="0">
                  <c:v>Baseline</c:v>
                </c:pt>
                <c:pt idx="1">
                  <c:v>1y Follow-up</c:v>
                </c:pt>
                <c:pt idx="2">
                  <c:v>2y Follow-up</c:v>
                </c:pt>
                <c:pt idx="3">
                  <c:v>3y Follow-up</c:v>
                </c:pt>
              </c:strCache>
            </c:strRef>
          </c:cat>
          <c:val>
            <c:numRef>
              <c:f>Tabelle1!$B$9:$B$12</c:f>
              <c:numCache>
                <c:formatCode>General</c:formatCode>
                <c:ptCount val="4"/>
                <c:pt idx="0">
                  <c:v>80.599999999999994</c:v>
                </c:pt>
                <c:pt idx="1">
                  <c:v>78.2</c:v>
                </c:pt>
                <c:pt idx="2">
                  <c:v>78</c:v>
                </c:pt>
                <c:pt idx="3">
                  <c:v>78.8</c:v>
                </c:pt>
              </c:numCache>
            </c:numRef>
          </c:val>
          <c:smooth val="0"/>
          <c:extLst>
            <c:ext xmlns:c16="http://schemas.microsoft.com/office/drawing/2014/chart" uri="{C3380CC4-5D6E-409C-BE32-E72D297353CC}">
              <c16:uniqueId val="{00000000-078D-4558-BAB8-C2DF8E8EC341}"/>
            </c:ext>
          </c:extLst>
        </c:ser>
        <c:ser>
          <c:idx val="1"/>
          <c:order val="1"/>
          <c:tx>
            <c:strRef>
              <c:f>Tabelle1!$C$8</c:f>
              <c:strCache>
                <c:ptCount val="1"/>
                <c:pt idx="0">
                  <c:v>Conventional care</c:v>
                </c:pt>
              </c:strCache>
            </c:strRef>
          </c:tx>
          <c:spPr>
            <a:ln w="28575" cap="rnd">
              <a:solidFill>
                <a:schemeClr val="accent2"/>
              </a:solidFill>
              <a:prstDash val="dashDot"/>
              <a:round/>
            </a:ln>
            <a:effectLst/>
          </c:spPr>
          <c:marker>
            <c:symbol val="circle"/>
            <c:size val="5"/>
            <c:spPr>
              <a:solidFill>
                <a:schemeClr val="accent2"/>
              </a:solidFill>
              <a:ln w="9525">
                <a:solidFill>
                  <a:schemeClr val="accent2"/>
                </a:solidFill>
              </a:ln>
              <a:effectLst/>
            </c:spPr>
          </c:marker>
          <c:cat>
            <c:strRef>
              <c:f>Tabelle1!$A$9:$A$12</c:f>
              <c:strCache>
                <c:ptCount val="4"/>
                <c:pt idx="0">
                  <c:v>Baseline</c:v>
                </c:pt>
                <c:pt idx="1">
                  <c:v>1y Follow-up</c:v>
                </c:pt>
                <c:pt idx="2">
                  <c:v>2y Follow-up</c:v>
                </c:pt>
                <c:pt idx="3">
                  <c:v>3y Follow-up</c:v>
                </c:pt>
              </c:strCache>
            </c:strRef>
          </c:cat>
          <c:val>
            <c:numRef>
              <c:f>Tabelle1!$C$9:$C$12</c:f>
              <c:numCache>
                <c:formatCode>General</c:formatCode>
                <c:ptCount val="4"/>
                <c:pt idx="0">
                  <c:v>79.900000000000006</c:v>
                </c:pt>
                <c:pt idx="1">
                  <c:v>80.400000000000006</c:v>
                </c:pt>
                <c:pt idx="2">
                  <c:v>80</c:v>
                </c:pt>
                <c:pt idx="3">
                  <c:v>80.2</c:v>
                </c:pt>
              </c:numCache>
            </c:numRef>
          </c:val>
          <c:smooth val="0"/>
          <c:extLst>
            <c:ext xmlns:c16="http://schemas.microsoft.com/office/drawing/2014/chart" uri="{C3380CC4-5D6E-409C-BE32-E72D297353CC}">
              <c16:uniqueId val="{00000001-078D-4558-BAB8-C2DF8E8EC341}"/>
            </c:ext>
          </c:extLst>
        </c:ser>
        <c:dLbls>
          <c:showLegendKey val="0"/>
          <c:showVal val="0"/>
          <c:showCatName val="0"/>
          <c:showSerName val="0"/>
          <c:showPercent val="0"/>
          <c:showBubbleSize val="0"/>
        </c:dLbls>
        <c:marker val="1"/>
        <c:smooth val="0"/>
        <c:axId val="311450168"/>
        <c:axId val="311451152"/>
      </c:lineChart>
      <c:catAx>
        <c:axId val="31145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11451152"/>
        <c:crosses val="autoZero"/>
        <c:auto val="1"/>
        <c:lblAlgn val="ctr"/>
        <c:lblOffset val="100"/>
        <c:noMultiLvlLbl val="0"/>
      </c:catAx>
      <c:valAx>
        <c:axId val="311451152"/>
        <c:scaling>
          <c:orientation val="minMax"/>
          <c:max val="145"/>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114501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Stair climbing</a:t>
            </a:r>
            <a:r>
              <a:rPr lang="en-US" baseline="0"/>
              <a:t> test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6.6365146385687301E-2"/>
          <c:y val="0.17171293059743922"/>
          <c:w val="0.89019685039370078"/>
          <c:h val="0.61498432487605714"/>
        </c:manualLayout>
      </c:layout>
      <c:lineChart>
        <c:grouping val="standard"/>
        <c:varyColors val="0"/>
        <c:ser>
          <c:idx val="0"/>
          <c:order val="0"/>
          <c:tx>
            <c:strRef>
              <c:f>Tabelle1!$B$2</c:f>
              <c:strCache>
                <c:ptCount val="1"/>
                <c:pt idx="0">
                  <c:v>Support program</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Tabelle1!$A$3:$A$5</c:f>
              <c:strCache>
                <c:ptCount val="3"/>
                <c:pt idx="0">
                  <c:v>1 year FU</c:v>
                </c:pt>
                <c:pt idx="1">
                  <c:v>2 year FU</c:v>
                </c:pt>
                <c:pt idx="2">
                  <c:v>3 year FU</c:v>
                </c:pt>
              </c:strCache>
            </c:strRef>
          </c:cat>
          <c:val>
            <c:numRef>
              <c:f>Tabelle1!$B$3:$B$5</c:f>
              <c:numCache>
                <c:formatCode>General</c:formatCode>
                <c:ptCount val="3"/>
                <c:pt idx="0">
                  <c:v>375</c:v>
                </c:pt>
                <c:pt idx="1">
                  <c:v>393</c:v>
                </c:pt>
                <c:pt idx="2">
                  <c:v>399</c:v>
                </c:pt>
              </c:numCache>
            </c:numRef>
          </c:val>
          <c:smooth val="0"/>
          <c:extLst>
            <c:ext xmlns:c16="http://schemas.microsoft.com/office/drawing/2014/chart" uri="{C3380CC4-5D6E-409C-BE32-E72D297353CC}">
              <c16:uniqueId val="{00000000-EE9B-4CA0-A77F-D60C145F40DF}"/>
            </c:ext>
          </c:extLst>
        </c:ser>
        <c:ser>
          <c:idx val="1"/>
          <c:order val="1"/>
          <c:tx>
            <c:strRef>
              <c:f>Tabelle1!$C$2</c:f>
              <c:strCache>
                <c:ptCount val="1"/>
                <c:pt idx="0">
                  <c:v>conventional care</c:v>
                </c:pt>
              </c:strCache>
            </c:strRef>
          </c:tx>
          <c:spPr>
            <a:ln w="28575" cap="rnd">
              <a:solidFill>
                <a:schemeClr val="accent2"/>
              </a:solidFill>
              <a:prstDash val="dashDot"/>
              <a:round/>
            </a:ln>
            <a:effectLst/>
          </c:spPr>
          <c:marker>
            <c:symbol val="circle"/>
            <c:size val="5"/>
            <c:spPr>
              <a:solidFill>
                <a:schemeClr val="accent2"/>
              </a:solidFill>
              <a:ln w="9525">
                <a:solidFill>
                  <a:schemeClr val="accent2"/>
                </a:solidFill>
                <a:prstDash val="dashDot"/>
              </a:ln>
              <a:effectLst/>
            </c:spPr>
          </c:marker>
          <c:cat>
            <c:strRef>
              <c:f>Tabelle1!$A$3:$A$5</c:f>
              <c:strCache>
                <c:ptCount val="3"/>
                <c:pt idx="0">
                  <c:v>1 year FU</c:v>
                </c:pt>
                <c:pt idx="1">
                  <c:v>2 year FU</c:v>
                </c:pt>
                <c:pt idx="2">
                  <c:v>3 year FU</c:v>
                </c:pt>
              </c:strCache>
            </c:strRef>
          </c:cat>
          <c:val>
            <c:numRef>
              <c:f>Tabelle1!$C$3:$C$5</c:f>
              <c:numCache>
                <c:formatCode>General</c:formatCode>
                <c:ptCount val="3"/>
                <c:pt idx="0">
                  <c:v>350</c:v>
                </c:pt>
                <c:pt idx="1">
                  <c:v>358</c:v>
                </c:pt>
                <c:pt idx="2">
                  <c:v>370</c:v>
                </c:pt>
              </c:numCache>
            </c:numRef>
          </c:val>
          <c:smooth val="0"/>
          <c:extLst>
            <c:ext xmlns:c16="http://schemas.microsoft.com/office/drawing/2014/chart" uri="{C3380CC4-5D6E-409C-BE32-E72D297353CC}">
              <c16:uniqueId val="{00000001-EE9B-4CA0-A77F-D60C145F40DF}"/>
            </c:ext>
          </c:extLst>
        </c:ser>
        <c:dLbls>
          <c:showLegendKey val="0"/>
          <c:showVal val="0"/>
          <c:showCatName val="0"/>
          <c:showSerName val="0"/>
          <c:showPercent val="0"/>
          <c:showBubbleSize val="0"/>
        </c:dLbls>
        <c:marker val="1"/>
        <c:smooth val="0"/>
        <c:axId val="328817424"/>
        <c:axId val="328817752"/>
      </c:lineChart>
      <c:catAx>
        <c:axId val="32881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28817752"/>
        <c:crosses val="autoZero"/>
        <c:auto val="1"/>
        <c:lblAlgn val="ctr"/>
        <c:lblOffset val="100"/>
        <c:noMultiLvlLbl val="0"/>
      </c:catAx>
      <c:valAx>
        <c:axId val="32881775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2881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43055-460D-4C3C-AA48-347D8C8ABA41}" type="datetimeFigureOut">
              <a:rPr lang="de-DE" smtClean="0"/>
              <a:t>17.05.2024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0D7B7-C9F6-41B6-9F01-8DDD668A4956}" type="slidenum">
              <a:rPr lang="de-DE" smtClean="0"/>
              <a:t>‹Nr.›</a:t>
            </a:fld>
            <a:endParaRPr lang="de-DE"/>
          </a:p>
        </p:txBody>
      </p:sp>
    </p:spTree>
    <p:extLst>
      <p:ext uri="{BB962C8B-B14F-4D97-AF65-F5344CB8AC3E}">
        <p14:creationId xmlns:p14="http://schemas.microsoft.com/office/powerpoint/2010/main" val="106761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fld id="{B628BF44-C2B2-46B5-87A6-601B10EBB60D}" type="slidenum">
              <a:rPr lang="de-DE" altLang="de-DE" sz="1200" smtClean="0">
                <a:solidFill>
                  <a:srgbClr val="000000"/>
                </a:solidFill>
                <a:ea typeface="+mn-ea"/>
              </a:rPr>
              <a:pPr algn="r" eaLnBrk="1" hangingPunct="1">
                <a:defRPr/>
              </a:pPr>
              <a:t>1</a:t>
            </a:fld>
            <a:endParaRPr lang="de-DE" altLang="de-DE" sz="1200">
              <a:solidFill>
                <a:srgbClr val="000000"/>
              </a:solidFill>
              <a:ea typeface="+mn-ea"/>
            </a:endParaRPr>
          </a:p>
        </p:txBody>
      </p:sp>
      <p:sp>
        <p:nvSpPr>
          <p:cNvPr id="13315" name="Rectangle 2"/>
          <p:cNvSpPr>
            <a:spLocks noGrp="1" noRot="1" noChangeAspect="1" noChangeArrowheads="1" noTextEdit="1"/>
          </p:cNvSpPr>
          <p:nvPr>
            <p:ph type="sldImg"/>
          </p:nvPr>
        </p:nvSpPr>
        <p:spPr>
          <a:xfrm>
            <a:off x="90488" y="744538"/>
            <a:ext cx="6616700" cy="3722687"/>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latin typeface="Arial" panose="020B0604020202020204" pitchFamily="34" charset="0"/>
                <a:ea typeface="ＭＳ Ｐゴシック" panose="020B0600070205080204" pitchFamily="34" charset="-128"/>
              </a:rPr>
              <a:t>Dank für neue Stroke Unit</a:t>
            </a:r>
          </a:p>
          <a:p>
            <a:pPr eaLnBrk="1" hangingPunct="1"/>
            <a:r>
              <a:rPr lang="de-DE" altLang="de-DE">
                <a:latin typeface="Arial" panose="020B0604020202020204" pitchFamily="34" charset="0"/>
                <a:ea typeface="ＭＳ Ｐゴシック" panose="020B0600070205080204" pitchFamily="34" charset="-128"/>
              </a:rPr>
              <a:t>Senat und Vorstand für positive Entscheidung</a:t>
            </a:r>
          </a:p>
          <a:p>
            <a:pPr eaLnBrk="1" hangingPunct="1"/>
            <a:r>
              <a:rPr lang="de-DE" altLang="de-DE">
                <a:latin typeface="Arial" panose="020B0604020202020204" pitchFamily="34" charset="0"/>
                <a:ea typeface="ＭＳ Ｐゴシック" panose="020B0600070205080204" pitchFamily="34" charset="-128"/>
              </a:rPr>
              <a:t>Matthias Endres für Einbringung in Berufungsverhandlungen</a:t>
            </a:r>
          </a:p>
          <a:p>
            <a:pPr eaLnBrk="1" hangingPunct="1"/>
            <a:r>
              <a:rPr lang="de-DE" altLang="de-DE">
                <a:latin typeface="Arial" panose="020B0604020202020204" pitchFamily="34" charset="0"/>
                <a:ea typeface="ＭＳ Ｐゴシック" panose="020B0600070205080204" pitchFamily="34" charset="-128"/>
              </a:rPr>
              <a:t>Bauverantwortliche incl. Gabriel, Kaltenbach, Folesky für bewundernswerte Bauleistung</a:t>
            </a:r>
          </a:p>
          <a:p>
            <a:pPr eaLnBrk="1" hangingPunct="1"/>
            <a:r>
              <a:rPr lang="de-DE" altLang="de-DE">
                <a:latin typeface="Arial" panose="020B0604020202020204" pitchFamily="34" charset="0"/>
                <a:ea typeface="ＭＳ Ｐゴシック" panose="020B0600070205080204" pitchFamily="34" charset="-128"/>
              </a:rPr>
              <a:t>Mitarbeitern – insbesondere ärztlichen Kollegen und Pflegeteam für Flexibilität und Annahme der Herausforderung – gilt besonders für die Neurologische Allgemeinstation mit Oberärzten Lüschow und Wenzel</a:t>
            </a:r>
          </a:p>
          <a:p>
            <a:pPr eaLnBrk="1" hangingPunct="1"/>
            <a:r>
              <a:rPr lang="de-DE" altLang="de-DE">
                <a:latin typeface="Arial" panose="020B0604020202020204" pitchFamily="34" charset="0"/>
                <a:ea typeface="ＭＳ Ｐゴシック" panose="020B0600070205080204" pitchFamily="34" charset="-128"/>
              </a:rPr>
              <a:t>Der Berliner Bevölkerung – Steuergelder </a:t>
            </a:r>
            <a:r>
              <a:rPr lang="de-DE" altLang="de-DE">
                <a:latin typeface="Arial" panose="020B0604020202020204" pitchFamily="34" charset="0"/>
                <a:ea typeface="ＭＳ Ｐゴシック" panose="020B0600070205080204" pitchFamily="34" charset="-128"/>
                <a:sym typeface="Wingdings" panose="05000000000000000000" pitchFamily="2" charset="2"/>
              </a:rPr>
              <a:t> Rückgabe mit einer verbesserten Versorgung</a:t>
            </a:r>
            <a:endParaRPr lang="de-DE" altLang="de-DE">
              <a:latin typeface="Arial" panose="020B0604020202020204" pitchFamily="34" charset="0"/>
              <a:ea typeface="ＭＳ Ｐゴシック" panose="020B0600070205080204" pitchFamily="34" charset="-128"/>
            </a:endParaRPr>
          </a:p>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62303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79413" y="685800"/>
            <a:ext cx="6097587" cy="3430588"/>
          </a:xfrm>
          <a:ln/>
        </p:spPr>
      </p:sp>
      <p:sp>
        <p:nvSpPr>
          <p:cNvPr id="491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7838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EA3A70BB-11A9-4A88-B8D9-4425F417F3AE}" type="slidenum">
              <a:rPr lang="de-DE" altLang="de-DE">
                <a:solidFill>
                  <a:srgbClr val="000000"/>
                </a:solidFill>
              </a:rPr>
              <a:pPr algn="r" eaLnBrk="1" hangingPunct="1">
                <a:spcBef>
                  <a:spcPct val="0"/>
                </a:spcBef>
              </a:pPr>
              <a:t>27</a:t>
            </a:fld>
            <a:endParaRPr lang="de-DE" altLang="de-DE">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009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F5409C8E-EDA8-4941-9B20-F1C26F818806}" type="slidenum">
              <a:rPr lang="de-DE" altLang="de-DE">
                <a:solidFill>
                  <a:srgbClr val="000000"/>
                </a:solidFill>
              </a:rPr>
              <a:pPr algn="r" eaLnBrk="1" hangingPunct="1">
                <a:spcBef>
                  <a:spcPct val="0"/>
                </a:spcBef>
              </a:pPr>
              <a:t>28</a:t>
            </a:fld>
            <a:endParaRPr lang="de-DE" altLang="de-DE">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594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B99D9EC7-BE0B-4F79-BB24-2987EA374CCD}" type="slidenum">
              <a:rPr lang="de-DE" altLang="de-DE">
                <a:solidFill>
                  <a:srgbClr val="000000"/>
                </a:solidFill>
              </a:rPr>
              <a:pPr algn="r" eaLnBrk="1" hangingPunct="1">
                <a:spcBef>
                  <a:spcPct val="0"/>
                </a:spcBef>
              </a:pPr>
              <a:t>29</a:t>
            </a:fld>
            <a:endParaRPr lang="de-DE" altLang="de-DE">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77935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7D06E1B9-A403-406A-B4BC-459F89061ADB}" type="slidenum">
              <a:rPr lang="de-DE" altLang="de-DE">
                <a:solidFill>
                  <a:srgbClr val="000000"/>
                </a:solidFill>
              </a:rPr>
              <a:pPr algn="r" eaLnBrk="1" hangingPunct="1">
                <a:spcBef>
                  <a:spcPct val="0"/>
                </a:spcBef>
              </a:pPr>
              <a:t>30</a:t>
            </a:fld>
            <a:endParaRPr lang="de-DE" altLang="de-DE">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5980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7C791BD-DB3E-4D1C-AC1B-DC6DBF094965}" type="slidenum">
              <a:rPr lang="de-DE" altLang="de-DE"/>
              <a:pPr algn="r" eaLnBrk="1" hangingPunct="1">
                <a:spcBef>
                  <a:spcPct val="0"/>
                </a:spcBef>
              </a:pPr>
              <a:t>32</a:t>
            </a:fld>
            <a:endParaRPr lang="de-DE" altLang="de-DE"/>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555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8CA10741-C9C6-419C-82F9-AAA6728E9965}" type="slidenum">
              <a:rPr lang="de-DE" altLang="de-DE"/>
              <a:pPr algn="r" eaLnBrk="1" hangingPunct="1">
                <a:spcBef>
                  <a:spcPct val="0"/>
                </a:spcBef>
              </a:pPr>
              <a:t>33</a:t>
            </a:fld>
            <a:endParaRPr lang="de-DE" altLang="de-DE"/>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1495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90625" y="1139825"/>
            <a:ext cx="4479925" cy="2520950"/>
          </a:xfrm>
          <a:ln/>
        </p:spPr>
      </p:sp>
      <p:sp>
        <p:nvSpPr>
          <p:cNvPr id="655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346" tIns="76173" rIns="152346" bIns="76173"/>
          <a:lstStyle/>
          <a:p>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967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73974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71A8FB5D-DC04-4414-A0E4-11EA2C00F97D}" type="slidenum">
              <a:rPr lang="de-DE" altLang="de-DE"/>
              <a:pPr algn="r" eaLnBrk="1" hangingPunct="1">
                <a:spcBef>
                  <a:spcPct val="0"/>
                </a:spcBef>
              </a:pPr>
              <a:t>38</a:t>
            </a:fld>
            <a:endParaRPr lang="de-DE" altLang="de-D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1230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924C90D1-7A74-4124-A78F-D55E34784464}" type="slidenum">
              <a:rPr lang="de-DE" altLang="de-DE"/>
              <a:pPr algn="r" eaLnBrk="1" hangingPunct="1">
                <a:spcBef>
                  <a:spcPct val="0"/>
                </a:spcBef>
              </a:pPr>
              <a:t>3</a:t>
            </a:fld>
            <a:endParaRPr lang="de-DE" altLang="de-DE"/>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40045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08E6221-CE52-4BCA-9879-0EC356FA79EE}" type="slidenum">
              <a:rPr lang="de-DE" altLang="de-DE"/>
              <a:pPr algn="r" eaLnBrk="1" hangingPunct="1">
                <a:spcBef>
                  <a:spcPct val="0"/>
                </a:spcBef>
              </a:pPr>
              <a:t>39</a:t>
            </a:fld>
            <a:endParaRPr lang="de-DE" altLang="de-DE"/>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98218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000000"/>
              </a:buClr>
              <a:buSzPct val="45000"/>
              <a:buFont typeface="Wingdings" panose="05000000000000000000" pitchFamily="2" charset="2"/>
              <a:buNone/>
            </a:pPr>
            <a:fld id="{3DA330CF-3F7B-483E-B88B-80C320D17FAC}" type="slidenum">
              <a:rPr lang="en-GB" altLang="de-DE" smtClean="0">
                <a:solidFill>
                  <a:srgbClr val="000000"/>
                </a:solidFill>
                <a:latin typeface="Times New Roman" panose="02020603050405020304" pitchFamily="18" charset="0"/>
              </a:rPr>
              <a:pPr>
                <a:spcBef>
                  <a:spcPct val="0"/>
                </a:spcBef>
                <a:buClr>
                  <a:srgbClr val="000000"/>
                </a:buClr>
                <a:buSzPct val="45000"/>
                <a:buFont typeface="Wingdings" panose="05000000000000000000" pitchFamily="2" charset="2"/>
                <a:buNone/>
              </a:pPr>
              <a:t>60</a:t>
            </a:fld>
            <a:endParaRPr lang="en-GB" altLang="de-DE">
              <a:solidFill>
                <a:srgbClr val="000000"/>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3429000" y="2400300"/>
            <a:ext cx="0" cy="0"/>
          </a:xfrm>
          <a:ln/>
        </p:spPr>
      </p:sp>
      <p:sp>
        <p:nvSpPr>
          <p:cNvPr id="96260" name="Rectangle 3"/>
          <p:cNvSpPr>
            <a:spLocks noGrp="1" noChangeArrowheads="1"/>
          </p:cNvSpPr>
          <p:nvPr>
            <p:ph type="body" idx="1"/>
          </p:nvPr>
        </p:nvSpPr>
        <p:spPr>
          <a:xfrm>
            <a:off x="914400" y="4343400"/>
            <a:ext cx="16433800" cy="111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solidFill>
                  <a:srgbClr val="292526"/>
                </a:solidFill>
                <a:latin typeface="SMinionPlus-Regular"/>
                <a:ea typeface="ＭＳ Ｐゴシック" panose="020B0600070205080204" pitchFamily="34" charset="-128"/>
              </a:rPr>
              <a:t>Die Prävalenz signifikanter extrakranieller Karotisstenosen (Stenosegrad &gt;50%) beträgt in der Erwachsenenbevölkerung 1–3% und steigt ab dem 65.Lebensjahr auf 8% an.Dies bedeutet für Deutschland eine Anzahl von &gt;1 Mio.Patienten mit einer extrakraniellen Karotisstenose. Die KHK ist in 20–40%, die periphere AVK in 15–25% der Fälle mit einer &gt;50%igen Karotisstenose oder einem Karotisverschluss assoziiert.Das Risiko eines karotisbedingten ischämischen Schlaganfall ist vom Stenosegrad abhängig und beträgt für &gt;50%ige Stenosen 1–2%/Jahr und für hochgradige &gt;80%ige Stenosen ca. 3%/Jahr. </a:t>
            </a:r>
          </a:p>
          <a:p>
            <a:r>
              <a:rPr lang="en-US" altLang="de-DE">
                <a:latin typeface="Arial" panose="020B0604020202020204" pitchFamily="34" charset="0"/>
                <a:ea typeface="ＭＳ Ｐゴシック" panose="020B0600070205080204" pitchFamily="34" charset="-128"/>
              </a:rPr>
              <a:t>Bild stammt aus unserem Fundus und kann frei verwendet werden.</a:t>
            </a:r>
            <a:endParaRPr lang="en-US" altLang="de-DE">
              <a:latin typeface="SMyriad-Condensed"/>
              <a:ea typeface="ＭＳ Ｐゴシック" panose="020B0600070205080204" pitchFamily="34" charset="-128"/>
            </a:endParaRPr>
          </a:p>
          <a:p>
            <a:endParaRPr lang="en-US"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668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59742BC4-947C-47C5-A745-82FD3122CE55}" type="slidenum">
              <a:rPr lang="de-DE" altLang="de-DE"/>
              <a:pPr algn="r" eaLnBrk="1" hangingPunct="1">
                <a:spcBef>
                  <a:spcPct val="0"/>
                </a:spcBef>
              </a:pPr>
              <a:t>62</a:t>
            </a:fld>
            <a:endParaRPr lang="de-DE" altLang="de-DE"/>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171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B2891515-DB97-42B8-A1B6-C46339C32794}" type="slidenum">
              <a:rPr lang="de-DE" altLang="de-DE"/>
              <a:pPr algn="r" eaLnBrk="1" hangingPunct="1">
                <a:spcBef>
                  <a:spcPct val="0"/>
                </a:spcBef>
              </a:pPr>
              <a:t>4</a:t>
            </a:fld>
            <a:endParaRPr lang="de-DE" altLang="de-DE"/>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673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29BD2F7-8D86-4E35-876B-1A4DF64B5526}" type="slidenum">
              <a:rPr lang="de-DE" altLang="de-DE"/>
              <a:pPr algn="r" eaLnBrk="1" hangingPunct="1">
                <a:spcBef>
                  <a:spcPct val="0"/>
                </a:spcBef>
              </a:pPr>
              <a:t>5</a:t>
            </a:fld>
            <a:endParaRPr lang="de-DE" altLang="de-D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5897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72EF13EC-2D69-4C97-93FF-731D0F3CD13D}" type="slidenum">
              <a:rPr lang="de-DE" altLang="de-DE"/>
              <a:pPr algn="r" eaLnBrk="1" hangingPunct="1">
                <a:spcBef>
                  <a:spcPct val="0"/>
                </a:spcBef>
              </a:pPr>
              <a:t>10</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7785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C3EB6956-1188-45C1-990B-BCBB3E3CF7D2}" type="slidenum">
              <a:rPr lang="de-DE" altLang="de-DE"/>
              <a:pPr algn="r" eaLnBrk="1" hangingPunct="1">
                <a:spcBef>
                  <a:spcPct val="0"/>
                </a:spcBef>
              </a:pPr>
              <a:t>11</a:t>
            </a:fld>
            <a:endParaRPr lang="de-DE" alt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334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4" tIns="43657" rIns="87314" bIns="43657" anchor="b"/>
          <a:lstStyle>
            <a:lvl1pPr defTabSz="873125">
              <a:spcBef>
                <a:spcPct val="30000"/>
              </a:spcBef>
              <a:defRPr sz="1200">
                <a:solidFill>
                  <a:schemeClr val="tx1"/>
                </a:solidFill>
                <a:latin typeface="Arial" panose="020B0604020202020204" pitchFamily="34" charset="0"/>
                <a:ea typeface="ＭＳ Ｐゴシック" panose="020B0600070205080204" pitchFamily="34" charset="-128"/>
              </a:defRPr>
            </a:lvl1pPr>
            <a:lvl2pPr marL="685800" indent="-263525" defTabSz="8731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055688" indent="-211138" defTabSz="8731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476375" indent="-209550" defTabSz="873125">
              <a:spcBef>
                <a:spcPct val="30000"/>
              </a:spcBef>
              <a:defRPr sz="1200">
                <a:solidFill>
                  <a:schemeClr val="tx1"/>
                </a:solidFill>
                <a:latin typeface="Arial" panose="020B0604020202020204" pitchFamily="34" charset="0"/>
                <a:ea typeface="ＭＳ Ｐゴシック" panose="020B0600070205080204" pitchFamily="34" charset="-128"/>
              </a:defRPr>
            </a:lvl4pPr>
            <a:lvl5pPr marL="1898650" indent="-211138" defTabSz="8731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355850" indent="-211138" defTabSz="8731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813050" indent="-211138" defTabSz="8731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270250" indent="-211138" defTabSz="8731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727450" indent="-211138" defTabSz="8731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91ED996-B44B-4D94-A6E1-4882AC4A3283}" type="slidenum">
              <a:rPr lang="de-DE" altLang="de-DE" sz="1100">
                <a:latin typeface="Times New Roman" panose="02020603050405020304" pitchFamily="18" charset="0"/>
              </a:rPr>
              <a:pPr algn="r" eaLnBrk="1" hangingPunct="1">
                <a:spcBef>
                  <a:spcPct val="0"/>
                </a:spcBef>
              </a:pPr>
              <a:t>20</a:t>
            </a:fld>
            <a:endParaRPr lang="de-DE" altLang="de-DE" sz="110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xfrm>
            <a:off x="-660400" y="449263"/>
            <a:ext cx="8150225" cy="4584700"/>
          </a:xfrm>
          <a:ln/>
        </p:spPr>
      </p:sp>
      <p:sp>
        <p:nvSpPr>
          <p:cNvPr id="39940" name="Rectangle 3"/>
          <p:cNvSpPr>
            <a:spLocks noGrp="1" noChangeArrowheads="1"/>
          </p:cNvSpPr>
          <p:nvPr>
            <p:ph type="body" idx="1"/>
          </p:nvPr>
        </p:nvSpPr>
        <p:spPr>
          <a:xfrm>
            <a:off x="280988" y="5181600"/>
            <a:ext cx="6230937"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r>
              <a:rPr lang="de-DE" altLang="de-DE">
                <a:latin typeface="Arial" panose="020B0604020202020204" pitchFamily="34" charset="0"/>
                <a:ea typeface="ＭＳ Ｐゴシック" panose="020B0600070205080204" pitchFamily="34" charset="-128"/>
              </a:rPr>
              <a:t>Durch Bildung von Plaques -entzündlichen Verdickungen der inneren Wand von Blutgefäßen- wird der Blutfluss gehemmt. Reissen die Plaques auf, wird die Gerinnungskaskade in Gang gesetzt und an den Plaques bilden sich Blutgerinnsel.</a:t>
            </a:r>
          </a:p>
          <a:p>
            <a:pPr eaLnBrk="1" hangingPunct="1"/>
            <a:r>
              <a:rPr lang="de-DE" altLang="de-DE">
                <a:latin typeface="Arial" panose="020B0604020202020204" pitchFamily="34" charset="0"/>
                <a:ea typeface="ＭＳ Ｐゴシック" panose="020B0600070205080204" pitchFamily="34" charset="-128"/>
              </a:rPr>
              <a:t>Lösen sich Teile der Gerinnsel ab und werden vom Blutfluss in kleine Blutgefäße getragen, können Sie diese verstopfen und so die Versorgung des dahinter liegenden Gewebes mit Sauerstoff und Nährstoffen unterbrechen. Dies wird als Embolie bezeichnet. Wird das Gerinnsel am Ort seiner Entstehung so groß, dass es ein Hauptgefäß verstopft, kommt es an dieser Stelle zum Verschluss, ein Infarkt ist die Folge.    </a:t>
            </a:r>
          </a:p>
        </p:txBody>
      </p:sp>
    </p:spTree>
    <p:extLst>
      <p:ext uri="{BB962C8B-B14F-4D97-AF65-F5344CB8AC3E}">
        <p14:creationId xmlns:p14="http://schemas.microsoft.com/office/powerpoint/2010/main" val="429405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5BE9CDCB-EB15-42D6-A139-58544A87A8E0}" type="slidenum">
              <a:rPr lang="de-DE" altLang="de-DE"/>
              <a:pPr algn="r" eaLnBrk="1" hangingPunct="1">
                <a:spcBef>
                  <a:spcPct val="0"/>
                </a:spcBef>
              </a:pPr>
              <a:t>21</a:t>
            </a:fld>
            <a:endParaRPr lang="de-DE" altLang="de-DE"/>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3012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82588" y="684213"/>
            <a:ext cx="6097587" cy="3430587"/>
          </a:xfrm>
          <a:ln/>
        </p:spPr>
      </p:sp>
      <p:sp>
        <p:nvSpPr>
          <p:cNvPr id="45059" name="Rectangle 3"/>
          <p:cNvSpPr>
            <a:spLocks noGrp="1" noChangeArrowheads="1"/>
          </p:cNvSpPr>
          <p:nvPr>
            <p:ph type="body" idx="1"/>
          </p:nvPr>
        </p:nvSpPr>
        <p:spPr>
          <a:xfrm>
            <a:off x="1122363" y="4340225"/>
            <a:ext cx="4683125"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9" tIns="47536" rIns="95069" bIns="47536"/>
          <a:lstStyle/>
          <a:p>
            <a:pPr>
              <a:buFontTx/>
              <a:buChar char="•"/>
            </a:pPr>
            <a:r>
              <a:rPr lang="fr-FR" altLang="de-DE">
                <a:latin typeface="Arial" panose="020B0604020202020204" pitchFamily="34" charset="0"/>
                <a:ea typeface="ＭＳ Ｐゴシック" panose="020B0600070205080204" pitchFamily="34" charset="-128"/>
              </a:rPr>
              <a:t>Kleiner nicht signfikanter Effekt, wenn man zu Clopidogrel ASS dazu gibt.</a:t>
            </a:r>
          </a:p>
          <a:p>
            <a:pPr>
              <a:buFontTx/>
              <a:buChar char="•"/>
            </a:pPr>
            <a:r>
              <a:rPr lang="fr-FR" altLang="de-DE">
                <a:latin typeface="Arial" panose="020B0604020202020204" pitchFamily="34" charset="0"/>
                <a:ea typeface="ＭＳ Ｐゴシック" panose="020B0600070205080204" pitchFamily="34" charset="-128"/>
              </a:rPr>
              <a:t>Aber signifikant mehr schwere bzw. lebensbedrohliche Blutungen 1.9% versus 3,5% Blutungen durch ASS. </a:t>
            </a:r>
          </a:p>
          <a:p>
            <a:pPr>
              <a:buFontTx/>
              <a:buChar char="•"/>
            </a:pPr>
            <a:r>
              <a:rPr lang="fr-FR" altLang="de-DE">
                <a:latin typeface="Arial" panose="020B0604020202020204" pitchFamily="34" charset="0"/>
                <a:ea typeface="ＭＳ Ｐゴシック" panose="020B0600070205080204" pitchFamily="34" charset="-128"/>
              </a:rPr>
              <a:t>ABER: 1. hohe Anzahl von Patienten mit Mikroangiopathie. 2. Kombinierte TFH erst spät initiert. 3. Blutungen erst nach 3 Monaten. Kombinierte TFH in Hochrisikosituationen, beim Stenting und in individuellen Situationen.</a:t>
            </a:r>
          </a:p>
          <a:p>
            <a:pPr>
              <a:buFontTx/>
              <a:buChar char="•"/>
            </a:pPr>
            <a:r>
              <a:rPr lang="fr-FR" altLang="de-DE">
                <a:latin typeface="Arial" panose="020B0604020202020204" pitchFamily="34" charset="0"/>
                <a:ea typeface="ＭＳ Ｐゴシック" panose="020B0600070205080204" pitchFamily="34" charset="-128"/>
              </a:rPr>
              <a:t>Zusammenfassend Kombinationstherapie von Clopidogrel plus ASS ist nicht besser als CLopidogrel allein</a:t>
            </a:r>
          </a:p>
          <a:p>
            <a:pPr>
              <a:buFontTx/>
              <a:buChar char="•"/>
            </a:pPr>
            <a:r>
              <a:rPr lang="fr-FR" altLang="de-DE">
                <a:latin typeface="Arial" panose="020B0604020202020204" pitchFamily="34" charset="0"/>
                <a:ea typeface="ＭＳ Ｐゴシック" panose="020B0600070205080204" pitchFamily="34" charset="-128"/>
              </a:rPr>
              <a:t>Ähnliches Ergebnis wie in CHARISMA (hier Clopidogrel plus ASS gegen ASS)</a:t>
            </a:r>
          </a:p>
          <a:p>
            <a:pPr>
              <a:buFontTx/>
              <a:buChar char="•"/>
            </a:pPr>
            <a:endParaRPr lang="fr-FR" altLang="de-DE">
              <a:latin typeface="Arial" panose="020B0604020202020204" pitchFamily="34" charset="0"/>
              <a:ea typeface="ＭＳ Ｐゴシック" panose="020B0600070205080204" pitchFamily="34" charset="-128"/>
            </a:endParaRPr>
          </a:p>
          <a:p>
            <a:r>
              <a:rPr lang="fr-FR" altLang="de-DE">
                <a:latin typeface="Arial" panose="020B0604020202020204" pitchFamily="34" charset="0"/>
                <a:ea typeface="ＭＳ Ｐゴシック" panose="020B0600070205080204" pitchFamily="34" charset="-128"/>
              </a:rPr>
              <a:t>- Intention to treat analysis: RRR: 6.4% (p=0.26)</a:t>
            </a:r>
          </a:p>
          <a:p>
            <a:r>
              <a:rPr lang="fr-FR" altLang="de-DE">
                <a:latin typeface="Arial" panose="020B0604020202020204" pitchFamily="34" charset="0"/>
                <a:ea typeface="ＭＳ Ｐゴシック" panose="020B0600070205080204" pitchFamily="34" charset="-128"/>
              </a:rPr>
              <a:t>- On treatment analysis: RRR: 9.5% (p=0.101)</a:t>
            </a:r>
          </a:p>
          <a:p>
            <a:endParaRPr lang="fr-FR" altLang="de-DE">
              <a:latin typeface="Arial" panose="020B0604020202020204" pitchFamily="34" charset="0"/>
              <a:ea typeface="ＭＳ Ｐゴシック" panose="020B0600070205080204" pitchFamily="34" charset="-128"/>
            </a:endParaRPr>
          </a:p>
          <a:p>
            <a:r>
              <a:rPr lang="fr-FR" altLang="de-DE">
                <a:latin typeface="Arial" panose="020B0604020202020204" pitchFamily="34" charset="0"/>
                <a:ea typeface="ＭＳ Ｐゴシック" panose="020B0600070205080204" pitchFamily="34" charset="-128"/>
              </a:rPr>
              <a:t>The protocol assumptions were:</a:t>
            </a:r>
          </a:p>
          <a:p>
            <a:r>
              <a:rPr lang="fr-FR" altLang="de-DE">
                <a:latin typeface="Arial" panose="020B0604020202020204" pitchFamily="34" charset="0"/>
                <a:ea typeface="ＭＳ Ｐゴシック" panose="020B0600070205080204" pitchFamily="34" charset="-128"/>
              </a:rPr>
              <a:t>- Efficacy: RRR = 14% for the primary end point, with 80% power (alpha=0.05, 2-sided)</a:t>
            </a:r>
          </a:p>
          <a:p>
            <a:r>
              <a:rPr lang="fr-FR" altLang="de-DE">
                <a:latin typeface="Arial" panose="020B0604020202020204" pitchFamily="34" charset="0"/>
                <a:ea typeface="ＭＳ Ｐゴシック" panose="020B0600070205080204" pitchFamily="34" charset="-128"/>
              </a:rPr>
              <a:t>- No safety assumptions</a:t>
            </a:r>
          </a:p>
        </p:txBody>
      </p:sp>
    </p:spTree>
    <p:extLst>
      <p:ext uri="{BB962C8B-B14F-4D97-AF65-F5344CB8AC3E}">
        <p14:creationId xmlns:p14="http://schemas.microsoft.com/office/powerpoint/2010/main" val="320323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9D91AD7-B3F4-49CD-8DA7-06ED0EC31ECC}" type="datetimeFigureOut">
              <a:rPr lang="de-DE" smtClean="0"/>
              <a:t>17.05.2024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120954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9D91AD7-B3F4-49CD-8DA7-06ED0EC31ECC}" type="datetimeFigureOut">
              <a:rPr lang="de-DE" smtClean="0"/>
              <a:t>17.05.2024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422746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9D91AD7-B3F4-49CD-8DA7-06ED0EC31ECC}" type="datetimeFigureOut">
              <a:rPr lang="de-DE" smtClean="0"/>
              <a:t>17.05.2024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186550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0785" y="512763"/>
            <a:ext cx="11518900" cy="736600"/>
          </a:xfrm>
        </p:spPr>
        <p:txBody>
          <a:bodyPr/>
          <a:lstStyle/>
          <a:p>
            <a:r>
              <a:rPr lang="de-DE"/>
              <a:t>Titelmasterformat durch Klicken bearbeiten</a:t>
            </a:r>
          </a:p>
        </p:txBody>
      </p:sp>
      <p:sp>
        <p:nvSpPr>
          <p:cNvPr id="3" name="Textplatzhalter 2"/>
          <p:cNvSpPr>
            <a:spLocks noGrp="1"/>
          </p:cNvSpPr>
          <p:nvPr>
            <p:ph type="body" sz="half" idx="1"/>
          </p:nvPr>
        </p:nvSpPr>
        <p:spPr>
          <a:xfrm>
            <a:off x="334434" y="1270000"/>
            <a:ext cx="5659967" cy="475456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1" y="1270000"/>
            <a:ext cx="5659967" cy="475456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5387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34433" y="512763"/>
            <a:ext cx="11525251" cy="5511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0643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40785" y="512763"/>
            <a:ext cx="11518900" cy="736600"/>
          </a:xfrm>
        </p:spPr>
        <p:txBody>
          <a:bodyPr/>
          <a:lstStyle/>
          <a:p>
            <a:r>
              <a:rPr lang="de-DE"/>
              <a:t>Titelmasterformat durch Klicken bearbeiten</a:t>
            </a:r>
          </a:p>
        </p:txBody>
      </p:sp>
      <p:sp>
        <p:nvSpPr>
          <p:cNvPr id="3" name="Tabellenplatzhalter 2"/>
          <p:cNvSpPr>
            <a:spLocks noGrp="1"/>
          </p:cNvSpPr>
          <p:nvPr>
            <p:ph type="tbl" idx="1"/>
          </p:nvPr>
        </p:nvSpPr>
        <p:spPr>
          <a:xfrm>
            <a:off x="334434" y="1270000"/>
            <a:ext cx="11523133" cy="4754563"/>
          </a:xfrm>
        </p:spPr>
        <p:txBody>
          <a:bodyPr/>
          <a:lstStyle/>
          <a:p>
            <a:pPr lvl="0"/>
            <a:endParaRPr lang="de-DE" noProof="0"/>
          </a:p>
        </p:txBody>
      </p:sp>
    </p:spTree>
    <p:extLst>
      <p:ext uri="{BB962C8B-B14F-4D97-AF65-F5344CB8AC3E}">
        <p14:creationId xmlns:p14="http://schemas.microsoft.com/office/powerpoint/2010/main" val="172975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59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9D91AD7-B3F4-49CD-8DA7-06ED0EC31ECC}" type="datetimeFigureOut">
              <a:rPr lang="de-DE" smtClean="0"/>
              <a:t>17.05.2024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110959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9D91AD7-B3F4-49CD-8DA7-06ED0EC31ECC}" type="datetimeFigureOut">
              <a:rPr lang="de-DE" smtClean="0"/>
              <a:t>17.05.2024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134655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9D91AD7-B3F4-49CD-8DA7-06ED0EC31ECC}" type="datetimeFigureOut">
              <a:rPr lang="de-DE" smtClean="0"/>
              <a:t>17.05.2024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67874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9D91AD7-B3F4-49CD-8DA7-06ED0EC31ECC}" type="datetimeFigureOut">
              <a:rPr lang="de-DE" smtClean="0"/>
              <a:t>17.05.2024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88417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9D91AD7-B3F4-49CD-8DA7-06ED0EC31ECC}" type="datetimeFigureOut">
              <a:rPr lang="de-DE" smtClean="0"/>
              <a:t>17.05.2024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407345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D91AD7-B3F4-49CD-8DA7-06ED0EC31ECC}" type="datetimeFigureOut">
              <a:rPr lang="de-DE" smtClean="0"/>
              <a:t>17.05.2024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250271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9D91AD7-B3F4-49CD-8DA7-06ED0EC31ECC}" type="datetimeFigureOut">
              <a:rPr lang="de-DE" smtClean="0"/>
              <a:t>17.05.2024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424843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9D91AD7-B3F4-49CD-8DA7-06ED0EC31ECC}" type="datetimeFigureOut">
              <a:rPr lang="de-DE" smtClean="0"/>
              <a:t>17.05.2024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AA3FDF-F750-4857-9A89-D43599B06A54}" type="slidenum">
              <a:rPr lang="de-DE" smtClean="0"/>
              <a:t>‹Nr.›</a:t>
            </a:fld>
            <a:endParaRPr lang="de-DE"/>
          </a:p>
        </p:txBody>
      </p:sp>
    </p:spTree>
    <p:extLst>
      <p:ext uri="{BB962C8B-B14F-4D97-AF65-F5344CB8AC3E}">
        <p14:creationId xmlns:p14="http://schemas.microsoft.com/office/powerpoint/2010/main" val="33420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91AD7-B3F4-49CD-8DA7-06ED0EC31ECC}" type="datetimeFigureOut">
              <a:rPr lang="de-DE" smtClean="0"/>
              <a:t>17.05.2024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A3FDF-F750-4857-9A89-D43599B06A54}" type="slidenum">
              <a:rPr lang="de-DE" smtClean="0"/>
              <a:t>‹Nr.›</a:t>
            </a:fld>
            <a:endParaRPr lang="de-DE"/>
          </a:p>
        </p:txBody>
      </p:sp>
    </p:spTree>
    <p:extLst>
      <p:ext uri="{BB962C8B-B14F-4D97-AF65-F5344CB8AC3E}">
        <p14:creationId xmlns:p14="http://schemas.microsoft.com/office/powerpoint/2010/main" val="3597616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de.wikipedia.org/wiki/Zivilisationskrankheit" TargetMode="External"/><Relationship Id="rId7" Type="http://schemas.openxmlformats.org/officeDocument/2006/relationships/hyperlink" Target="http://de.wikipedia.org/wiki/Diabetes_mellitus" TargetMode="External"/><Relationship Id="rId2" Type="http://schemas.openxmlformats.org/officeDocument/2006/relationships/hyperlink" Target="http://de.wikipedia.org/wiki/Indikation" TargetMode="External"/><Relationship Id="rId1" Type="http://schemas.openxmlformats.org/officeDocument/2006/relationships/slideLayout" Target="../slideLayouts/slideLayout7.xml"/><Relationship Id="rId6" Type="http://schemas.openxmlformats.org/officeDocument/2006/relationships/hyperlink" Target="http://de.wikipedia.org/wiki/Chronisch_obstruktive_Lungenerkrankung" TargetMode="External"/><Relationship Id="rId5" Type="http://schemas.openxmlformats.org/officeDocument/2006/relationships/hyperlink" Target="http://de.wikipedia.org/wiki/Asthma" TargetMode="External"/><Relationship Id="rId4" Type="http://schemas.openxmlformats.org/officeDocument/2006/relationships/hyperlink" Target="http://de.wikipedia.org/wiki/Koronare_Herzkrankheit"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oleObject" Target="../embeddings/oleObject4.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folie_1-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0"/>
          <p:cNvSpPr>
            <a:spLocks noChangeArrowheads="1"/>
          </p:cNvSpPr>
          <p:nvPr/>
        </p:nvSpPr>
        <p:spPr bwMode="auto">
          <a:xfrm>
            <a:off x="1524000" y="6524626"/>
            <a:ext cx="9177338" cy="360363"/>
          </a:xfrm>
          <a:prstGeom prst="rect">
            <a:avLst/>
          </a:prstGeom>
          <a:solidFill>
            <a:srgbClr val="44A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defRPr/>
            </a:pPr>
            <a:endParaRPr lang="en-US" altLang="de-DE" sz="1700">
              <a:solidFill>
                <a:srgbClr val="000000"/>
              </a:solidFill>
              <a:latin typeface="Arial" panose="020B0604020202020204" pitchFamily="34" charset="0"/>
            </a:endParaRPr>
          </a:p>
        </p:txBody>
      </p:sp>
      <p:grpSp>
        <p:nvGrpSpPr>
          <p:cNvPr id="12292" name="Group 18"/>
          <p:cNvGrpSpPr>
            <a:grpSpLocks/>
          </p:cNvGrpSpPr>
          <p:nvPr/>
        </p:nvGrpSpPr>
        <p:grpSpPr bwMode="auto">
          <a:xfrm>
            <a:off x="1703388" y="6567489"/>
            <a:ext cx="4679950" cy="269875"/>
            <a:chOff x="113" y="4156"/>
            <a:chExt cx="2948" cy="170"/>
          </a:xfrm>
        </p:grpSpPr>
        <p:pic>
          <p:nvPicPr>
            <p:cNvPr id="12298" name="Picture 11" descr="C-we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4156"/>
              <a:ext cx="46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2"/>
            <p:cNvSpPr txBox="1">
              <a:spLocks noChangeArrowheads="1"/>
            </p:cNvSpPr>
            <p:nvPr/>
          </p:nvSpPr>
          <p:spPr bwMode="auto">
            <a:xfrm>
              <a:off x="612" y="4173"/>
              <a:ext cx="24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defRPr/>
              </a:pPr>
              <a:r>
                <a:rPr lang="de-DE" altLang="de-DE" sz="700">
                  <a:solidFill>
                    <a:srgbClr val="FFFFFF"/>
                  </a:solidFill>
                  <a:latin typeface="Arial" panose="020B0604020202020204" pitchFamily="34" charset="0"/>
                </a:rPr>
                <a:t>U N I V E R S I T Ä T S M E D I Z I N   B E R L I N</a:t>
              </a:r>
              <a:endParaRPr lang="de-DE" altLang="de-DE" sz="1800">
                <a:solidFill>
                  <a:srgbClr val="000000"/>
                </a:solidFill>
                <a:latin typeface="Arial" panose="020B0604020202020204" pitchFamily="34" charset="0"/>
              </a:endParaRPr>
            </a:p>
          </p:txBody>
        </p:sp>
      </p:grpSp>
      <p:pic>
        <p:nvPicPr>
          <p:cNvPr id="12293" name="Picture 15" descr="CUB-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284664"/>
            <a:ext cx="29527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7" descr="CSB_Logo_white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8" y="138113"/>
            <a:ext cx="18145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20"/>
          <p:cNvSpPr txBox="1">
            <a:spLocks noChangeArrowheads="1"/>
          </p:cNvSpPr>
          <p:nvPr/>
        </p:nvSpPr>
        <p:spPr bwMode="auto">
          <a:xfrm>
            <a:off x="6078538" y="1196975"/>
            <a:ext cx="45005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3600">
              <a:spcBef>
                <a:spcPct val="20000"/>
              </a:spcBef>
              <a:buChar char="•"/>
              <a:defRPr sz="3200">
                <a:solidFill>
                  <a:schemeClr val="tx1"/>
                </a:solidFill>
                <a:latin typeface="Verdana" panose="020B0604030504040204" pitchFamily="34" charset="0"/>
              </a:defRPr>
            </a:lvl1pPr>
            <a:lvl2pPr marL="742950" indent="-285750" defTabSz="863600">
              <a:spcBef>
                <a:spcPct val="20000"/>
              </a:spcBef>
              <a:buChar char="–"/>
              <a:defRPr sz="2800">
                <a:solidFill>
                  <a:schemeClr val="tx1"/>
                </a:solidFill>
                <a:latin typeface="Verdana" panose="020B0604030504040204" pitchFamily="34" charset="0"/>
              </a:defRPr>
            </a:lvl2pPr>
            <a:lvl3pPr marL="1143000" indent="-228600" defTabSz="863600">
              <a:spcBef>
                <a:spcPct val="20000"/>
              </a:spcBef>
              <a:buChar char="•"/>
              <a:defRPr sz="2400">
                <a:solidFill>
                  <a:schemeClr val="tx1"/>
                </a:solidFill>
                <a:latin typeface="Verdana" panose="020B0604030504040204" pitchFamily="34" charset="0"/>
              </a:defRPr>
            </a:lvl3pPr>
            <a:lvl4pPr marL="1600200" indent="-228600" defTabSz="863600">
              <a:spcBef>
                <a:spcPct val="20000"/>
              </a:spcBef>
              <a:buChar char="–"/>
              <a:defRPr sz="2000">
                <a:solidFill>
                  <a:schemeClr val="tx1"/>
                </a:solidFill>
                <a:latin typeface="Verdana" panose="020B0604030504040204" pitchFamily="34" charset="0"/>
              </a:defRPr>
            </a:lvl4pPr>
            <a:lvl5pPr marL="2057400" indent="-228600" defTabSz="863600">
              <a:spcBef>
                <a:spcPct val="20000"/>
              </a:spcBef>
              <a:buChar char="»"/>
              <a:defRPr sz="2000">
                <a:solidFill>
                  <a:schemeClr val="tx1"/>
                </a:solidFill>
                <a:latin typeface="Verdana" panose="020B0604030504040204" pitchFamily="34" charset="0"/>
              </a:defRPr>
            </a:lvl5pPr>
            <a:lvl6pPr marL="25146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r">
              <a:lnSpc>
                <a:spcPct val="150000"/>
              </a:lnSpc>
              <a:spcBef>
                <a:spcPct val="0"/>
              </a:spcBef>
              <a:buFontTx/>
              <a:buNone/>
              <a:defRPr/>
            </a:pPr>
            <a:r>
              <a:rPr lang="de-DE" altLang="de-DE" sz="2800" b="1" dirty="0">
                <a:solidFill>
                  <a:srgbClr val="000000"/>
                </a:solidFill>
                <a:latin typeface="Arial" panose="020B0604020202020204" pitchFamily="34" charset="0"/>
              </a:rPr>
              <a:t>Sekundärprophylaxe nach Schlaganfall</a:t>
            </a:r>
          </a:p>
        </p:txBody>
      </p:sp>
      <p:sp>
        <p:nvSpPr>
          <p:cNvPr id="5128" name="Text Box 21"/>
          <p:cNvSpPr txBox="1">
            <a:spLocks noChangeArrowheads="1"/>
          </p:cNvSpPr>
          <p:nvPr/>
        </p:nvSpPr>
        <p:spPr bwMode="auto">
          <a:xfrm>
            <a:off x="7786837" y="5446714"/>
            <a:ext cx="31667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3600">
              <a:spcBef>
                <a:spcPct val="20000"/>
              </a:spcBef>
              <a:buChar char="•"/>
              <a:defRPr sz="3200">
                <a:solidFill>
                  <a:schemeClr val="tx1"/>
                </a:solidFill>
                <a:latin typeface="Verdana" panose="020B0604030504040204" pitchFamily="34" charset="0"/>
              </a:defRPr>
            </a:lvl1pPr>
            <a:lvl2pPr marL="742950" indent="-285750" defTabSz="863600">
              <a:spcBef>
                <a:spcPct val="20000"/>
              </a:spcBef>
              <a:buChar char="–"/>
              <a:defRPr sz="2800">
                <a:solidFill>
                  <a:schemeClr val="tx1"/>
                </a:solidFill>
                <a:latin typeface="Verdana" panose="020B0604030504040204" pitchFamily="34" charset="0"/>
              </a:defRPr>
            </a:lvl2pPr>
            <a:lvl3pPr marL="1143000" indent="-228600" defTabSz="863600">
              <a:spcBef>
                <a:spcPct val="20000"/>
              </a:spcBef>
              <a:buChar char="•"/>
              <a:defRPr sz="2400">
                <a:solidFill>
                  <a:schemeClr val="tx1"/>
                </a:solidFill>
                <a:latin typeface="Verdana" panose="020B0604030504040204" pitchFamily="34" charset="0"/>
              </a:defRPr>
            </a:lvl3pPr>
            <a:lvl4pPr marL="1600200" indent="-228600" defTabSz="863600">
              <a:spcBef>
                <a:spcPct val="20000"/>
              </a:spcBef>
              <a:buChar char="–"/>
              <a:defRPr sz="2000">
                <a:solidFill>
                  <a:schemeClr val="tx1"/>
                </a:solidFill>
                <a:latin typeface="Verdana" panose="020B0604030504040204" pitchFamily="34" charset="0"/>
              </a:defRPr>
            </a:lvl4pPr>
            <a:lvl5pPr marL="2057400" indent="-228600" defTabSz="863600">
              <a:spcBef>
                <a:spcPct val="20000"/>
              </a:spcBef>
              <a:buChar char="»"/>
              <a:defRPr sz="2000">
                <a:solidFill>
                  <a:schemeClr val="tx1"/>
                </a:solidFill>
                <a:latin typeface="Verdana" panose="020B0604030504040204" pitchFamily="34" charset="0"/>
              </a:defRPr>
            </a:lvl5pPr>
            <a:lvl6pPr marL="25146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defTabSz="863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defRPr/>
            </a:pPr>
            <a:r>
              <a:rPr lang="de-DE" altLang="de-DE" sz="1500" dirty="0">
                <a:solidFill>
                  <a:srgbClr val="000000"/>
                </a:solidFill>
                <a:latin typeface="Arial" panose="020B0604020202020204" pitchFamily="34" charset="0"/>
              </a:rPr>
              <a:t>Heinrich Audebert</a:t>
            </a:r>
          </a:p>
          <a:p>
            <a:pPr eaLnBrk="1" hangingPunct="1">
              <a:spcBef>
                <a:spcPct val="50000"/>
              </a:spcBef>
              <a:buFontTx/>
              <a:buNone/>
              <a:defRPr/>
            </a:pPr>
            <a:r>
              <a:rPr lang="de-DE" altLang="de-DE" sz="1500" dirty="0">
                <a:solidFill>
                  <a:srgbClr val="000000"/>
                </a:solidFill>
                <a:latin typeface="Arial" panose="020B0604020202020204" pitchFamily="34" charset="0"/>
              </a:rPr>
              <a:t>Klinik für Neurologie, CBF</a:t>
            </a:r>
          </a:p>
          <a:p>
            <a:pPr eaLnBrk="1" hangingPunct="1">
              <a:spcBef>
                <a:spcPct val="50000"/>
              </a:spcBef>
              <a:buFontTx/>
              <a:buNone/>
              <a:defRPr/>
            </a:pPr>
            <a:r>
              <a:rPr lang="de-DE" altLang="de-DE" sz="1500" dirty="0">
                <a:solidFill>
                  <a:srgbClr val="000000"/>
                </a:solidFill>
                <a:latin typeface="Arial" panose="020B0604020202020204" pitchFamily="34" charset="0"/>
              </a:rPr>
              <a:t>Center </a:t>
            </a:r>
            <a:r>
              <a:rPr lang="de-DE" altLang="de-DE" sz="1500" dirty="0" err="1">
                <a:solidFill>
                  <a:srgbClr val="000000"/>
                </a:solidFill>
                <a:latin typeface="Arial" panose="020B0604020202020204" pitchFamily="34" charset="0"/>
              </a:rPr>
              <a:t>for</a:t>
            </a:r>
            <a:r>
              <a:rPr lang="de-DE" altLang="de-DE" sz="1500" dirty="0">
                <a:solidFill>
                  <a:srgbClr val="000000"/>
                </a:solidFill>
                <a:latin typeface="Arial" panose="020B0604020202020204" pitchFamily="34" charset="0"/>
              </a:rPr>
              <a:t> Stroke Research Berlin</a:t>
            </a:r>
          </a:p>
        </p:txBody>
      </p:sp>
      <p:sp>
        <p:nvSpPr>
          <p:cNvPr id="5129" name="Text Box 13"/>
          <p:cNvSpPr txBox="1">
            <a:spLocks noChangeArrowheads="1"/>
          </p:cNvSpPr>
          <p:nvPr/>
        </p:nvSpPr>
        <p:spPr bwMode="auto">
          <a:xfrm>
            <a:off x="6383338" y="2636839"/>
            <a:ext cx="42846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defRPr/>
            </a:pPr>
            <a:r>
              <a:rPr lang="de-DE" altLang="de-DE" sz="2400" b="1" dirty="0">
                <a:solidFill>
                  <a:srgbClr val="333399"/>
                </a:solidFill>
              </a:rPr>
              <a:t>Was nützt den Patienten?</a:t>
            </a:r>
          </a:p>
          <a:p>
            <a:pPr>
              <a:spcBef>
                <a:spcPct val="50000"/>
              </a:spcBef>
              <a:defRPr/>
            </a:pPr>
            <a:r>
              <a:rPr lang="de-DE" altLang="de-DE" sz="2400" b="1" dirty="0">
                <a:solidFill>
                  <a:srgbClr val="333399"/>
                </a:solidFill>
              </a:rPr>
              <a:t>Welche Entscheidung würde ich selbst treffen?</a:t>
            </a:r>
          </a:p>
        </p:txBody>
      </p:sp>
    </p:spTree>
    <p:extLst>
      <p:ext uri="{BB962C8B-B14F-4D97-AF65-F5344CB8AC3E}">
        <p14:creationId xmlns:p14="http://schemas.microsoft.com/office/powerpoint/2010/main" val="412123400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24000" y="19261"/>
            <a:ext cx="4359214" cy="785003"/>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6627" name="Rectangle 2"/>
          <p:cNvSpPr>
            <a:spLocks noGrp="1" noChangeArrowheads="1"/>
          </p:cNvSpPr>
          <p:nvPr>
            <p:ph type="title" idx="4294967295"/>
          </p:nvPr>
        </p:nvSpPr>
        <p:spPr>
          <a:xfrm>
            <a:off x="1566864" y="127000"/>
            <a:ext cx="9733740" cy="736600"/>
          </a:xfrm>
        </p:spPr>
        <p:txBody>
          <a:bodyPr>
            <a:normAutofit fontScale="90000"/>
          </a:bodyPr>
          <a:lstStyle/>
          <a:p>
            <a:pPr eaLnBrk="1" hangingPunct="1"/>
            <a:r>
              <a:rPr lang="de-DE" altLang="de-DE" dirty="0">
                <a:solidFill>
                  <a:schemeClr val="tx1"/>
                </a:solidFill>
                <a:ea typeface="ＭＳ Ｐゴシック" panose="020B0600070205080204" pitchFamily="34" charset="-128"/>
              </a:rPr>
              <a:t>Sekundärprävention</a:t>
            </a:r>
            <a:r>
              <a:rPr lang="de-DE" altLang="de-DE" dirty="0">
                <a:ea typeface="ＭＳ Ｐゴシック" panose="020B0600070205080204" pitchFamily="34" charset="-128"/>
              </a:rPr>
              <a:t>    Was ist evidenzbasiert?</a:t>
            </a:r>
          </a:p>
        </p:txBody>
      </p:sp>
      <p:sp>
        <p:nvSpPr>
          <p:cNvPr id="26628" name="Rectangle 3"/>
          <p:cNvSpPr>
            <a:spLocks noGrp="1" noChangeArrowheads="1"/>
          </p:cNvSpPr>
          <p:nvPr>
            <p:ph type="body" idx="4294967295"/>
          </p:nvPr>
        </p:nvSpPr>
        <p:spPr>
          <a:xfrm>
            <a:off x="1722437" y="1134463"/>
            <a:ext cx="8747125" cy="5416550"/>
          </a:xfrm>
          <a:solidFill>
            <a:srgbClr val="FFFFCC"/>
          </a:solidFill>
        </p:spPr>
        <p:txBody>
          <a:bodyPr>
            <a:normAutofit lnSpcReduction="10000"/>
          </a:bodyPr>
          <a:lstStyle/>
          <a:p>
            <a:pPr eaLnBrk="1" hangingPunct="1">
              <a:buFontTx/>
              <a:buChar char="o"/>
              <a:defRPr/>
            </a:pPr>
            <a:r>
              <a:rPr lang="de-DE" altLang="de-DE" dirty="0">
                <a:ea typeface="ＭＳ Ｐゴシック" panose="020B0600070205080204" pitchFamily="34" charset="-128"/>
              </a:rPr>
              <a:t>Überlegenheit v. ACE-</a:t>
            </a:r>
            <a:r>
              <a:rPr lang="de-DE" altLang="de-DE" dirty="0" err="1">
                <a:ea typeface="ＭＳ Ｐゴシック" panose="020B0600070205080204" pitchFamily="34" charset="-128"/>
              </a:rPr>
              <a:t>Hemmern</a:t>
            </a:r>
            <a:r>
              <a:rPr lang="de-DE" altLang="de-DE" dirty="0">
                <a:ea typeface="ＭＳ Ｐゴシック" panose="020B0600070205080204" pitchFamily="34" charset="-128"/>
              </a:rPr>
              <a:t> gegenüber </a:t>
            </a:r>
            <a:r>
              <a:rPr lang="de-DE" altLang="de-DE" dirty="0" err="1">
                <a:ea typeface="ＭＳ Ｐゴシック" panose="020B0600070205080204" pitchFamily="34" charset="-128"/>
              </a:rPr>
              <a:t>Thiaziddiuretika</a:t>
            </a:r>
            <a:r>
              <a:rPr lang="de-DE" altLang="de-DE" dirty="0">
                <a:ea typeface="ＭＳ Ｐゴシック" panose="020B0600070205080204" pitchFamily="34" charset="-128"/>
              </a:rPr>
              <a:t>?</a:t>
            </a:r>
          </a:p>
          <a:p>
            <a:pPr eaLnBrk="1" hangingPunct="1">
              <a:buFontTx/>
              <a:buChar char="o"/>
              <a:defRPr/>
            </a:pPr>
            <a:endParaRPr lang="de-DE" altLang="de-DE" dirty="0">
              <a:ea typeface="ＭＳ Ｐゴシック" panose="020B0600070205080204" pitchFamily="34" charset="-128"/>
            </a:endParaRPr>
          </a:p>
          <a:p>
            <a:pPr eaLnBrk="1" hangingPunct="1">
              <a:buFontTx/>
              <a:buChar char="o"/>
              <a:defRPr/>
            </a:pPr>
            <a:r>
              <a:rPr lang="de-DE" altLang="de-DE" dirty="0">
                <a:ea typeface="ＭＳ Ｐゴシック" panose="020B0600070205080204" pitchFamily="34" charset="-128"/>
              </a:rPr>
              <a:t>Cholesterinsenkung mit </a:t>
            </a:r>
            <a:r>
              <a:rPr lang="de-DE" altLang="de-DE" dirty="0" err="1">
                <a:ea typeface="ＭＳ Ｐゴシック" panose="020B0600070205080204" pitchFamily="34" charset="-128"/>
              </a:rPr>
              <a:t>Statinen</a:t>
            </a:r>
            <a:r>
              <a:rPr lang="de-DE" altLang="de-DE" dirty="0">
                <a:ea typeface="ＭＳ Ｐゴシック" panose="020B0600070205080204" pitchFamily="34" charset="-128"/>
              </a:rPr>
              <a:t>?</a:t>
            </a:r>
          </a:p>
          <a:p>
            <a:pPr eaLnBrk="1" hangingPunct="1">
              <a:buFontTx/>
              <a:buChar char="o"/>
              <a:defRPr/>
            </a:pPr>
            <a:endParaRPr lang="de-DE" altLang="de-DE" dirty="0">
              <a:ea typeface="ＭＳ Ｐゴシック" panose="020B0600070205080204" pitchFamily="34" charset="-128"/>
            </a:endParaRPr>
          </a:p>
          <a:p>
            <a:pPr eaLnBrk="1" hangingPunct="1">
              <a:buFontTx/>
              <a:buChar char="o"/>
              <a:defRPr/>
            </a:pPr>
            <a:r>
              <a:rPr lang="de-DE" altLang="de-DE" dirty="0">
                <a:ea typeface="ＭＳ Ｐゴシック" panose="020B0600070205080204" pitchFamily="34" charset="-128"/>
              </a:rPr>
              <a:t>Überlegenheit von </a:t>
            </a:r>
            <a:r>
              <a:rPr lang="de-DE" altLang="de-DE" dirty="0" err="1">
                <a:ea typeface="ＭＳ Ｐゴシック" panose="020B0600070205080204" pitchFamily="34" charset="-128"/>
              </a:rPr>
              <a:t>Clopidogrel+ASS</a:t>
            </a:r>
            <a:r>
              <a:rPr lang="de-DE" altLang="de-DE" dirty="0">
                <a:ea typeface="ＭＳ Ｐゴシック" panose="020B0600070205080204" pitchFamily="34" charset="-128"/>
              </a:rPr>
              <a:t> vs.  </a:t>
            </a:r>
          </a:p>
          <a:p>
            <a:pPr marL="0" indent="0" eaLnBrk="1" hangingPunct="1">
              <a:buNone/>
              <a:defRPr/>
            </a:pPr>
            <a:r>
              <a:rPr lang="de-DE" altLang="de-DE" dirty="0">
                <a:ea typeface="ＭＳ Ｐゴシック" panose="020B0600070205080204" pitchFamily="34" charset="-128"/>
              </a:rPr>
              <a:t>	ASS-Monotherapie beim akuten Hirninfarkt?</a:t>
            </a:r>
          </a:p>
          <a:p>
            <a:pPr eaLnBrk="1" hangingPunct="1">
              <a:buFontTx/>
              <a:buChar char="o"/>
              <a:defRPr/>
            </a:pPr>
            <a:endParaRPr lang="de-DE" altLang="de-DE" dirty="0">
              <a:ea typeface="ＭＳ Ｐゴシック" panose="020B0600070205080204" pitchFamily="34" charset="-128"/>
            </a:endParaRPr>
          </a:p>
          <a:p>
            <a:pPr eaLnBrk="1" hangingPunct="1">
              <a:buFontTx/>
              <a:buChar char="o"/>
              <a:defRPr/>
            </a:pPr>
            <a:r>
              <a:rPr lang="de-DE" altLang="de-DE" dirty="0">
                <a:ea typeface="ＭＳ Ｐゴシック" panose="020B0600070205080204" pitchFamily="34" charset="-128"/>
              </a:rPr>
              <a:t>Orale Antikoagulation bei Patienten mit Vorhofthrombus?</a:t>
            </a:r>
          </a:p>
          <a:p>
            <a:pPr eaLnBrk="1" hangingPunct="1">
              <a:buFontTx/>
              <a:buChar char="o"/>
              <a:defRPr/>
            </a:pPr>
            <a:endParaRPr lang="de-DE" altLang="de-DE" dirty="0">
              <a:ea typeface="ＭＳ Ｐゴシック" panose="020B0600070205080204" pitchFamily="34" charset="-128"/>
            </a:endParaRPr>
          </a:p>
          <a:p>
            <a:pPr eaLnBrk="1" hangingPunct="1">
              <a:buFontTx/>
              <a:buChar char="o"/>
              <a:defRPr/>
            </a:pPr>
            <a:r>
              <a:rPr lang="de-DE" altLang="de-DE" dirty="0">
                <a:ea typeface="ＭＳ Ｐゴシック" panose="020B0600070205080204" pitchFamily="34" charset="-128"/>
              </a:rPr>
              <a:t>Nikotin-Karenz?</a:t>
            </a:r>
          </a:p>
          <a:p>
            <a:pPr marL="0" indent="0">
              <a:defRPr/>
            </a:pPr>
            <a:endParaRPr lang="de-DE" altLang="de-DE" dirty="0">
              <a:ea typeface="ＭＳ Ｐゴシック" panose="020B0600070205080204" pitchFamily="34" charset="-128"/>
            </a:endParaRPr>
          </a:p>
        </p:txBody>
      </p:sp>
      <p:sp>
        <p:nvSpPr>
          <p:cNvPr id="26629" name="Line 5"/>
          <p:cNvSpPr>
            <a:spLocks noChangeShapeType="1"/>
          </p:cNvSpPr>
          <p:nvPr/>
        </p:nvSpPr>
        <p:spPr bwMode="auto">
          <a:xfrm>
            <a:off x="1524000" y="823913"/>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4055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1774825" y="863601"/>
            <a:ext cx="8642350" cy="5338763"/>
          </a:xfrm>
        </p:spPr>
        <p:txBody>
          <a:bodyPr>
            <a:normAutofit fontScale="92500" lnSpcReduction="20000"/>
          </a:bodyPr>
          <a:lstStyle/>
          <a:p>
            <a:pPr marL="0" indent="0" eaLnBrk="1" hangingPunct="1">
              <a:lnSpc>
                <a:spcPct val="90000"/>
              </a:lnSpc>
              <a:buNone/>
            </a:pPr>
            <a:r>
              <a:rPr lang="en-US" altLang="de-DE" dirty="0" err="1">
                <a:ea typeface="ＭＳ Ｐゴシック" panose="020B0600070205080204" pitchFamily="34" charset="-128"/>
              </a:rPr>
              <a:t>Nur</a:t>
            </a:r>
            <a:r>
              <a:rPr lang="en-US" altLang="de-DE" dirty="0">
                <a:ea typeface="ＭＳ Ｐゴシック" panose="020B0600070205080204" pitchFamily="34" charset="-128"/>
              </a:rPr>
              <a:t> 2 </a:t>
            </a:r>
            <a:r>
              <a:rPr lang="en-US" altLang="de-DE" u="sng" dirty="0">
                <a:ea typeface="ＭＳ Ｐゴシック" panose="020B0600070205080204" pitchFamily="34" charset="-128"/>
              </a:rPr>
              <a:t>placebo</a:t>
            </a:r>
            <a:r>
              <a:rPr lang="en-US" altLang="de-DE" dirty="0">
                <a:ea typeface="ＭＳ Ｐゴシック" panose="020B0600070205080204" pitchFamily="34" charset="-128"/>
              </a:rPr>
              <a:t>-</a:t>
            </a:r>
            <a:r>
              <a:rPr lang="en-US" altLang="de-DE" dirty="0" err="1">
                <a:ea typeface="ＭＳ Ｐゴシック" panose="020B0600070205080204" pitchFamily="34" charset="-128"/>
              </a:rPr>
              <a:t>kontrollierte</a:t>
            </a:r>
            <a:r>
              <a:rPr lang="en-US" altLang="de-DE" dirty="0">
                <a:ea typeface="ＭＳ Ｐゴシック" panose="020B0600070205080204" pitchFamily="34" charset="-128"/>
              </a:rPr>
              <a:t> </a:t>
            </a:r>
            <a:r>
              <a:rPr lang="en-US" altLang="de-DE" dirty="0" err="1">
                <a:ea typeface="ＭＳ Ｐゴシック" panose="020B0600070205080204" pitchFamily="34" charset="-128"/>
              </a:rPr>
              <a:t>Studien</a:t>
            </a:r>
            <a:r>
              <a:rPr lang="en-US" altLang="de-DE" dirty="0">
                <a:ea typeface="ＭＳ Ｐゴシック" panose="020B0600070205080204" pitchFamily="34" charset="-128"/>
              </a:rPr>
              <a:t> in der </a:t>
            </a:r>
            <a:r>
              <a:rPr lang="en-US" altLang="de-DE" u="sng" dirty="0" err="1">
                <a:ea typeface="ＭＳ Ｐゴシック" panose="020B0600070205080204" pitchFamily="34" charset="-128"/>
              </a:rPr>
              <a:t>Sekundärprävention</a:t>
            </a:r>
            <a:r>
              <a:rPr lang="en-US" altLang="de-DE" dirty="0">
                <a:ea typeface="ＭＳ Ｐゴシック" panose="020B0600070205080204" pitchFamily="34" charset="-128"/>
              </a:rPr>
              <a:t> von Stroke und TIA</a:t>
            </a:r>
          </a:p>
          <a:p>
            <a:pPr eaLnBrk="1" hangingPunct="1">
              <a:lnSpc>
                <a:spcPct val="90000"/>
              </a:lnSpc>
            </a:pPr>
            <a:endParaRPr lang="en-US" altLang="de-DE" dirty="0">
              <a:ea typeface="ＭＳ Ｐゴシック" panose="020B0600070205080204" pitchFamily="34" charset="-128"/>
            </a:endParaRPr>
          </a:p>
          <a:p>
            <a:pPr eaLnBrk="1" hangingPunct="1">
              <a:lnSpc>
                <a:spcPct val="90000"/>
              </a:lnSpc>
              <a:buFontTx/>
              <a:buChar char="•"/>
            </a:pPr>
            <a:r>
              <a:rPr lang="en-US" altLang="de-DE" b="1" dirty="0">
                <a:ea typeface="ＭＳ Ｐゴシック" panose="020B0600070205080204" pitchFamily="34" charset="-128"/>
              </a:rPr>
              <a:t>PATS</a:t>
            </a:r>
            <a:r>
              <a:rPr lang="en-US" altLang="de-DE" dirty="0">
                <a:ea typeface="ＭＳ Ｐゴシック" panose="020B0600070205080204" pitchFamily="34" charset="-128"/>
              </a:rPr>
              <a:t> 	</a:t>
            </a:r>
            <a:r>
              <a:rPr lang="en-US" altLang="de-DE" sz="2000" dirty="0">
                <a:ea typeface="ＭＳ Ｐゴシック" panose="020B0600070205080204" pitchFamily="34" charset="-128"/>
              </a:rPr>
              <a:t>(Chin Med J 1995)</a:t>
            </a:r>
            <a:endParaRPr lang="en-US" altLang="de-DE" b="1" dirty="0">
              <a:ea typeface="ＭＳ Ｐゴシック" panose="020B0600070205080204" pitchFamily="34" charset="-128"/>
            </a:endParaRPr>
          </a:p>
          <a:p>
            <a:pPr eaLnBrk="1" hangingPunct="1">
              <a:lnSpc>
                <a:spcPct val="90000"/>
              </a:lnSpc>
            </a:pPr>
            <a:r>
              <a:rPr lang="de-DE" altLang="de-DE" dirty="0">
                <a:ea typeface="ＭＳ Ｐゴシック" panose="020B0600070205080204" pitchFamily="34" charset="-128"/>
              </a:rPr>
              <a:t>	</a:t>
            </a:r>
            <a:r>
              <a:rPr lang="de-DE" altLang="de-DE" sz="2000" dirty="0" err="1">
                <a:ea typeface="ＭＳ Ｐゴシック" panose="020B0600070205080204" pitchFamily="34" charset="-128"/>
              </a:rPr>
              <a:t>Indapamid</a:t>
            </a:r>
            <a:r>
              <a:rPr lang="de-DE" altLang="de-DE" sz="2000" dirty="0">
                <a:ea typeface="ＭＳ Ｐゴシック" panose="020B0600070205080204" pitchFamily="34" charset="-128"/>
              </a:rPr>
              <a:t> 1.5 mg vs. Placebo; Follow-</a:t>
            </a:r>
            <a:r>
              <a:rPr lang="de-DE" altLang="de-DE" sz="2000" dirty="0" err="1">
                <a:ea typeface="ＭＳ Ｐゴシック" panose="020B0600070205080204" pitchFamily="34" charset="-128"/>
              </a:rPr>
              <a:t>Up</a:t>
            </a:r>
            <a:endParaRPr lang="de-DE" altLang="de-DE" sz="2000" dirty="0">
              <a:ea typeface="ＭＳ Ｐゴシック" panose="020B0600070205080204" pitchFamily="34" charset="-128"/>
            </a:endParaRPr>
          </a:p>
          <a:p>
            <a:pPr eaLnBrk="1" hangingPunct="1">
              <a:lnSpc>
                <a:spcPct val="90000"/>
              </a:lnSpc>
            </a:pPr>
            <a:r>
              <a:rPr lang="de-DE" altLang="de-DE" sz="2000" dirty="0">
                <a:ea typeface="ＭＳ Ｐゴシック" panose="020B0600070205080204" pitchFamily="34" charset="-128"/>
              </a:rPr>
              <a:t>	N=5665, Follow-</a:t>
            </a:r>
            <a:r>
              <a:rPr lang="de-DE" altLang="de-DE" sz="2000" dirty="0" err="1">
                <a:ea typeface="ＭＳ Ｐゴシック" panose="020B0600070205080204" pitchFamily="34" charset="-128"/>
              </a:rPr>
              <a:t>Up</a:t>
            </a:r>
            <a:r>
              <a:rPr lang="de-DE" altLang="de-DE" sz="2000" dirty="0">
                <a:ea typeface="ＭＳ Ｐゴシック" panose="020B0600070205080204" pitchFamily="34" charset="-128"/>
              </a:rPr>
              <a:t> über 2 (3) Jahre</a:t>
            </a:r>
          </a:p>
          <a:p>
            <a:pPr eaLnBrk="1" hangingPunct="1">
              <a:lnSpc>
                <a:spcPct val="90000"/>
              </a:lnSpc>
            </a:pPr>
            <a:r>
              <a:rPr lang="de-DE" altLang="de-DE" sz="2000" dirty="0">
                <a:ea typeface="ＭＳ Ｐゴシック" panose="020B0600070205080204" pitchFamily="34" charset="-128"/>
              </a:rPr>
              <a:t>	Reduktion von Schlaganfällen 12,3%</a:t>
            </a:r>
            <a:r>
              <a:rPr lang="de-DE" altLang="de-DE" sz="2000" dirty="0">
                <a:ea typeface="ＭＳ Ｐゴシック" panose="020B0600070205080204" pitchFamily="34" charset="-128"/>
                <a:sym typeface="Wingdings" panose="05000000000000000000" pitchFamily="2" charset="2"/>
              </a:rPr>
              <a:t>9,4%; </a:t>
            </a:r>
            <a:r>
              <a:rPr lang="el-GR" altLang="de-DE" sz="2000" dirty="0">
                <a:ea typeface="ＭＳ Ｐゴシック" panose="020B0600070205080204" pitchFamily="34" charset="-128"/>
                <a:cs typeface="Arial" panose="020B0604020202020204" pitchFamily="34" charset="0"/>
                <a:sym typeface="Wingdings" panose="05000000000000000000" pitchFamily="2" charset="2"/>
              </a:rPr>
              <a:t>Δ</a:t>
            </a:r>
            <a:r>
              <a:rPr lang="de-DE" altLang="de-DE" sz="2000" dirty="0">
                <a:ea typeface="ＭＳ Ｐゴシック" panose="020B0600070205080204" pitchFamily="34" charset="-128"/>
                <a:cs typeface="Arial" panose="020B0604020202020204" pitchFamily="34" charset="0"/>
                <a:sym typeface="Wingdings" panose="05000000000000000000" pitchFamily="2" charset="2"/>
              </a:rPr>
              <a:t>2,9%; NNT: ~100/y</a:t>
            </a:r>
          </a:p>
          <a:p>
            <a:pPr eaLnBrk="1" hangingPunct="1">
              <a:lnSpc>
                <a:spcPct val="90000"/>
              </a:lnSpc>
            </a:pPr>
            <a:endParaRPr lang="de-DE" altLang="de-DE" dirty="0">
              <a:ea typeface="ＭＳ Ｐゴシック" panose="020B0600070205080204" pitchFamily="34" charset="-128"/>
              <a:cs typeface="Arial" panose="020B0604020202020204" pitchFamily="34" charset="0"/>
              <a:sym typeface="Wingdings" panose="05000000000000000000" pitchFamily="2" charset="2"/>
            </a:endParaRPr>
          </a:p>
          <a:p>
            <a:pPr eaLnBrk="1" hangingPunct="1">
              <a:lnSpc>
                <a:spcPct val="90000"/>
              </a:lnSpc>
              <a:buFontTx/>
              <a:buChar char="•"/>
            </a:pPr>
            <a:r>
              <a:rPr lang="de-DE" altLang="de-DE" b="1" dirty="0">
                <a:ea typeface="ＭＳ Ｐゴシック" panose="020B0600070205080204" pitchFamily="34" charset="-128"/>
                <a:cs typeface="Arial" panose="020B0604020202020204" pitchFamily="34" charset="0"/>
              </a:rPr>
              <a:t>PROGRESS </a:t>
            </a:r>
            <a:r>
              <a:rPr lang="de-DE" altLang="de-DE" sz="2000" dirty="0">
                <a:ea typeface="ＭＳ Ｐゴシック" panose="020B0600070205080204" pitchFamily="34" charset="-128"/>
                <a:cs typeface="Arial" panose="020B0604020202020204" pitchFamily="34" charset="0"/>
              </a:rPr>
              <a:t>(Lancet 2001)</a:t>
            </a:r>
          </a:p>
          <a:p>
            <a:pPr eaLnBrk="1" hangingPunct="1">
              <a:lnSpc>
                <a:spcPct val="90000"/>
              </a:lnSpc>
            </a:pPr>
            <a:r>
              <a:rPr lang="de-DE" altLang="de-DE" sz="2000" dirty="0">
                <a:ea typeface="ＭＳ Ｐゴシック" panose="020B0600070205080204" pitchFamily="34" charset="-128"/>
                <a:cs typeface="Arial" panose="020B0604020202020204" pitchFamily="34" charset="0"/>
              </a:rPr>
              <a:t>	</a:t>
            </a:r>
            <a:r>
              <a:rPr lang="de-DE" altLang="de-DE" sz="2000" dirty="0" err="1">
                <a:ea typeface="ＭＳ Ｐゴシック" panose="020B0600070205080204" pitchFamily="34" charset="-128"/>
                <a:cs typeface="Arial" panose="020B0604020202020204" pitchFamily="34" charset="0"/>
              </a:rPr>
              <a:t>Perindopril</a:t>
            </a:r>
            <a:r>
              <a:rPr lang="de-DE" altLang="de-DE" sz="2000" dirty="0">
                <a:ea typeface="ＭＳ Ｐゴシック" panose="020B0600070205080204" pitchFamily="34" charset="-128"/>
                <a:cs typeface="Arial" panose="020B0604020202020204" pitchFamily="34" charset="0"/>
              </a:rPr>
              <a:t> 4mg allein (42%) od. </a:t>
            </a:r>
            <a:r>
              <a:rPr lang="de-DE" altLang="de-DE" sz="2000" dirty="0" err="1">
                <a:ea typeface="ＭＳ Ｐゴシック" panose="020B0600070205080204" pitchFamily="34" charset="-128"/>
                <a:cs typeface="Arial" panose="020B0604020202020204" pitchFamily="34" charset="0"/>
              </a:rPr>
              <a:t>komb</a:t>
            </a:r>
            <a:r>
              <a:rPr lang="de-DE" altLang="de-DE" sz="2000" dirty="0">
                <a:ea typeface="ＭＳ Ｐゴシック" panose="020B0600070205080204" pitchFamily="34" charset="-128"/>
                <a:cs typeface="Arial" panose="020B0604020202020204" pitchFamily="34" charset="0"/>
              </a:rPr>
              <a:t>. mit </a:t>
            </a:r>
            <a:r>
              <a:rPr lang="de-DE" altLang="de-DE" sz="2000" dirty="0" err="1">
                <a:ea typeface="ＭＳ Ｐゴシック" panose="020B0600070205080204" pitchFamily="34" charset="-128"/>
                <a:cs typeface="Arial" panose="020B0604020202020204" pitchFamily="34" charset="0"/>
              </a:rPr>
              <a:t>Indapamid</a:t>
            </a:r>
            <a:r>
              <a:rPr lang="de-DE" altLang="de-DE" sz="2000" dirty="0">
                <a:ea typeface="ＭＳ Ｐゴシック" panose="020B0600070205080204" pitchFamily="34" charset="-128"/>
                <a:cs typeface="Arial" panose="020B0604020202020204" pitchFamily="34" charset="0"/>
              </a:rPr>
              <a:t> 1,5 mg (58%) versus Placebo; Follow-</a:t>
            </a:r>
            <a:r>
              <a:rPr lang="de-DE" altLang="de-DE" sz="2000" dirty="0" err="1">
                <a:ea typeface="ＭＳ Ｐゴシック" panose="020B0600070205080204" pitchFamily="34" charset="-128"/>
                <a:cs typeface="Arial" panose="020B0604020202020204" pitchFamily="34" charset="0"/>
              </a:rPr>
              <a:t>Up</a:t>
            </a:r>
            <a:r>
              <a:rPr lang="de-DE" altLang="de-DE" sz="2000" dirty="0">
                <a:ea typeface="ＭＳ Ｐゴシック" panose="020B0600070205080204" pitchFamily="34" charset="-128"/>
                <a:cs typeface="Arial" panose="020B0604020202020204" pitchFamily="34" charset="0"/>
              </a:rPr>
              <a:t> über 3,9 Jahre</a:t>
            </a:r>
          </a:p>
          <a:p>
            <a:pPr eaLnBrk="1" hangingPunct="1">
              <a:lnSpc>
                <a:spcPct val="90000"/>
              </a:lnSpc>
            </a:pPr>
            <a:r>
              <a:rPr lang="de-DE" altLang="de-DE" sz="2000" dirty="0">
                <a:ea typeface="ＭＳ Ｐゴシック" panose="020B0600070205080204" pitchFamily="34" charset="-128"/>
                <a:cs typeface="Arial" panose="020B0604020202020204" pitchFamily="34" charset="0"/>
              </a:rPr>
              <a:t>	N=6105</a:t>
            </a:r>
          </a:p>
          <a:p>
            <a:pPr eaLnBrk="1" hangingPunct="1">
              <a:lnSpc>
                <a:spcPct val="90000"/>
              </a:lnSpc>
            </a:pPr>
            <a:r>
              <a:rPr lang="de-DE" altLang="de-DE" sz="2000" dirty="0">
                <a:ea typeface="ＭＳ Ｐゴシック" panose="020B0600070205080204" pitchFamily="34" charset="-128"/>
                <a:cs typeface="Arial" panose="020B0604020202020204" pitchFamily="34" charset="0"/>
              </a:rPr>
              <a:t>	Reduktion von Schlaganfällen; 14% </a:t>
            </a:r>
            <a:r>
              <a:rPr lang="de-DE" altLang="de-DE" sz="2000" dirty="0">
                <a:ea typeface="ＭＳ Ｐゴシック" panose="020B0600070205080204" pitchFamily="34" charset="-128"/>
                <a:cs typeface="Arial" panose="020B0604020202020204" pitchFamily="34" charset="0"/>
                <a:sym typeface="Wingdings" panose="05000000000000000000" pitchFamily="2" charset="2"/>
              </a:rPr>
              <a:t> 10% </a:t>
            </a:r>
            <a:r>
              <a:rPr lang="de-DE" altLang="de-DE" sz="2000" dirty="0">
                <a:ea typeface="ＭＳ Ｐゴシック" panose="020B0600070205080204" pitchFamily="34" charset="-128"/>
                <a:sym typeface="Wingdings" panose="05000000000000000000" pitchFamily="2" charset="2"/>
              </a:rPr>
              <a:t>%; </a:t>
            </a:r>
            <a:r>
              <a:rPr lang="el-GR" altLang="de-DE" sz="2000" dirty="0">
                <a:ea typeface="ＭＳ Ｐゴシック" panose="020B0600070205080204" pitchFamily="34" charset="-128"/>
                <a:cs typeface="Arial" panose="020B0604020202020204" pitchFamily="34" charset="0"/>
                <a:sym typeface="Wingdings" panose="05000000000000000000" pitchFamily="2" charset="2"/>
              </a:rPr>
              <a:t>Δ</a:t>
            </a:r>
            <a:r>
              <a:rPr lang="de-DE" altLang="de-DE" sz="2000" dirty="0">
                <a:ea typeface="ＭＳ Ｐゴシック" panose="020B0600070205080204" pitchFamily="34" charset="-128"/>
                <a:cs typeface="Arial" panose="020B0604020202020204" pitchFamily="34" charset="0"/>
                <a:sym typeface="Wingdings" panose="05000000000000000000" pitchFamily="2" charset="2"/>
              </a:rPr>
              <a:t>4%; NNT: 100/y </a:t>
            </a:r>
          </a:p>
          <a:p>
            <a:pPr eaLnBrk="1" hangingPunct="1">
              <a:lnSpc>
                <a:spcPct val="90000"/>
              </a:lnSpc>
            </a:pPr>
            <a:r>
              <a:rPr lang="de-DE" altLang="de-DE" sz="2000" dirty="0">
                <a:ea typeface="ＭＳ Ｐゴシック" panose="020B0600070205080204" pitchFamily="34" charset="-128"/>
                <a:cs typeface="Arial" panose="020B0604020202020204" pitchFamily="34" charset="0"/>
                <a:sym typeface="Wingdings" panose="05000000000000000000" pitchFamily="2" charset="2"/>
              </a:rPr>
              <a:t>	(24% RRR für </a:t>
            </a:r>
            <a:r>
              <a:rPr lang="de-DE" altLang="de-DE" sz="2000" dirty="0" err="1">
                <a:ea typeface="ＭＳ Ｐゴシック" panose="020B0600070205080204" pitchFamily="34" charset="-128"/>
                <a:cs typeface="Arial" panose="020B0604020202020204" pitchFamily="34" charset="0"/>
                <a:sym typeface="Wingdings" panose="05000000000000000000" pitchFamily="2" charset="2"/>
              </a:rPr>
              <a:t>ischäm</a:t>
            </a:r>
            <a:r>
              <a:rPr lang="de-DE" altLang="de-DE" sz="2000" dirty="0">
                <a:ea typeface="ＭＳ Ｐゴシック" panose="020B0600070205080204" pitchFamily="34" charset="-128"/>
                <a:cs typeface="Arial" panose="020B0604020202020204" pitchFamily="34" charset="0"/>
                <a:sym typeface="Wingdings" panose="05000000000000000000" pitchFamily="2" charset="2"/>
              </a:rPr>
              <a:t>. Schlaganfälle, 50% für ICB)</a:t>
            </a:r>
          </a:p>
          <a:p>
            <a:pPr eaLnBrk="1" hangingPunct="1">
              <a:lnSpc>
                <a:spcPct val="90000"/>
              </a:lnSpc>
            </a:pPr>
            <a:r>
              <a:rPr lang="de-DE" altLang="de-DE" sz="2000" dirty="0">
                <a:ea typeface="ＭＳ Ｐゴシック" panose="020B0600070205080204" pitchFamily="34" charset="-128"/>
                <a:cs typeface="Arial" panose="020B0604020202020204" pitchFamily="34" charset="0"/>
                <a:sym typeface="Wingdings" panose="05000000000000000000" pitchFamily="2" charset="2"/>
              </a:rPr>
              <a:t>	Reduktion von ‚Major </a:t>
            </a:r>
            <a:r>
              <a:rPr lang="de-DE" altLang="de-DE" sz="2000" dirty="0" err="1">
                <a:ea typeface="ＭＳ Ｐゴシック" panose="020B0600070205080204" pitchFamily="34" charset="-128"/>
                <a:cs typeface="Arial" panose="020B0604020202020204" pitchFamily="34" charset="0"/>
                <a:sym typeface="Wingdings" panose="05000000000000000000" pitchFamily="2" charset="2"/>
              </a:rPr>
              <a:t>vascular</a:t>
            </a:r>
            <a:r>
              <a:rPr lang="de-DE" altLang="de-DE" sz="2000" dirty="0">
                <a:ea typeface="ＭＳ Ｐゴシック" panose="020B0600070205080204" pitchFamily="34" charset="-128"/>
                <a:cs typeface="Arial" panose="020B0604020202020204" pitchFamily="34" charset="0"/>
                <a:sym typeface="Wingdings" panose="05000000000000000000" pitchFamily="2" charset="2"/>
              </a:rPr>
              <a:t> </a:t>
            </a:r>
            <a:r>
              <a:rPr lang="de-DE" altLang="de-DE" sz="2000" dirty="0" err="1">
                <a:ea typeface="ＭＳ Ｐゴシック" panose="020B0600070205080204" pitchFamily="34" charset="-128"/>
                <a:cs typeface="Arial" panose="020B0604020202020204" pitchFamily="34" charset="0"/>
                <a:sym typeface="Wingdings" panose="05000000000000000000" pitchFamily="2" charset="2"/>
              </a:rPr>
              <a:t>events</a:t>
            </a:r>
            <a:r>
              <a:rPr lang="de-DE" altLang="de-DE" sz="2000" dirty="0">
                <a:ea typeface="ＭＳ Ｐゴシック" panose="020B0600070205080204" pitchFamily="34" charset="-128"/>
                <a:cs typeface="Arial" panose="020B0604020202020204" pitchFamily="34" charset="0"/>
                <a:sym typeface="Wingdings" panose="05000000000000000000" pitchFamily="2" charset="2"/>
              </a:rPr>
              <a:t>‘: 20%  15%; </a:t>
            </a:r>
            <a:r>
              <a:rPr lang="el-GR" altLang="de-DE" sz="2000" dirty="0">
                <a:ea typeface="ＭＳ Ｐゴシック" panose="020B0600070205080204" pitchFamily="34" charset="-128"/>
                <a:cs typeface="Arial" panose="020B0604020202020204" pitchFamily="34" charset="0"/>
                <a:sym typeface="Wingdings" panose="05000000000000000000" pitchFamily="2" charset="2"/>
              </a:rPr>
              <a:t>Δ</a:t>
            </a:r>
            <a:r>
              <a:rPr lang="de-DE" altLang="de-DE" sz="2000" dirty="0">
                <a:ea typeface="ＭＳ Ｐゴシック" panose="020B0600070205080204" pitchFamily="34" charset="-128"/>
                <a:cs typeface="Arial" panose="020B0604020202020204" pitchFamily="34" charset="0"/>
                <a:sym typeface="Wingdings" panose="05000000000000000000" pitchFamily="2" charset="2"/>
              </a:rPr>
              <a:t>5%; NNT: 78/y </a:t>
            </a:r>
            <a:endParaRPr lang="el-GR" altLang="de-DE" sz="2000" dirty="0">
              <a:ea typeface="ＭＳ Ｐゴシック" panose="020B0600070205080204" pitchFamily="34" charset="-128"/>
              <a:cs typeface="Arial" panose="020B0604020202020204" pitchFamily="34" charset="0"/>
              <a:sym typeface="Wingdings" panose="05000000000000000000" pitchFamily="2" charset="2"/>
            </a:endParaRPr>
          </a:p>
        </p:txBody>
      </p:sp>
      <p:sp>
        <p:nvSpPr>
          <p:cNvPr id="28676" name="Rectangle 4"/>
          <p:cNvSpPr>
            <a:spLocks noChangeArrowheads="1"/>
          </p:cNvSpPr>
          <p:nvPr/>
        </p:nvSpPr>
        <p:spPr bwMode="auto">
          <a:xfrm>
            <a:off x="1446362" y="126999"/>
            <a:ext cx="3988280" cy="638176"/>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2000"/>
          </a:p>
        </p:txBody>
      </p:sp>
      <p:sp>
        <p:nvSpPr>
          <p:cNvPr id="28677" name="Rectangle 2"/>
          <p:cNvSpPr>
            <a:spLocks noGrp="1" noChangeArrowheads="1"/>
          </p:cNvSpPr>
          <p:nvPr>
            <p:ph type="title" idx="4294967295"/>
          </p:nvPr>
        </p:nvSpPr>
        <p:spPr>
          <a:xfrm>
            <a:off x="1524000" y="127000"/>
            <a:ext cx="8837613" cy="736600"/>
          </a:xfrm>
        </p:spPr>
        <p:txBody>
          <a:bodyPr>
            <a:normAutofit/>
          </a:bodyPr>
          <a:lstStyle/>
          <a:p>
            <a:pPr eaLnBrk="1" hangingPunct="1"/>
            <a:r>
              <a:rPr lang="de-DE" altLang="de-DE" sz="3200" dirty="0">
                <a:ea typeface="ＭＳ Ｐゴシック" panose="020B0600070205080204" pitchFamily="34" charset="-128"/>
              </a:rPr>
              <a:t>Sekundärprävention 		Blutdrucksenkung</a:t>
            </a:r>
          </a:p>
        </p:txBody>
      </p:sp>
      <p:sp>
        <p:nvSpPr>
          <p:cNvPr id="28678" name="Line 6"/>
          <p:cNvSpPr>
            <a:spLocks noChangeShapeType="1"/>
          </p:cNvSpPr>
          <p:nvPr/>
        </p:nvSpPr>
        <p:spPr bwMode="auto">
          <a:xfrm>
            <a:off x="1446362" y="802077"/>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13580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774826" y="4292600"/>
            <a:ext cx="8639175" cy="2089150"/>
          </a:xfrm>
          <a:ln>
            <a:solidFill>
              <a:srgbClr val="000000"/>
            </a:solidFill>
            <a:miter lim="800000"/>
            <a:headEnd/>
            <a:tailEnd/>
          </a:ln>
        </p:spPr>
        <p:txBody>
          <a:bodyPr/>
          <a:lstStyle/>
          <a:p>
            <a:pPr>
              <a:lnSpc>
                <a:spcPct val="147000"/>
              </a:lnSpc>
            </a:pPr>
            <a:r>
              <a:rPr lang="de-DE" altLang="de-DE" sz="2000" dirty="0">
                <a:ea typeface="ＭＳ Ｐゴシック" panose="020B0600070205080204" pitchFamily="34" charset="-128"/>
              </a:rPr>
              <a:t>Weiterhin gültige Regeln für Primär- und Sekundärprävention: </a:t>
            </a:r>
          </a:p>
          <a:p>
            <a:pPr>
              <a:lnSpc>
                <a:spcPct val="147000"/>
              </a:lnSpc>
            </a:pPr>
            <a:r>
              <a:rPr lang="de-DE" altLang="de-DE" sz="2000" dirty="0">
                <a:ea typeface="ＭＳ Ｐゴシック" panose="020B0600070205080204" pitchFamily="34" charset="-128"/>
              </a:rPr>
              <a:t>Alle </a:t>
            </a:r>
            <a:r>
              <a:rPr lang="de-DE" altLang="de-DE" sz="2000" dirty="0" err="1">
                <a:ea typeface="ＭＳ Ｐゴシック" panose="020B0600070205080204" pitchFamily="34" charset="-128"/>
              </a:rPr>
              <a:t>Antihypertensiva</a:t>
            </a:r>
            <a:r>
              <a:rPr lang="de-DE" altLang="de-DE" sz="2000" dirty="0">
                <a:ea typeface="ＭＳ Ｐゴシック" panose="020B0600070205080204" pitchFamily="34" charset="-128"/>
              </a:rPr>
              <a:t> sind wirksam</a:t>
            </a:r>
          </a:p>
          <a:p>
            <a:pPr>
              <a:lnSpc>
                <a:spcPct val="147000"/>
              </a:lnSpc>
            </a:pPr>
            <a:r>
              <a:rPr lang="de-DE" altLang="de-DE" sz="2000" dirty="0">
                <a:ea typeface="ＭＳ Ｐゴシック" panose="020B0600070205080204" pitchFamily="34" charset="-128"/>
              </a:rPr>
              <a:t>Entscheidend ist, dass der Blutdruck effektiv gesenkt wird</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l="30373" t="16211" r="8200" b="68512"/>
          <a:stretch>
            <a:fillRect/>
          </a:stretch>
        </p:blipFill>
        <p:spPr bwMode="auto">
          <a:xfrm>
            <a:off x="1847850" y="1052514"/>
            <a:ext cx="8280400"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l="30373" t="48592" r="39256" b="43159"/>
          <a:stretch>
            <a:fillRect/>
          </a:stretch>
        </p:blipFill>
        <p:spPr bwMode="auto">
          <a:xfrm>
            <a:off x="1919288" y="2636839"/>
            <a:ext cx="777716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l="30373" t="57585" r="43193" b="40538"/>
          <a:stretch>
            <a:fillRect/>
          </a:stretch>
        </p:blipFill>
        <p:spPr bwMode="auto">
          <a:xfrm>
            <a:off x="1919288" y="908051"/>
            <a:ext cx="6769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Rectangle 6"/>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30727" name="Rectangle 7"/>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30728"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600" b="1"/>
              <a:t>Stroke-Prävention</a:t>
            </a:r>
            <a:r>
              <a:rPr lang="de-DE" altLang="de-DE" sz="2600" b="1">
                <a:solidFill>
                  <a:schemeClr val="accent2"/>
                </a:solidFill>
              </a:rPr>
              <a:t> 		Blutdrucksenkung</a:t>
            </a:r>
          </a:p>
        </p:txBody>
      </p:sp>
      <p:sp>
        <p:nvSpPr>
          <p:cNvPr id="30729" name="Line 9"/>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46725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787400"/>
            <a:ext cx="8229600" cy="242888"/>
          </a:xfrm>
          <a:noFill/>
        </p:spPr>
        <p:txBody>
          <a:bodyPr>
            <a:normAutofit fontScale="90000"/>
          </a:bodyPr>
          <a:lstStyle/>
          <a:p>
            <a:pPr algn="ctr"/>
            <a:r>
              <a:rPr lang="de-DE" altLang="de-DE" sz="2500">
                <a:ea typeface="ＭＳ Ｐゴシック" panose="020B0600070205080204" pitchFamily="34" charset="-128"/>
              </a:rPr>
              <a:t>Gibt es trotzdem Unterschiede?</a:t>
            </a:r>
          </a:p>
        </p:txBody>
      </p:sp>
      <p:sp>
        <p:nvSpPr>
          <p:cNvPr id="31747" name="Text Box 3"/>
          <p:cNvSpPr txBox="1">
            <a:spLocks noChangeArrowheads="1"/>
          </p:cNvSpPr>
          <p:nvPr/>
        </p:nvSpPr>
        <p:spPr bwMode="auto">
          <a:xfrm>
            <a:off x="1993901" y="2278064"/>
            <a:ext cx="2447925" cy="37623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ACE-Hemmer</a:t>
            </a:r>
          </a:p>
        </p:txBody>
      </p:sp>
      <p:sp>
        <p:nvSpPr>
          <p:cNvPr id="31748" name="Text Box 4"/>
          <p:cNvSpPr txBox="1">
            <a:spLocks noChangeArrowheads="1"/>
          </p:cNvSpPr>
          <p:nvPr/>
        </p:nvSpPr>
        <p:spPr bwMode="auto">
          <a:xfrm>
            <a:off x="4586288" y="1846263"/>
            <a:ext cx="2735262" cy="37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LIFE</a:t>
            </a:r>
          </a:p>
          <a:p>
            <a:pPr algn="ctr" eaLnBrk="1" hangingPunct="1">
              <a:spcBef>
                <a:spcPct val="50000"/>
              </a:spcBef>
              <a:buClrTx/>
            </a:pPr>
            <a:r>
              <a:rPr lang="de-DE" altLang="de-DE" sz="1800">
                <a:cs typeface="Lucida Sans Unicode" panose="020B0602030504020204" pitchFamily="34" charset="0"/>
              </a:rPr>
              <a:t>ANBP2</a:t>
            </a:r>
          </a:p>
          <a:p>
            <a:pPr algn="ctr" eaLnBrk="1" hangingPunct="1">
              <a:spcBef>
                <a:spcPct val="50000"/>
              </a:spcBef>
              <a:buClrTx/>
            </a:pPr>
            <a:r>
              <a:rPr lang="de-DE" altLang="de-DE" sz="1800">
                <a:cs typeface="Lucida Sans Unicode" panose="020B0602030504020204" pitchFamily="34" charset="0"/>
              </a:rPr>
              <a:t>ALLHAT</a:t>
            </a:r>
          </a:p>
          <a:p>
            <a:pPr algn="ctr" eaLnBrk="1" hangingPunct="1">
              <a:spcBef>
                <a:spcPct val="50000"/>
              </a:spcBef>
              <a:buClrTx/>
            </a:pPr>
            <a:r>
              <a:rPr lang="de-DE" altLang="de-DE" sz="1800">
                <a:cs typeface="Lucida Sans Unicode" panose="020B0602030504020204" pitchFamily="34" charset="0"/>
              </a:rPr>
              <a:t>ALLHAT</a:t>
            </a:r>
          </a:p>
          <a:p>
            <a:pPr algn="ctr" eaLnBrk="1" hangingPunct="1">
              <a:spcBef>
                <a:spcPct val="50000"/>
              </a:spcBef>
              <a:buClrTx/>
            </a:pPr>
            <a:r>
              <a:rPr lang="de-DE" altLang="de-DE" sz="1800">
                <a:cs typeface="Lucida Sans Unicode" panose="020B0602030504020204" pitchFamily="34" charset="0"/>
              </a:rPr>
              <a:t>MOSES</a:t>
            </a:r>
          </a:p>
          <a:p>
            <a:pPr algn="ctr" eaLnBrk="1" hangingPunct="1">
              <a:spcBef>
                <a:spcPct val="50000"/>
              </a:spcBef>
              <a:buClrTx/>
            </a:pPr>
            <a:r>
              <a:rPr lang="de-DE" altLang="de-DE" sz="1800">
                <a:cs typeface="Lucida Sans Unicode" panose="020B0602030504020204" pitchFamily="34" charset="0"/>
              </a:rPr>
              <a:t>ASCOT- BPLA</a:t>
            </a:r>
          </a:p>
          <a:p>
            <a:pPr algn="ctr" eaLnBrk="1" hangingPunct="1">
              <a:spcBef>
                <a:spcPct val="50000"/>
              </a:spcBef>
              <a:buClrTx/>
            </a:pPr>
            <a:r>
              <a:rPr lang="de-DE" altLang="de-DE" sz="1800">
                <a:cs typeface="Lucida Sans Unicode" panose="020B0602030504020204" pitchFamily="34" charset="0"/>
              </a:rPr>
              <a:t>ASCOT- BPLA</a:t>
            </a:r>
          </a:p>
          <a:p>
            <a:pPr algn="ctr" eaLnBrk="1" hangingPunct="1">
              <a:spcBef>
                <a:spcPct val="50000"/>
              </a:spcBef>
              <a:buClrTx/>
            </a:pPr>
            <a:r>
              <a:rPr lang="de-DE" altLang="de-DE" sz="1800">
                <a:cs typeface="Lucida Sans Unicode" panose="020B0602030504020204" pitchFamily="34" charset="0"/>
              </a:rPr>
              <a:t>(PROGRESS)</a:t>
            </a:r>
          </a:p>
          <a:p>
            <a:pPr algn="ctr" eaLnBrk="1" hangingPunct="1">
              <a:lnSpc>
                <a:spcPct val="130000"/>
              </a:lnSpc>
              <a:spcBef>
                <a:spcPct val="50000"/>
              </a:spcBef>
              <a:buClrTx/>
            </a:pPr>
            <a:r>
              <a:rPr lang="de-DE" altLang="de-DE" sz="1800">
                <a:cs typeface="Lucida Sans Unicode" panose="020B0602030504020204" pitchFamily="34" charset="0"/>
              </a:rPr>
              <a:t>ACCOMPLISH</a:t>
            </a:r>
          </a:p>
        </p:txBody>
      </p:sp>
      <p:sp>
        <p:nvSpPr>
          <p:cNvPr id="31749" name="Text Box 5"/>
          <p:cNvSpPr txBox="1">
            <a:spLocks noChangeArrowheads="1"/>
          </p:cNvSpPr>
          <p:nvPr/>
        </p:nvSpPr>
        <p:spPr bwMode="auto">
          <a:xfrm>
            <a:off x="1993901" y="1846264"/>
            <a:ext cx="2447925" cy="37623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Losartan</a:t>
            </a:r>
          </a:p>
        </p:txBody>
      </p:sp>
      <p:sp>
        <p:nvSpPr>
          <p:cNvPr id="31750" name="Text Box 6"/>
          <p:cNvSpPr txBox="1">
            <a:spLocks noChangeArrowheads="1"/>
          </p:cNvSpPr>
          <p:nvPr/>
        </p:nvSpPr>
        <p:spPr bwMode="auto">
          <a:xfrm>
            <a:off x="1993901" y="2636839"/>
            <a:ext cx="2447925"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Lisinopril</a:t>
            </a:r>
          </a:p>
        </p:txBody>
      </p:sp>
      <p:sp>
        <p:nvSpPr>
          <p:cNvPr id="31751" name="Text Box 7"/>
          <p:cNvSpPr txBox="1">
            <a:spLocks noChangeArrowheads="1"/>
          </p:cNvSpPr>
          <p:nvPr/>
        </p:nvSpPr>
        <p:spPr bwMode="auto">
          <a:xfrm>
            <a:off x="1993901" y="3502025"/>
            <a:ext cx="2447925" cy="37623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Eprosartan</a:t>
            </a:r>
          </a:p>
        </p:txBody>
      </p:sp>
      <p:sp>
        <p:nvSpPr>
          <p:cNvPr id="31752" name="Text Box 8"/>
          <p:cNvSpPr txBox="1">
            <a:spLocks noChangeArrowheads="1"/>
          </p:cNvSpPr>
          <p:nvPr/>
        </p:nvSpPr>
        <p:spPr bwMode="auto">
          <a:xfrm>
            <a:off x="1993901" y="3070225"/>
            <a:ext cx="2447925" cy="376238"/>
          </a:xfrm>
          <a:prstGeom prst="rect">
            <a:avLst/>
          </a:prstGeom>
          <a:solidFill>
            <a:srgbClr val="FFCC00">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Amlodipin</a:t>
            </a:r>
          </a:p>
        </p:txBody>
      </p:sp>
      <p:sp>
        <p:nvSpPr>
          <p:cNvPr id="31753" name="Text Box 9"/>
          <p:cNvSpPr txBox="1">
            <a:spLocks noChangeArrowheads="1"/>
          </p:cNvSpPr>
          <p:nvPr/>
        </p:nvSpPr>
        <p:spPr bwMode="auto">
          <a:xfrm>
            <a:off x="1993901" y="3890964"/>
            <a:ext cx="2447925" cy="37623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Perindopril</a:t>
            </a:r>
          </a:p>
        </p:txBody>
      </p:sp>
      <p:sp>
        <p:nvSpPr>
          <p:cNvPr id="31754" name="Text Box 10"/>
          <p:cNvSpPr txBox="1">
            <a:spLocks noChangeArrowheads="1"/>
          </p:cNvSpPr>
          <p:nvPr/>
        </p:nvSpPr>
        <p:spPr bwMode="auto">
          <a:xfrm>
            <a:off x="1993901" y="4287839"/>
            <a:ext cx="2447925" cy="37623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Amlodipin</a:t>
            </a:r>
          </a:p>
        </p:txBody>
      </p:sp>
      <p:sp>
        <p:nvSpPr>
          <p:cNvPr id="31755" name="Text Box 11"/>
          <p:cNvSpPr txBox="1">
            <a:spLocks noChangeArrowheads="1"/>
          </p:cNvSpPr>
          <p:nvPr/>
        </p:nvSpPr>
        <p:spPr bwMode="auto">
          <a:xfrm>
            <a:off x="7537451" y="1846264"/>
            <a:ext cx="2735263"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Atenolol</a:t>
            </a:r>
          </a:p>
        </p:txBody>
      </p:sp>
      <p:sp>
        <p:nvSpPr>
          <p:cNvPr id="31756" name="Text Box 12"/>
          <p:cNvSpPr txBox="1">
            <a:spLocks noChangeArrowheads="1"/>
          </p:cNvSpPr>
          <p:nvPr/>
        </p:nvSpPr>
        <p:spPr bwMode="auto">
          <a:xfrm>
            <a:off x="7537451" y="2636839"/>
            <a:ext cx="2735263" cy="37623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Chlorthalidon</a:t>
            </a:r>
          </a:p>
        </p:txBody>
      </p:sp>
      <p:sp>
        <p:nvSpPr>
          <p:cNvPr id="31757" name="Text Box 13"/>
          <p:cNvSpPr txBox="1">
            <a:spLocks noChangeArrowheads="1"/>
          </p:cNvSpPr>
          <p:nvPr/>
        </p:nvSpPr>
        <p:spPr bwMode="auto">
          <a:xfrm>
            <a:off x="7537451" y="2278064"/>
            <a:ext cx="2735263"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Diuretikum</a:t>
            </a:r>
          </a:p>
        </p:txBody>
      </p:sp>
      <p:sp>
        <p:nvSpPr>
          <p:cNvPr id="31758" name="Text Box 14"/>
          <p:cNvSpPr txBox="1">
            <a:spLocks noChangeArrowheads="1"/>
          </p:cNvSpPr>
          <p:nvPr/>
        </p:nvSpPr>
        <p:spPr bwMode="auto">
          <a:xfrm>
            <a:off x="7537451" y="3536950"/>
            <a:ext cx="27352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Nitrendipin</a:t>
            </a:r>
          </a:p>
        </p:txBody>
      </p:sp>
      <p:sp>
        <p:nvSpPr>
          <p:cNvPr id="31759" name="Text Box 15"/>
          <p:cNvSpPr txBox="1">
            <a:spLocks noChangeArrowheads="1"/>
          </p:cNvSpPr>
          <p:nvPr/>
        </p:nvSpPr>
        <p:spPr bwMode="auto">
          <a:xfrm>
            <a:off x="7537451" y="4257675"/>
            <a:ext cx="27352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Hydrochlorothiazid</a:t>
            </a:r>
          </a:p>
        </p:txBody>
      </p:sp>
      <p:sp>
        <p:nvSpPr>
          <p:cNvPr id="31760" name="Text Box 16"/>
          <p:cNvSpPr txBox="1">
            <a:spLocks noChangeArrowheads="1"/>
          </p:cNvSpPr>
          <p:nvPr/>
        </p:nvSpPr>
        <p:spPr bwMode="auto">
          <a:xfrm>
            <a:off x="7537451" y="3070225"/>
            <a:ext cx="2735263" cy="37623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Chlorthalidon</a:t>
            </a:r>
          </a:p>
        </p:txBody>
      </p:sp>
      <p:sp>
        <p:nvSpPr>
          <p:cNvPr id="31761" name="Text Box 17"/>
          <p:cNvSpPr txBox="1">
            <a:spLocks noChangeArrowheads="1"/>
          </p:cNvSpPr>
          <p:nvPr/>
        </p:nvSpPr>
        <p:spPr bwMode="auto">
          <a:xfrm>
            <a:off x="7537451" y="3897314"/>
            <a:ext cx="2735263"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Atenolol</a:t>
            </a:r>
          </a:p>
        </p:txBody>
      </p:sp>
      <p:sp>
        <p:nvSpPr>
          <p:cNvPr id="31762" name="Text Box 18"/>
          <p:cNvSpPr txBox="1">
            <a:spLocks noChangeArrowheads="1"/>
          </p:cNvSpPr>
          <p:nvPr/>
        </p:nvSpPr>
        <p:spPr bwMode="auto">
          <a:xfrm>
            <a:off x="1920875" y="1108075"/>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a:solidFill>
                  <a:schemeClr val="accent2"/>
                </a:solidFill>
                <a:cs typeface="Lucida Sans Unicode" panose="020B0602030504020204" pitchFamily="34" charset="0"/>
              </a:rPr>
              <a:t>„new drugs“</a:t>
            </a:r>
          </a:p>
        </p:txBody>
      </p:sp>
      <p:sp>
        <p:nvSpPr>
          <p:cNvPr id="31763" name="Text Box 19"/>
          <p:cNvSpPr txBox="1">
            <a:spLocks noChangeArrowheads="1"/>
          </p:cNvSpPr>
          <p:nvPr/>
        </p:nvSpPr>
        <p:spPr bwMode="auto">
          <a:xfrm>
            <a:off x="1993901" y="4689475"/>
            <a:ext cx="24479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Perindopril</a:t>
            </a:r>
          </a:p>
        </p:txBody>
      </p:sp>
      <p:sp>
        <p:nvSpPr>
          <p:cNvPr id="31764" name="Text Box 20"/>
          <p:cNvSpPr txBox="1">
            <a:spLocks noChangeArrowheads="1"/>
          </p:cNvSpPr>
          <p:nvPr/>
        </p:nvSpPr>
        <p:spPr bwMode="auto">
          <a:xfrm>
            <a:off x="7535864" y="4683125"/>
            <a:ext cx="2733675" cy="37623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Indapamid</a:t>
            </a:r>
          </a:p>
        </p:txBody>
      </p:sp>
      <p:sp>
        <p:nvSpPr>
          <p:cNvPr id="31765" name="Text Box 21"/>
          <p:cNvSpPr txBox="1">
            <a:spLocks noChangeArrowheads="1"/>
          </p:cNvSpPr>
          <p:nvPr/>
        </p:nvSpPr>
        <p:spPr bwMode="auto">
          <a:xfrm>
            <a:off x="1992314" y="5103813"/>
            <a:ext cx="2447925" cy="6350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700">
                <a:cs typeface="Lucida Sans Unicode" panose="020B0602030504020204" pitchFamily="34" charset="0"/>
              </a:rPr>
              <a:t>Benazepril + </a:t>
            </a:r>
            <a:r>
              <a:rPr lang="de-DE" altLang="de-DE" sz="1800">
                <a:cs typeface="Lucida Sans Unicode" panose="020B0602030504020204" pitchFamily="34" charset="0"/>
              </a:rPr>
              <a:t>Amlodipin</a:t>
            </a:r>
          </a:p>
        </p:txBody>
      </p:sp>
      <p:sp>
        <p:nvSpPr>
          <p:cNvPr id="31766" name="Text Box 22"/>
          <p:cNvSpPr txBox="1">
            <a:spLocks noChangeArrowheads="1"/>
          </p:cNvSpPr>
          <p:nvPr/>
        </p:nvSpPr>
        <p:spPr bwMode="auto">
          <a:xfrm>
            <a:off x="7535863" y="5108576"/>
            <a:ext cx="2735262"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Benazepril +Hydrochlorothiazid</a:t>
            </a:r>
          </a:p>
        </p:txBody>
      </p:sp>
      <p:sp>
        <p:nvSpPr>
          <p:cNvPr id="31767" name="Text Box 23"/>
          <p:cNvSpPr txBox="1">
            <a:spLocks noChangeArrowheads="1"/>
          </p:cNvSpPr>
          <p:nvPr/>
        </p:nvSpPr>
        <p:spPr bwMode="auto">
          <a:xfrm>
            <a:off x="7608888" y="1095375"/>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a:solidFill>
                  <a:schemeClr val="accent2"/>
                </a:solidFill>
                <a:cs typeface="Lucida Sans Unicode" panose="020B0602030504020204" pitchFamily="34" charset="0"/>
              </a:rPr>
              <a:t>„old drugs“</a:t>
            </a:r>
          </a:p>
        </p:txBody>
      </p:sp>
      <p:sp>
        <p:nvSpPr>
          <p:cNvPr id="31768" name="Rectangle 24"/>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31769" name="Rectangle 25"/>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31770"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600" b="1"/>
              <a:t>Stroke-Prävention</a:t>
            </a:r>
            <a:r>
              <a:rPr lang="de-DE" altLang="de-DE" sz="2600" b="1">
                <a:solidFill>
                  <a:schemeClr val="accent2"/>
                </a:solidFill>
              </a:rPr>
              <a:t> 		Blutdrucksenkung</a:t>
            </a:r>
          </a:p>
        </p:txBody>
      </p:sp>
      <p:sp>
        <p:nvSpPr>
          <p:cNvPr id="31771" name="Line 27"/>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37241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hysiolog Prof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679450"/>
            <a:ext cx="6983413"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992314" y="44450"/>
            <a:ext cx="8207375" cy="6413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3600">
                <a:cs typeface="Lucida Sans Unicode" panose="020B0602030504020204" pitchFamily="34" charset="0"/>
              </a:rPr>
              <a:t>Normales Tag-Nacht-Profil</a:t>
            </a:r>
          </a:p>
        </p:txBody>
      </p:sp>
      <p:sp>
        <p:nvSpPr>
          <p:cNvPr id="140292" name="Oval 4"/>
          <p:cNvSpPr>
            <a:spLocks noChangeArrowheads="1"/>
          </p:cNvSpPr>
          <p:nvPr/>
        </p:nvSpPr>
        <p:spPr bwMode="auto">
          <a:xfrm>
            <a:off x="2208214" y="2349501"/>
            <a:ext cx="3240087" cy="1584325"/>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Tree>
    <p:extLst>
      <p:ext uri="{BB962C8B-B14F-4D97-AF65-F5344CB8AC3E}">
        <p14:creationId xmlns:p14="http://schemas.microsoft.com/office/powerpoint/2010/main" val="488929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linds(horizontal)">
                                      <p:cBhvr>
                                        <p:cTn id="7" dur="5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68576" y="50800"/>
            <a:ext cx="8207375" cy="6413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en-US" altLang="de-DE" sz="3600">
                <a:cs typeface="Lucida Sans Unicode" panose="020B0602030504020204" pitchFamily="34" charset="0"/>
              </a:rPr>
              <a:t>Paradoxe nächtliche Hypertonie</a:t>
            </a:r>
          </a:p>
        </p:txBody>
      </p:sp>
      <p:pic>
        <p:nvPicPr>
          <p:cNvPr id="33795" name="Picture 3" descr="pahtolog Profil"/>
          <p:cNvPicPr>
            <a:picLocks noChangeAspect="1" noChangeArrowheads="1"/>
          </p:cNvPicPr>
          <p:nvPr/>
        </p:nvPicPr>
        <p:blipFill>
          <a:blip r:embed="rId2">
            <a:extLst>
              <a:ext uri="{28A0092B-C50C-407E-A947-70E740481C1C}">
                <a14:useLocalDpi xmlns:a14="http://schemas.microsoft.com/office/drawing/2010/main" val="0"/>
              </a:ext>
            </a:extLst>
          </a:blip>
          <a:srcRect b="3227"/>
          <a:stretch>
            <a:fillRect/>
          </a:stretch>
        </p:blipFill>
        <p:spPr bwMode="auto">
          <a:xfrm>
            <a:off x="2711450" y="765176"/>
            <a:ext cx="64087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Oval 4"/>
          <p:cNvSpPr>
            <a:spLocks noChangeArrowheads="1"/>
          </p:cNvSpPr>
          <p:nvPr/>
        </p:nvSpPr>
        <p:spPr bwMode="auto">
          <a:xfrm>
            <a:off x="2711450" y="2420939"/>
            <a:ext cx="3240088" cy="1584325"/>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Tree>
    <p:extLst>
      <p:ext uri="{BB962C8B-B14F-4D97-AF65-F5344CB8AC3E}">
        <p14:creationId xmlns:p14="http://schemas.microsoft.com/office/powerpoint/2010/main" val="34454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487487" y="4125973"/>
            <a:ext cx="9288463" cy="15113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34819" name="Rectangle 3"/>
          <p:cNvSpPr>
            <a:spLocks noChangeArrowheads="1"/>
          </p:cNvSpPr>
          <p:nvPr/>
        </p:nvSpPr>
        <p:spPr bwMode="auto">
          <a:xfrm>
            <a:off x="1487487" y="1700213"/>
            <a:ext cx="9288463" cy="15113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142340" name="Text Box 4"/>
          <p:cNvSpPr txBox="1">
            <a:spLocks noChangeArrowheads="1"/>
          </p:cNvSpPr>
          <p:nvPr/>
        </p:nvSpPr>
        <p:spPr bwMode="auto">
          <a:xfrm>
            <a:off x="2928938" y="2636838"/>
            <a:ext cx="1727200" cy="3667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ACE-Hemmer</a:t>
            </a:r>
          </a:p>
        </p:txBody>
      </p:sp>
      <p:sp>
        <p:nvSpPr>
          <p:cNvPr id="34821" name="Text Box 5"/>
          <p:cNvSpPr txBox="1">
            <a:spLocks noChangeArrowheads="1"/>
          </p:cNvSpPr>
          <p:nvPr/>
        </p:nvSpPr>
        <p:spPr bwMode="auto">
          <a:xfrm>
            <a:off x="1524000" y="3565526"/>
            <a:ext cx="903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LIFE            ANBP2       MOSES         ASCOT- BPLA      ACOT- BPLA    ALLHAT </a:t>
            </a:r>
          </a:p>
        </p:txBody>
      </p:sp>
      <p:sp>
        <p:nvSpPr>
          <p:cNvPr id="142342" name="Text Box 6"/>
          <p:cNvSpPr txBox="1">
            <a:spLocks noChangeArrowheads="1"/>
          </p:cNvSpPr>
          <p:nvPr/>
        </p:nvSpPr>
        <p:spPr bwMode="auto">
          <a:xfrm>
            <a:off x="1487487" y="2636838"/>
            <a:ext cx="1368426" cy="3667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Losartan</a:t>
            </a:r>
          </a:p>
        </p:txBody>
      </p:sp>
      <p:sp>
        <p:nvSpPr>
          <p:cNvPr id="142343" name="Text Box 7"/>
          <p:cNvSpPr txBox="1">
            <a:spLocks noChangeArrowheads="1"/>
          </p:cNvSpPr>
          <p:nvPr/>
        </p:nvSpPr>
        <p:spPr bwMode="auto">
          <a:xfrm>
            <a:off x="9336088" y="4357688"/>
            <a:ext cx="1331912"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Lisinopril</a:t>
            </a:r>
          </a:p>
        </p:txBody>
      </p:sp>
      <p:sp>
        <p:nvSpPr>
          <p:cNvPr id="142344" name="Text Box 8"/>
          <p:cNvSpPr txBox="1">
            <a:spLocks noChangeArrowheads="1"/>
          </p:cNvSpPr>
          <p:nvPr/>
        </p:nvSpPr>
        <p:spPr bwMode="auto">
          <a:xfrm>
            <a:off x="4727576" y="2636838"/>
            <a:ext cx="1368425" cy="3667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Eprosartan</a:t>
            </a:r>
          </a:p>
        </p:txBody>
      </p:sp>
      <p:sp>
        <p:nvSpPr>
          <p:cNvPr id="142345" name="Text Box 9"/>
          <p:cNvSpPr txBox="1">
            <a:spLocks noChangeArrowheads="1"/>
          </p:cNvSpPr>
          <p:nvPr/>
        </p:nvSpPr>
        <p:spPr bwMode="auto">
          <a:xfrm>
            <a:off x="9191625" y="4862513"/>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Amlodipin</a:t>
            </a:r>
          </a:p>
        </p:txBody>
      </p:sp>
      <p:sp>
        <p:nvSpPr>
          <p:cNvPr id="142346" name="Text Box 10"/>
          <p:cNvSpPr txBox="1">
            <a:spLocks noChangeArrowheads="1"/>
          </p:cNvSpPr>
          <p:nvPr/>
        </p:nvSpPr>
        <p:spPr bwMode="auto">
          <a:xfrm>
            <a:off x="6167438" y="2636838"/>
            <a:ext cx="1439862" cy="3667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Perindopril</a:t>
            </a:r>
          </a:p>
        </p:txBody>
      </p:sp>
      <p:sp>
        <p:nvSpPr>
          <p:cNvPr id="142347" name="Text Box 11"/>
          <p:cNvSpPr txBox="1">
            <a:spLocks noChangeArrowheads="1"/>
          </p:cNvSpPr>
          <p:nvPr/>
        </p:nvSpPr>
        <p:spPr bwMode="auto">
          <a:xfrm>
            <a:off x="7680326" y="2636838"/>
            <a:ext cx="1439863" cy="3667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Amlodipin</a:t>
            </a:r>
          </a:p>
        </p:txBody>
      </p:sp>
      <p:sp>
        <p:nvSpPr>
          <p:cNvPr id="142348" name="Text Box 12"/>
          <p:cNvSpPr txBox="1">
            <a:spLocks noChangeArrowheads="1"/>
          </p:cNvSpPr>
          <p:nvPr/>
        </p:nvSpPr>
        <p:spPr bwMode="auto">
          <a:xfrm>
            <a:off x="5846764" y="4508501"/>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Atenolol</a:t>
            </a:r>
          </a:p>
        </p:txBody>
      </p:sp>
      <p:sp>
        <p:nvSpPr>
          <p:cNvPr id="142349" name="Text Box 13"/>
          <p:cNvSpPr txBox="1">
            <a:spLocks noChangeArrowheads="1"/>
          </p:cNvSpPr>
          <p:nvPr/>
        </p:nvSpPr>
        <p:spPr bwMode="auto">
          <a:xfrm>
            <a:off x="9191626" y="2636838"/>
            <a:ext cx="1584325" cy="3667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Chlorthalidon</a:t>
            </a:r>
          </a:p>
        </p:txBody>
      </p:sp>
      <p:sp>
        <p:nvSpPr>
          <p:cNvPr id="142350" name="Text Box 14"/>
          <p:cNvSpPr txBox="1">
            <a:spLocks noChangeArrowheads="1"/>
          </p:cNvSpPr>
          <p:nvPr/>
        </p:nvSpPr>
        <p:spPr bwMode="auto">
          <a:xfrm>
            <a:off x="2678113" y="4502151"/>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Diuretikum</a:t>
            </a:r>
          </a:p>
        </p:txBody>
      </p:sp>
      <p:sp>
        <p:nvSpPr>
          <p:cNvPr id="142351" name="Text Box 15"/>
          <p:cNvSpPr txBox="1">
            <a:spLocks noChangeArrowheads="1"/>
          </p:cNvSpPr>
          <p:nvPr/>
        </p:nvSpPr>
        <p:spPr bwMode="auto">
          <a:xfrm>
            <a:off x="3902076" y="4508501"/>
            <a:ext cx="2735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(Nitrendipin)</a:t>
            </a:r>
          </a:p>
        </p:txBody>
      </p:sp>
      <p:sp>
        <p:nvSpPr>
          <p:cNvPr id="142352" name="Text Box 16"/>
          <p:cNvSpPr txBox="1">
            <a:spLocks noChangeArrowheads="1"/>
          </p:cNvSpPr>
          <p:nvPr/>
        </p:nvSpPr>
        <p:spPr bwMode="auto">
          <a:xfrm>
            <a:off x="6997701" y="4508501"/>
            <a:ext cx="2735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Hydrochlorothiazid</a:t>
            </a:r>
          </a:p>
        </p:txBody>
      </p:sp>
      <p:sp>
        <p:nvSpPr>
          <p:cNvPr id="142353" name="Text Box 17"/>
          <p:cNvSpPr txBox="1">
            <a:spLocks noChangeArrowheads="1"/>
          </p:cNvSpPr>
          <p:nvPr/>
        </p:nvSpPr>
        <p:spPr bwMode="auto">
          <a:xfrm>
            <a:off x="1524000" y="4508501"/>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1800">
                <a:cs typeface="Lucida Sans Unicode" panose="020B0602030504020204" pitchFamily="34" charset="0"/>
              </a:rPr>
              <a:t>Atenolol</a:t>
            </a:r>
          </a:p>
        </p:txBody>
      </p:sp>
      <p:sp>
        <p:nvSpPr>
          <p:cNvPr id="34834" name="Text Box 18"/>
          <p:cNvSpPr txBox="1">
            <a:spLocks noChangeArrowheads="1"/>
          </p:cNvSpPr>
          <p:nvPr/>
        </p:nvSpPr>
        <p:spPr bwMode="auto">
          <a:xfrm>
            <a:off x="4079875" y="1916114"/>
            <a:ext cx="4248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3200">
                <a:solidFill>
                  <a:schemeClr val="accent2"/>
                </a:solidFill>
                <a:cs typeface="Lucida Sans Unicode" panose="020B0602030504020204" pitchFamily="34" charset="0"/>
              </a:rPr>
              <a:t>lang wirksam </a:t>
            </a:r>
          </a:p>
        </p:txBody>
      </p:sp>
      <p:sp>
        <p:nvSpPr>
          <p:cNvPr id="34835" name="Text Box 19"/>
          <p:cNvSpPr txBox="1">
            <a:spLocks noChangeArrowheads="1"/>
          </p:cNvSpPr>
          <p:nvPr/>
        </p:nvSpPr>
        <p:spPr bwMode="auto">
          <a:xfrm>
            <a:off x="3648075" y="5013325"/>
            <a:ext cx="5327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3200">
                <a:solidFill>
                  <a:schemeClr val="accent2"/>
                </a:solidFill>
                <a:cs typeface="Lucida Sans Unicode" panose="020B0602030504020204" pitchFamily="34" charset="0"/>
              </a:rPr>
              <a:t>kürzer wirksam</a:t>
            </a:r>
          </a:p>
        </p:txBody>
      </p:sp>
      <p:sp>
        <p:nvSpPr>
          <p:cNvPr id="34836" name="Rectangle 20"/>
          <p:cNvSpPr>
            <a:spLocks noGrp="1" noChangeArrowheads="1"/>
          </p:cNvSpPr>
          <p:nvPr>
            <p:ph type="title"/>
          </p:nvPr>
        </p:nvSpPr>
        <p:spPr>
          <a:xfrm>
            <a:off x="1992313" y="198439"/>
            <a:ext cx="8229600" cy="854075"/>
          </a:xfrm>
          <a:noFill/>
        </p:spPr>
        <p:txBody>
          <a:bodyPr/>
          <a:lstStyle/>
          <a:p>
            <a:pPr algn="ctr"/>
            <a:r>
              <a:rPr lang="de-DE" altLang="de-DE">
                <a:ea typeface="ＭＳ Ｐゴシック" panose="020B0600070205080204" pitchFamily="34" charset="-128"/>
              </a:rPr>
              <a:t>Ist eine Regel erkennbar?</a:t>
            </a:r>
          </a:p>
        </p:txBody>
      </p:sp>
    </p:spTree>
    <p:extLst>
      <p:ext uri="{BB962C8B-B14F-4D97-AF65-F5344CB8AC3E}">
        <p14:creationId xmlns:p14="http://schemas.microsoft.com/office/powerpoint/2010/main" val="1188494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p:cTn id="7" dur="1000" fill="hold"/>
                                        <p:tgtEl>
                                          <p:spTgt spid="142340"/>
                                        </p:tgtEl>
                                        <p:attrNameLst>
                                          <p:attrName>ppt_w</p:attrName>
                                        </p:attrNameLst>
                                      </p:cBhvr>
                                      <p:tavLst>
                                        <p:tav tm="0">
                                          <p:val>
                                            <p:fltVal val="0"/>
                                          </p:val>
                                        </p:tav>
                                        <p:tav tm="100000">
                                          <p:val>
                                            <p:strVal val="#ppt_w"/>
                                          </p:val>
                                        </p:tav>
                                      </p:tavLst>
                                    </p:anim>
                                    <p:anim calcmode="lin" valueType="num">
                                      <p:cBhvr>
                                        <p:cTn id="8" dur="1000" fill="hold"/>
                                        <p:tgtEl>
                                          <p:spTgt spid="142340"/>
                                        </p:tgtEl>
                                        <p:attrNameLst>
                                          <p:attrName>ppt_h</p:attrName>
                                        </p:attrNameLst>
                                      </p:cBhvr>
                                      <p:tavLst>
                                        <p:tav tm="0">
                                          <p:val>
                                            <p:fltVal val="0"/>
                                          </p:val>
                                        </p:tav>
                                        <p:tav tm="100000">
                                          <p:val>
                                            <p:strVal val="#ppt_h"/>
                                          </p:val>
                                        </p:tav>
                                      </p:tavLst>
                                    </p:anim>
                                    <p:anim calcmode="lin" valueType="num">
                                      <p:cBhvr>
                                        <p:cTn id="9" dur="1000" fill="hold"/>
                                        <p:tgtEl>
                                          <p:spTgt spid="1423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234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42342"/>
                                        </p:tgtEl>
                                        <p:attrNameLst>
                                          <p:attrName>style.visibility</p:attrName>
                                        </p:attrNameLst>
                                      </p:cBhvr>
                                      <p:to>
                                        <p:strVal val="visible"/>
                                      </p:to>
                                    </p:set>
                                    <p:anim calcmode="lin" valueType="num">
                                      <p:cBhvr>
                                        <p:cTn id="13" dur="1000" fill="hold"/>
                                        <p:tgtEl>
                                          <p:spTgt spid="142342"/>
                                        </p:tgtEl>
                                        <p:attrNameLst>
                                          <p:attrName>ppt_w</p:attrName>
                                        </p:attrNameLst>
                                      </p:cBhvr>
                                      <p:tavLst>
                                        <p:tav tm="0">
                                          <p:val>
                                            <p:fltVal val="0"/>
                                          </p:val>
                                        </p:tav>
                                        <p:tav tm="100000">
                                          <p:val>
                                            <p:strVal val="#ppt_w"/>
                                          </p:val>
                                        </p:tav>
                                      </p:tavLst>
                                    </p:anim>
                                    <p:anim calcmode="lin" valueType="num">
                                      <p:cBhvr>
                                        <p:cTn id="14" dur="1000" fill="hold"/>
                                        <p:tgtEl>
                                          <p:spTgt spid="142342"/>
                                        </p:tgtEl>
                                        <p:attrNameLst>
                                          <p:attrName>ppt_h</p:attrName>
                                        </p:attrNameLst>
                                      </p:cBhvr>
                                      <p:tavLst>
                                        <p:tav tm="0">
                                          <p:val>
                                            <p:fltVal val="0"/>
                                          </p:val>
                                        </p:tav>
                                        <p:tav tm="100000">
                                          <p:val>
                                            <p:strVal val="#ppt_h"/>
                                          </p:val>
                                        </p:tav>
                                      </p:tavLst>
                                    </p:anim>
                                    <p:anim calcmode="lin" valueType="num">
                                      <p:cBhvr>
                                        <p:cTn id="15" dur="1000" fill="hold"/>
                                        <p:tgtEl>
                                          <p:spTgt spid="14234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234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42343"/>
                                        </p:tgtEl>
                                        <p:attrNameLst>
                                          <p:attrName>style.visibility</p:attrName>
                                        </p:attrNameLst>
                                      </p:cBhvr>
                                      <p:to>
                                        <p:strVal val="visible"/>
                                      </p:to>
                                    </p:set>
                                    <p:anim calcmode="lin" valueType="num">
                                      <p:cBhvr>
                                        <p:cTn id="19" dur="1000" fill="hold"/>
                                        <p:tgtEl>
                                          <p:spTgt spid="142343"/>
                                        </p:tgtEl>
                                        <p:attrNameLst>
                                          <p:attrName>ppt_w</p:attrName>
                                        </p:attrNameLst>
                                      </p:cBhvr>
                                      <p:tavLst>
                                        <p:tav tm="0">
                                          <p:val>
                                            <p:fltVal val="0"/>
                                          </p:val>
                                        </p:tav>
                                        <p:tav tm="100000">
                                          <p:val>
                                            <p:strVal val="#ppt_w"/>
                                          </p:val>
                                        </p:tav>
                                      </p:tavLst>
                                    </p:anim>
                                    <p:anim calcmode="lin" valueType="num">
                                      <p:cBhvr>
                                        <p:cTn id="20" dur="1000" fill="hold"/>
                                        <p:tgtEl>
                                          <p:spTgt spid="142343"/>
                                        </p:tgtEl>
                                        <p:attrNameLst>
                                          <p:attrName>ppt_h</p:attrName>
                                        </p:attrNameLst>
                                      </p:cBhvr>
                                      <p:tavLst>
                                        <p:tav tm="0">
                                          <p:val>
                                            <p:fltVal val="0"/>
                                          </p:val>
                                        </p:tav>
                                        <p:tav tm="100000">
                                          <p:val>
                                            <p:strVal val="#ppt_h"/>
                                          </p:val>
                                        </p:tav>
                                      </p:tavLst>
                                    </p:anim>
                                    <p:anim calcmode="lin" valueType="num">
                                      <p:cBhvr>
                                        <p:cTn id="21" dur="1000" fill="hold"/>
                                        <p:tgtEl>
                                          <p:spTgt spid="14234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4234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42344"/>
                                        </p:tgtEl>
                                        <p:attrNameLst>
                                          <p:attrName>style.visibility</p:attrName>
                                        </p:attrNameLst>
                                      </p:cBhvr>
                                      <p:to>
                                        <p:strVal val="visible"/>
                                      </p:to>
                                    </p:set>
                                    <p:anim calcmode="lin" valueType="num">
                                      <p:cBhvr>
                                        <p:cTn id="25" dur="1000" fill="hold"/>
                                        <p:tgtEl>
                                          <p:spTgt spid="142344"/>
                                        </p:tgtEl>
                                        <p:attrNameLst>
                                          <p:attrName>ppt_w</p:attrName>
                                        </p:attrNameLst>
                                      </p:cBhvr>
                                      <p:tavLst>
                                        <p:tav tm="0">
                                          <p:val>
                                            <p:fltVal val="0"/>
                                          </p:val>
                                        </p:tav>
                                        <p:tav tm="100000">
                                          <p:val>
                                            <p:strVal val="#ppt_w"/>
                                          </p:val>
                                        </p:tav>
                                      </p:tavLst>
                                    </p:anim>
                                    <p:anim calcmode="lin" valueType="num">
                                      <p:cBhvr>
                                        <p:cTn id="26" dur="1000" fill="hold"/>
                                        <p:tgtEl>
                                          <p:spTgt spid="142344"/>
                                        </p:tgtEl>
                                        <p:attrNameLst>
                                          <p:attrName>ppt_h</p:attrName>
                                        </p:attrNameLst>
                                      </p:cBhvr>
                                      <p:tavLst>
                                        <p:tav tm="0">
                                          <p:val>
                                            <p:fltVal val="0"/>
                                          </p:val>
                                        </p:tav>
                                        <p:tav tm="100000">
                                          <p:val>
                                            <p:strVal val="#ppt_h"/>
                                          </p:val>
                                        </p:tav>
                                      </p:tavLst>
                                    </p:anim>
                                    <p:anim calcmode="lin" valueType="num">
                                      <p:cBhvr>
                                        <p:cTn id="27" dur="1000" fill="hold"/>
                                        <p:tgtEl>
                                          <p:spTgt spid="14234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234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42345"/>
                                        </p:tgtEl>
                                        <p:attrNameLst>
                                          <p:attrName>style.visibility</p:attrName>
                                        </p:attrNameLst>
                                      </p:cBhvr>
                                      <p:to>
                                        <p:strVal val="visible"/>
                                      </p:to>
                                    </p:set>
                                    <p:anim calcmode="lin" valueType="num">
                                      <p:cBhvr>
                                        <p:cTn id="31" dur="1000" fill="hold"/>
                                        <p:tgtEl>
                                          <p:spTgt spid="142345"/>
                                        </p:tgtEl>
                                        <p:attrNameLst>
                                          <p:attrName>ppt_w</p:attrName>
                                        </p:attrNameLst>
                                      </p:cBhvr>
                                      <p:tavLst>
                                        <p:tav tm="0">
                                          <p:val>
                                            <p:fltVal val="0"/>
                                          </p:val>
                                        </p:tav>
                                        <p:tav tm="100000">
                                          <p:val>
                                            <p:strVal val="#ppt_w"/>
                                          </p:val>
                                        </p:tav>
                                      </p:tavLst>
                                    </p:anim>
                                    <p:anim calcmode="lin" valueType="num">
                                      <p:cBhvr>
                                        <p:cTn id="32" dur="1000" fill="hold"/>
                                        <p:tgtEl>
                                          <p:spTgt spid="142345"/>
                                        </p:tgtEl>
                                        <p:attrNameLst>
                                          <p:attrName>ppt_h</p:attrName>
                                        </p:attrNameLst>
                                      </p:cBhvr>
                                      <p:tavLst>
                                        <p:tav tm="0">
                                          <p:val>
                                            <p:fltVal val="0"/>
                                          </p:val>
                                        </p:tav>
                                        <p:tav tm="100000">
                                          <p:val>
                                            <p:strVal val="#ppt_h"/>
                                          </p:val>
                                        </p:tav>
                                      </p:tavLst>
                                    </p:anim>
                                    <p:anim calcmode="lin" valueType="num">
                                      <p:cBhvr>
                                        <p:cTn id="33" dur="1000" fill="hold"/>
                                        <p:tgtEl>
                                          <p:spTgt spid="14234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234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42346"/>
                                        </p:tgtEl>
                                        <p:attrNameLst>
                                          <p:attrName>style.visibility</p:attrName>
                                        </p:attrNameLst>
                                      </p:cBhvr>
                                      <p:to>
                                        <p:strVal val="visible"/>
                                      </p:to>
                                    </p:set>
                                    <p:anim calcmode="lin" valueType="num">
                                      <p:cBhvr>
                                        <p:cTn id="37" dur="1000" fill="hold"/>
                                        <p:tgtEl>
                                          <p:spTgt spid="142346"/>
                                        </p:tgtEl>
                                        <p:attrNameLst>
                                          <p:attrName>ppt_w</p:attrName>
                                        </p:attrNameLst>
                                      </p:cBhvr>
                                      <p:tavLst>
                                        <p:tav tm="0">
                                          <p:val>
                                            <p:fltVal val="0"/>
                                          </p:val>
                                        </p:tav>
                                        <p:tav tm="100000">
                                          <p:val>
                                            <p:strVal val="#ppt_w"/>
                                          </p:val>
                                        </p:tav>
                                      </p:tavLst>
                                    </p:anim>
                                    <p:anim calcmode="lin" valueType="num">
                                      <p:cBhvr>
                                        <p:cTn id="38" dur="1000" fill="hold"/>
                                        <p:tgtEl>
                                          <p:spTgt spid="142346"/>
                                        </p:tgtEl>
                                        <p:attrNameLst>
                                          <p:attrName>ppt_h</p:attrName>
                                        </p:attrNameLst>
                                      </p:cBhvr>
                                      <p:tavLst>
                                        <p:tav tm="0">
                                          <p:val>
                                            <p:fltVal val="0"/>
                                          </p:val>
                                        </p:tav>
                                        <p:tav tm="100000">
                                          <p:val>
                                            <p:strVal val="#ppt_h"/>
                                          </p:val>
                                        </p:tav>
                                      </p:tavLst>
                                    </p:anim>
                                    <p:anim calcmode="lin" valueType="num">
                                      <p:cBhvr>
                                        <p:cTn id="39" dur="1000" fill="hold"/>
                                        <p:tgtEl>
                                          <p:spTgt spid="14234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2346"/>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42347"/>
                                        </p:tgtEl>
                                        <p:attrNameLst>
                                          <p:attrName>style.visibility</p:attrName>
                                        </p:attrNameLst>
                                      </p:cBhvr>
                                      <p:to>
                                        <p:strVal val="visible"/>
                                      </p:to>
                                    </p:set>
                                    <p:anim calcmode="lin" valueType="num">
                                      <p:cBhvr>
                                        <p:cTn id="43" dur="1000" fill="hold"/>
                                        <p:tgtEl>
                                          <p:spTgt spid="142347"/>
                                        </p:tgtEl>
                                        <p:attrNameLst>
                                          <p:attrName>ppt_w</p:attrName>
                                        </p:attrNameLst>
                                      </p:cBhvr>
                                      <p:tavLst>
                                        <p:tav tm="0">
                                          <p:val>
                                            <p:fltVal val="0"/>
                                          </p:val>
                                        </p:tav>
                                        <p:tav tm="100000">
                                          <p:val>
                                            <p:strVal val="#ppt_w"/>
                                          </p:val>
                                        </p:tav>
                                      </p:tavLst>
                                    </p:anim>
                                    <p:anim calcmode="lin" valueType="num">
                                      <p:cBhvr>
                                        <p:cTn id="44" dur="1000" fill="hold"/>
                                        <p:tgtEl>
                                          <p:spTgt spid="142347"/>
                                        </p:tgtEl>
                                        <p:attrNameLst>
                                          <p:attrName>ppt_h</p:attrName>
                                        </p:attrNameLst>
                                      </p:cBhvr>
                                      <p:tavLst>
                                        <p:tav tm="0">
                                          <p:val>
                                            <p:fltVal val="0"/>
                                          </p:val>
                                        </p:tav>
                                        <p:tav tm="100000">
                                          <p:val>
                                            <p:strVal val="#ppt_h"/>
                                          </p:val>
                                        </p:tav>
                                      </p:tavLst>
                                    </p:anim>
                                    <p:anim calcmode="lin" valueType="num">
                                      <p:cBhvr>
                                        <p:cTn id="45" dur="1000" fill="hold"/>
                                        <p:tgtEl>
                                          <p:spTgt spid="142347"/>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42347"/>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42348"/>
                                        </p:tgtEl>
                                        <p:attrNameLst>
                                          <p:attrName>style.visibility</p:attrName>
                                        </p:attrNameLst>
                                      </p:cBhvr>
                                      <p:to>
                                        <p:strVal val="visible"/>
                                      </p:to>
                                    </p:set>
                                    <p:anim calcmode="lin" valueType="num">
                                      <p:cBhvr>
                                        <p:cTn id="49" dur="1000" fill="hold"/>
                                        <p:tgtEl>
                                          <p:spTgt spid="142348"/>
                                        </p:tgtEl>
                                        <p:attrNameLst>
                                          <p:attrName>ppt_w</p:attrName>
                                        </p:attrNameLst>
                                      </p:cBhvr>
                                      <p:tavLst>
                                        <p:tav tm="0">
                                          <p:val>
                                            <p:fltVal val="0"/>
                                          </p:val>
                                        </p:tav>
                                        <p:tav tm="100000">
                                          <p:val>
                                            <p:strVal val="#ppt_w"/>
                                          </p:val>
                                        </p:tav>
                                      </p:tavLst>
                                    </p:anim>
                                    <p:anim calcmode="lin" valueType="num">
                                      <p:cBhvr>
                                        <p:cTn id="50" dur="1000" fill="hold"/>
                                        <p:tgtEl>
                                          <p:spTgt spid="142348"/>
                                        </p:tgtEl>
                                        <p:attrNameLst>
                                          <p:attrName>ppt_h</p:attrName>
                                        </p:attrNameLst>
                                      </p:cBhvr>
                                      <p:tavLst>
                                        <p:tav tm="0">
                                          <p:val>
                                            <p:fltVal val="0"/>
                                          </p:val>
                                        </p:tav>
                                        <p:tav tm="100000">
                                          <p:val>
                                            <p:strVal val="#ppt_h"/>
                                          </p:val>
                                        </p:tav>
                                      </p:tavLst>
                                    </p:anim>
                                    <p:anim calcmode="lin" valueType="num">
                                      <p:cBhvr>
                                        <p:cTn id="51" dur="1000" fill="hold"/>
                                        <p:tgtEl>
                                          <p:spTgt spid="14234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42348"/>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142349"/>
                                        </p:tgtEl>
                                        <p:attrNameLst>
                                          <p:attrName>style.visibility</p:attrName>
                                        </p:attrNameLst>
                                      </p:cBhvr>
                                      <p:to>
                                        <p:strVal val="visible"/>
                                      </p:to>
                                    </p:set>
                                    <p:anim calcmode="lin" valueType="num">
                                      <p:cBhvr>
                                        <p:cTn id="55" dur="1000" fill="hold"/>
                                        <p:tgtEl>
                                          <p:spTgt spid="142349"/>
                                        </p:tgtEl>
                                        <p:attrNameLst>
                                          <p:attrName>ppt_w</p:attrName>
                                        </p:attrNameLst>
                                      </p:cBhvr>
                                      <p:tavLst>
                                        <p:tav tm="0">
                                          <p:val>
                                            <p:fltVal val="0"/>
                                          </p:val>
                                        </p:tav>
                                        <p:tav tm="100000">
                                          <p:val>
                                            <p:strVal val="#ppt_w"/>
                                          </p:val>
                                        </p:tav>
                                      </p:tavLst>
                                    </p:anim>
                                    <p:anim calcmode="lin" valueType="num">
                                      <p:cBhvr>
                                        <p:cTn id="56" dur="1000" fill="hold"/>
                                        <p:tgtEl>
                                          <p:spTgt spid="142349"/>
                                        </p:tgtEl>
                                        <p:attrNameLst>
                                          <p:attrName>ppt_h</p:attrName>
                                        </p:attrNameLst>
                                      </p:cBhvr>
                                      <p:tavLst>
                                        <p:tav tm="0">
                                          <p:val>
                                            <p:fltVal val="0"/>
                                          </p:val>
                                        </p:tav>
                                        <p:tav tm="100000">
                                          <p:val>
                                            <p:strVal val="#ppt_h"/>
                                          </p:val>
                                        </p:tav>
                                      </p:tavLst>
                                    </p:anim>
                                    <p:anim calcmode="lin" valueType="num">
                                      <p:cBhvr>
                                        <p:cTn id="57" dur="1000" fill="hold"/>
                                        <p:tgtEl>
                                          <p:spTgt spid="14234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42349"/>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142350"/>
                                        </p:tgtEl>
                                        <p:attrNameLst>
                                          <p:attrName>style.visibility</p:attrName>
                                        </p:attrNameLst>
                                      </p:cBhvr>
                                      <p:to>
                                        <p:strVal val="visible"/>
                                      </p:to>
                                    </p:set>
                                    <p:anim calcmode="lin" valueType="num">
                                      <p:cBhvr>
                                        <p:cTn id="61" dur="1000" fill="hold"/>
                                        <p:tgtEl>
                                          <p:spTgt spid="142350"/>
                                        </p:tgtEl>
                                        <p:attrNameLst>
                                          <p:attrName>ppt_w</p:attrName>
                                        </p:attrNameLst>
                                      </p:cBhvr>
                                      <p:tavLst>
                                        <p:tav tm="0">
                                          <p:val>
                                            <p:fltVal val="0"/>
                                          </p:val>
                                        </p:tav>
                                        <p:tav tm="100000">
                                          <p:val>
                                            <p:strVal val="#ppt_w"/>
                                          </p:val>
                                        </p:tav>
                                      </p:tavLst>
                                    </p:anim>
                                    <p:anim calcmode="lin" valueType="num">
                                      <p:cBhvr>
                                        <p:cTn id="62" dur="1000" fill="hold"/>
                                        <p:tgtEl>
                                          <p:spTgt spid="142350"/>
                                        </p:tgtEl>
                                        <p:attrNameLst>
                                          <p:attrName>ppt_h</p:attrName>
                                        </p:attrNameLst>
                                      </p:cBhvr>
                                      <p:tavLst>
                                        <p:tav tm="0">
                                          <p:val>
                                            <p:fltVal val="0"/>
                                          </p:val>
                                        </p:tav>
                                        <p:tav tm="100000">
                                          <p:val>
                                            <p:strVal val="#ppt_h"/>
                                          </p:val>
                                        </p:tav>
                                      </p:tavLst>
                                    </p:anim>
                                    <p:anim calcmode="lin" valueType="num">
                                      <p:cBhvr>
                                        <p:cTn id="63" dur="1000" fill="hold"/>
                                        <p:tgtEl>
                                          <p:spTgt spid="14235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42350"/>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142351"/>
                                        </p:tgtEl>
                                        <p:attrNameLst>
                                          <p:attrName>style.visibility</p:attrName>
                                        </p:attrNameLst>
                                      </p:cBhvr>
                                      <p:to>
                                        <p:strVal val="visible"/>
                                      </p:to>
                                    </p:set>
                                    <p:anim calcmode="lin" valueType="num">
                                      <p:cBhvr>
                                        <p:cTn id="67" dur="1000" fill="hold"/>
                                        <p:tgtEl>
                                          <p:spTgt spid="142351"/>
                                        </p:tgtEl>
                                        <p:attrNameLst>
                                          <p:attrName>ppt_w</p:attrName>
                                        </p:attrNameLst>
                                      </p:cBhvr>
                                      <p:tavLst>
                                        <p:tav tm="0">
                                          <p:val>
                                            <p:fltVal val="0"/>
                                          </p:val>
                                        </p:tav>
                                        <p:tav tm="100000">
                                          <p:val>
                                            <p:strVal val="#ppt_w"/>
                                          </p:val>
                                        </p:tav>
                                      </p:tavLst>
                                    </p:anim>
                                    <p:anim calcmode="lin" valueType="num">
                                      <p:cBhvr>
                                        <p:cTn id="68" dur="1000" fill="hold"/>
                                        <p:tgtEl>
                                          <p:spTgt spid="142351"/>
                                        </p:tgtEl>
                                        <p:attrNameLst>
                                          <p:attrName>ppt_h</p:attrName>
                                        </p:attrNameLst>
                                      </p:cBhvr>
                                      <p:tavLst>
                                        <p:tav tm="0">
                                          <p:val>
                                            <p:fltVal val="0"/>
                                          </p:val>
                                        </p:tav>
                                        <p:tav tm="100000">
                                          <p:val>
                                            <p:strVal val="#ppt_h"/>
                                          </p:val>
                                        </p:tav>
                                      </p:tavLst>
                                    </p:anim>
                                    <p:anim calcmode="lin" valueType="num">
                                      <p:cBhvr>
                                        <p:cTn id="69" dur="1000" fill="hold"/>
                                        <p:tgtEl>
                                          <p:spTgt spid="142351"/>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42351"/>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142352"/>
                                        </p:tgtEl>
                                        <p:attrNameLst>
                                          <p:attrName>style.visibility</p:attrName>
                                        </p:attrNameLst>
                                      </p:cBhvr>
                                      <p:to>
                                        <p:strVal val="visible"/>
                                      </p:to>
                                    </p:set>
                                    <p:anim calcmode="lin" valueType="num">
                                      <p:cBhvr>
                                        <p:cTn id="73" dur="1000" fill="hold"/>
                                        <p:tgtEl>
                                          <p:spTgt spid="142352"/>
                                        </p:tgtEl>
                                        <p:attrNameLst>
                                          <p:attrName>ppt_w</p:attrName>
                                        </p:attrNameLst>
                                      </p:cBhvr>
                                      <p:tavLst>
                                        <p:tav tm="0">
                                          <p:val>
                                            <p:fltVal val="0"/>
                                          </p:val>
                                        </p:tav>
                                        <p:tav tm="100000">
                                          <p:val>
                                            <p:strVal val="#ppt_w"/>
                                          </p:val>
                                        </p:tav>
                                      </p:tavLst>
                                    </p:anim>
                                    <p:anim calcmode="lin" valueType="num">
                                      <p:cBhvr>
                                        <p:cTn id="74" dur="1000" fill="hold"/>
                                        <p:tgtEl>
                                          <p:spTgt spid="142352"/>
                                        </p:tgtEl>
                                        <p:attrNameLst>
                                          <p:attrName>ppt_h</p:attrName>
                                        </p:attrNameLst>
                                      </p:cBhvr>
                                      <p:tavLst>
                                        <p:tav tm="0">
                                          <p:val>
                                            <p:fltVal val="0"/>
                                          </p:val>
                                        </p:tav>
                                        <p:tav tm="100000">
                                          <p:val>
                                            <p:strVal val="#ppt_h"/>
                                          </p:val>
                                        </p:tav>
                                      </p:tavLst>
                                    </p:anim>
                                    <p:anim calcmode="lin" valueType="num">
                                      <p:cBhvr>
                                        <p:cTn id="75" dur="1000" fill="hold"/>
                                        <p:tgtEl>
                                          <p:spTgt spid="142352"/>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42352"/>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142353"/>
                                        </p:tgtEl>
                                        <p:attrNameLst>
                                          <p:attrName>style.visibility</p:attrName>
                                        </p:attrNameLst>
                                      </p:cBhvr>
                                      <p:to>
                                        <p:strVal val="visible"/>
                                      </p:to>
                                    </p:set>
                                    <p:anim calcmode="lin" valueType="num">
                                      <p:cBhvr>
                                        <p:cTn id="79" dur="1000" fill="hold"/>
                                        <p:tgtEl>
                                          <p:spTgt spid="142353"/>
                                        </p:tgtEl>
                                        <p:attrNameLst>
                                          <p:attrName>ppt_w</p:attrName>
                                        </p:attrNameLst>
                                      </p:cBhvr>
                                      <p:tavLst>
                                        <p:tav tm="0">
                                          <p:val>
                                            <p:fltVal val="0"/>
                                          </p:val>
                                        </p:tav>
                                        <p:tav tm="100000">
                                          <p:val>
                                            <p:strVal val="#ppt_w"/>
                                          </p:val>
                                        </p:tav>
                                      </p:tavLst>
                                    </p:anim>
                                    <p:anim calcmode="lin" valueType="num">
                                      <p:cBhvr>
                                        <p:cTn id="80" dur="1000" fill="hold"/>
                                        <p:tgtEl>
                                          <p:spTgt spid="142353"/>
                                        </p:tgtEl>
                                        <p:attrNameLst>
                                          <p:attrName>ppt_h</p:attrName>
                                        </p:attrNameLst>
                                      </p:cBhvr>
                                      <p:tavLst>
                                        <p:tav tm="0">
                                          <p:val>
                                            <p:fltVal val="0"/>
                                          </p:val>
                                        </p:tav>
                                        <p:tav tm="100000">
                                          <p:val>
                                            <p:strVal val="#ppt_h"/>
                                          </p:val>
                                        </p:tav>
                                      </p:tavLst>
                                    </p:anim>
                                    <p:anim calcmode="lin" valueType="num">
                                      <p:cBhvr>
                                        <p:cTn id="81" dur="1000" fill="hold"/>
                                        <p:tgtEl>
                                          <p:spTgt spid="14235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423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P spid="142342" grpId="0" animBg="1"/>
      <p:bldP spid="142343" grpId="0"/>
      <p:bldP spid="142344" grpId="0" animBg="1"/>
      <p:bldP spid="142345" grpId="0"/>
      <p:bldP spid="142346" grpId="0" animBg="1"/>
      <p:bldP spid="142347" grpId="0" animBg="1"/>
      <p:bldP spid="142348" grpId="0"/>
      <p:bldP spid="142349" grpId="0" animBg="1"/>
      <p:bldP spid="142350" grpId="0"/>
      <p:bldP spid="142351" grpId="0"/>
      <p:bldP spid="142352" grpId="0"/>
      <p:bldP spid="1423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39901" y="247650"/>
            <a:ext cx="8639175" cy="736600"/>
          </a:xfrm>
        </p:spPr>
        <p:txBody>
          <a:bodyPr>
            <a:normAutofit fontScale="90000"/>
          </a:bodyPr>
          <a:lstStyle/>
          <a:p>
            <a:r>
              <a:rPr lang="de-DE" altLang="de-DE">
                <a:ea typeface="ＭＳ Ｐゴシック" panose="020B0600070205080204" pitchFamily="34" charset="-128"/>
              </a:rPr>
              <a:t>Wird diese These in Studien bestätigt?</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b="72098"/>
          <a:stretch>
            <a:fillRect/>
          </a:stretch>
        </p:blipFill>
        <p:spPr bwMode="auto">
          <a:xfrm>
            <a:off x="1548114" y="1319691"/>
            <a:ext cx="8713787"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Text Box 4"/>
          <p:cNvSpPr txBox="1">
            <a:spLocks noChangeArrowheads="1"/>
          </p:cNvSpPr>
          <p:nvPr/>
        </p:nvSpPr>
        <p:spPr bwMode="auto">
          <a:xfrm>
            <a:off x="1548114" y="3191353"/>
            <a:ext cx="8713787" cy="149944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27000"/>
              </a:lnSpc>
              <a:spcBef>
                <a:spcPct val="50000"/>
              </a:spcBef>
              <a:buClr>
                <a:srgbClr val="000000"/>
              </a:buClr>
            </a:pPr>
            <a:r>
              <a:rPr lang="en-US" altLang="de-DE">
                <a:cs typeface="Lucida Sans Unicode" panose="020B0602030504020204" pitchFamily="34" charset="0"/>
              </a:rPr>
              <a:t>„Across all trials, effects of treatment on variation of systolic blood pressure and on mean systolic blood pressure accounted for effects on stroke risk“</a:t>
            </a:r>
          </a:p>
        </p:txBody>
      </p:sp>
      <p:sp>
        <p:nvSpPr>
          <p:cNvPr id="35845" name="Text Box 5"/>
          <p:cNvSpPr txBox="1">
            <a:spLocks noChangeArrowheads="1"/>
          </p:cNvSpPr>
          <p:nvPr/>
        </p:nvSpPr>
        <p:spPr bwMode="auto">
          <a:xfrm>
            <a:off x="1548114" y="4848702"/>
            <a:ext cx="8642350" cy="13462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7000"/>
              </a:lnSpc>
              <a:spcBef>
                <a:spcPct val="50000"/>
              </a:spcBef>
              <a:buClr>
                <a:srgbClr val="000000"/>
              </a:buClr>
            </a:pPr>
            <a:r>
              <a:rPr lang="de-DE" altLang="de-DE">
                <a:cs typeface="Lucida Sans Unicode" panose="020B0602030504020204" pitchFamily="34" charset="0"/>
              </a:rPr>
              <a:t>Schlussfolgerung:</a:t>
            </a:r>
          </a:p>
          <a:p>
            <a:pPr algn="ctr" eaLnBrk="1" hangingPunct="1">
              <a:lnSpc>
                <a:spcPct val="97000"/>
              </a:lnSpc>
              <a:spcBef>
                <a:spcPct val="50000"/>
              </a:spcBef>
              <a:buClr>
                <a:srgbClr val="000000"/>
              </a:buClr>
            </a:pPr>
            <a:r>
              <a:rPr lang="de-DE" altLang="de-DE">
                <a:cs typeface="Lucida Sans Unicode" panose="020B0602030504020204" pitchFamily="34" charset="0"/>
              </a:rPr>
              <a:t>Alle Patienten brauchen eine 24h-Blutdruckmessung. Nach dem Schlaganfall sogar mehrmals</a:t>
            </a:r>
          </a:p>
        </p:txBody>
      </p:sp>
    </p:spTree>
    <p:extLst>
      <p:ext uri="{BB962C8B-B14F-4D97-AF65-F5344CB8AC3E}">
        <p14:creationId xmlns:p14="http://schemas.microsoft.com/office/powerpoint/2010/main" val="146188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782888" y="44451"/>
            <a:ext cx="8229600" cy="836613"/>
          </a:xfrm>
          <a:noFill/>
        </p:spPr>
        <p:txBody>
          <a:bodyPr>
            <a:normAutofit fontScale="90000"/>
          </a:bodyPr>
          <a:lstStyle/>
          <a:p>
            <a:r>
              <a:rPr lang="de-DE" altLang="de-DE" dirty="0">
                <a:ea typeface="ＭＳ Ｐゴシック" panose="020B0600070205080204" pitchFamily="34" charset="-128"/>
              </a:rPr>
              <a:t>Blutdrucksenkung bei Patienten &gt;80y?</a:t>
            </a:r>
          </a:p>
        </p:txBody>
      </p:sp>
      <p:sp>
        <p:nvSpPr>
          <p:cNvPr id="36867" name="Text Box 3"/>
          <p:cNvSpPr txBox="1">
            <a:spLocks noChangeArrowheads="1"/>
          </p:cNvSpPr>
          <p:nvPr/>
        </p:nvSpPr>
        <p:spPr bwMode="auto">
          <a:xfrm>
            <a:off x="1774825" y="908050"/>
            <a:ext cx="864235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pPr>
            <a:r>
              <a:rPr lang="en-US" altLang="de-DE" sz="2100" b="1">
                <a:cs typeface="Lucida Sans Unicode" panose="020B0602030504020204" pitchFamily="34" charset="0"/>
              </a:rPr>
              <a:t>Schlaganfallpatienten:</a:t>
            </a:r>
          </a:p>
          <a:p>
            <a:pPr eaLnBrk="1" hangingPunct="1">
              <a:spcBef>
                <a:spcPct val="50000"/>
              </a:spcBef>
              <a:buClrTx/>
            </a:pPr>
            <a:r>
              <a:rPr lang="en-US" altLang="de-DE" sz="1900">
                <a:cs typeface="Lucida Sans Unicode" panose="020B0602030504020204" pitchFamily="34" charset="0"/>
              </a:rPr>
              <a:t>Alter: 74 Jahre (Median), ca. 1/3 über 80Jahre</a:t>
            </a:r>
          </a:p>
          <a:p>
            <a:pPr eaLnBrk="1" hangingPunct="1">
              <a:spcBef>
                <a:spcPct val="50000"/>
              </a:spcBef>
              <a:buClrTx/>
            </a:pPr>
            <a:r>
              <a:rPr lang="en-US" altLang="de-DE" sz="1900">
                <a:cs typeface="Lucida Sans Unicode" panose="020B0602030504020204" pitchFamily="34" charset="0"/>
              </a:rPr>
              <a:t>Mehrheit der Patienten sind multimorbid (KHK, AVK, Herzinsuffizienz)</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l="64771" t="62456" r="21494" b="34305"/>
          <a:stretch>
            <a:fillRect/>
          </a:stretch>
        </p:blipFill>
        <p:spPr bwMode="auto">
          <a:xfrm>
            <a:off x="2638425" y="2500314"/>
            <a:ext cx="360045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l="30443" t="45001" r="6915" b="47816"/>
          <a:stretch>
            <a:fillRect/>
          </a:stretch>
        </p:blipFill>
        <p:spPr bwMode="auto">
          <a:xfrm>
            <a:off x="1524000" y="3005138"/>
            <a:ext cx="914400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 Box 6"/>
          <p:cNvSpPr txBox="1">
            <a:spLocks noChangeArrowheads="1"/>
          </p:cNvSpPr>
          <p:nvPr/>
        </p:nvSpPr>
        <p:spPr bwMode="auto">
          <a:xfrm>
            <a:off x="6238876" y="2582864"/>
            <a:ext cx="41052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pPr>
            <a:r>
              <a:rPr lang="de-DE" altLang="de-DE" sz="1700">
                <a:cs typeface="Lucida Sans Unicode" panose="020B0602030504020204" pitchFamily="34" charset="0"/>
              </a:rPr>
              <a:t>N Engl J Med 2008;358:1887-98.</a:t>
            </a:r>
          </a:p>
        </p:txBody>
      </p:sp>
      <p:sp>
        <p:nvSpPr>
          <p:cNvPr id="36871" name="Text Box 7"/>
          <p:cNvSpPr txBox="1">
            <a:spLocks noChangeArrowheads="1"/>
          </p:cNvSpPr>
          <p:nvPr/>
        </p:nvSpPr>
        <p:spPr bwMode="auto">
          <a:xfrm>
            <a:off x="1774826" y="3941764"/>
            <a:ext cx="88931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 typeface="Wingdings" panose="05000000000000000000" pitchFamily="2" charset="2"/>
              <a:buNone/>
            </a:pPr>
            <a:r>
              <a:rPr lang="de-DE" altLang="de-DE" sz="1700">
                <a:cs typeface="Lucida Sans Unicode" panose="020B0602030504020204" pitchFamily="34" charset="0"/>
              </a:rPr>
              <a:t>3845 Patienten randomisiert: Indapamid 1,5 mg ret vs. Placebo</a:t>
            </a:r>
          </a:p>
          <a:p>
            <a:pPr eaLnBrk="1" hangingPunct="1">
              <a:spcBef>
                <a:spcPct val="50000"/>
              </a:spcBef>
              <a:buClrTx/>
              <a:buFont typeface="Wingdings" panose="05000000000000000000" pitchFamily="2" charset="2"/>
              <a:buChar char="Ø"/>
            </a:pPr>
            <a:r>
              <a:rPr lang="de-DE" altLang="de-DE" sz="1700">
                <a:cs typeface="Lucida Sans Unicode" panose="020B0602030504020204" pitchFamily="34" charset="0"/>
              </a:rPr>
              <a:t> Blutdrucksenkung um 15/6 mmHg (im Vgl. zu Placebo)</a:t>
            </a:r>
          </a:p>
          <a:p>
            <a:pPr eaLnBrk="1" hangingPunct="1">
              <a:spcBef>
                <a:spcPct val="50000"/>
              </a:spcBef>
              <a:buClrTx/>
              <a:buFont typeface="Wingdings" panose="05000000000000000000" pitchFamily="2" charset="2"/>
              <a:buChar char="Ø"/>
            </a:pPr>
            <a:r>
              <a:rPr lang="de-DE" altLang="de-DE" sz="1700">
                <a:cs typeface="Lucida Sans Unicode" panose="020B0602030504020204" pitchFamily="34" charset="0"/>
              </a:rPr>
              <a:t> 30% RRR für Schlaganfälle</a:t>
            </a:r>
          </a:p>
          <a:p>
            <a:pPr eaLnBrk="1" hangingPunct="1">
              <a:spcBef>
                <a:spcPct val="50000"/>
              </a:spcBef>
              <a:buClrTx/>
              <a:buFont typeface="Wingdings" panose="05000000000000000000" pitchFamily="2" charset="2"/>
              <a:buChar char="Ø"/>
            </a:pPr>
            <a:r>
              <a:rPr lang="de-DE" altLang="de-DE" sz="1700">
                <a:cs typeface="Lucida Sans Unicode" panose="020B0602030504020204" pitchFamily="34" charset="0"/>
              </a:rPr>
              <a:t> 21% RRR für Mortalität</a:t>
            </a:r>
          </a:p>
          <a:p>
            <a:pPr eaLnBrk="1" hangingPunct="1">
              <a:spcBef>
                <a:spcPct val="50000"/>
              </a:spcBef>
              <a:buClrTx/>
              <a:buFont typeface="Wingdings" panose="05000000000000000000" pitchFamily="2" charset="2"/>
              <a:buChar char="Ø"/>
            </a:pPr>
            <a:r>
              <a:rPr lang="de-DE" altLang="de-DE" sz="1700">
                <a:cs typeface="Lucida Sans Unicode" panose="020B0602030504020204" pitchFamily="34" charset="0"/>
              </a:rPr>
              <a:t> 64% RRR für dekompensierte Herzinsuffizienz</a:t>
            </a:r>
          </a:p>
          <a:p>
            <a:pPr eaLnBrk="1" hangingPunct="1">
              <a:spcBef>
                <a:spcPct val="50000"/>
              </a:spcBef>
              <a:buClrTx/>
              <a:buFont typeface="Wingdings" panose="05000000000000000000" pitchFamily="2" charset="2"/>
              <a:buChar char="Ø"/>
            </a:pPr>
            <a:r>
              <a:rPr lang="de-DE" altLang="de-DE" sz="1700">
                <a:cs typeface="Lucida Sans Unicode" panose="020B0602030504020204" pitchFamily="34" charset="0"/>
              </a:rPr>
              <a:t> signifikant weniger schwere ‚adverse events‘ in der Behandlungsgruppe</a:t>
            </a:r>
          </a:p>
        </p:txBody>
      </p:sp>
      <p:sp>
        <p:nvSpPr>
          <p:cNvPr id="36872" name="Line 8"/>
          <p:cNvSpPr>
            <a:spLocks noChangeShapeType="1"/>
          </p:cNvSpPr>
          <p:nvPr/>
        </p:nvSpPr>
        <p:spPr bwMode="auto">
          <a:xfrm>
            <a:off x="1524000" y="2349500"/>
            <a:ext cx="9144000" cy="0"/>
          </a:xfrm>
          <a:prstGeom prst="line">
            <a:avLst/>
          </a:prstGeom>
          <a:noFill/>
          <a:ln w="57150" cmpd="thinThick">
            <a:solidFill>
              <a:srgbClr val="44AA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154707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79589" y="512763"/>
            <a:ext cx="8639175" cy="736600"/>
          </a:xfrm>
        </p:spPr>
        <p:txBody>
          <a:bodyPr/>
          <a:lstStyle/>
          <a:p>
            <a:pPr algn="ctr"/>
            <a:r>
              <a:rPr lang="de-DE" altLang="de-DE">
                <a:ea typeface="ＭＳ Ｐゴシック" panose="020B0600070205080204" pitchFamily="34" charset="-128"/>
              </a:rPr>
              <a:t>Thrombozyten-Aggregationshemmer</a:t>
            </a:r>
          </a:p>
        </p:txBody>
      </p:sp>
    </p:spTree>
    <p:extLst>
      <p:ext uri="{BB962C8B-B14F-4D97-AF65-F5344CB8AC3E}">
        <p14:creationId xmlns:p14="http://schemas.microsoft.com/office/powerpoint/2010/main" val="159666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991545" y="2875397"/>
          <a:ext cx="8135145" cy="3082456"/>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2120208">
                  <a:extLst>
                    <a:ext uri="{9D8B030D-6E8A-4147-A177-3AD203B41FA5}">
                      <a16:colId xmlns:a16="http://schemas.microsoft.com/office/drawing/2014/main" val="20000"/>
                    </a:ext>
                  </a:extLst>
                </a:gridCol>
                <a:gridCol w="6014937">
                  <a:extLst>
                    <a:ext uri="{9D8B030D-6E8A-4147-A177-3AD203B41FA5}">
                      <a16:colId xmlns:a16="http://schemas.microsoft.com/office/drawing/2014/main" val="20001"/>
                    </a:ext>
                  </a:extLst>
                </a:gridCol>
              </a:tblGrid>
              <a:tr h="639464">
                <a:tc>
                  <a:txBody>
                    <a:bodyPr/>
                    <a:lstStyle/>
                    <a:p>
                      <a:pPr algn="l"/>
                      <a:r>
                        <a:rPr lang="de-DE" b="1" dirty="0">
                          <a:latin typeface="Arial"/>
                          <a:cs typeface="Arial"/>
                        </a:rPr>
                        <a:t>COI</a:t>
                      </a:r>
                    </a:p>
                  </a:txBody>
                  <a:tcPr/>
                </a:tc>
                <a:tc>
                  <a:txBody>
                    <a:bodyPr/>
                    <a:lstStyle/>
                    <a:p>
                      <a:pPr marL="0" indent="0" algn="l">
                        <a:buFontTx/>
                        <a:buNone/>
                      </a:pPr>
                      <a:r>
                        <a:rPr lang="de-DE" b="0" dirty="0" err="1">
                          <a:latin typeface="Arial"/>
                          <a:cs typeface="Arial"/>
                        </a:rPr>
                        <a:t>Principal</a:t>
                      </a:r>
                      <a:r>
                        <a:rPr lang="de-DE" b="0" dirty="0">
                          <a:latin typeface="Arial"/>
                          <a:cs typeface="Arial"/>
                        </a:rPr>
                        <a:t> </a:t>
                      </a:r>
                      <a:r>
                        <a:rPr lang="de-DE" b="0" dirty="0" err="1">
                          <a:latin typeface="Arial"/>
                          <a:cs typeface="Arial"/>
                        </a:rPr>
                        <a:t>Investigator</a:t>
                      </a:r>
                      <a:r>
                        <a:rPr lang="de-DE" b="0" dirty="0">
                          <a:latin typeface="Arial"/>
                          <a:cs typeface="Arial"/>
                        </a:rPr>
                        <a:t> der INSPiRE-TMS-Studie</a:t>
                      </a:r>
                      <a:endParaRPr lang="de-DE" b="0" baseline="0" dirty="0">
                        <a:latin typeface="Arial"/>
                        <a:cs typeface="Arial"/>
                      </a:endParaRPr>
                    </a:p>
                  </a:txBody>
                  <a:tcPr/>
                </a:tc>
                <a:extLst>
                  <a:ext uri="{0D108BD9-81ED-4DB2-BD59-A6C34878D82A}">
                    <a16:rowId xmlns:a16="http://schemas.microsoft.com/office/drawing/2014/main" val="10000"/>
                  </a:ext>
                </a:extLst>
              </a:tr>
              <a:tr h="622958">
                <a:tc>
                  <a:txBody>
                    <a:bodyPr/>
                    <a:lstStyle/>
                    <a:p>
                      <a:pPr algn="l"/>
                      <a:r>
                        <a:rPr lang="de-DE" b="1" dirty="0">
                          <a:latin typeface="Arial"/>
                          <a:cs typeface="Arial"/>
                        </a:rPr>
                        <a:t>Fachrichtung</a:t>
                      </a:r>
                    </a:p>
                  </a:txBody>
                  <a:tcPr/>
                </a:tc>
                <a:tc>
                  <a:txBody>
                    <a:bodyPr/>
                    <a:lstStyle/>
                    <a:p>
                      <a:pPr marL="0" indent="0" algn="l">
                        <a:buFontTx/>
                        <a:buNone/>
                      </a:pPr>
                      <a:r>
                        <a:rPr lang="de-DE" b="0" baseline="0" dirty="0">
                          <a:latin typeface="Arial"/>
                          <a:cs typeface="Arial"/>
                        </a:rPr>
                        <a:t>Neurologie</a:t>
                      </a:r>
                    </a:p>
                  </a:txBody>
                  <a:tcPr/>
                </a:tc>
                <a:extLst>
                  <a:ext uri="{0D108BD9-81ED-4DB2-BD59-A6C34878D82A}">
                    <a16:rowId xmlns:a16="http://schemas.microsoft.com/office/drawing/2014/main" val="10001"/>
                  </a:ext>
                </a:extLst>
              </a:tr>
              <a:tr h="446349">
                <a:tc>
                  <a:txBody>
                    <a:bodyPr/>
                    <a:lstStyle/>
                    <a:p>
                      <a:pPr algn="l"/>
                      <a:r>
                        <a:rPr lang="de-DE" b="1" dirty="0">
                          <a:latin typeface="Arial"/>
                          <a:cs typeface="Arial"/>
                        </a:rPr>
                        <a:t>Drittmittel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rPr>
                        <a:t>BMBF/CSB,</a:t>
                      </a:r>
                      <a:r>
                        <a:rPr lang="en-US" sz="1800" baseline="0" dirty="0">
                          <a:latin typeface="Arial"/>
                          <a:cs typeface="Arial"/>
                        </a:rPr>
                        <a:t> </a:t>
                      </a:r>
                      <a:r>
                        <a:rPr lang="en-US" sz="1800" dirty="0">
                          <a:latin typeface="Arial"/>
                          <a:cs typeface="Arial"/>
                        </a:rPr>
                        <a:t>DFG, </a:t>
                      </a:r>
                      <a:r>
                        <a:rPr lang="en-US" sz="1800" dirty="0" err="1">
                          <a:latin typeface="Arial"/>
                          <a:cs typeface="Arial"/>
                        </a:rPr>
                        <a:t>Innovationsfonds</a:t>
                      </a:r>
                      <a:r>
                        <a:rPr lang="en-US" sz="1800" dirty="0">
                          <a:latin typeface="Arial"/>
                          <a:cs typeface="Arial"/>
                        </a:rPr>
                        <a:t>, Pfizer, </a:t>
                      </a:r>
                      <a:r>
                        <a:rPr lang="en-US" sz="1800" dirty="0" err="1">
                          <a:latin typeface="Arial"/>
                          <a:cs typeface="Arial"/>
                        </a:rPr>
                        <a:t>Stiftung</a:t>
                      </a:r>
                      <a:r>
                        <a:rPr lang="en-US" sz="1800" dirty="0">
                          <a:latin typeface="Arial"/>
                          <a:cs typeface="Arial"/>
                        </a:rPr>
                        <a:t> Deutsche </a:t>
                      </a:r>
                      <a:r>
                        <a:rPr lang="en-US" sz="1800" dirty="0" err="1">
                          <a:latin typeface="Arial"/>
                          <a:cs typeface="Arial"/>
                        </a:rPr>
                        <a:t>Schlaganfall-Hilfe</a:t>
                      </a:r>
                      <a:r>
                        <a:rPr lang="en-US" sz="1800" dirty="0">
                          <a:latin typeface="Arial"/>
                          <a:cs typeface="Arial"/>
                        </a:rPr>
                        <a:t>, </a:t>
                      </a:r>
                      <a:r>
                        <a:rPr lang="en-US" sz="1800" dirty="0" err="1">
                          <a:latin typeface="Arial"/>
                          <a:cs typeface="Arial"/>
                        </a:rPr>
                        <a:t>Zukunftsfonds</a:t>
                      </a:r>
                      <a:r>
                        <a:rPr lang="en-US" sz="1800" dirty="0">
                          <a:latin typeface="Arial"/>
                          <a:cs typeface="Arial"/>
                        </a:rPr>
                        <a:t> Berlin / EU</a:t>
                      </a:r>
                    </a:p>
                  </a:txBody>
                  <a:tcPr/>
                </a:tc>
                <a:extLst>
                  <a:ext uri="{0D108BD9-81ED-4DB2-BD59-A6C34878D82A}">
                    <a16:rowId xmlns:a16="http://schemas.microsoft.com/office/drawing/2014/main" val="10002"/>
                  </a:ext>
                </a:extLst>
              </a:tr>
              <a:tr h="1179954">
                <a:tc>
                  <a:txBody>
                    <a:bodyPr/>
                    <a:lstStyle/>
                    <a:p>
                      <a:pPr algn="l"/>
                      <a:r>
                        <a:rPr lang="en-US" sz="1800" b="1" dirty="0" err="1">
                          <a:latin typeface="Arial"/>
                          <a:cs typeface="Arial"/>
                        </a:rPr>
                        <a:t>Referenten</a:t>
                      </a:r>
                      <a:r>
                        <a:rPr lang="en-US" sz="1800" b="1" dirty="0">
                          <a:latin typeface="Arial"/>
                          <a:cs typeface="Arial"/>
                        </a:rPr>
                        <a:t>-/</a:t>
                      </a:r>
                      <a:r>
                        <a:rPr lang="en-US" sz="1800" b="1" dirty="0" err="1">
                          <a:latin typeface="Arial"/>
                          <a:cs typeface="Arial"/>
                        </a:rPr>
                        <a:t>Beraterhonorare</a:t>
                      </a:r>
                      <a:endParaRPr lang="de-DE" b="1" dirty="0">
                        <a:latin typeface="Arial"/>
                        <a:cs typeface="Arial"/>
                      </a:endParaRPr>
                    </a:p>
                  </a:txBody>
                  <a:tcPr/>
                </a:tc>
                <a:tc>
                  <a:txBody>
                    <a:bodyPr/>
                    <a:lstStyle/>
                    <a:p>
                      <a:pPr algn="l"/>
                      <a:r>
                        <a:rPr lang="en-US" sz="1800" dirty="0" err="1">
                          <a:latin typeface="Arial"/>
                          <a:cs typeface="Arial"/>
                        </a:rPr>
                        <a:t>Boehringer</a:t>
                      </a:r>
                      <a:r>
                        <a:rPr lang="en-US" sz="1800" dirty="0">
                          <a:latin typeface="Arial"/>
                          <a:cs typeface="Arial"/>
                        </a:rPr>
                        <a:t> </a:t>
                      </a:r>
                      <a:r>
                        <a:rPr lang="en-US" sz="1800" dirty="0" err="1">
                          <a:latin typeface="Arial"/>
                          <a:cs typeface="Arial"/>
                        </a:rPr>
                        <a:t>Ingelheim</a:t>
                      </a:r>
                      <a:r>
                        <a:rPr lang="en-US" sz="1800" dirty="0">
                          <a:latin typeface="Arial"/>
                          <a:cs typeface="Arial"/>
                        </a:rPr>
                        <a:t>, Bayer Vital, BMS, </a:t>
                      </a:r>
                      <a:r>
                        <a:rPr lang="en-US" sz="1800" dirty="0" err="1">
                          <a:latin typeface="Arial"/>
                          <a:cs typeface="Arial"/>
                        </a:rPr>
                        <a:t>Daichii</a:t>
                      </a:r>
                      <a:r>
                        <a:rPr lang="en-US" sz="1800" dirty="0">
                          <a:latin typeface="Arial"/>
                          <a:cs typeface="Arial"/>
                        </a:rPr>
                        <a:t> Sankyo,, </a:t>
                      </a:r>
                      <a:r>
                        <a:rPr lang="en-US" sz="1800" dirty="0" err="1">
                          <a:latin typeface="Arial"/>
                          <a:cs typeface="Arial"/>
                        </a:rPr>
                        <a:t>Lundbeck</a:t>
                      </a:r>
                      <a:r>
                        <a:rPr lang="en-US" sz="1800" dirty="0">
                          <a:latin typeface="Arial"/>
                          <a:cs typeface="Arial"/>
                        </a:rPr>
                        <a:t>, </a:t>
                      </a:r>
                      <a:r>
                        <a:rPr lang="en-US" sz="1800" dirty="0" err="1">
                          <a:latin typeface="Arial"/>
                          <a:cs typeface="Arial"/>
                        </a:rPr>
                        <a:t>NovoNordisk</a:t>
                      </a:r>
                      <a:r>
                        <a:rPr lang="en-US" sz="1800" dirty="0">
                          <a:latin typeface="Arial"/>
                          <a:cs typeface="Arial"/>
                        </a:rPr>
                        <a:t>, Pfizer, Sanofi-</a:t>
                      </a:r>
                      <a:r>
                        <a:rPr lang="en-US" sz="1800" dirty="0" err="1">
                          <a:latin typeface="Arial"/>
                          <a:cs typeface="Arial"/>
                        </a:rPr>
                        <a:t>Syntelabo</a:t>
                      </a:r>
                      <a:r>
                        <a:rPr lang="en-US" sz="1800" dirty="0">
                          <a:latin typeface="Arial"/>
                          <a:cs typeface="Arial"/>
                        </a:rPr>
                        <a:t> and Takeda Pharma (</a:t>
                      </a:r>
                      <a:r>
                        <a:rPr lang="en-US" sz="1800" dirty="0" err="1">
                          <a:latin typeface="Arial"/>
                          <a:cs typeface="Arial"/>
                        </a:rPr>
                        <a:t>alphabetisch</a:t>
                      </a:r>
                      <a:r>
                        <a:rPr lang="en-US" sz="1800" baseline="0" dirty="0" err="1">
                          <a:latin typeface="Arial"/>
                          <a:cs typeface="Arial"/>
                        </a:rPr>
                        <a:t>e</a:t>
                      </a:r>
                      <a:r>
                        <a:rPr lang="en-US" sz="1800" baseline="0" dirty="0">
                          <a:latin typeface="Arial"/>
                          <a:cs typeface="Arial"/>
                        </a:rPr>
                        <a:t> </a:t>
                      </a:r>
                      <a:r>
                        <a:rPr lang="en-US" sz="1800" baseline="0" dirty="0" err="1">
                          <a:latin typeface="Arial"/>
                          <a:cs typeface="Arial"/>
                        </a:rPr>
                        <a:t>Reihenfolge</a:t>
                      </a:r>
                      <a:r>
                        <a:rPr lang="en-US" sz="1800" dirty="0">
                          <a:latin typeface="Arial"/>
                          <a:cs typeface="Arial"/>
                        </a:rPr>
                        <a:t>)</a:t>
                      </a:r>
                      <a:endParaRPr lang="de-DE" b="0" dirty="0">
                        <a:latin typeface="Arial"/>
                        <a:cs typeface="Arial"/>
                      </a:endParaRPr>
                    </a:p>
                  </a:txBody>
                  <a:tcPr/>
                </a:tc>
                <a:extLst>
                  <a:ext uri="{0D108BD9-81ED-4DB2-BD59-A6C34878D82A}">
                    <a16:rowId xmlns:a16="http://schemas.microsoft.com/office/drawing/2014/main" val="10003"/>
                  </a:ext>
                </a:extLst>
              </a:tr>
            </a:tbl>
          </a:graphicData>
        </a:graphic>
      </p:graphicFrame>
      <p:sp>
        <p:nvSpPr>
          <p:cNvPr id="7" name="Textfeld 6"/>
          <p:cNvSpPr txBox="1"/>
          <p:nvPr/>
        </p:nvSpPr>
        <p:spPr>
          <a:xfrm>
            <a:off x="2408238" y="1835150"/>
            <a:ext cx="4445000" cy="831850"/>
          </a:xfrm>
          <a:prstGeom prst="rect">
            <a:avLst/>
          </a:prstGeom>
          <a:noFill/>
        </p:spPr>
        <p:txBody>
          <a:bodyPr>
            <a:spAutoFit/>
          </a:bodyPr>
          <a:lstStyle/>
          <a:p>
            <a:pPr>
              <a:defRPr/>
            </a:pPr>
            <a:r>
              <a:rPr lang="de-DE" sz="2400" b="1" dirty="0">
                <a:solidFill>
                  <a:srgbClr val="000000"/>
                </a:solidFill>
                <a:latin typeface="Arial"/>
                <a:cs typeface="Arial"/>
              </a:rPr>
              <a:t>Prof. Dr. med Heinrich Audebert</a:t>
            </a:r>
          </a:p>
        </p:txBody>
      </p:sp>
      <p:sp>
        <p:nvSpPr>
          <p:cNvPr id="2" name="Textfeld 1"/>
          <p:cNvSpPr txBox="1"/>
          <p:nvPr/>
        </p:nvSpPr>
        <p:spPr>
          <a:xfrm>
            <a:off x="2408238" y="1060450"/>
            <a:ext cx="3054350" cy="585788"/>
          </a:xfrm>
          <a:prstGeom prst="rect">
            <a:avLst/>
          </a:prstGeom>
          <a:noFill/>
        </p:spPr>
        <p:txBody>
          <a:bodyPr>
            <a:spAutoFit/>
          </a:bodyPr>
          <a:lstStyle/>
          <a:p>
            <a:pPr>
              <a:defRPr/>
            </a:pPr>
            <a:r>
              <a:rPr lang="de-DE" sz="3200" b="1" dirty="0">
                <a:solidFill>
                  <a:srgbClr val="000000"/>
                </a:solidFill>
              </a:rPr>
              <a:t>Disclosures</a:t>
            </a:r>
          </a:p>
        </p:txBody>
      </p:sp>
    </p:spTree>
    <p:extLst>
      <p:ext uri="{BB962C8B-B14F-4D97-AF65-F5344CB8AC3E}">
        <p14:creationId xmlns:p14="http://schemas.microsoft.com/office/powerpoint/2010/main" val="409871652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Dia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4025901"/>
            <a:ext cx="18161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 descr="Di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439" y="3606801"/>
            <a:ext cx="1952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Dia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275" y="1041400"/>
            <a:ext cx="1752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Di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213" y="1041400"/>
            <a:ext cx="1752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Dia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5439" y="1041400"/>
            <a:ext cx="18256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9" descr="Dia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275" y="3638551"/>
            <a:ext cx="19240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10"/>
          <p:cNvSpPr txBox="1">
            <a:spLocks noChangeArrowheads="1"/>
          </p:cNvSpPr>
          <p:nvPr/>
        </p:nvSpPr>
        <p:spPr bwMode="auto">
          <a:xfrm>
            <a:off x="1892301" y="390525"/>
            <a:ext cx="78962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pPr>
            <a:r>
              <a:rPr lang="de-DE" altLang="de-DE" sz="2000" b="1"/>
              <a:t>Wie kommt es zum Verschluss eines Blutgefäßes? </a:t>
            </a:r>
          </a:p>
        </p:txBody>
      </p:sp>
      <p:sp>
        <p:nvSpPr>
          <p:cNvPr id="38921" name="Line 11"/>
          <p:cNvSpPr>
            <a:spLocks noChangeShapeType="1"/>
          </p:cNvSpPr>
          <p:nvPr/>
        </p:nvSpPr>
        <p:spPr bwMode="auto">
          <a:xfrm>
            <a:off x="4491039" y="2084388"/>
            <a:ext cx="573087" cy="0"/>
          </a:xfrm>
          <a:prstGeom prst="line">
            <a:avLst/>
          </a:prstGeom>
          <a:noFill/>
          <a:ln w="2540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de-DE"/>
          </a:p>
        </p:txBody>
      </p:sp>
      <p:sp>
        <p:nvSpPr>
          <p:cNvPr id="38922" name="Line 12"/>
          <p:cNvSpPr>
            <a:spLocks noChangeShapeType="1"/>
          </p:cNvSpPr>
          <p:nvPr/>
        </p:nvSpPr>
        <p:spPr bwMode="auto">
          <a:xfrm>
            <a:off x="7107239" y="2084388"/>
            <a:ext cx="573087" cy="0"/>
          </a:xfrm>
          <a:prstGeom prst="line">
            <a:avLst/>
          </a:prstGeom>
          <a:noFill/>
          <a:ln w="2540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de-DE"/>
          </a:p>
        </p:txBody>
      </p:sp>
      <p:sp>
        <p:nvSpPr>
          <p:cNvPr id="38923" name="Line 13"/>
          <p:cNvSpPr>
            <a:spLocks noChangeShapeType="1"/>
          </p:cNvSpPr>
          <p:nvPr/>
        </p:nvSpPr>
        <p:spPr bwMode="auto">
          <a:xfrm>
            <a:off x="4392614" y="4816475"/>
            <a:ext cx="573087" cy="0"/>
          </a:xfrm>
          <a:prstGeom prst="line">
            <a:avLst/>
          </a:prstGeom>
          <a:noFill/>
          <a:ln w="2540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de-DE"/>
          </a:p>
        </p:txBody>
      </p:sp>
      <p:sp>
        <p:nvSpPr>
          <p:cNvPr id="38924" name="Line 14"/>
          <p:cNvSpPr>
            <a:spLocks noChangeShapeType="1"/>
          </p:cNvSpPr>
          <p:nvPr/>
        </p:nvSpPr>
        <p:spPr bwMode="auto">
          <a:xfrm>
            <a:off x="7159625" y="4816475"/>
            <a:ext cx="573088" cy="0"/>
          </a:xfrm>
          <a:prstGeom prst="line">
            <a:avLst/>
          </a:prstGeom>
          <a:noFill/>
          <a:ln w="2540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de-DE"/>
          </a:p>
        </p:txBody>
      </p:sp>
      <p:sp>
        <p:nvSpPr>
          <p:cNvPr id="38925" name="Line 15"/>
          <p:cNvSpPr>
            <a:spLocks noChangeShapeType="1"/>
          </p:cNvSpPr>
          <p:nvPr/>
        </p:nvSpPr>
        <p:spPr bwMode="auto">
          <a:xfrm>
            <a:off x="9417050" y="2084388"/>
            <a:ext cx="573088" cy="0"/>
          </a:xfrm>
          <a:prstGeom prst="line">
            <a:avLst/>
          </a:prstGeom>
          <a:noFill/>
          <a:ln w="2540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de-DE"/>
          </a:p>
        </p:txBody>
      </p:sp>
      <p:sp>
        <p:nvSpPr>
          <p:cNvPr id="38926" name="Line 16"/>
          <p:cNvSpPr>
            <a:spLocks noChangeShapeType="1"/>
          </p:cNvSpPr>
          <p:nvPr/>
        </p:nvSpPr>
        <p:spPr bwMode="auto">
          <a:xfrm>
            <a:off x="2182814" y="4816475"/>
            <a:ext cx="573087" cy="0"/>
          </a:xfrm>
          <a:prstGeom prst="line">
            <a:avLst/>
          </a:prstGeom>
          <a:noFill/>
          <a:ln w="2540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de-DE"/>
          </a:p>
        </p:txBody>
      </p:sp>
      <p:sp>
        <p:nvSpPr>
          <p:cNvPr id="38927" name="Rectangle 17"/>
          <p:cNvSpPr>
            <a:spLocks noChangeArrowheads="1"/>
          </p:cNvSpPr>
          <p:nvPr/>
        </p:nvSpPr>
        <p:spPr bwMode="auto">
          <a:xfrm>
            <a:off x="2325688" y="3244851"/>
            <a:ext cx="1494000" cy="3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de-DE" altLang="de-DE" sz="1600" b="1">
                <a:solidFill>
                  <a:srgbClr val="000000"/>
                </a:solidFill>
              </a:rPr>
              <a:t>Blutgerinnsel</a:t>
            </a:r>
          </a:p>
        </p:txBody>
      </p:sp>
      <p:sp>
        <p:nvSpPr>
          <p:cNvPr id="38928" name="Rectangle 18"/>
          <p:cNvSpPr>
            <a:spLocks noChangeArrowheads="1"/>
          </p:cNvSpPr>
          <p:nvPr/>
        </p:nvSpPr>
        <p:spPr bwMode="auto">
          <a:xfrm>
            <a:off x="2198689" y="2136775"/>
            <a:ext cx="923331" cy="5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de-DE" altLang="de-DE" sz="1600" b="1">
                <a:solidFill>
                  <a:srgbClr val="000000"/>
                </a:solidFill>
              </a:rPr>
              <a:t>Plaque-</a:t>
            </a:r>
          </a:p>
          <a:p>
            <a:pPr>
              <a:lnSpc>
                <a:spcPct val="90000"/>
              </a:lnSpc>
              <a:spcBef>
                <a:spcPct val="0"/>
              </a:spcBef>
              <a:buClrTx/>
            </a:pPr>
            <a:r>
              <a:rPr lang="de-DE" altLang="de-DE" sz="1600" b="1">
                <a:solidFill>
                  <a:srgbClr val="000000"/>
                </a:solidFill>
              </a:rPr>
              <a:t>bildung</a:t>
            </a:r>
          </a:p>
        </p:txBody>
      </p:sp>
      <p:sp>
        <p:nvSpPr>
          <p:cNvPr id="38929" name="Line 19"/>
          <p:cNvSpPr>
            <a:spLocks noChangeShapeType="1"/>
          </p:cNvSpPr>
          <p:nvPr/>
        </p:nvSpPr>
        <p:spPr bwMode="auto">
          <a:xfrm>
            <a:off x="3054351" y="3498851"/>
            <a:ext cx="231775" cy="646113"/>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8930" name="Rectangle 20"/>
          <p:cNvSpPr>
            <a:spLocks noChangeArrowheads="1"/>
          </p:cNvSpPr>
          <p:nvPr/>
        </p:nvSpPr>
        <p:spPr bwMode="auto">
          <a:xfrm>
            <a:off x="4391026" y="2136775"/>
            <a:ext cx="1231107" cy="5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de-DE" altLang="de-DE" sz="1600" b="1">
                <a:solidFill>
                  <a:srgbClr val="000000"/>
                </a:solidFill>
              </a:rPr>
              <a:t>Aufreißen</a:t>
            </a:r>
          </a:p>
          <a:p>
            <a:pPr>
              <a:lnSpc>
                <a:spcPct val="90000"/>
              </a:lnSpc>
              <a:spcBef>
                <a:spcPct val="0"/>
              </a:spcBef>
              <a:buClrTx/>
            </a:pPr>
            <a:r>
              <a:rPr lang="de-DE" altLang="de-DE" sz="1600" b="1">
                <a:solidFill>
                  <a:srgbClr val="000000"/>
                </a:solidFill>
              </a:rPr>
              <a:t>der Plaque</a:t>
            </a:r>
          </a:p>
        </p:txBody>
      </p:sp>
      <p:sp>
        <p:nvSpPr>
          <p:cNvPr id="38931" name="Rectangle 21"/>
          <p:cNvSpPr>
            <a:spLocks noChangeArrowheads="1"/>
          </p:cNvSpPr>
          <p:nvPr/>
        </p:nvSpPr>
        <p:spPr bwMode="auto">
          <a:xfrm>
            <a:off x="7005639" y="2136775"/>
            <a:ext cx="1320875" cy="75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de-DE" altLang="de-DE" sz="1600" b="1">
                <a:solidFill>
                  <a:srgbClr val="000000"/>
                </a:solidFill>
              </a:rPr>
              <a:t>Anlagerung</a:t>
            </a:r>
          </a:p>
          <a:p>
            <a:pPr>
              <a:lnSpc>
                <a:spcPct val="90000"/>
              </a:lnSpc>
              <a:spcBef>
                <a:spcPct val="0"/>
              </a:spcBef>
              <a:buClrTx/>
            </a:pPr>
            <a:r>
              <a:rPr lang="de-DE" altLang="de-DE" sz="1600" b="1">
                <a:solidFill>
                  <a:srgbClr val="000000"/>
                </a:solidFill>
              </a:rPr>
              <a:t>von Blut-</a:t>
            </a:r>
            <a:br>
              <a:rPr lang="de-DE" altLang="de-DE" sz="1600" b="1">
                <a:solidFill>
                  <a:srgbClr val="000000"/>
                </a:solidFill>
              </a:rPr>
            </a:br>
            <a:r>
              <a:rPr lang="de-DE" altLang="de-DE" sz="1600" b="1">
                <a:solidFill>
                  <a:srgbClr val="000000"/>
                </a:solidFill>
              </a:rPr>
              <a:t>plättchen</a:t>
            </a:r>
          </a:p>
        </p:txBody>
      </p:sp>
      <p:sp>
        <p:nvSpPr>
          <p:cNvPr id="38932" name="Rectangle 22"/>
          <p:cNvSpPr>
            <a:spLocks noChangeArrowheads="1"/>
          </p:cNvSpPr>
          <p:nvPr/>
        </p:nvSpPr>
        <p:spPr bwMode="auto">
          <a:xfrm>
            <a:off x="4289426" y="4864101"/>
            <a:ext cx="1620637" cy="97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de-DE" altLang="de-DE" sz="1600" b="1">
                <a:solidFill>
                  <a:srgbClr val="000000"/>
                </a:solidFill>
              </a:rPr>
              <a:t>Abreißen</a:t>
            </a:r>
          </a:p>
          <a:p>
            <a:pPr>
              <a:lnSpc>
                <a:spcPct val="90000"/>
              </a:lnSpc>
              <a:spcBef>
                <a:spcPct val="0"/>
              </a:spcBef>
              <a:buClrTx/>
            </a:pPr>
            <a:r>
              <a:rPr lang="de-DE" altLang="de-DE" sz="1600" b="1">
                <a:solidFill>
                  <a:srgbClr val="000000"/>
                </a:solidFill>
              </a:rPr>
              <a:t>von Gerinnsel-</a:t>
            </a:r>
          </a:p>
          <a:p>
            <a:pPr>
              <a:lnSpc>
                <a:spcPct val="90000"/>
              </a:lnSpc>
              <a:spcBef>
                <a:spcPct val="0"/>
              </a:spcBef>
              <a:buClrTx/>
            </a:pPr>
            <a:r>
              <a:rPr lang="de-DE" altLang="de-DE" sz="1600" b="1">
                <a:solidFill>
                  <a:srgbClr val="000000"/>
                </a:solidFill>
              </a:rPr>
              <a:t>fragmenten</a:t>
            </a:r>
          </a:p>
          <a:p>
            <a:pPr>
              <a:lnSpc>
                <a:spcPct val="90000"/>
              </a:lnSpc>
              <a:spcBef>
                <a:spcPct val="0"/>
              </a:spcBef>
              <a:buClrTx/>
            </a:pPr>
            <a:r>
              <a:rPr lang="de-DE" altLang="de-DE" sz="1600" b="1">
                <a:solidFill>
                  <a:srgbClr val="000000"/>
                </a:solidFill>
              </a:rPr>
              <a:t>(Emboli)</a:t>
            </a:r>
          </a:p>
        </p:txBody>
      </p:sp>
      <p:sp>
        <p:nvSpPr>
          <p:cNvPr id="38933" name="Rectangle 23"/>
          <p:cNvSpPr>
            <a:spLocks noChangeArrowheads="1"/>
          </p:cNvSpPr>
          <p:nvPr/>
        </p:nvSpPr>
        <p:spPr bwMode="auto">
          <a:xfrm>
            <a:off x="7058025" y="4864101"/>
            <a:ext cx="12636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de-DE" altLang="de-DE" sz="1600" b="1">
                <a:solidFill>
                  <a:srgbClr val="000000"/>
                </a:solidFill>
              </a:rPr>
              <a:t>Verschluss</a:t>
            </a:r>
          </a:p>
        </p:txBody>
      </p:sp>
      <p:sp>
        <p:nvSpPr>
          <p:cNvPr id="38934" name="Line 24"/>
          <p:cNvSpPr>
            <a:spLocks noChangeShapeType="1"/>
          </p:cNvSpPr>
          <p:nvPr/>
        </p:nvSpPr>
        <p:spPr bwMode="auto">
          <a:xfrm flipV="1">
            <a:off x="5372101" y="1879601"/>
            <a:ext cx="500063" cy="2190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38935" name="Picture 25" descr="Ohne Titel-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7913" y="3052763"/>
            <a:ext cx="1085850" cy="971550"/>
          </a:xfrm>
          <a:prstGeom prst="rect">
            <a:avLst/>
          </a:prstGeom>
          <a:gradFill rotWithShape="0">
            <a:gsLst>
              <a:gs pos="0">
                <a:srgbClr val="075AFF"/>
              </a:gs>
              <a:gs pos="100000">
                <a:srgbClr val="022A8E"/>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12700">
                <a:solidFill>
                  <a:srgbClr val="000000"/>
                </a:solidFill>
                <a:miter lim="800000"/>
                <a:headEnd/>
                <a:tailEnd/>
              </a14:hiddenLine>
            </a:ext>
          </a:extLst>
        </p:spPr>
      </p:pic>
      <p:sp>
        <p:nvSpPr>
          <p:cNvPr id="38936" name="AutoShape 26"/>
          <p:cNvSpPr>
            <a:spLocks noChangeArrowheads="1"/>
          </p:cNvSpPr>
          <p:nvPr/>
        </p:nvSpPr>
        <p:spPr bwMode="auto">
          <a:xfrm rot="14524122">
            <a:off x="5422107" y="3945732"/>
            <a:ext cx="563562" cy="1619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de-DE"/>
          </a:p>
        </p:txBody>
      </p:sp>
      <p:sp>
        <p:nvSpPr>
          <p:cNvPr id="38937" name="Textfeld 24"/>
          <p:cNvSpPr txBox="1">
            <a:spLocks noChangeArrowheads="1"/>
          </p:cNvSpPr>
          <p:nvPr/>
        </p:nvSpPr>
        <p:spPr bwMode="auto">
          <a:xfrm>
            <a:off x="1816100" y="6016626"/>
            <a:ext cx="361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de-DE" altLang="de-DE" sz="1200"/>
              <a:t>Abbildung: Boehringer Ingelheim</a:t>
            </a:r>
          </a:p>
        </p:txBody>
      </p:sp>
    </p:spTree>
    <p:extLst>
      <p:ext uri="{BB962C8B-B14F-4D97-AF65-F5344CB8AC3E}">
        <p14:creationId xmlns:p14="http://schemas.microsoft.com/office/powerpoint/2010/main" val="41889027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0963" name="Rectangle 3"/>
          <p:cNvSpPr>
            <a:spLocks noGrp="1" noChangeArrowheads="1"/>
          </p:cNvSpPr>
          <p:nvPr>
            <p:ph type="body" idx="4294967295"/>
          </p:nvPr>
        </p:nvSpPr>
        <p:spPr>
          <a:xfrm>
            <a:off x="1774825" y="1016001"/>
            <a:ext cx="8642350" cy="5311775"/>
          </a:xfrm>
        </p:spPr>
        <p:txBody>
          <a:bodyPr>
            <a:normAutofit fontScale="92500" lnSpcReduction="10000"/>
          </a:bodyPr>
          <a:lstStyle/>
          <a:p>
            <a:pPr eaLnBrk="1" hangingPunct="1">
              <a:lnSpc>
                <a:spcPct val="90000"/>
              </a:lnSpc>
              <a:buFontTx/>
              <a:buChar char="•"/>
            </a:pPr>
            <a:endParaRPr lang="de-DE" altLang="de-DE" dirty="0">
              <a:ea typeface="ＭＳ Ｐゴシック" panose="020B0600070205080204" pitchFamily="34" charset="-128"/>
            </a:endParaRPr>
          </a:p>
          <a:p>
            <a:pPr eaLnBrk="1" hangingPunct="1">
              <a:lnSpc>
                <a:spcPct val="90000"/>
              </a:lnSpc>
              <a:buFontTx/>
              <a:buChar char="•"/>
            </a:pPr>
            <a:r>
              <a:rPr lang="en-US" altLang="de-DE" dirty="0" err="1">
                <a:ea typeface="ＭＳ Ｐゴシック" panose="020B0600070205080204" pitchFamily="34" charset="-128"/>
              </a:rPr>
              <a:t>Mehrere</a:t>
            </a:r>
            <a:r>
              <a:rPr lang="en-US" altLang="de-DE" dirty="0">
                <a:ea typeface="ＭＳ Ｐゴシック" panose="020B0600070205080204" pitchFamily="34" charset="-128"/>
              </a:rPr>
              <a:t> </a:t>
            </a:r>
            <a:r>
              <a:rPr lang="en-US" altLang="de-DE" dirty="0" err="1">
                <a:ea typeface="ＭＳ Ｐゴシック" panose="020B0600070205080204" pitchFamily="34" charset="-128"/>
              </a:rPr>
              <a:t>randomisierte</a:t>
            </a:r>
            <a:r>
              <a:rPr lang="en-US" altLang="de-DE" dirty="0">
                <a:ea typeface="ＭＳ Ｐゴシック" panose="020B0600070205080204" pitchFamily="34" charset="-128"/>
              </a:rPr>
              <a:t> Trials </a:t>
            </a:r>
          </a:p>
          <a:p>
            <a:pPr eaLnBrk="1" hangingPunct="1">
              <a:lnSpc>
                <a:spcPct val="90000"/>
              </a:lnSpc>
            </a:pPr>
            <a:r>
              <a:rPr lang="de-DE" altLang="de-DE" dirty="0">
                <a:ea typeface="ＭＳ Ｐゴシック" panose="020B0600070205080204" pitchFamily="34" charset="-128"/>
              </a:rPr>
              <a:t>Aspirin 30mg-1200mg vs. Placebo</a:t>
            </a:r>
          </a:p>
          <a:p>
            <a:pPr eaLnBrk="1" hangingPunct="1">
              <a:lnSpc>
                <a:spcPct val="90000"/>
              </a:lnSpc>
            </a:pPr>
            <a:endParaRPr lang="en-US" altLang="de-DE" dirty="0">
              <a:ea typeface="ＭＳ Ｐゴシック" panose="020B0600070205080204" pitchFamily="34" charset="-128"/>
            </a:endParaRPr>
          </a:p>
          <a:p>
            <a:pPr eaLnBrk="1" hangingPunct="1">
              <a:lnSpc>
                <a:spcPct val="90000"/>
              </a:lnSpc>
              <a:buFontTx/>
              <a:buChar char="•"/>
            </a:pPr>
            <a:r>
              <a:rPr lang="en-US" altLang="de-DE" dirty="0" err="1">
                <a:ea typeface="ＭＳ Ｐゴシック" panose="020B0600070205080204" pitchFamily="34" charset="-128"/>
              </a:rPr>
              <a:t>nach</a:t>
            </a:r>
            <a:r>
              <a:rPr lang="en-US" altLang="de-DE" dirty="0">
                <a:ea typeface="ＭＳ Ｐゴシック" panose="020B0600070205080204" pitchFamily="34" charset="-128"/>
              </a:rPr>
              <a:t> Stroke (AICLA, ESPS2) </a:t>
            </a:r>
          </a:p>
          <a:p>
            <a:pPr eaLnBrk="1" hangingPunct="1">
              <a:lnSpc>
                <a:spcPct val="90000"/>
              </a:lnSpc>
              <a:buFontTx/>
              <a:buChar char="•"/>
            </a:pPr>
            <a:r>
              <a:rPr lang="en-US" altLang="de-DE" dirty="0" err="1">
                <a:ea typeface="ＭＳ Ｐゴシック" panose="020B0600070205080204" pitchFamily="34" charset="-128"/>
              </a:rPr>
              <a:t>nach</a:t>
            </a:r>
            <a:r>
              <a:rPr lang="en-US" altLang="de-DE" dirty="0">
                <a:ea typeface="ＭＳ Ｐゴシック" panose="020B0600070205080204" pitchFamily="34" charset="-128"/>
              </a:rPr>
              <a:t> TIA (Dutch-TIA, UK-TIA) </a:t>
            </a:r>
          </a:p>
          <a:p>
            <a:pPr eaLnBrk="1" hangingPunct="1">
              <a:lnSpc>
                <a:spcPct val="90000"/>
              </a:lnSpc>
              <a:buFontTx/>
              <a:buChar char="•"/>
            </a:pPr>
            <a:r>
              <a:rPr lang="en-US" altLang="de-DE" dirty="0" err="1">
                <a:ea typeface="ＭＳ Ｐゴシック" panose="020B0600070205080204" pitchFamily="34" charset="-128"/>
              </a:rPr>
              <a:t>Metaanalyse</a:t>
            </a:r>
            <a:endParaRPr lang="en-US" altLang="de-DE" dirty="0">
              <a:ea typeface="ＭＳ Ｐゴシック" panose="020B0600070205080204" pitchFamily="34" charset="-128"/>
            </a:endParaRPr>
          </a:p>
          <a:p>
            <a:pPr marL="37996813" lvl="1" indent="-37474525">
              <a:buNone/>
            </a:pPr>
            <a:endParaRPr lang="de-DE" altLang="de-DE" sz="2000" dirty="0">
              <a:ea typeface="ＭＳ Ｐゴシック" panose="020B0600070205080204" pitchFamily="34" charset="-128"/>
            </a:endParaRPr>
          </a:p>
          <a:p>
            <a:pPr marL="37996813" lvl="1" indent="-37474525">
              <a:buNone/>
            </a:pPr>
            <a:endParaRPr lang="de-DE" altLang="de-DE" dirty="0">
              <a:ea typeface="ＭＳ Ｐゴシック" panose="020B0600070205080204" pitchFamily="34" charset="-128"/>
            </a:endParaRPr>
          </a:p>
          <a:p>
            <a:pPr marL="37996813" lvl="1" indent="-37474525">
              <a:buNone/>
            </a:pPr>
            <a:r>
              <a:rPr lang="de-DE" altLang="de-DE" dirty="0">
                <a:ea typeface="ＭＳ Ｐゴシック" panose="020B0600070205080204" pitchFamily="34" charset="-128"/>
                <a:sym typeface="Wingdings" panose="05000000000000000000" pitchFamily="2" charset="2"/>
              </a:rPr>
              <a:t> Absolute Risiko-Reduktion eines erneuten Schlaganfalls: </a:t>
            </a:r>
          </a:p>
          <a:p>
            <a:pPr marL="37996813" lvl="1" indent="-37474525">
              <a:buNone/>
            </a:pPr>
            <a:r>
              <a:rPr lang="de-DE" altLang="de-DE" dirty="0">
                <a:ea typeface="ＭＳ Ｐゴシック" panose="020B0600070205080204" pitchFamily="34" charset="-128"/>
                <a:sym typeface="Wingdings" panose="05000000000000000000" pitchFamily="2" charset="2"/>
              </a:rPr>
              <a:t>~1%  NNT: 100</a:t>
            </a:r>
          </a:p>
          <a:p>
            <a:pPr marL="37996813" lvl="1" indent="-37474525">
              <a:buNone/>
            </a:pPr>
            <a:r>
              <a:rPr lang="de-DE" altLang="de-DE" dirty="0">
                <a:ea typeface="ＭＳ Ｐゴシック" panose="020B0600070205080204" pitchFamily="34" charset="-128"/>
                <a:cs typeface="Arial" panose="020B0604020202020204" pitchFamily="34" charset="0"/>
                <a:sym typeface="Wingdings" panose="05000000000000000000" pitchFamily="2" charset="2"/>
              </a:rPr>
              <a:t> Präventionseffekt unabhängig von der Dosis.</a:t>
            </a:r>
            <a:endParaRPr lang="el-GR" altLang="de-DE" dirty="0">
              <a:ea typeface="ＭＳ Ｐゴシック" panose="020B0600070205080204" pitchFamily="34" charset="-128"/>
              <a:cs typeface="Arial" panose="020B0604020202020204" pitchFamily="34" charset="0"/>
            </a:endParaRPr>
          </a:p>
          <a:p>
            <a:pPr marL="37996813" lvl="1" indent="-37474525">
              <a:buNone/>
            </a:pPr>
            <a:r>
              <a:rPr lang="de-DE" altLang="de-DE" dirty="0">
                <a:ea typeface="ＭＳ Ｐゴシック" panose="020B0600070205080204" pitchFamily="34" charset="-128"/>
              </a:rPr>
              <a:t>	</a:t>
            </a:r>
          </a:p>
        </p:txBody>
      </p:sp>
      <p:sp>
        <p:nvSpPr>
          <p:cNvPr id="40964" name="Rectangle 5"/>
          <p:cNvSpPr>
            <a:spLocks noChangeArrowheads="1"/>
          </p:cNvSpPr>
          <p:nvPr/>
        </p:nvSpPr>
        <p:spPr bwMode="auto">
          <a:xfrm>
            <a:off x="1523999" y="1"/>
            <a:ext cx="4730151" cy="850899"/>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0965" name="Rectangle 2"/>
          <p:cNvSpPr>
            <a:spLocks noGrp="1" noChangeArrowheads="1"/>
          </p:cNvSpPr>
          <p:nvPr>
            <p:ph type="title" idx="4294967295"/>
          </p:nvPr>
        </p:nvSpPr>
        <p:spPr>
          <a:xfrm>
            <a:off x="1655763" y="114300"/>
            <a:ext cx="8591550" cy="736600"/>
          </a:xfrm>
        </p:spPr>
        <p:txBody>
          <a:bodyPr/>
          <a:lstStyle/>
          <a:p>
            <a:pPr eaLnBrk="1" hangingPunct="1"/>
            <a:r>
              <a:rPr lang="de-DE" altLang="de-DE" dirty="0">
                <a:solidFill>
                  <a:schemeClr val="tx1"/>
                </a:solidFill>
                <a:ea typeface="ＭＳ Ｐゴシック" panose="020B0600070205080204" pitchFamily="34" charset="-128"/>
              </a:rPr>
              <a:t>Sekundärprävention	   </a:t>
            </a:r>
            <a:r>
              <a:rPr lang="de-DE" altLang="de-DE" dirty="0">
                <a:ea typeface="ＭＳ Ｐゴシック" panose="020B0600070205080204" pitchFamily="34" charset="-128"/>
              </a:rPr>
              <a:t>Aspirin</a:t>
            </a:r>
          </a:p>
        </p:txBody>
      </p:sp>
      <p:sp>
        <p:nvSpPr>
          <p:cNvPr id="40966" name="Line 6"/>
          <p:cNvSpPr>
            <a:spLocks noChangeShapeType="1"/>
          </p:cNvSpPr>
          <p:nvPr/>
        </p:nvSpPr>
        <p:spPr bwMode="auto">
          <a:xfrm>
            <a:off x="1524000" y="8509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6362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952750" y="1897656"/>
            <a:ext cx="129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en-US" altLang="de-DE" sz="1600" b="1">
                <a:solidFill>
                  <a:srgbClr val="003366"/>
                </a:solidFill>
              </a:rPr>
              <a:t>RRR: 6.4% </a:t>
            </a:r>
            <a:r>
              <a:rPr lang="en-US" altLang="de-DE" sz="1400">
                <a:solidFill>
                  <a:srgbClr val="003366"/>
                </a:solidFill>
              </a:rPr>
              <a:t>(p=0.244)</a:t>
            </a:r>
          </a:p>
        </p:txBody>
      </p:sp>
      <p:sp>
        <p:nvSpPr>
          <p:cNvPr id="43011" name="Rectangle 3"/>
          <p:cNvSpPr>
            <a:spLocks noChangeArrowheads="1"/>
          </p:cNvSpPr>
          <p:nvPr/>
        </p:nvSpPr>
        <p:spPr bwMode="auto">
          <a:xfrm>
            <a:off x="4151314" y="3809005"/>
            <a:ext cx="26638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30000"/>
              </a:spcBef>
              <a:buClrTx/>
            </a:pPr>
            <a:r>
              <a:rPr lang="en-GB" altLang="de-DE" sz="1400" b="1">
                <a:solidFill>
                  <a:srgbClr val="CC3300"/>
                </a:solidFill>
              </a:rPr>
              <a:t>Clopidogrel + ASS</a:t>
            </a:r>
          </a:p>
        </p:txBody>
      </p:sp>
      <p:sp>
        <p:nvSpPr>
          <p:cNvPr id="43012" name="Rectangle 4"/>
          <p:cNvSpPr>
            <a:spLocks noChangeArrowheads="1"/>
          </p:cNvSpPr>
          <p:nvPr/>
        </p:nvSpPr>
        <p:spPr bwMode="auto">
          <a:xfrm>
            <a:off x="4794251" y="2437405"/>
            <a:ext cx="1865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30000"/>
              </a:spcBef>
              <a:buClrTx/>
            </a:pPr>
            <a:r>
              <a:rPr lang="en-GB" altLang="de-DE" sz="1400" b="1">
                <a:solidFill>
                  <a:srgbClr val="003366"/>
                </a:solidFill>
              </a:rPr>
              <a:t>Clopidogrel</a:t>
            </a:r>
          </a:p>
        </p:txBody>
      </p:sp>
      <p:grpSp>
        <p:nvGrpSpPr>
          <p:cNvPr id="43013" name="Group 5"/>
          <p:cNvGrpSpPr>
            <a:grpSpLocks/>
          </p:cNvGrpSpPr>
          <p:nvPr/>
        </p:nvGrpSpPr>
        <p:grpSpPr bwMode="auto">
          <a:xfrm>
            <a:off x="1741649" y="2954930"/>
            <a:ext cx="3849556" cy="2366966"/>
            <a:chOff x="269" y="1175"/>
            <a:chExt cx="3115" cy="2634"/>
          </a:xfrm>
        </p:grpSpPr>
        <p:sp>
          <p:nvSpPr>
            <p:cNvPr id="43022" name="Line 6"/>
            <p:cNvSpPr>
              <a:spLocks noChangeShapeType="1"/>
            </p:cNvSpPr>
            <p:nvPr/>
          </p:nvSpPr>
          <p:spPr bwMode="auto">
            <a:xfrm>
              <a:off x="854" y="1189"/>
              <a:ext cx="1" cy="2123"/>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23" name="Line 7"/>
            <p:cNvSpPr>
              <a:spLocks noChangeShapeType="1"/>
            </p:cNvSpPr>
            <p:nvPr/>
          </p:nvSpPr>
          <p:spPr bwMode="auto">
            <a:xfrm flipH="1">
              <a:off x="828" y="3311"/>
              <a:ext cx="25" cy="1"/>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24" name="Line 8"/>
            <p:cNvSpPr>
              <a:spLocks noChangeShapeType="1"/>
            </p:cNvSpPr>
            <p:nvPr/>
          </p:nvSpPr>
          <p:spPr bwMode="auto">
            <a:xfrm flipH="1">
              <a:off x="828" y="2865"/>
              <a:ext cx="25" cy="1"/>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25" name="Line 9"/>
            <p:cNvSpPr>
              <a:spLocks noChangeShapeType="1"/>
            </p:cNvSpPr>
            <p:nvPr/>
          </p:nvSpPr>
          <p:spPr bwMode="auto">
            <a:xfrm flipH="1">
              <a:off x="828" y="2455"/>
              <a:ext cx="25" cy="1"/>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26" name="Line 10"/>
            <p:cNvSpPr>
              <a:spLocks noChangeShapeType="1"/>
            </p:cNvSpPr>
            <p:nvPr/>
          </p:nvSpPr>
          <p:spPr bwMode="auto">
            <a:xfrm flipH="1">
              <a:off x="828" y="2046"/>
              <a:ext cx="25" cy="1"/>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27" name="Line 11"/>
            <p:cNvSpPr>
              <a:spLocks noChangeShapeType="1"/>
            </p:cNvSpPr>
            <p:nvPr/>
          </p:nvSpPr>
          <p:spPr bwMode="auto">
            <a:xfrm flipH="1">
              <a:off x="828" y="1635"/>
              <a:ext cx="25" cy="1"/>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28" name="Line 12"/>
            <p:cNvSpPr>
              <a:spLocks noChangeShapeType="1"/>
            </p:cNvSpPr>
            <p:nvPr/>
          </p:nvSpPr>
          <p:spPr bwMode="auto">
            <a:xfrm flipH="1">
              <a:off x="828" y="1225"/>
              <a:ext cx="25" cy="1"/>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29" name="Rectangle 13"/>
            <p:cNvSpPr>
              <a:spLocks noChangeArrowheads="1"/>
            </p:cNvSpPr>
            <p:nvPr/>
          </p:nvSpPr>
          <p:spPr bwMode="auto">
            <a:xfrm rot="16200000">
              <a:off x="-613" y="2104"/>
              <a:ext cx="19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Cumulative event rate</a:t>
              </a:r>
              <a:endParaRPr lang="fr-FR" altLang="de-DE" sz="1600">
                <a:solidFill>
                  <a:srgbClr val="003366"/>
                </a:solidFill>
              </a:endParaRPr>
            </a:p>
          </p:txBody>
        </p:sp>
        <p:sp>
          <p:nvSpPr>
            <p:cNvPr id="43030" name="Rectangle 14"/>
            <p:cNvSpPr>
              <a:spLocks noChangeArrowheads="1"/>
            </p:cNvSpPr>
            <p:nvPr/>
          </p:nvSpPr>
          <p:spPr bwMode="auto">
            <a:xfrm>
              <a:off x="603" y="3226"/>
              <a:ext cx="26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300">
                  <a:solidFill>
                    <a:srgbClr val="003366"/>
                  </a:solidFill>
                </a:rPr>
                <a:t>0.00</a:t>
              </a:r>
              <a:endParaRPr lang="fr-FR" altLang="de-DE" sz="1600">
                <a:solidFill>
                  <a:srgbClr val="003366"/>
                </a:solidFill>
              </a:endParaRPr>
            </a:p>
          </p:txBody>
        </p:sp>
        <p:sp>
          <p:nvSpPr>
            <p:cNvPr id="43031" name="Rectangle 15"/>
            <p:cNvSpPr>
              <a:spLocks noChangeArrowheads="1"/>
            </p:cNvSpPr>
            <p:nvPr/>
          </p:nvSpPr>
          <p:spPr bwMode="auto">
            <a:xfrm>
              <a:off x="603" y="2816"/>
              <a:ext cx="26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300">
                  <a:solidFill>
                    <a:srgbClr val="003366"/>
                  </a:solidFill>
                </a:rPr>
                <a:t>0.04</a:t>
              </a:r>
              <a:endParaRPr lang="fr-FR" altLang="de-DE" sz="1600">
                <a:solidFill>
                  <a:srgbClr val="003366"/>
                </a:solidFill>
              </a:endParaRPr>
            </a:p>
          </p:txBody>
        </p:sp>
        <p:sp>
          <p:nvSpPr>
            <p:cNvPr id="43032" name="Rectangle 16"/>
            <p:cNvSpPr>
              <a:spLocks noChangeArrowheads="1"/>
            </p:cNvSpPr>
            <p:nvPr/>
          </p:nvSpPr>
          <p:spPr bwMode="auto">
            <a:xfrm>
              <a:off x="603" y="2405"/>
              <a:ext cx="26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300">
                  <a:solidFill>
                    <a:srgbClr val="003366"/>
                  </a:solidFill>
                </a:rPr>
                <a:t>0.08</a:t>
              </a:r>
              <a:endParaRPr lang="fr-FR" altLang="de-DE" sz="1600">
                <a:solidFill>
                  <a:srgbClr val="003366"/>
                </a:solidFill>
              </a:endParaRPr>
            </a:p>
          </p:txBody>
        </p:sp>
        <p:sp>
          <p:nvSpPr>
            <p:cNvPr id="43033" name="Rectangle 17"/>
            <p:cNvSpPr>
              <a:spLocks noChangeArrowheads="1"/>
            </p:cNvSpPr>
            <p:nvPr/>
          </p:nvSpPr>
          <p:spPr bwMode="auto">
            <a:xfrm>
              <a:off x="603" y="1996"/>
              <a:ext cx="26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300">
                  <a:solidFill>
                    <a:srgbClr val="003366"/>
                  </a:solidFill>
                </a:rPr>
                <a:t>0.12</a:t>
              </a:r>
              <a:endParaRPr lang="fr-FR" altLang="de-DE" sz="1600">
                <a:solidFill>
                  <a:srgbClr val="003366"/>
                </a:solidFill>
              </a:endParaRPr>
            </a:p>
          </p:txBody>
        </p:sp>
        <p:sp>
          <p:nvSpPr>
            <p:cNvPr id="43034" name="Rectangle 18"/>
            <p:cNvSpPr>
              <a:spLocks noChangeArrowheads="1"/>
            </p:cNvSpPr>
            <p:nvPr/>
          </p:nvSpPr>
          <p:spPr bwMode="auto">
            <a:xfrm>
              <a:off x="603" y="1586"/>
              <a:ext cx="26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300">
                  <a:solidFill>
                    <a:srgbClr val="003366"/>
                  </a:solidFill>
                </a:rPr>
                <a:t>0.16</a:t>
              </a:r>
              <a:endParaRPr lang="fr-FR" altLang="de-DE" sz="1600">
                <a:solidFill>
                  <a:srgbClr val="003366"/>
                </a:solidFill>
              </a:endParaRPr>
            </a:p>
          </p:txBody>
        </p:sp>
        <p:sp>
          <p:nvSpPr>
            <p:cNvPr id="43035" name="Rectangle 19"/>
            <p:cNvSpPr>
              <a:spLocks noChangeArrowheads="1"/>
            </p:cNvSpPr>
            <p:nvPr/>
          </p:nvSpPr>
          <p:spPr bwMode="auto">
            <a:xfrm>
              <a:off x="603" y="1175"/>
              <a:ext cx="26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300">
                  <a:solidFill>
                    <a:srgbClr val="003366"/>
                  </a:solidFill>
                </a:rPr>
                <a:t>0.20</a:t>
              </a:r>
              <a:endParaRPr lang="fr-FR" altLang="de-DE" sz="1600">
                <a:solidFill>
                  <a:srgbClr val="003366"/>
                </a:solidFill>
              </a:endParaRPr>
            </a:p>
          </p:txBody>
        </p:sp>
        <p:sp>
          <p:nvSpPr>
            <p:cNvPr id="43036" name="Line 20"/>
            <p:cNvSpPr>
              <a:spLocks noChangeShapeType="1"/>
            </p:cNvSpPr>
            <p:nvPr/>
          </p:nvSpPr>
          <p:spPr bwMode="auto">
            <a:xfrm flipH="1">
              <a:off x="854" y="3312"/>
              <a:ext cx="2464" cy="1"/>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37" name="Line 21"/>
            <p:cNvSpPr>
              <a:spLocks noChangeShapeType="1"/>
            </p:cNvSpPr>
            <p:nvPr/>
          </p:nvSpPr>
          <p:spPr bwMode="auto">
            <a:xfrm>
              <a:off x="879" y="3312"/>
              <a:ext cx="1" cy="36"/>
            </a:xfrm>
            <a:prstGeom prst="line">
              <a:avLst/>
            </a:prstGeom>
            <a:noFill/>
            <a:ln w="1588">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38" name="Line 22"/>
            <p:cNvSpPr>
              <a:spLocks noChangeShapeType="1"/>
            </p:cNvSpPr>
            <p:nvPr/>
          </p:nvSpPr>
          <p:spPr bwMode="auto">
            <a:xfrm>
              <a:off x="1281" y="3312"/>
              <a:ext cx="1" cy="36"/>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39" name="Line 23"/>
            <p:cNvSpPr>
              <a:spLocks noChangeShapeType="1"/>
            </p:cNvSpPr>
            <p:nvPr/>
          </p:nvSpPr>
          <p:spPr bwMode="auto">
            <a:xfrm>
              <a:off x="1684" y="3312"/>
              <a:ext cx="1" cy="36"/>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40" name="Line 24"/>
            <p:cNvSpPr>
              <a:spLocks noChangeShapeType="1"/>
            </p:cNvSpPr>
            <p:nvPr/>
          </p:nvSpPr>
          <p:spPr bwMode="auto">
            <a:xfrm>
              <a:off x="2087" y="3312"/>
              <a:ext cx="1" cy="36"/>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41" name="Line 25"/>
            <p:cNvSpPr>
              <a:spLocks noChangeShapeType="1"/>
            </p:cNvSpPr>
            <p:nvPr/>
          </p:nvSpPr>
          <p:spPr bwMode="auto">
            <a:xfrm>
              <a:off x="2448" y="3312"/>
              <a:ext cx="2" cy="36"/>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42" name="Line 26"/>
            <p:cNvSpPr>
              <a:spLocks noChangeShapeType="1"/>
            </p:cNvSpPr>
            <p:nvPr/>
          </p:nvSpPr>
          <p:spPr bwMode="auto">
            <a:xfrm>
              <a:off x="2891" y="3312"/>
              <a:ext cx="2" cy="36"/>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43" name="Line 27"/>
            <p:cNvSpPr>
              <a:spLocks noChangeShapeType="1"/>
            </p:cNvSpPr>
            <p:nvPr/>
          </p:nvSpPr>
          <p:spPr bwMode="auto">
            <a:xfrm>
              <a:off x="3293" y="3312"/>
              <a:ext cx="1" cy="36"/>
            </a:xfrm>
            <a:prstGeom prst="line">
              <a:avLst/>
            </a:prstGeom>
            <a:noFill/>
            <a:ln w="1588">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44" name="Rectangle 28"/>
            <p:cNvSpPr>
              <a:spLocks noChangeArrowheads="1"/>
            </p:cNvSpPr>
            <p:nvPr/>
          </p:nvSpPr>
          <p:spPr bwMode="auto">
            <a:xfrm>
              <a:off x="1492" y="3569"/>
              <a:ext cx="12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Months of follow-up</a:t>
              </a:r>
              <a:endParaRPr lang="fr-FR" altLang="de-DE" sz="1600">
                <a:solidFill>
                  <a:srgbClr val="003366"/>
                </a:solidFill>
              </a:endParaRPr>
            </a:p>
          </p:txBody>
        </p:sp>
        <p:sp>
          <p:nvSpPr>
            <p:cNvPr id="43045" name="Rectangle 29"/>
            <p:cNvSpPr>
              <a:spLocks noChangeArrowheads="1"/>
            </p:cNvSpPr>
            <p:nvPr/>
          </p:nvSpPr>
          <p:spPr bwMode="auto">
            <a:xfrm>
              <a:off x="819" y="3369"/>
              <a:ext cx="12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 0</a:t>
              </a:r>
              <a:endParaRPr lang="fr-FR" altLang="de-DE" sz="1600">
                <a:solidFill>
                  <a:srgbClr val="003366"/>
                </a:solidFill>
              </a:endParaRPr>
            </a:p>
          </p:txBody>
        </p:sp>
        <p:sp>
          <p:nvSpPr>
            <p:cNvPr id="43046" name="Rectangle 30"/>
            <p:cNvSpPr>
              <a:spLocks noChangeArrowheads="1"/>
            </p:cNvSpPr>
            <p:nvPr/>
          </p:nvSpPr>
          <p:spPr bwMode="auto">
            <a:xfrm>
              <a:off x="1222" y="3369"/>
              <a:ext cx="12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 3</a:t>
              </a:r>
              <a:endParaRPr lang="fr-FR" altLang="de-DE" sz="1600">
                <a:solidFill>
                  <a:srgbClr val="003366"/>
                </a:solidFill>
              </a:endParaRPr>
            </a:p>
          </p:txBody>
        </p:sp>
        <p:sp>
          <p:nvSpPr>
            <p:cNvPr id="43047" name="Rectangle 31"/>
            <p:cNvSpPr>
              <a:spLocks noChangeArrowheads="1"/>
            </p:cNvSpPr>
            <p:nvPr/>
          </p:nvSpPr>
          <p:spPr bwMode="auto">
            <a:xfrm>
              <a:off x="1624" y="3369"/>
              <a:ext cx="12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 6</a:t>
              </a:r>
              <a:endParaRPr lang="fr-FR" altLang="de-DE" sz="1600">
                <a:solidFill>
                  <a:srgbClr val="003366"/>
                </a:solidFill>
              </a:endParaRPr>
            </a:p>
          </p:txBody>
        </p:sp>
        <p:sp>
          <p:nvSpPr>
            <p:cNvPr id="43048" name="Rectangle 32"/>
            <p:cNvSpPr>
              <a:spLocks noChangeArrowheads="1"/>
            </p:cNvSpPr>
            <p:nvPr/>
          </p:nvSpPr>
          <p:spPr bwMode="auto">
            <a:xfrm>
              <a:off x="2027" y="3369"/>
              <a:ext cx="12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 9</a:t>
              </a:r>
              <a:endParaRPr lang="fr-FR" altLang="de-DE" sz="1600">
                <a:solidFill>
                  <a:srgbClr val="003366"/>
                </a:solidFill>
              </a:endParaRPr>
            </a:p>
          </p:txBody>
        </p:sp>
        <p:sp>
          <p:nvSpPr>
            <p:cNvPr id="43049" name="Rectangle 33"/>
            <p:cNvSpPr>
              <a:spLocks noChangeArrowheads="1"/>
            </p:cNvSpPr>
            <p:nvPr/>
          </p:nvSpPr>
          <p:spPr bwMode="auto">
            <a:xfrm>
              <a:off x="2417" y="3369"/>
              <a:ext cx="1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12</a:t>
              </a:r>
              <a:endParaRPr lang="fr-FR" altLang="de-DE" sz="1600">
                <a:solidFill>
                  <a:srgbClr val="003366"/>
                </a:solidFill>
              </a:endParaRPr>
            </a:p>
          </p:txBody>
        </p:sp>
        <p:sp>
          <p:nvSpPr>
            <p:cNvPr id="43050" name="Rectangle 34"/>
            <p:cNvSpPr>
              <a:spLocks noChangeArrowheads="1"/>
            </p:cNvSpPr>
            <p:nvPr/>
          </p:nvSpPr>
          <p:spPr bwMode="auto">
            <a:xfrm>
              <a:off x="2819" y="3369"/>
              <a:ext cx="1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15</a:t>
              </a:r>
              <a:endParaRPr lang="fr-FR" altLang="de-DE" sz="1600">
                <a:solidFill>
                  <a:srgbClr val="003366"/>
                </a:solidFill>
              </a:endParaRPr>
            </a:p>
          </p:txBody>
        </p:sp>
        <p:sp>
          <p:nvSpPr>
            <p:cNvPr id="43051" name="Rectangle 35"/>
            <p:cNvSpPr>
              <a:spLocks noChangeArrowheads="1"/>
            </p:cNvSpPr>
            <p:nvPr/>
          </p:nvSpPr>
          <p:spPr bwMode="auto">
            <a:xfrm>
              <a:off x="3223" y="3369"/>
              <a:ext cx="1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fr-FR" altLang="de-DE" sz="1400">
                  <a:solidFill>
                    <a:srgbClr val="003366"/>
                  </a:solidFill>
                </a:rPr>
                <a:t>18</a:t>
              </a:r>
              <a:endParaRPr lang="fr-FR" altLang="de-DE" sz="1600">
                <a:solidFill>
                  <a:srgbClr val="003366"/>
                </a:solidFill>
              </a:endParaRPr>
            </a:p>
          </p:txBody>
        </p:sp>
        <p:grpSp>
          <p:nvGrpSpPr>
            <p:cNvPr id="43052" name="Group 36"/>
            <p:cNvGrpSpPr>
              <a:grpSpLocks/>
            </p:cNvGrpSpPr>
            <p:nvPr/>
          </p:nvGrpSpPr>
          <p:grpSpPr bwMode="auto">
            <a:xfrm>
              <a:off x="879" y="1634"/>
              <a:ext cx="2414" cy="1642"/>
              <a:chOff x="1301" y="1543"/>
              <a:chExt cx="2229" cy="1642"/>
            </a:xfrm>
          </p:grpSpPr>
          <p:sp>
            <p:nvSpPr>
              <p:cNvPr id="44507" name="Freeform 37"/>
              <p:cNvSpPr>
                <a:spLocks/>
              </p:cNvSpPr>
              <p:nvPr/>
            </p:nvSpPr>
            <p:spPr bwMode="auto">
              <a:xfrm>
                <a:off x="1301" y="2962"/>
                <a:ext cx="126" cy="223"/>
              </a:xfrm>
              <a:custGeom>
                <a:avLst/>
                <a:gdLst>
                  <a:gd name="T0" fmla="*/ 0 w 504"/>
                  <a:gd name="T1" fmla="*/ 0 h 892"/>
                  <a:gd name="T2" fmla="*/ 0 w 504"/>
                  <a:gd name="T3" fmla="*/ 0 h 892"/>
                  <a:gd name="T4" fmla="*/ 0 w 504"/>
                  <a:gd name="T5" fmla="*/ 0 h 892"/>
                  <a:gd name="T6" fmla="*/ 0 w 504"/>
                  <a:gd name="T7" fmla="*/ 0 h 892"/>
                  <a:gd name="T8" fmla="*/ 0 w 504"/>
                  <a:gd name="T9" fmla="*/ 0 h 892"/>
                  <a:gd name="T10" fmla="*/ 0 w 504"/>
                  <a:gd name="T11" fmla="*/ 0 h 892"/>
                  <a:gd name="T12" fmla="*/ 0 w 504"/>
                  <a:gd name="T13" fmla="*/ 0 h 892"/>
                  <a:gd name="T14" fmla="*/ 0 w 504"/>
                  <a:gd name="T15" fmla="*/ 0 h 892"/>
                  <a:gd name="T16" fmla="*/ 0 w 504"/>
                  <a:gd name="T17" fmla="*/ 0 h 892"/>
                  <a:gd name="T18" fmla="*/ 0 w 504"/>
                  <a:gd name="T19" fmla="*/ 0 h 892"/>
                  <a:gd name="T20" fmla="*/ 0 w 504"/>
                  <a:gd name="T21" fmla="*/ 0 h 892"/>
                  <a:gd name="T22" fmla="*/ 0 w 504"/>
                  <a:gd name="T23" fmla="*/ 0 h 892"/>
                  <a:gd name="T24" fmla="*/ 0 w 504"/>
                  <a:gd name="T25" fmla="*/ 0 h 892"/>
                  <a:gd name="T26" fmla="*/ 0 w 504"/>
                  <a:gd name="T27" fmla="*/ 0 h 892"/>
                  <a:gd name="T28" fmla="*/ 0 w 504"/>
                  <a:gd name="T29" fmla="*/ 0 h 892"/>
                  <a:gd name="T30" fmla="*/ 0 w 504"/>
                  <a:gd name="T31" fmla="*/ 0 h 892"/>
                  <a:gd name="T32" fmla="*/ 0 w 504"/>
                  <a:gd name="T33" fmla="*/ 0 h 892"/>
                  <a:gd name="T34" fmla="*/ 0 w 504"/>
                  <a:gd name="T35" fmla="*/ 0 h 892"/>
                  <a:gd name="T36" fmla="*/ 0 w 504"/>
                  <a:gd name="T37" fmla="*/ 0 h 892"/>
                  <a:gd name="T38" fmla="*/ 0 w 504"/>
                  <a:gd name="T39" fmla="*/ 0 h 892"/>
                  <a:gd name="T40" fmla="*/ 0 w 504"/>
                  <a:gd name="T41" fmla="*/ 0 h 892"/>
                  <a:gd name="T42" fmla="*/ 0 w 504"/>
                  <a:gd name="T43" fmla="*/ 0 h 892"/>
                  <a:gd name="T44" fmla="*/ 0 w 504"/>
                  <a:gd name="T45" fmla="*/ 0 h 892"/>
                  <a:gd name="T46" fmla="*/ 0 w 504"/>
                  <a:gd name="T47" fmla="*/ 0 h 892"/>
                  <a:gd name="T48" fmla="*/ 0 w 504"/>
                  <a:gd name="T49" fmla="*/ 0 h 892"/>
                  <a:gd name="T50" fmla="*/ 0 w 504"/>
                  <a:gd name="T51" fmla="*/ 0 h 892"/>
                  <a:gd name="T52" fmla="*/ 0 w 504"/>
                  <a:gd name="T53" fmla="*/ 0 h 892"/>
                  <a:gd name="T54" fmla="*/ 0 w 504"/>
                  <a:gd name="T55" fmla="*/ 0 h 892"/>
                  <a:gd name="T56" fmla="*/ 0 w 504"/>
                  <a:gd name="T57" fmla="*/ 0 h 892"/>
                  <a:gd name="T58" fmla="*/ 0 w 504"/>
                  <a:gd name="T59" fmla="*/ 0 h 892"/>
                  <a:gd name="T60" fmla="*/ 0 w 504"/>
                  <a:gd name="T61" fmla="*/ 0 h 892"/>
                  <a:gd name="T62" fmla="*/ 0 w 504"/>
                  <a:gd name="T63" fmla="*/ 0 h 892"/>
                  <a:gd name="T64" fmla="*/ 0 w 504"/>
                  <a:gd name="T65" fmla="*/ 0 h 892"/>
                  <a:gd name="T66" fmla="*/ 0 w 504"/>
                  <a:gd name="T67" fmla="*/ 0 h 892"/>
                  <a:gd name="T68" fmla="*/ 0 w 504"/>
                  <a:gd name="T69" fmla="*/ 0 h 892"/>
                  <a:gd name="T70" fmla="*/ 0 w 504"/>
                  <a:gd name="T71" fmla="*/ 0 h 892"/>
                  <a:gd name="T72" fmla="*/ 0 w 504"/>
                  <a:gd name="T73" fmla="*/ 0 h 892"/>
                  <a:gd name="T74" fmla="*/ 0 w 504"/>
                  <a:gd name="T75" fmla="*/ 0 h 892"/>
                  <a:gd name="T76" fmla="*/ 0 w 504"/>
                  <a:gd name="T77" fmla="*/ 0 h 892"/>
                  <a:gd name="T78" fmla="*/ 0 w 504"/>
                  <a:gd name="T79" fmla="*/ 0 h 892"/>
                  <a:gd name="T80" fmla="*/ 0 w 504"/>
                  <a:gd name="T81" fmla="*/ 0 h 892"/>
                  <a:gd name="T82" fmla="*/ 0 w 504"/>
                  <a:gd name="T83" fmla="*/ 0 h 892"/>
                  <a:gd name="T84" fmla="*/ 0 w 504"/>
                  <a:gd name="T85" fmla="*/ 0 h 892"/>
                  <a:gd name="T86" fmla="*/ 0 w 504"/>
                  <a:gd name="T87" fmla="*/ 0 h 892"/>
                  <a:gd name="T88" fmla="*/ 0 w 504"/>
                  <a:gd name="T89" fmla="*/ 0 h 892"/>
                  <a:gd name="T90" fmla="*/ 0 w 504"/>
                  <a:gd name="T91" fmla="*/ 0 h 892"/>
                  <a:gd name="T92" fmla="*/ 0 w 504"/>
                  <a:gd name="T93" fmla="*/ 0 h 892"/>
                  <a:gd name="T94" fmla="*/ 0 w 504"/>
                  <a:gd name="T95" fmla="*/ 0 h 892"/>
                  <a:gd name="T96" fmla="*/ 0 w 504"/>
                  <a:gd name="T97" fmla="*/ 0 h 892"/>
                  <a:gd name="T98" fmla="*/ 0 w 504"/>
                  <a:gd name="T99" fmla="*/ 0 h 892"/>
                  <a:gd name="T100" fmla="*/ 0 w 504"/>
                  <a:gd name="T101" fmla="*/ 0 h 892"/>
                  <a:gd name="T102" fmla="*/ 0 w 504"/>
                  <a:gd name="T103" fmla="*/ 0 h 892"/>
                  <a:gd name="T104" fmla="*/ 0 w 504"/>
                  <a:gd name="T105" fmla="*/ 0 h 892"/>
                  <a:gd name="T106" fmla="*/ 0 w 504"/>
                  <a:gd name="T107" fmla="*/ 0 h 892"/>
                  <a:gd name="T108" fmla="*/ 0 w 504"/>
                  <a:gd name="T109" fmla="*/ 0 h 892"/>
                  <a:gd name="T110" fmla="*/ 0 w 504"/>
                  <a:gd name="T111" fmla="*/ 0 h 892"/>
                  <a:gd name="T112" fmla="*/ 0 w 504"/>
                  <a:gd name="T113" fmla="*/ 0 h 892"/>
                  <a:gd name="T114" fmla="*/ 0 w 504"/>
                  <a:gd name="T115" fmla="*/ 0 h 892"/>
                  <a:gd name="T116" fmla="*/ 0 w 504"/>
                  <a:gd name="T117" fmla="*/ 0 h 892"/>
                  <a:gd name="T118" fmla="*/ 0 w 504"/>
                  <a:gd name="T119" fmla="*/ 0 h 892"/>
                  <a:gd name="T120" fmla="*/ 0 w 504"/>
                  <a:gd name="T121" fmla="*/ 0 h 892"/>
                  <a:gd name="T122" fmla="*/ 0 w 504"/>
                  <a:gd name="T123" fmla="*/ 0 h 892"/>
                  <a:gd name="T124" fmla="*/ 0 w 504"/>
                  <a:gd name="T125" fmla="*/ 0 h 8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4" h="892">
                    <a:moveTo>
                      <a:pt x="0" y="892"/>
                    </a:moveTo>
                    <a:lnTo>
                      <a:pt x="0" y="892"/>
                    </a:lnTo>
                    <a:lnTo>
                      <a:pt x="0" y="869"/>
                    </a:lnTo>
                    <a:lnTo>
                      <a:pt x="16" y="869"/>
                    </a:lnTo>
                    <a:lnTo>
                      <a:pt x="16" y="816"/>
                    </a:lnTo>
                    <a:lnTo>
                      <a:pt x="31" y="816"/>
                    </a:lnTo>
                    <a:lnTo>
                      <a:pt x="31" y="785"/>
                    </a:lnTo>
                    <a:lnTo>
                      <a:pt x="48" y="785"/>
                    </a:lnTo>
                    <a:lnTo>
                      <a:pt x="48" y="774"/>
                    </a:lnTo>
                    <a:lnTo>
                      <a:pt x="63" y="774"/>
                    </a:lnTo>
                    <a:lnTo>
                      <a:pt x="63" y="730"/>
                    </a:lnTo>
                    <a:lnTo>
                      <a:pt x="81" y="730"/>
                    </a:lnTo>
                    <a:lnTo>
                      <a:pt x="81" y="697"/>
                    </a:lnTo>
                    <a:lnTo>
                      <a:pt x="96" y="697"/>
                    </a:lnTo>
                    <a:lnTo>
                      <a:pt x="96" y="642"/>
                    </a:lnTo>
                    <a:lnTo>
                      <a:pt x="113" y="642"/>
                    </a:lnTo>
                    <a:lnTo>
                      <a:pt x="113" y="632"/>
                    </a:lnTo>
                    <a:lnTo>
                      <a:pt x="129" y="632"/>
                    </a:lnTo>
                    <a:lnTo>
                      <a:pt x="129" y="600"/>
                    </a:lnTo>
                    <a:lnTo>
                      <a:pt x="144" y="600"/>
                    </a:lnTo>
                    <a:lnTo>
                      <a:pt x="144" y="589"/>
                    </a:lnTo>
                    <a:lnTo>
                      <a:pt x="162" y="589"/>
                    </a:lnTo>
                    <a:lnTo>
                      <a:pt x="162" y="566"/>
                    </a:lnTo>
                    <a:lnTo>
                      <a:pt x="178" y="566"/>
                    </a:lnTo>
                    <a:lnTo>
                      <a:pt x="178" y="524"/>
                    </a:lnTo>
                    <a:lnTo>
                      <a:pt x="195" y="524"/>
                    </a:lnTo>
                    <a:lnTo>
                      <a:pt x="195" y="501"/>
                    </a:lnTo>
                    <a:lnTo>
                      <a:pt x="210" y="501"/>
                    </a:lnTo>
                    <a:lnTo>
                      <a:pt x="210" y="490"/>
                    </a:lnTo>
                    <a:lnTo>
                      <a:pt x="227" y="490"/>
                    </a:lnTo>
                    <a:lnTo>
                      <a:pt x="227" y="459"/>
                    </a:lnTo>
                    <a:lnTo>
                      <a:pt x="243" y="459"/>
                    </a:lnTo>
                    <a:lnTo>
                      <a:pt x="243" y="436"/>
                    </a:lnTo>
                    <a:lnTo>
                      <a:pt x="258" y="436"/>
                    </a:lnTo>
                    <a:lnTo>
                      <a:pt x="258" y="405"/>
                    </a:lnTo>
                    <a:lnTo>
                      <a:pt x="275" y="405"/>
                    </a:lnTo>
                    <a:lnTo>
                      <a:pt x="275" y="371"/>
                    </a:lnTo>
                    <a:lnTo>
                      <a:pt x="291" y="371"/>
                    </a:lnTo>
                    <a:lnTo>
                      <a:pt x="291" y="359"/>
                    </a:lnTo>
                    <a:lnTo>
                      <a:pt x="309" y="359"/>
                    </a:lnTo>
                    <a:lnTo>
                      <a:pt x="309" y="340"/>
                    </a:lnTo>
                    <a:lnTo>
                      <a:pt x="323" y="340"/>
                    </a:lnTo>
                    <a:lnTo>
                      <a:pt x="323" y="283"/>
                    </a:lnTo>
                    <a:lnTo>
                      <a:pt x="342" y="283"/>
                    </a:lnTo>
                    <a:lnTo>
                      <a:pt x="342" y="252"/>
                    </a:lnTo>
                    <a:lnTo>
                      <a:pt x="357" y="252"/>
                    </a:lnTo>
                    <a:lnTo>
                      <a:pt x="357" y="207"/>
                    </a:lnTo>
                    <a:lnTo>
                      <a:pt x="374" y="207"/>
                    </a:lnTo>
                    <a:lnTo>
                      <a:pt x="374" y="199"/>
                    </a:lnTo>
                    <a:lnTo>
                      <a:pt x="389" y="199"/>
                    </a:lnTo>
                    <a:lnTo>
                      <a:pt x="389" y="176"/>
                    </a:lnTo>
                    <a:lnTo>
                      <a:pt x="405" y="176"/>
                    </a:lnTo>
                    <a:lnTo>
                      <a:pt x="405" y="134"/>
                    </a:lnTo>
                    <a:lnTo>
                      <a:pt x="422" y="134"/>
                    </a:lnTo>
                    <a:lnTo>
                      <a:pt x="422" y="122"/>
                    </a:lnTo>
                    <a:lnTo>
                      <a:pt x="456" y="122"/>
                    </a:lnTo>
                    <a:lnTo>
                      <a:pt x="456" y="88"/>
                    </a:lnTo>
                    <a:lnTo>
                      <a:pt x="470" y="88"/>
                    </a:lnTo>
                    <a:lnTo>
                      <a:pt x="470" y="57"/>
                    </a:lnTo>
                    <a:lnTo>
                      <a:pt x="488" y="57"/>
                    </a:lnTo>
                    <a:lnTo>
                      <a:pt x="488" y="23"/>
                    </a:lnTo>
                    <a:lnTo>
                      <a:pt x="504" y="23"/>
                    </a:lnTo>
                    <a:lnTo>
                      <a:pt x="504"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08" name="Freeform 38"/>
              <p:cNvSpPr>
                <a:spLocks/>
              </p:cNvSpPr>
              <p:nvPr/>
            </p:nvSpPr>
            <p:spPr bwMode="auto">
              <a:xfrm>
                <a:off x="1427" y="2780"/>
                <a:ext cx="162" cy="182"/>
              </a:xfrm>
              <a:custGeom>
                <a:avLst/>
                <a:gdLst>
                  <a:gd name="T0" fmla="*/ 0 w 650"/>
                  <a:gd name="T1" fmla="*/ 0 h 728"/>
                  <a:gd name="T2" fmla="*/ 0 w 650"/>
                  <a:gd name="T3" fmla="*/ 0 h 728"/>
                  <a:gd name="T4" fmla="*/ 0 w 650"/>
                  <a:gd name="T5" fmla="*/ 0 h 728"/>
                  <a:gd name="T6" fmla="*/ 0 w 650"/>
                  <a:gd name="T7" fmla="*/ 0 h 728"/>
                  <a:gd name="T8" fmla="*/ 0 w 650"/>
                  <a:gd name="T9" fmla="*/ 0 h 728"/>
                  <a:gd name="T10" fmla="*/ 0 w 650"/>
                  <a:gd name="T11" fmla="*/ 0 h 728"/>
                  <a:gd name="T12" fmla="*/ 0 w 650"/>
                  <a:gd name="T13" fmla="*/ 0 h 728"/>
                  <a:gd name="T14" fmla="*/ 0 w 650"/>
                  <a:gd name="T15" fmla="*/ 0 h 728"/>
                  <a:gd name="T16" fmla="*/ 0 w 650"/>
                  <a:gd name="T17" fmla="*/ 0 h 728"/>
                  <a:gd name="T18" fmla="*/ 0 w 650"/>
                  <a:gd name="T19" fmla="*/ 0 h 728"/>
                  <a:gd name="T20" fmla="*/ 0 w 650"/>
                  <a:gd name="T21" fmla="*/ 0 h 728"/>
                  <a:gd name="T22" fmla="*/ 0 w 650"/>
                  <a:gd name="T23" fmla="*/ 0 h 728"/>
                  <a:gd name="T24" fmla="*/ 0 w 650"/>
                  <a:gd name="T25" fmla="*/ 0 h 728"/>
                  <a:gd name="T26" fmla="*/ 0 w 650"/>
                  <a:gd name="T27" fmla="*/ 0 h 728"/>
                  <a:gd name="T28" fmla="*/ 0 w 650"/>
                  <a:gd name="T29" fmla="*/ 0 h 728"/>
                  <a:gd name="T30" fmla="*/ 0 w 650"/>
                  <a:gd name="T31" fmla="*/ 0 h 728"/>
                  <a:gd name="T32" fmla="*/ 0 w 650"/>
                  <a:gd name="T33" fmla="*/ 0 h 728"/>
                  <a:gd name="T34" fmla="*/ 0 w 650"/>
                  <a:gd name="T35" fmla="*/ 0 h 728"/>
                  <a:gd name="T36" fmla="*/ 0 w 650"/>
                  <a:gd name="T37" fmla="*/ 0 h 728"/>
                  <a:gd name="T38" fmla="*/ 0 w 650"/>
                  <a:gd name="T39" fmla="*/ 0 h 728"/>
                  <a:gd name="T40" fmla="*/ 0 w 650"/>
                  <a:gd name="T41" fmla="*/ 0 h 728"/>
                  <a:gd name="T42" fmla="*/ 0 w 650"/>
                  <a:gd name="T43" fmla="*/ 0 h 728"/>
                  <a:gd name="T44" fmla="*/ 0 w 650"/>
                  <a:gd name="T45" fmla="*/ 0 h 728"/>
                  <a:gd name="T46" fmla="*/ 0 w 650"/>
                  <a:gd name="T47" fmla="*/ 0 h 728"/>
                  <a:gd name="T48" fmla="*/ 0 w 650"/>
                  <a:gd name="T49" fmla="*/ 0 h 728"/>
                  <a:gd name="T50" fmla="*/ 0 w 650"/>
                  <a:gd name="T51" fmla="*/ 0 h 728"/>
                  <a:gd name="T52" fmla="*/ 0 w 650"/>
                  <a:gd name="T53" fmla="*/ 0 h 728"/>
                  <a:gd name="T54" fmla="*/ 0 w 650"/>
                  <a:gd name="T55" fmla="*/ 0 h 728"/>
                  <a:gd name="T56" fmla="*/ 0 w 650"/>
                  <a:gd name="T57" fmla="*/ 0 h 728"/>
                  <a:gd name="T58" fmla="*/ 0 w 650"/>
                  <a:gd name="T59" fmla="*/ 0 h 728"/>
                  <a:gd name="T60" fmla="*/ 0 w 650"/>
                  <a:gd name="T61" fmla="*/ 0 h 728"/>
                  <a:gd name="T62" fmla="*/ 0 w 650"/>
                  <a:gd name="T63" fmla="*/ 0 h 7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0" h="728">
                    <a:moveTo>
                      <a:pt x="0" y="728"/>
                    </a:moveTo>
                    <a:lnTo>
                      <a:pt x="15" y="728"/>
                    </a:lnTo>
                    <a:lnTo>
                      <a:pt x="15" y="709"/>
                    </a:lnTo>
                    <a:lnTo>
                      <a:pt x="32" y="709"/>
                    </a:lnTo>
                    <a:lnTo>
                      <a:pt x="32" y="686"/>
                    </a:lnTo>
                    <a:lnTo>
                      <a:pt x="47" y="686"/>
                    </a:lnTo>
                    <a:lnTo>
                      <a:pt x="47" y="663"/>
                    </a:lnTo>
                    <a:lnTo>
                      <a:pt x="65" y="663"/>
                    </a:lnTo>
                    <a:lnTo>
                      <a:pt x="65" y="654"/>
                    </a:lnTo>
                    <a:lnTo>
                      <a:pt x="80" y="654"/>
                    </a:lnTo>
                    <a:lnTo>
                      <a:pt x="80" y="644"/>
                    </a:lnTo>
                    <a:lnTo>
                      <a:pt x="98" y="644"/>
                    </a:lnTo>
                    <a:lnTo>
                      <a:pt x="98" y="632"/>
                    </a:lnTo>
                    <a:lnTo>
                      <a:pt x="113" y="632"/>
                    </a:lnTo>
                    <a:lnTo>
                      <a:pt x="113" y="609"/>
                    </a:lnTo>
                    <a:lnTo>
                      <a:pt x="131" y="609"/>
                    </a:lnTo>
                    <a:lnTo>
                      <a:pt x="131" y="589"/>
                    </a:lnTo>
                    <a:lnTo>
                      <a:pt x="146" y="589"/>
                    </a:lnTo>
                    <a:lnTo>
                      <a:pt x="146" y="567"/>
                    </a:lnTo>
                    <a:lnTo>
                      <a:pt x="162" y="567"/>
                    </a:lnTo>
                    <a:lnTo>
                      <a:pt x="162" y="544"/>
                    </a:lnTo>
                    <a:lnTo>
                      <a:pt x="179" y="544"/>
                    </a:lnTo>
                    <a:lnTo>
                      <a:pt x="179" y="522"/>
                    </a:lnTo>
                    <a:lnTo>
                      <a:pt x="211" y="522"/>
                    </a:lnTo>
                    <a:lnTo>
                      <a:pt x="211" y="512"/>
                    </a:lnTo>
                    <a:lnTo>
                      <a:pt x="227" y="512"/>
                    </a:lnTo>
                    <a:lnTo>
                      <a:pt x="227" y="501"/>
                    </a:lnTo>
                    <a:lnTo>
                      <a:pt x="244" y="501"/>
                    </a:lnTo>
                    <a:lnTo>
                      <a:pt x="244" y="468"/>
                    </a:lnTo>
                    <a:lnTo>
                      <a:pt x="259" y="468"/>
                    </a:lnTo>
                    <a:lnTo>
                      <a:pt x="259" y="457"/>
                    </a:lnTo>
                    <a:lnTo>
                      <a:pt x="275" y="457"/>
                    </a:lnTo>
                    <a:lnTo>
                      <a:pt x="275" y="436"/>
                    </a:lnTo>
                    <a:lnTo>
                      <a:pt x="293" y="436"/>
                    </a:lnTo>
                    <a:lnTo>
                      <a:pt x="293" y="392"/>
                    </a:lnTo>
                    <a:lnTo>
                      <a:pt x="326" y="392"/>
                    </a:lnTo>
                    <a:lnTo>
                      <a:pt x="326" y="371"/>
                    </a:lnTo>
                    <a:lnTo>
                      <a:pt x="358" y="371"/>
                    </a:lnTo>
                    <a:lnTo>
                      <a:pt x="358" y="348"/>
                    </a:lnTo>
                    <a:lnTo>
                      <a:pt x="373" y="348"/>
                    </a:lnTo>
                    <a:lnTo>
                      <a:pt x="373" y="337"/>
                    </a:lnTo>
                    <a:lnTo>
                      <a:pt x="389" y="337"/>
                    </a:lnTo>
                    <a:lnTo>
                      <a:pt x="389" y="306"/>
                    </a:lnTo>
                    <a:lnTo>
                      <a:pt x="406" y="306"/>
                    </a:lnTo>
                    <a:lnTo>
                      <a:pt x="406" y="272"/>
                    </a:lnTo>
                    <a:lnTo>
                      <a:pt x="421" y="272"/>
                    </a:lnTo>
                    <a:lnTo>
                      <a:pt x="421" y="249"/>
                    </a:lnTo>
                    <a:lnTo>
                      <a:pt x="455" y="249"/>
                    </a:lnTo>
                    <a:lnTo>
                      <a:pt x="455" y="239"/>
                    </a:lnTo>
                    <a:lnTo>
                      <a:pt x="472" y="239"/>
                    </a:lnTo>
                    <a:lnTo>
                      <a:pt x="472" y="207"/>
                    </a:lnTo>
                    <a:lnTo>
                      <a:pt x="488" y="207"/>
                    </a:lnTo>
                    <a:lnTo>
                      <a:pt x="488" y="195"/>
                    </a:lnTo>
                    <a:lnTo>
                      <a:pt x="505" y="195"/>
                    </a:lnTo>
                    <a:lnTo>
                      <a:pt x="505" y="153"/>
                    </a:lnTo>
                    <a:lnTo>
                      <a:pt x="535" y="153"/>
                    </a:lnTo>
                    <a:lnTo>
                      <a:pt x="535" y="107"/>
                    </a:lnTo>
                    <a:lnTo>
                      <a:pt x="553" y="107"/>
                    </a:lnTo>
                    <a:lnTo>
                      <a:pt x="553" y="96"/>
                    </a:lnTo>
                    <a:lnTo>
                      <a:pt x="601" y="96"/>
                    </a:lnTo>
                    <a:lnTo>
                      <a:pt x="601" y="54"/>
                    </a:lnTo>
                    <a:lnTo>
                      <a:pt x="634" y="54"/>
                    </a:lnTo>
                    <a:lnTo>
                      <a:pt x="634" y="31"/>
                    </a:lnTo>
                    <a:lnTo>
                      <a:pt x="650" y="31"/>
                    </a:lnTo>
                    <a:lnTo>
                      <a:pt x="650"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09" name="Freeform 39"/>
              <p:cNvSpPr>
                <a:spLocks/>
              </p:cNvSpPr>
              <p:nvPr/>
            </p:nvSpPr>
            <p:spPr bwMode="auto">
              <a:xfrm>
                <a:off x="1589" y="2626"/>
                <a:ext cx="167" cy="154"/>
              </a:xfrm>
              <a:custGeom>
                <a:avLst/>
                <a:gdLst>
                  <a:gd name="T0" fmla="*/ 0 w 667"/>
                  <a:gd name="T1" fmla="*/ 0 h 615"/>
                  <a:gd name="T2" fmla="*/ 0 w 667"/>
                  <a:gd name="T3" fmla="*/ 0 h 615"/>
                  <a:gd name="T4" fmla="*/ 0 w 667"/>
                  <a:gd name="T5" fmla="*/ 0 h 615"/>
                  <a:gd name="T6" fmla="*/ 0 w 667"/>
                  <a:gd name="T7" fmla="*/ 0 h 615"/>
                  <a:gd name="T8" fmla="*/ 0 w 667"/>
                  <a:gd name="T9" fmla="*/ 0 h 615"/>
                  <a:gd name="T10" fmla="*/ 0 w 667"/>
                  <a:gd name="T11" fmla="*/ 0 h 615"/>
                  <a:gd name="T12" fmla="*/ 0 w 667"/>
                  <a:gd name="T13" fmla="*/ 0 h 615"/>
                  <a:gd name="T14" fmla="*/ 0 w 667"/>
                  <a:gd name="T15" fmla="*/ 0 h 615"/>
                  <a:gd name="T16" fmla="*/ 0 w 667"/>
                  <a:gd name="T17" fmla="*/ 0 h 615"/>
                  <a:gd name="T18" fmla="*/ 0 w 667"/>
                  <a:gd name="T19" fmla="*/ 0 h 615"/>
                  <a:gd name="T20" fmla="*/ 0 w 667"/>
                  <a:gd name="T21" fmla="*/ 0 h 615"/>
                  <a:gd name="T22" fmla="*/ 0 w 667"/>
                  <a:gd name="T23" fmla="*/ 0 h 615"/>
                  <a:gd name="T24" fmla="*/ 0 w 667"/>
                  <a:gd name="T25" fmla="*/ 0 h 615"/>
                  <a:gd name="T26" fmla="*/ 0 w 667"/>
                  <a:gd name="T27" fmla="*/ 0 h 615"/>
                  <a:gd name="T28" fmla="*/ 0 w 667"/>
                  <a:gd name="T29" fmla="*/ 0 h 615"/>
                  <a:gd name="T30" fmla="*/ 0 w 667"/>
                  <a:gd name="T31" fmla="*/ 0 h 615"/>
                  <a:gd name="T32" fmla="*/ 0 w 667"/>
                  <a:gd name="T33" fmla="*/ 0 h 615"/>
                  <a:gd name="T34" fmla="*/ 0 w 667"/>
                  <a:gd name="T35" fmla="*/ 0 h 615"/>
                  <a:gd name="T36" fmla="*/ 0 w 667"/>
                  <a:gd name="T37" fmla="*/ 0 h 615"/>
                  <a:gd name="T38" fmla="*/ 0 w 667"/>
                  <a:gd name="T39" fmla="*/ 0 h 615"/>
                  <a:gd name="T40" fmla="*/ 0 w 667"/>
                  <a:gd name="T41" fmla="*/ 0 h 615"/>
                  <a:gd name="T42" fmla="*/ 0 w 667"/>
                  <a:gd name="T43" fmla="*/ 0 h 615"/>
                  <a:gd name="T44" fmla="*/ 0 w 667"/>
                  <a:gd name="T45" fmla="*/ 0 h 615"/>
                  <a:gd name="T46" fmla="*/ 0 w 667"/>
                  <a:gd name="T47" fmla="*/ 0 h 615"/>
                  <a:gd name="T48" fmla="*/ 0 w 667"/>
                  <a:gd name="T49" fmla="*/ 0 h 615"/>
                  <a:gd name="T50" fmla="*/ 0 w 667"/>
                  <a:gd name="T51" fmla="*/ 0 h 615"/>
                  <a:gd name="T52" fmla="*/ 0 w 667"/>
                  <a:gd name="T53" fmla="*/ 0 h 615"/>
                  <a:gd name="T54" fmla="*/ 0 w 667"/>
                  <a:gd name="T55" fmla="*/ 0 h 615"/>
                  <a:gd name="T56" fmla="*/ 0 w 667"/>
                  <a:gd name="T57" fmla="*/ 0 h 615"/>
                  <a:gd name="T58" fmla="*/ 0 w 667"/>
                  <a:gd name="T59" fmla="*/ 0 h 615"/>
                  <a:gd name="T60" fmla="*/ 0 w 667"/>
                  <a:gd name="T61" fmla="*/ 0 h 615"/>
                  <a:gd name="T62" fmla="*/ 0 w 667"/>
                  <a:gd name="T63" fmla="*/ 0 h 615"/>
                  <a:gd name="T64" fmla="*/ 0 w 667"/>
                  <a:gd name="T65" fmla="*/ 0 h 615"/>
                  <a:gd name="T66" fmla="*/ 0 w 667"/>
                  <a:gd name="T67" fmla="*/ 0 h 615"/>
                  <a:gd name="T68" fmla="*/ 0 w 667"/>
                  <a:gd name="T69" fmla="*/ 0 h 615"/>
                  <a:gd name="T70" fmla="*/ 0 w 667"/>
                  <a:gd name="T71" fmla="*/ 0 h 615"/>
                  <a:gd name="T72" fmla="*/ 0 w 667"/>
                  <a:gd name="T73" fmla="*/ 0 h 615"/>
                  <a:gd name="T74" fmla="*/ 0 w 667"/>
                  <a:gd name="T75" fmla="*/ 0 h 615"/>
                  <a:gd name="T76" fmla="*/ 0 w 667"/>
                  <a:gd name="T77" fmla="*/ 0 h 615"/>
                  <a:gd name="T78" fmla="*/ 0 w 667"/>
                  <a:gd name="T79" fmla="*/ 0 h 615"/>
                  <a:gd name="T80" fmla="*/ 0 w 667"/>
                  <a:gd name="T81" fmla="*/ 0 h 615"/>
                  <a:gd name="T82" fmla="*/ 0 w 667"/>
                  <a:gd name="T83" fmla="*/ 0 h 615"/>
                  <a:gd name="T84" fmla="*/ 0 w 667"/>
                  <a:gd name="T85" fmla="*/ 0 h 615"/>
                  <a:gd name="T86" fmla="*/ 0 w 667"/>
                  <a:gd name="T87" fmla="*/ 0 h 615"/>
                  <a:gd name="T88" fmla="*/ 0 w 667"/>
                  <a:gd name="T89" fmla="*/ 0 h 615"/>
                  <a:gd name="T90" fmla="*/ 0 w 667"/>
                  <a:gd name="T91" fmla="*/ 0 h 615"/>
                  <a:gd name="T92" fmla="*/ 0 w 667"/>
                  <a:gd name="T93" fmla="*/ 0 h 615"/>
                  <a:gd name="T94" fmla="*/ 0 w 667"/>
                  <a:gd name="T95" fmla="*/ 0 h 615"/>
                  <a:gd name="T96" fmla="*/ 0 w 667"/>
                  <a:gd name="T97" fmla="*/ 0 h 615"/>
                  <a:gd name="T98" fmla="*/ 0 w 667"/>
                  <a:gd name="T99" fmla="*/ 0 h 615"/>
                  <a:gd name="T100" fmla="*/ 0 w 667"/>
                  <a:gd name="T101" fmla="*/ 0 h 615"/>
                  <a:gd name="T102" fmla="*/ 0 w 667"/>
                  <a:gd name="T103" fmla="*/ 0 h 615"/>
                  <a:gd name="T104" fmla="*/ 0 w 667"/>
                  <a:gd name="T105" fmla="*/ 0 h 615"/>
                  <a:gd name="T106" fmla="*/ 0 w 667"/>
                  <a:gd name="T107" fmla="*/ 0 h 615"/>
                  <a:gd name="T108" fmla="*/ 0 w 667"/>
                  <a:gd name="T109" fmla="*/ 0 h 615"/>
                  <a:gd name="T110" fmla="*/ 0 w 667"/>
                  <a:gd name="T111" fmla="*/ 0 h 615"/>
                  <a:gd name="T112" fmla="*/ 0 w 667"/>
                  <a:gd name="T113" fmla="*/ 0 h 615"/>
                  <a:gd name="T114" fmla="*/ 0 w 667"/>
                  <a:gd name="T115" fmla="*/ 0 h 615"/>
                  <a:gd name="T116" fmla="*/ 0 w 667"/>
                  <a:gd name="T117" fmla="*/ 0 h 615"/>
                  <a:gd name="T118" fmla="*/ 0 w 667"/>
                  <a:gd name="T119" fmla="*/ 0 h 615"/>
                  <a:gd name="T120" fmla="*/ 0 w 667"/>
                  <a:gd name="T121" fmla="*/ 0 h 615"/>
                  <a:gd name="T122" fmla="*/ 0 w 667"/>
                  <a:gd name="T123" fmla="*/ 0 h 615"/>
                  <a:gd name="T124" fmla="*/ 0 w 667"/>
                  <a:gd name="T125" fmla="*/ 0 h 6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7" h="615">
                    <a:moveTo>
                      <a:pt x="0" y="615"/>
                    </a:moveTo>
                    <a:lnTo>
                      <a:pt x="17" y="615"/>
                    </a:lnTo>
                    <a:lnTo>
                      <a:pt x="17" y="604"/>
                    </a:lnTo>
                    <a:lnTo>
                      <a:pt x="65" y="604"/>
                    </a:lnTo>
                    <a:lnTo>
                      <a:pt x="65" y="592"/>
                    </a:lnTo>
                    <a:lnTo>
                      <a:pt x="97" y="592"/>
                    </a:lnTo>
                    <a:lnTo>
                      <a:pt x="97" y="581"/>
                    </a:lnTo>
                    <a:lnTo>
                      <a:pt x="131" y="581"/>
                    </a:lnTo>
                    <a:lnTo>
                      <a:pt x="131" y="558"/>
                    </a:lnTo>
                    <a:lnTo>
                      <a:pt x="146" y="558"/>
                    </a:lnTo>
                    <a:lnTo>
                      <a:pt x="146" y="539"/>
                    </a:lnTo>
                    <a:lnTo>
                      <a:pt x="164" y="539"/>
                    </a:lnTo>
                    <a:lnTo>
                      <a:pt x="164" y="505"/>
                    </a:lnTo>
                    <a:lnTo>
                      <a:pt x="179" y="505"/>
                    </a:lnTo>
                    <a:lnTo>
                      <a:pt x="179" y="493"/>
                    </a:lnTo>
                    <a:lnTo>
                      <a:pt x="196" y="493"/>
                    </a:lnTo>
                    <a:lnTo>
                      <a:pt x="196" y="474"/>
                    </a:lnTo>
                    <a:lnTo>
                      <a:pt x="230" y="474"/>
                    </a:lnTo>
                    <a:lnTo>
                      <a:pt x="230" y="451"/>
                    </a:lnTo>
                    <a:lnTo>
                      <a:pt x="244" y="451"/>
                    </a:lnTo>
                    <a:lnTo>
                      <a:pt x="244" y="417"/>
                    </a:lnTo>
                    <a:lnTo>
                      <a:pt x="259" y="417"/>
                    </a:lnTo>
                    <a:lnTo>
                      <a:pt x="259" y="405"/>
                    </a:lnTo>
                    <a:lnTo>
                      <a:pt x="278" y="405"/>
                    </a:lnTo>
                    <a:lnTo>
                      <a:pt x="278" y="386"/>
                    </a:lnTo>
                    <a:lnTo>
                      <a:pt x="310" y="386"/>
                    </a:lnTo>
                    <a:lnTo>
                      <a:pt x="310" y="329"/>
                    </a:lnTo>
                    <a:lnTo>
                      <a:pt x="326" y="329"/>
                    </a:lnTo>
                    <a:lnTo>
                      <a:pt x="326" y="321"/>
                    </a:lnTo>
                    <a:lnTo>
                      <a:pt x="343" y="321"/>
                    </a:lnTo>
                    <a:lnTo>
                      <a:pt x="343" y="309"/>
                    </a:lnTo>
                    <a:lnTo>
                      <a:pt x="358" y="309"/>
                    </a:lnTo>
                    <a:lnTo>
                      <a:pt x="358" y="298"/>
                    </a:lnTo>
                    <a:lnTo>
                      <a:pt x="374" y="298"/>
                    </a:lnTo>
                    <a:lnTo>
                      <a:pt x="374" y="275"/>
                    </a:lnTo>
                    <a:lnTo>
                      <a:pt x="391" y="275"/>
                    </a:lnTo>
                    <a:lnTo>
                      <a:pt x="391" y="244"/>
                    </a:lnTo>
                    <a:lnTo>
                      <a:pt x="406" y="244"/>
                    </a:lnTo>
                    <a:lnTo>
                      <a:pt x="406" y="233"/>
                    </a:lnTo>
                    <a:lnTo>
                      <a:pt x="440" y="233"/>
                    </a:lnTo>
                    <a:lnTo>
                      <a:pt x="440" y="187"/>
                    </a:lnTo>
                    <a:lnTo>
                      <a:pt x="472" y="187"/>
                    </a:lnTo>
                    <a:lnTo>
                      <a:pt x="472" y="176"/>
                    </a:lnTo>
                    <a:lnTo>
                      <a:pt x="505" y="176"/>
                    </a:lnTo>
                    <a:lnTo>
                      <a:pt x="505" y="165"/>
                    </a:lnTo>
                    <a:lnTo>
                      <a:pt x="520" y="165"/>
                    </a:lnTo>
                    <a:lnTo>
                      <a:pt x="520" y="145"/>
                    </a:lnTo>
                    <a:lnTo>
                      <a:pt x="538" y="145"/>
                    </a:lnTo>
                    <a:lnTo>
                      <a:pt x="538" y="111"/>
                    </a:lnTo>
                    <a:lnTo>
                      <a:pt x="553" y="111"/>
                    </a:lnTo>
                    <a:lnTo>
                      <a:pt x="553" y="88"/>
                    </a:lnTo>
                    <a:lnTo>
                      <a:pt x="571" y="88"/>
                    </a:lnTo>
                    <a:lnTo>
                      <a:pt x="571" y="69"/>
                    </a:lnTo>
                    <a:lnTo>
                      <a:pt x="586" y="69"/>
                    </a:lnTo>
                    <a:lnTo>
                      <a:pt x="586" y="57"/>
                    </a:lnTo>
                    <a:lnTo>
                      <a:pt x="604" y="57"/>
                    </a:lnTo>
                    <a:lnTo>
                      <a:pt x="604" y="46"/>
                    </a:lnTo>
                    <a:lnTo>
                      <a:pt x="619" y="46"/>
                    </a:lnTo>
                    <a:lnTo>
                      <a:pt x="619" y="34"/>
                    </a:lnTo>
                    <a:lnTo>
                      <a:pt x="652" y="34"/>
                    </a:lnTo>
                    <a:lnTo>
                      <a:pt x="652" y="12"/>
                    </a:lnTo>
                    <a:lnTo>
                      <a:pt x="667" y="12"/>
                    </a:lnTo>
                    <a:lnTo>
                      <a:pt x="667"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0" name="Freeform 40"/>
              <p:cNvSpPr>
                <a:spLocks/>
              </p:cNvSpPr>
              <p:nvPr/>
            </p:nvSpPr>
            <p:spPr bwMode="auto">
              <a:xfrm>
                <a:off x="1756" y="2487"/>
                <a:ext cx="155" cy="139"/>
              </a:xfrm>
              <a:custGeom>
                <a:avLst/>
                <a:gdLst>
                  <a:gd name="T0" fmla="*/ 0 w 619"/>
                  <a:gd name="T1" fmla="*/ 0 h 558"/>
                  <a:gd name="T2" fmla="*/ 0 w 619"/>
                  <a:gd name="T3" fmla="*/ 0 h 558"/>
                  <a:gd name="T4" fmla="*/ 0 w 619"/>
                  <a:gd name="T5" fmla="*/ 0 h 558"/>
                  <a:gd name="T6" fmla="*/ 0 w 619"/>
                  <a:gd name="T7" fmla="*/ 0 h 558"/>
                  <a:gd name="T8" fmla="*/ 0 w 619"/>
                  <a:gd name="T9" fmla="*/ 0 h 558"/>
                  <a:gd name="T10" fmla="*/ 0 w 619"/>
                  <a:gd name="T11" fmla="*/ 0 h 558"/>
                  <a:gd name="T12" fmla="*/ 0 w 619"/>
                  <a:gd name="T13" fmla="*/ 0 h 558"/>
                  <a:gd name="T14" fmla="*/ 0 w 619"/>
                  <a:gd name="T15" fmla="*/ 0 h 558"/>
                  <a:gd name="T16" fmla="*/ 0 w 619"/>
                  <a:gd name="T17" fmla="*/ 0 h 558"/>
                  <a:gd name="T18" fmla="*/ 0 w 619"/>
                  <a:gd name="T19" fmla="*/ 0 h 558"/>
                  <a:gd name="T20" fmla="*/ 0 w 619"/>
                  <a:gd name="T21" fmla="*/ 0 h 558"/>
                  <a:gd name="T22" fmla="*/ 0 w 619"/>
                  <a:gd name="T23" fmla="*/ 0 h 558"/>
                  <a:gd name="T24" fmla="*/ 0 w 619"/>
                  <a:gd name="T25" fmla="*/ 0 h 558"/>
                  <a:gd name="T26" fmla="*/ 0 w 619"/>
                  <a:gd name="T27" fmla="*/ 0 h 558"/>
                  <a:gd name="T28" fmla="*/ 0 w 619"/>
                  <a:gd name="T29" fmla="*/ 0 h 558"/>
                  <a:gd name="T30" fmla="*/ 0 w 619"/>
                  <a:gd name="T31" fmla="*/ 0 h 558"/>
                  <a:gd name="T32" fmla="*/ 0 w 619"/>
                  <a:gd name="T33" fmla="*/ 0 h 558"/>
                  <a:gd name="T34" fmla="*/ 0 w 619"/>
                  <a:gd name="T35" fmla="*/ 0 h 558"/>
                  <a:gd name="T36" fmla="*/ 0 w 619"/>
                  <a:gd name="T37" fmla="*/ 0 h 558"/>
                  <a:gd name="T38" fmla="*/ 0 w 619"/>
                  <a:gd name="T39" fmla="*/ 0 h 558"/>
                  <a:gd name="T40" fmla="*/ 0 w 619"/>
                  <a:gd name="T41" fmla="*/ 0 h 558"/>
                  <a:gd name="T42" fmla="*/ 0 w 619"/>
                  <a:gd name="T43" fmla="*/ 0 h 558"/>
                  <a:gd name="T44" fmla="*/ 0 w 619"/>
                  <a:gd name="T45" fmla="*/ 0 h 558"/>
                  <a:gd name="T46" fmla="*/ 0 w 619"/>
                  <a:gd name="T47" fmla="*/ 0 h 558"/>
                  <a:gd name="T48" fmla="*/ 0 w 619"/>
                  <a:gd name="T49" fmla="*/ 0 h 558"/>
                  <a:gd name="T50" fmla="*/ 0 w 619"/>
                  <a:gd name="T51" fmla="*/ 0 h 558"/>
                  <a:gd name="T52" fmla="*/ 0 w 619"/>
                  <a:gd name="T53" fmla="*/ 0 h 558"/>
                  <a:gd name="T54" fmla="*/ 0 w 619"/>
                  <a:gd name="T55" fmla="*/ 0 h 558"/>
                  <a:gd name="T56" fmla="*/ 0 w 619"/>
                  <a:gd name="T57" fmla="*/ 0 h 558"/>
                  <a:gd name="T58" fmla="*/ 0 w 619"/>
                  <a:gd name="T59" fmla="*/ 0 h 558"/>
                  <a:gd name="T60" fmla="*/ 0 w 619"/>
                  <a:gd name="T61" fmla="*/ 0 h 558"/>
                  <a:gd name="T62" fmla="*/ 0 w 619"/>
                  <a:gd name="T63" fmla="*/ 0 h 5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9" h="558">
                    <a:moveTo>
                      <a:pt x="0" y="558"/>
                    </a:moveTo>
                    <a:lnTo>
                      <a:pt x="17" y="558"/>
                    </a:lnTo>
                    <a:lnTo>
                      <a:pt x="17" y="550"/>
                    </a:lnTo>
                    <a:lnTo>
                      <a:pt x="33" y="550"/>
                    </a:lnTo>
                    <a:lnTo>
                      <a:pt x="33" y="505"/>
                    </a:lnTo>
                    <a:lnTo>
                      <a:pt x="51" y="505"/>
                    </a:lnTo>
                    <a:lnTo>
                      <a:pt x="51" y="482"/>
                    </a:lnTo>
                    <a:lnTo>
                      <a:pt x="66" y="482"/>
                    </a:lnTo>
                    <a:lnTo>
                      <a:pt x="66" y="474"/>
                    </a:lnTo>
                    <a:lnTo>
                      <a:pt x="83" y="474"/>
                    </a:lnTo>
                    <a:lnTo>
                      <a:pt x="83" y="462"/>
                    </a:lnTo>
                    <a:lnTo>
                      <a:pt x="99" y="462"/>
                    </a:lnTo>
                    <a:lnTo>
                      <a:pt x="99" y="451"/>
                    </a:lnTo>
                    <a:lnTo>
                      <a:pt x="131" y="451"/>
                    </a:lnTo>
                    <a:lnTo>
                      <a:pt x="131" y="394"/>
                    </a:lnTo>
                    <a:lnTo>
                      <a:pt x="147" y="394"/>
                    </a:lnTo>
                    <a:lnTo>
                      <a:pt x="147" y="386"/>
                    </a:lnTo>
                    <a:lnTo>
                      <a:pt x="164" y="386"/>
                    </a:lnTo>
                    <a:lnTo>
                      <a:pt x="164" y="375"/>
                    </a:lnTo>
                    <a:lnTo>
                      <a:pt x="179" y="375"/>
                    </a:lnTo>
                    <a:lnTo>
                      <a:pt x="179" y="363"/>
                    </a:lnTo>
                    <a:lnTo>
                      <a:pt x="198" y="363"/>
                    </a:lnTo>
                    <a:lnTo>
                      <a:pt x="198" y="340"/>
                    </a:lnTo>
                    <a:lnTo>
                      <a:pt x="212" y="340"/>
                    </a:lnTo>
                    <a:lnTo>
                      <a:pt x="212" y="306"/>
                    </a:lnTo>
                    <a:lnTo>
                      <a:pt x="227" y="306"/>
                    </a:lnTo>
                    <a:lnTo>
                      <a:pt x="227" y="298"/>
                    </a:lnTo>
                    <a:lnTo>
                      <a:pt x="245" y="298"/>
                    </a:lnTo>
                    <a:lnTo>
                      <a:pt x="245" y="287"/>
                    </a:lnTo>
                    <a:lnTo>
                      <a:pt x="261" y="287"/>
                    </a:lnTo>
                    <a:lnTo>
                      <a:pt x="261" y="252"/>
                    </a:lnTo>
                    <a:lnTo>
                      <a:pt x="278" y="252"/>
                    </a:lnTo>
                    <a:lnTo>
                      <a:pt x="278" y="241"/>
                    </a:lnTo>
                    <a:lnTo>
                      <a:pt x="326" y="241"/>
                    </a:lnTo>
                    <a:lnTo>
                      <a:pt x="326" y="219"/>
                    </a:lnTo>
                    <a:lnTo>
                      <a:pt x="341" y="219"/>
                    </a:lnTo>
                    <a:lnTo>
                      <a:pt x="341" y="199"/>
                    </a:lnTo>
                    <a:lnTo>
                      <a:pt x="359" y="199"/>
                    </a:lnTo>
                    <a:lnTo>
                      <a:pt x="359" y="176"/>
                    </a:lnTo>
                    <a:lnTo>
                      <a:pt x="374" y="176"/>
                    </a:lnTo>
                    <a:lnTo>
                      <a:pt x="374" y="165"/>
                    </a:lnTo>
                    <a:lnTo>
                      <a:pt x="407" y="165"/>
                    </a:lnTo>
                    <a:lnTo>
                      <a:pt x="407" y="153"/>
                    </a:lnTo>
                    <a:lnTo>
                      <a:pt x="425" y="153"/>
                    </a:lnTo>
                    <a:lnTo>
                      <a:pt x="425" y="132"/>
                    </a:lnTo>
                    <a:lnTo>
                      <a:pt x="440" y="132"/>
                    </a:lnTo>
                    <a:lnTo>
                      <a:pt x="440" y="100"/>
                    </a:lnTo>
                    <a:lnTo>
                      <a:pt x="457" y="100"/>
                    </a:lnTo>
                    <a:lnTo>
                      <a:pt x="457" y="88"/>
                    </a:lnTo>
                    <a:lnTo>
                      <a:pt x="488" y="88"/>
                    </a:lnTo>
                    <a:lnTo>
                      <a:pt x="488" y="77"/>
                    </a:lnTo>
                    <a:lnTo>
                      <a:pt x="505" y="77"/>
                    </a:lnTo>
                    <a:lnTo>
                      <a:pt x="505" y="65"/>
                    </a:lnTo>
                    <a:lnTo>
                      <a:pt x="521" y="65"/>
                    </a:lnTo>
                    <a:lnTo>
                      <a:pt x="521" y="55"/>
                    </a:lnTo>
                    <a:lnTo>
                      <a:pt x="539" y="55"/>
                    </a:lnTo>
                    <a:lnTo>
                      <a:pt x="539" y="44"/>
                    </a:lnTo>
                    <a:lnTo>
                      <a:pt x="554" y="44"/>
                    </a:lnTo>
                    <a:lnTo>
                      <a:pt x="554" y="35"/>
                    </a:lnTo>
                    <a:lnTo>
                      <a:pt x="572" y="35"/>
                    </a:lnTo>
                    <a:lnTo>
                      <a:pt x="572" y="23"/>
                    </a:lnTo>
                    <a:lnTo>
                      <a:pt x="602" y="23"/>
                    </a:lnTo>
                    <a:lnTo>
                      <a:pt x="602" y="12"/>
                    </a:lnTo>
                    <a:lnTo>
                      <a:pt x="619" y="12"/>
                    </a:lnTo>
                    <a:lnTo>
                      <a:pt x="619"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1" name="Freeform 41"/>
              <p:cNvSpPr>
                <a:spLocks/>
              </p:cNvSpPr>
              <p:nvPr/>
            </p:nvSpPr>
            <p:spPr bwMode="auto">
              <a:xfrm>
                <a:off x="1911" y="2338"/>
                <a:ext cx="183" cy="149"/>
              </a:xfrm>
              <a:custGeom>
                <a:avLst/>
                <a:gdLst>
                  <a:gd name="T0" fmla="*/ 0 w 734"/>
                  <a:gd name="T1" fmla="*/ 0 h 594"/>
                  <a:gd name="T2" fmla="*/ 0 w 734"/>
                  <a:gd name="T3" fmla="*/ 0 h 594"/>
                  <a:gd name="T4" fmla="*/ 0 w 734"/>
                  <a:gd name="T5" fmla="*/ 0 h 594"/>
                  <a:gd name="T6" fmla="*/ 0 w 734"/>
                  <a:gd name="T7" fmla="*/ 0 h 594"/>
                  <a:gd name="T8" fmla="*/ 0 w 734"/>
                  <a:gd name="T9" fmla="*/ 0 h 594"/>
                  <a:gd name="T10" fmla="*/ 0 w 734"/>
                  <a:gd name="T11" fmla="*/ 0 h 594"/>
                  <a:gd name="T12" fmla="*/ 0 w 734"/>
                  <a:gd name="T13" fmla="*/ 0 h 594"/>
                  <a:gd name="T14" fmla="*/ 0 w 734"/>
                  <a:gd name="T15" fmla="*/ 0 h 594"/>
                  <a:gd name="T16" fmla="*/ 0 w 734"/>
                  <a:gd name="T17" fmla="*/ 0 h 594"/>
                  <a:gd name="T18" fmla="*/ 0 w 734"/>
                  <a:gd name="T19" fmla="*/ 0 h 594"/>
                  <a:gd name="T20" fmla="*/ 0 w 734"/>
                  <a:gd name="T21" fmla="*/ 0 h 594"/>
                  <a:gd name="T22" fmla="*/ 0 w 734"/>
                  <a:gd name="T23" fmla="*/ 0 h 594"/>
                  <a:gd name="T24" fmla="*/ 0 w 734"/>
                  <a:gd name="T25" fmla="*/ 0 h 594"/>
                  <a:gd name="T26" fmla="*/ 0 w 734"/>
                  <a:gd name="T27" fmla="*/ 0 h 594"/>
                  <a:gd name="T28" fmla="*/ 0 w 734"/>
                  <a:gd name="T29" fmla="*/ 0 h 594"/>
                  <a:gd name="T30" fmla="*/ 0 w 734"/>
                  <a:gd name="T31" fmla="*/ 0 h 594"/>
                  <a:gd name="T32" fmla="*/ 0 w 734"/>
                  <a:gd name="T33" fmla="*/ 0 h 594"/>
                  <a:gd name="T34" fmla="*/ 0 w 734"/>
                  <a:gd name="T35" fmla="*/ 0 h 594"/>
                  <a:gd name="T36" fmla="*/ 0 w 734"/>
                  <a:gd name="T37" fmla="*/ 0 h 594"/>
                  <a:gd name="T38" fmla="*/ 0 w 734"/>
                  <a:gd name="T39" fmla="*/ 0 h 594"/>
                  <a:gd name="T40" fmla="*/ 0 w 734"/>
                  <a:gd name="T41" fmla="*/ 0 h 594"/>
                  <a:gd name="T42" fmla="*/ 0 w 734"/>
                  <a:gd name="T43" fmla="*/ 0 h 594"/>
                  <a:gd name="T44" fmla="*/ 0 w 734"/>
                  <a:gd name="T45" fmla="*/ 0 h 594"/>
                  <a:gd name="T46" fmla="*/ 0 w 734"/>
                  <a:gd name="T47" fmla="*/ 0 h 594"/>
                  <a:gd name="T48" fmla="*/ 0 w 734"/>
                  <a:gd name="T49" fmla="*/ 0 h 594"/>
                  <a:gd name="T50" fmla="*/ 0 w 734"/>
                  <a:gd name="T51" fmla="*/ 0 h 594"/>
                  <a:gd name="T52" fmla="*/ 0 w 734"/>
                  <a:gd name="T53" fmla="*/ 0 h 594"/>
                  <a:gd name="T54" fmla="*/ 0 w 734"/>
                  <a:gd name="T55" fmla="*/ 0 h 594"/>
                  <a:gd name="T56" fmla="*/ 0 w 734"/>
                  <a:gd name="T57" fmla="*/ 0 h 594"/>
                  <a:gd name="T58" fmla="*/ 0 w 734"/>
                  <a:gd name="T59" fmla="*/ 0 h 594"/>
                  <a:gd name="T60" fmla="*/ 0 w 734"/>
                  <a:gd name="T61" fmla="*/ 0 h 594"/>
                  <a:gd name="T62" fmla="*/ 0 w 734"/>
                  <a:gd name="T63" fmla="*/ 0 h 594"/>
                  <a:gd name="T64" fmla="*/ 0 w 734"/>
                  <a:gd name="T65" fmla="*/ 0 h 594"/>
                  <a:gd name="T66" fmla="*/ 0 w 734"/>
                  <a:gd name="T67" fmla="*/ 0 h 594"/>
                  <a:gd name="T68" fmla="*/ 0 w 734"/>
                  <a:gd name="T69" fmla="*/ 0 h 594"/>
                  <a:gd name="T70" fmla="*/ 0 w 734"/>
                  <a:gd name="T71" fmla="*/ 0 h 594"/>
                  <a:gd name="T72" fmla="*/ 0 w 734"/>
                  <a:gd name="T73" fmla="*/ 0 h 594"/>
                  <a:gd name="T74" fmla="*/ 0 w 734"/>
                  <a:gd name="T75" fmla="*/ 0 h 594"/>
                  <a:gd name="T76" fmla="*/ 0 w 734"/>
                  <a:gd name="T77" fmla="*/ 0 h 594"/>
                  <a:gd name="T78" fmla="*/ 0 w 734"/>
                  <a:gd name="T79" fmla="*/ 0 h 594"/>
                  <a:gd name="T80" fmla="*/ 0 w 734"/>
                  <a:gd name="T81" fmla="*/ 0 h 594"/>
                  <a:gd name="T82" fmla="*/ 0 w 734"/>
                  <a:gd name="T83" fmla="*/ 0 h 594"/>
                  <a:gd name="T84" fmla="*/ 0 w 734"/>
                  <a:gd name="T85" fmla="*/ 0 h 594"/>
                  <a:gd name="T86" fmla="*/ 0 w 734"/>
                  <a:gd name="T87" fmla="*/ 0 h 594"/>
                  <a:gd name="T88" fmla="*/ 0 w 734"/>
                  <a:gd name="T89" fmla="*/ 0 h 594"/>
                  <a:gd name="T90" fmla="*/ 0 w 734"/>
                  <a:gd name="T91" fmla="*/ 0 h 594"/>
                  <a:gd name="T92" fmla="*/ 0 w 734"/>
                  <a:gd name="T93" fmla="*/ 0 h 594"/>
                  <a:gd name="T94" fmla="*/ 0 w 734"/>
                  <a:gd name="T95" fmla="*/ 0 h 594"/>
                  <a:gd name="T96" fmla="*/ 0 w 734"/>
                  <a:gd name="T97" fmla="*/ 0 h 594"/>
                  <a:gd name="T98" fmla="*/ 0 w 734"/>
                  <a:gd name="T99" fmla="*/ 0 h 594"/>
                  <a:gd name="T100" fmla="*/ 0 w 734"/>
                  <a:gd name="T101" fmla="*/ 0 h 594"/>
                  <a:gd name="T102" fmla="*/ 0 w 734"/>
                  <a:gd name="T103" fmla="*/ 0 h 594"/>
                  <a:gd name="T104" fmla="*/ 0 w 734"/>
                  <a:gd name="T105" fmla="*/ 0 h 594"/>
                  <a:gd name="T106" fmla="*/ 0 w 734"/>
                  <a:gd name="T107" fmla="*/ 0 h 594"/>
                  <a:gd name="T108" fmla="*/ 0 w 734"/>
                  <a:gd name="T109" fmla="*/ 0 h 594"/>
                  <a:gd name="T110" fmla="*/ 0 w 734"/>
                  <a:gd name="T111" fmla="*/ 0 h 594"/>
                  <a:gd name="T112" fmla="*/ 0 w 734"/>
                  <a:gd name="T113" fmla="*/ 0 h 594"/>
                  <a:gd name="T114" fmla="*/ 0 w 734"/>
                  <a:gd name="T115" fmla="*/ 0 h 594"/>
                  <a:gd name="T116" fmla="*/ 0 w 734"/>
                  <a:gd name="T117" fmla="*/ 0 h 594"/>
                  <a:gd name="T118" fmla="*/ 0 w 734"/>
                  <a:gd name="T119" fmla="*/ 0 h 594"/>
                  <a:gd name="T120" fmla="*/ 0 w 734"/>
                  <a:gd name="T121" fmla="*/ 0 h 594"/>
                  <a:gd name="T122" fmla="*/ 0 w 734"/>
                  <a:gd name="T123" fmla="*/ 0 h 594"/>
                  <a:gd name="T124" fmla="*/ 0 w 734"/>
                  <a:gd name="T125" fmla="*/ 0 h 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4" h="594">
                    <a:moveTo>
                      <a:pt x="0" y="594"/>
                    </a:moveTo>
                    <a:lnTo>
                      <a:pt x="16" y="594"/>
                    </a:lnTo>
                    <a:lnTo>
                      <a:pt x="16" y="573"/>
                    </a:lnTo>
                    <a:lnTo>
                      <a:pt x="33" y="573"/>
                    </a:lnTo>
                    <a:lnTo>
                      <a:pt x="33" y="529"/>
                    </a:lnTo>
                    <a:lnTo>
                      <a:pt x="48" y="529"/>
                    </a:lnTo>
                    <a:lnTo>
                      <a:pt x="48" y="518"/>
                    </a:lnTo>
                    <a:lnTo>
                      <a:pt x="67" y="518"/>
                    </a:lnTo>
                    <a:lnTo>
                      <a:pt x="67" y="485"/>
                    </a:lnTo>
                    <a:lnTo>
                      <a:pt x="130" y="485"/>
                    </a:lnTo>
                    <a:lnTo>
                      <a:pt x="130" y="473"/>
                    </a:lnTo>
                    <a:lnTo>
                      <a:pt x="147" y="473"/>
                    </a:lnTo>
                    <a:lnTo>
                      <a:pt x="147" y="462"/>
                    </a:lnTo>
                    <a:lnTo>
                      <a:pt x="162" y="462"/>
                    </a:lnTo>
                    <a:lnTo>
                      <a:pt x="162" y="453"/>
                    </a:lnTo>
                    <a:lnTo>
                      <a:pt x="195" y="453"/>
                    </a:lnTo>
                    <a:lnTo>
                      <a:pt x="195" y="441"/>
                    </a:lnTo>
                    <a:lnTo>
                      <a:pt x="213" y="441"/>
                    </a:lnTo>
                    <a:lnTo>
                      <a:pt x="213" y="430"/>
                    </a:lnTo>
                    <a:lnTo>
                      <a:pt x="229" y="430"/>
                    </a:lnTo>
                    <a:lnTo>
                      <a:pt x="229" y="419"/>
                    </a:lnTo>
                    <a:lnTo>
                      <a:pt x="243" y="419"/>
                    </a:lnTo>
                    <a:lnTo>
                      <a:pt x="243" y="408"/>
                    </a:lnTo>
                    <a:lnTo>
                      <a:pt x="261" y="408"/>
                    </a:lnTo>
                    <a:lnTo>
                      <a:pt x="261" y="397"/>
                    </a:lnTo>
                    <a:lnTo>
                      <a:pt x="277" y="397"/>
                    </a:lnTo>
                    <a:lnTo>
                      <a:pt x="277" y="386"/>
                    </a:lnTo>
                    <a:lnTo>
                      <a:pt x="294" y="386"/>
                    </a:lnTo>
                    <a:lnTo>
                      <a:pt x="294" y="374"/>
                    </a:lnTo>
                    <a:lnTo>
                      <a:pt x="309" y="374"/>
                    </a:lnTo>
                    <a:lnTo>
                      <a:pt x="309" y="354"/>
                    </a:lnTo>
                    <a:lnTo>
                      <a:pt x="326" y="354"/>
                    </a:lnTo>
                    <a:lnTo>
                      <a:pt x="326" y="332"/>
                    </a:lnTo>
                    <a:lnTo>
                      <a:pt x="342" y="332"/>
                    </a:lnTo>
                    <a:lnTo>
                      <a:pt x="342" y="309"/>
                    </a:lnTo>
                    <a:lnTo>
                      <a:pt x="390" y="309"/>
                    </a:lnTo>
                    <a:lnTo>
                      <a:pt x="390" y="277"/>
                    </a:lnTo>
                    <a:lnTo>
                      <a:pt x="441" y="277"/>
                    </a:lnTo>
                    <a:lnTo>
                      <a:pt x="441" y="266"/>
                    </a:lnTo>
                    <a:lnTo>
                      <a:pt x="456" y="266"/>
                    </a:lnTo>
                    <a:lnTo>
                      <a:pt x="456" y="255"/>
                    </a:lnTo>
                    <a:lnTo>
                      <a:pt x="488" y="255"/>
                    </a:lnTo>
                    <a:lnTo>
                      <a:pt x="488" y="221"/>
                    </a:lnTo>
                    <a:lnTo>
                      <a:pt x="521" y="221"/>
                    </a:lnTo>
                    <a:lnTo>
                      <a:pt x="521" y="210"/>
                    </a:lnTo>
                    <a:lnTo>
                      <a:pt x="555" y="210"/>
                    </a:lnTo>
                    <a:lnTo>
                      <a:pt x="555" y="198"/>
                    </a:lnTo>
                    <a:lnTo>
                      <a:pt x="570" y="198"/>
                    </a:lnTo>
                    <a:lnTo>
                      <a:pt x="570" y="187"/>
                    </a:lnTo>
                    <a:lnTo>
                      <a:pt x="603" y="187"/>
                    </a:lnTo>
                    <a:lnTo>
                      <a:pt x="603" y="168"/>
                    </a:lnTo>
                    <a:lnTo>
                      <a:pt x="618" y="168"/>
                    </a:lnTo>
                    <a:lnTo>
                      <a:pt x="618" y="156"/>
                    </a:lnTo>
                    <a:lnTo>
                      <a:pt x="635" y="156"/>
                    </a:lnTo>
                    <a:lnTo>
                      <a:pt x="635" y="133"/>
                    </a:lnTo>
                    <a:lnTo>
                      <a:pt x="650" y="133"/>
                    </a:lnTo>
                    <a:lnTo>
                      <a:pt x="650" y="99"/>
                    </a:lnTo>
                    <a:lnTo>
                      <a:pt x="683" y="99"/>
                    </a:lnTo>
                    <a:lnTo>
                      <a:pt x="683" y="57"/>
                    </a:lnTo>
                    <a:lnTo>
                      <a:pt x="717" y="57"/>
                    </a:lnTo>
                    <a:lnTo>
                      <a:pt x="717" y="23"/>
                    </a:lnTo>
                    <a:lnTo>
                      <a:pt x="734" y="23"/>
                    </a:lnTo>
                    <a:lnTo>
                      <a:pt x="734"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2" name="Freeform 42"/>
              <p:cNvSpPr>
                <a:spLocks/>
              </p:cNvSpPr>
              <p:nvPr/>
            </p:nvSpPr>
            <p:spPr bwMode="auto">
              <a:xfrm>
                <a:off x="2094" y="2190"/>
                <a:ext cx="179" cy="148"/>
              </a:xfrm>
              <a:custGeom>
                <a:avLst/>
                <a:gdLst>
                  <a:gd name="T0" fmla="*/ 0 w 715"/>
                  <a:gd name="T1" fmla="*/ 0 h 595"/>
                  <a:gd name="T2" fmla="*/ 0 w 715"/>
                  <a:gd name="T3" fmla="*/ 0 h 595"/>
                  <a:gd name="T4" fmla="*/ 0 w 715"/>
                  <a:gd name="T5" fmla="*/ 0 h 595"/>
                  <a:gd name="T6" fmla="*/ 0 w 715"/>
                  <a:gd name="T7" fmla="*/ 0 h 595"/>
                  <a:gd name="T8" fmla="*/ 0 w 715"/>
                  <a:gd name="T9" fmla="*/ 0 h 595"/>
                  <a:gd name="T10" fmla="*/ 0 w 715"/>
                  <a:gd name="T11" fmla="*/ 0 h 595"/>
                  <a:gd name="T12" fmla="*/ 0 w 715"/>
                  <a:gd name="T13" fmla="*/ 0 h 595"/>
                  <a:gd name="T14" fmla="*/ 0 w 715"/>
                  <a:gd name="T15" fmla="*/ 0 h 595"/>
                  <a:gd name="T16" fmla="*/ 0 w 715"/>
                  <a:gd name="T17" fmla="*/ 0 h 595"/>
                  <a:gd name="T18" fmla="*/ 0 w 715"/>
                  <a:gd name="T19" fmla="*/ 0 h 595"/>
                  <a:gd name="T20" fmla="*/ 0 w 715"/>
                  <a:gd name="T21" fmla="*/ 0 h 595"/>
                  <a:gd name="T22" fmla="*/ 0 w 715"/>
                  <a:gd name="T23" fmla="*/ 0 h 595"/>
                  <a:gd name="T24" fmla="*/ 0 w 715"/>
                  <a:gd name="T25" fmla="*/ 0 h 595"/>
                  <a:gd name="T26" fmla="*/ 0 w 715"/>
                  <a:gd name="T27" fmla="*/ 0 h 595"/>
                  <a:gd name="T28" fmla="*/ 0 w 715"/>
                  <a:gd name="T29" fmla="*/ 0 h 595"/>
                  <a:gd name="T30" fmla="*/ 0 w 715"/>
                  <a:gd name="T31" fmla="*/ 0 h 595"/>
                  <a:gd name="T32" fmla="*/ 0 w 715"/>
                  <a:gd name="T33" fmla="*/ 0 h 595"/>
                  <a:gd name="T34" fmla="*/ 0 w 715"/>
                  <a:gd name="T35" fmla="*/ 0 h 595"/>
                  <a:gd name="T36" fmla="*/ 0 w 715"/>
                  <a:gd name="T37" fmla="*/ 0 h 595"/>
                  <a:gd name="T38" fmla="*/ 0 w 715"/>
                  <a:gd name="T39" fmla="*/ 0 h 595"/>
                  <a:gd name="T40" fmla="*/ 0 w 715"/>
                  <a:gd name="T41" fmla="*/ 0 h 595"/>
                  <a:gd name="T42" fmla="*/ 0 w 715"/>
                  <a:gd name="T43" fmla="*/ 0 h 595"/>
                  <a:gd name="T44" fmla="*/ 0 w 715"/>
                  <a:gd name="T45" fmla="*/ 0 h 595"/>
                  <a:gd name="T46" fmla="*/ 0 w 715"/>
                  <a:gd name="T47" fmla="*/ 0 h 595"/>
                  <a:gd name="T48" fmla="*/ 0 w 715"/>
                  <a:gd name="T49" fmla="*/ 0 h 595"/>
                  <a:gd name="T50" fmla="*/ 0 w 715"/>
                  <a:gd name="T51" fmla="*/ 0 h 595"/>
                  <a:gd name="T52" fmla="*/ 0 w 715"/>
                  <a:gd name="T53" fmla="*/ 0 h 595"/>
                  <a:gd name="T54" fmla="*/ 0 w 715"/>
                  <a:gd name="T55" fmla="*/ 0 h 595"/>
                  <a:gd name="T56" fmla="*/ 0 w 715"/>
                  <a:gd name="T57" fmla="*/ 0 h 595"/>
                  <a:gd name="T58" fmla="*/ 0 w 715"/>
                  <a:gd name="T59" fmla="*/ 0 h 595"/>
                  <a:gd name="T60" fmla="*/ 0 w 715"/>
                  <a:gd name="T61" fmla="*/ 0 h 595"/>
                  <a:gd name="T62" fmla="*/ 0 w 715"/>
                  <a:gd name="T63" fmla="*/ 0 h 5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5" h="595">
                    <a:moveTo>
                      <a:pt x="0" y="595"/>
                    </a:moveTo>
                    <a:lnTo>
                      <a:pt x="15" y="595"/>
                    </a:lnTo>
                    <a:lnTo>
                      <a:pt x="15" y="584"/>
                    </a:lnTo>
                    <a:lnTo>
                      <a:pt x="48" y="584"/>
                    </a:lnTo>
                    <a:lnTo>
                      <a:pt x="48" y="576"/>
                    </a:lnTo>
                    <a:lnTo>
                      <a:pt x="63" y="576"/>
                    </a:lnTo>
                    <a:lnTo>
                      <a:pt x="63" y="564"/>
                    </a:lnTo>
                    <a:lnTo>
                      <a:pt x="80" y="564"/>
                    </a:lnTo>
                    <a:lnTo>
                      <a:pt x="80" y="553"/>
                    </a:lnTo>
                    <a:lnTo>
                      <a:pt x="96" y="553"/>
                    </a:lnTo>
                    <a:lnTo>
                      <a:pt x="96" y="541"/>
                    </a:lnTo>
                    <a:lnTo>
                      <a:pt x="129" y="541"/>
                    </a:lnTo>
                    <a:lnTo>
                      <a:pt x="129" y="518"/>
                    </a:lnTo>
                    <a:lnTo>
                      <a:pt x="177" y="518"/>
                    </a:lnTo>
                    <a:lnTo>
                      <a:pt x="177" y="507"/>
                    </a:lnTo>
                    <a:lnTo>
                      <a:pt x="195" y="507"/>
                    </a:lnTo>
                    <a:lnTo>
                      <a:pt x="195" y="484"/>
                    </a:lnTo>
                    <a:lnTo>
                      <a:pt x="210" y="484"/>
                    </a:lnTo>
                    <a:lnTo>
                      <a:pt x="210" y="465"/>
                    </a:lnTo>
                    <a:lnTo>
                      <a:pt x="227" y="465"/>
                    </a:lnTo>
                    <a:lnTo>
                      <a:pt x="227" y="453"/>
                    </a:lnTo>
                    <a:lnTo>
                      <a:pt x="261" y="453"/>
                    </a:lnTo>
                    <a:lnTo>
                      <a:pt x="261" y="442"/>
                    </a:lnTo>
                    <a:lnTo>
                      <a:pt x="276" y="442"/>
                    </a:lnTo>
                    <a:lnTo>
                      <a:pt x="276" y="431"/>
                    </a:lnTo>
                    <a:lnTo>
                      <a:pt x="290" y="431"/>
                    </a:lnTo>
                    <a:lnTo>
                      <a:pt x="290" y="419"/>
                    </a:lnTo>
                    <a:lnTo>
                      <a:pt x="309" y="419"/>
                    </a:lnTo>
                    <a:lnTo>
                      <a:pt x="309" y="385"/>
                    </a:lnTo>
                    <a:lnTo>
                      <a:pt x="324" y="385"/>
                    </a:lnTo>
                    <a:lnTo>
                      <a:pt x="324" y="366"/>
                    </a:lnTo>
                    <a:lnTo>
                      <a:pt x="341" y="366"/>
                    </a:lnTo>
                    <a:lnTo>
                      <a:pt x="341" y="343"/>
                    </a:lnTo>
                    <a:lnTo>
                      <a:pt x="357" y="343"/>
                    </a:lnTo>
                    <a:lnTo>
                      <a:pt x="357" y="331"/>
                    </a:lnTo>
                    <a:lnTo>
                      <a:pt x="374" y="331"/>
                    </a:lnTo>
                    <a:lnTo>
                      <a:pt x="374" y="320"/>
                    </a:lnTo>
                    <a:lnTo>
                      <a:pt x="423" y="320"/>
                    </a:lnTo>
                    <a:lnTo>
                      <a:pt x="423" y="297"/>
                    </a:lnTo>
                    <a:lnTo>
                      <a:pt x="455" y="297"/>
                    </a:lnTo>
                    <a:lnTo>
                      <a:pt x="455" y="275"/>
                    </a:lnTo>
                    <a:lnTo>
                      <a:pt x="471" y="275"/>
                    </a:lnTo>
                    <a:lnTo>
                      <a:pt x="471" y="255"/>
                    </a:lnTo>
                    <a:lnTo>
                      <a:pt x="519" y="255"/>
                    </a:lnTo>
                    <a:lnTo>
                      <a:pt x="519" y="210"/>
                    </a:lnTo>
                    <a:lnTo>
                      <a:pt x="536" y="210"/>
                    </a:lnTo>
                    <a:lnTo>
                      <a:pt x="536" y="188"/>
                    </a:lnTo>
                    <a:lnTo>
                      <a:pt x="551" y="188"/>
                    </a:lnTo>
                    <a:lnTo>
                      <a:pt x="551" y="165"/>
                    </a:lnTo>
                    <a:lnTo>
                      <a:pt x="570" y="165"/>
                    </a:lnTo>
                    <a:lnTo>
                      <a:pt x="570" y="156"/>
                    </a:lnTo>
                    <a:lnTo>
                      <a:pt x="584" y="156"/>
                    </a:lnTo>
                    <a:lnTo>
                      <a:pt x="584" y="134"/>
                    </a:lnTo>
                    <a:lnTo>
                      <a:pt x="617" y="134"/>
                    </a:lnTo>
                    <a:lnTo>
                      <a:pt x="617" y="111"/>
                    </a:lnTo>
                    <a:lnTo>
                      <a:pt x="635" y="111"/>
                    </a:lnTo>
                    <a:lnTo>
                      <a:pt x="635" y="88"/>
                    </a:lnTo>
                    <a:lnTo>
                      <a:pt x="650" y="88"/>
                    </a:lnTo>
                    <a:lnTo>
                      <a:pt x="650" y="66"/>
                    </a:lnTo>
                    <a:lnTo>
                      <a:pt x="683" y="66"/>
                    </a:lnTo>
                    <a:lnTo>
                      <a:pt x="683" y="35"/>
                    </a:lnTo>
                    <a:lnTo>
                      <a:pt x="698" y="35"/>
                    </a:lnTo>
                    <a:lnTo>
                      <a:pt x="698" y="23"/>
                    </a:lnTo>
                    <a:lnTo>
                      <a:pt x="715" y="23"/>
                    </a:lnTo>
                    <a:lnTo>
                      <a:pt x="715"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3" name="Freeform 43"/>
              <p:cNvSpPr>
                <a:spLocks/>
              </p:cNvSpPr>
              <p:nvPr/>
            </p:nvSpPr>
            <p:spPr bwMode="auto">
              <a:xfrm>
                <a:off x="2273" y="2076"/>
                <a:ext cx="216" cy="114"/>
              </a:xfrm>
              <a:custGeom>
                <a:avLst/>
                <a:gdLst>
                  <a:gd name="T0" fmla="*/ 0 w 863"/>
                  <a:gd name="T1" fmla="*/ 0 h 452"/>
                  <a:gd name="T2" fmla="*/ 0 w 863"/>
                  <a:gd name="T3" fmla="*/ 0 h 452"/>
                  <a:gd name="T4" fmla="*/ 0 w 863"/>
                  <a:gd name="T5" fmla="*/ 0 h 452"/>
                  <a:gd name="T6" fmla="*/ 0 w 863"/>
                  <a:gd name="T7" fmla="*/ 0 h 452"/>
                  <a:gd name="T8" fmla="*/ 0 w 863"/>
                  <a:gd name="T9" fmla="*/ 0 h 452"/>
                  <a:gd name="T10" fmla="*/ 0 w 863"/>
                  <a:gd name="T11" fmla="*/ 0 h 452"/>
                  <a:gd name="T12" fmla="*/ 0 w 863"/>
                  <a:gd name="T13" fmla="*/ 0 h 452"/>
                  <a:gd name="T14" fmla="*/ 0 w 863"/>
                  <a:gd name="T15" fmla="*/ 0 h 452"/>
                  <a:gd name="T16" fmla="*/ 0 w 863"/>
                  <a:gd name="T17" fmla="*/ 0 h 452"/>
                  <a:gd name="T18" fmla="*/ 0 w 863"/>
                  <a:gd name="T19" fmla="*/ 0 h 452"/>
                  <a:gd name="T20" fmla="*/ 0 w 863"/>
                  <a:gd name="T21" fmla="*/ 0 h 452"/>
                  <a:gd name="T22" fmla="*/ 0 w 863"/>
                  <a:gd name="T23" fmla="*/ 0 h 452"/>
                  <a:gd name="T24" fmla="*/ 0 w 863"/>
                  <a:gd name="T25" fmla="*/ 0 h 452"/>
                  <a:gd name="T26" fmla="*/ 0 w 863"/>
                  <a:gd name="T27" fmla="*/ 0 h 452"/>
                  <a:gd name="T28" fmla="*/ 0 w 863"/>
                  <a:gd name="T29" fmla="*/ 0 h 452"/>
                  <a:gd name="T30" fmla="*/ 0 w 863"/>
                  <a:gd name="T31" fmla="*/ 0 h 452"/>
                  <a:gd name="T32" fmla="*/ 0 w 863"/>
                  <a:gd name="T33" fmla="*/ 0 h 452"/>
                  <a:gd name="T34" fmla="*/ 0 w 863"/>
                  <a:gd name="T35" fmla="*/ 0 h 452"/>
                  <a:gd name="T36" fmla="*/ 0 w 863"/>
                  <a:gd name="T37" fmla="*/ 0 h 452"/>
                  <a:gd name="T38" fmla="*/ 0 w 863"/>
                  <a:gd name="T39" fmla="*/ 0 h 452"/>
                  <a:gd name="T40" fmla="*/ 0 w 863"/>
                  <a:gd name="T41" fmla="*/ 0 h 452"/>
                  <a:gd name="T42" fmla="*/ 0 w 863"/>
                  <a:gd name="T43" fmla="*/ 0 h 452"/>
                  <a:gd name="T44" fmla="*/ 0 w 863"/>
                  <a:gd name="T45" fmla="*/ 0 h 452"/>
                  <a:gd name="T46" fmla="*/ 0 w 863"/>
                  <a:gd name="T47" fmla="*/ 0 h 452"/>
                  <a:gd name="T48" fmla="*/ 0 w 863"/>
                  <a:gd name="T49" fmla="*/ 0 h 452"/>
                  <a:gd name="T50" fmla="*/ 0 w 863"/>
                  <a:gd name="T51" fmla="*/ 0 h 452"/>
                  <a:gd name="T52" fmla="*/ 0 w 863"/>
                  <a:gd name="T53" fmla="*/ 0 h 452"/>
                  <a:gd name="T54" fmla="*/ 0 w 863"/>
                  <a:gd name="T55" fmla="*/ 0 h 452"/>
                  <a:gd name="T56" fmla="*/ 0 w 863"/>
                  <a:gd name="T57" fmla="*/ 0 h 452"/>
                  <a:gd name="T58" fmla="*/ 0 w 863"/>
                  <a:gd name="T59" fmla="*/ 0 h 452"/>
                  <a:gd name="T60" fmla="*/ 0 w 863"/>
                  <a:gd name="T61" fmla="*/ 0 h 452"/>
                  <a:gd name="T62" fmla="*/ 0 w 863"/>
                  <a:gd name="T63" fmla="*/ 0 h 452"/>
                  <a:gd name="T64" fmla="*/ 0 w 863"/>
                  <a:gd name="T65" fmla="*/ 0 h 452"/>
                  <a:gd name="T66" fmla="*/ 0 w 863"/>
                  <a:gd name="T67" fmla="*/ 0 h 452"/>
                  <a:gd name="T68" fmla="*/ 0 w 863"/>
                  <a:gd name="T69" fmla="*/ 0 h 452"/>
                  <a:gd name="T70" fmla="*/ 0 w 863"/>
                  <a:gd name="T71" fmla="*/ 0 h 452"/>
                  <a:gd name="T72" fmla="*/ 0 w 863"/>
                  <a:gd name="T73" fmla="*/ 0 h 452"/>
                  <a:gd name="T74" fmla="*/ 0 w 863"/>
                  <a:gd name="T75" fmla="*/ 0 h 452"/>
                  <a:gd name="T76" fmla="*/ 0 w 863"/>
                  <a:gd name="T77" fmla="*/ 0 h 452"/>
                  <a:gd name="T78" fmla="*/ 0 w 863"/>
                  <a:gd name="T79" fmla="*/ 0 h 452"/>
                  <a:gd name="T80" fmla="*/ 0 w 863"/>
                  <a:gd name="T81" fmla="*/ 0 h 452"/>
                  <a:gd name="T82" fmla="*/ 0 w 863"/>
                  <a:gd name="T83" fmla="*/ 0 h 452"/>
                  <a:gd name="T84" fmla="*/ 0 w 863"/>
                  <a:gd name="T85" fmla="*/ 0 h 452"/>
                  <a:gd name="T86" fmla="*/ 0 w 863"/>
                  <a:gd name="T87" fmla="*/ 0 h 452"/>
                  <a:gd name="T88" fmla="*/ 0 w 863"/>
                  <a:gd name="T89" fmla="*/ 0 h 452"/>
                  <a:gd name="T90" fmla="*/ 0 w 863"/>
                  <a:gd name="T91" fmla="*/ 0 h 452"/>
                  <a:gd name="T92" fmla="*/ 0 w 863"/>
                  <a:gd name="T93" fmla="*/ 0 h 452"/>
                  <a:gd name="T94" fmla="*/ 0 w 863"/>
                  <a:gd name="T95" fmla="*/ 0 h 452"/>
                  <a:gd name="T96" fmla="*/ 0 w 863"/>
                  <a:gd name="T97" fmla="*/ 0 h 452"/>
                  <a:gd name="T98" fmla="*/ 0 w 863"/>
                  <a:gd name="T99" fmla="*/ 0 h 452"/>
                  <a:gd name="T100" fmla="*/ 0 w 863"/>
                  <a:gd name="T101" fmla="*/ 0 h 452"/>
                  <a:gd name="T102" fmla="*/ 0 w 863"/>
                  <a:gd name="T103" fmla="*/ 0 h 452"/>
                  <a:gd name="T104" fmla="*/ 0 w 863"/>
                  <a:gd name="T105" fmla="*/ 0 h 452"/>
                  <a:gd name="T106" fmla="*/ 0 w 863"/>
                  <a:gd name="T107" fmla="*/ 0 h 452"/>
                  <a:gd name="T108" fmla="*/ 0 w 863"/>
                  <a:gd name="T109" fmla="*/ 0 h 452"/>
                  <a:gd name="T110" fmla="*/ 0 w 863"/>
                  <a:gd name="T111" fmla="*/ 0 h 452"/>
                  <a:gd name="T112" fmla="*/ 0 w 863"/>
                  <a:gd name="T113" fmla="*/ 0 h 452"/>
                  <a:gd name="T114" fmla="*/ 0 w 863"/>
                  <a:gd name="T115" fmla="*/ 0 h 452"/>
                  <a:gd name="T116" fmla="*/ 0 w 863"/>
                  <a:gd name="T117" fmla="*/ 0 h 452"/>
                  <a:gd name="T118" fmla="*/ 0 w 863"/>
                  <a:gd name="T119" fmla="*/ 0 h 452"/>
                  <a:gd name="T120" fmla="*/ 0 w 863"/>
                  <a:gd name="T121" fmla="*/ 0 h 452"/>
                  <a:gd name="T122" fmla="*/ 0 w 863"/>
                  <a:gd name="T123" fmla="*/ 0 h 452"/>
                  <a:gd name="T124" fmla="*/ 0 w 863"/>
                  <a:gd name="T125" fmla="*/ 0 h 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3" h="452">
                    <a:moveTo>
                      <a:pt x="0" y="452"/>
                    </a:moveTo>
                    <a:lnTo>
                      <a:pt x="16" y="452"/>
                    </a:lnTo>
                    <a:lnTo>
                      <a:pt x="16" y="441"/>
                    </a:lnTo>
                    <a:lnTo>
                      <a:pt x="34" y="441"/>
                    </a:lnTo>
                    <a:lnTo>
                      <a:pt x="34" y="418"/>
                    </a:lnTo>
                    <a:lnTo>
                      <a:pt x="49" y="418"/>
                    </a:lnTo>
                    <a:lnTo>
                      <a:pt x="49" y="407"/>
                    </a:lnTo>
                    <a:lnTo>
                      <a:pt x="64" y="407"/>
                    </a:lnTo>
                    <a:lnTo>
                      <a:pt x="64" y="395"/>
                    </a:lnTo>
                    <a:lnTo>
                      <a:pt x="114" y="395"/>
                    </a:lnTo>
                    <a:lnTo>
                      <a:pt x="114" y="387"/>
                    </a:lnTo>
                    <a:lnTo>
                      <a:pt x="130" y="387"/>
                    </a:lnTo>
                    <a:lnTo>
                      <a:pt x="130" y="353"/>
                    </a:lnTo>
                    <a:lnTo>
                      <a:pt x="162" y="353"/>
                    </a:lnTo>
                    <a:lnTo>
                      <a:pt x="162" y="342"/>
                    </a:lnTo>
                    <a:lnTo>
                      <a:pt x="196" y="342"/>
                    </a:lnTo>
                    <a:lnTo>
                      <a:pt x="196" y="330"/>
                    </a:lnTo>
                    <a:lnTo>
                      <a:pt x="228" y="330"/>
                    </a:lnTo>
                    <a:lnTo>
                      <a:pt x="228" y="319"/>
                    </a:lnTo>
                    <a:lnTo>
                      <a:pt x="261" y="319"/>
                    </a:lnTo>
                    <a:lnTo>
                      <a:pt x="261" y="308"/>
                    </a:lnTo>
                    <a:lnTo>
                      <a:pt x="276" y="308"/>
                    </a:lnTo>
                    <a:lnTo>
                      <a:pt x="276" y="296"/>
                    </a:lnTo>
                    <a:lnTo>
                      <a:pt x="294" y="296"/>
                    </a:lnTo>
                    <a:lnTo>
                      <a:pt x="294" y="277"/>
                    </a:lnTo>
                    <a:lnTo>
                      <a:pt x="343" y="277"/>
                    </a:lnTo>
                    <a:lnTo>
                      <a:pt x="343" y="243"/>
                    </a:lnTo>
                    <a:lnTo>
                      <a:pt x="408" y="243"/>
                    </a:lnTo>
                    <a:lnTo>
                      <a:pt x="408" y="231"/>
                    </a:lnTo>
                    <a:lnTo>
                      <a:pt x="438" y="231"/>
                    </a:lnTo>
                    <a:lnTo>
                      <a:pt x="438" y="220"/>
                    </a:lnTo>
                    <a:lnTo>
                      <a:pt x="456" y="220"/>
                    </a:lnTo>
                    <a:lnTo>
                      <a:pt x="456" y="208"/>
                    </a:lnTo>
                    <a:lnTo>
                      <a:pt x="489" y="208"/>
                    </a:lnTo>
                    <a:lnTo>
                      <a:pt x="489" y="197"/>
                    </a:lnTo>
                    <a:lnTo>
                      <a:pt x="504" y="197"/>
                    </a:lnTo>
                    <a:lnTo>
                      <a:pt x="504" y="175"/>
                    </a:lnTo>
                    <a:lnTo>
                      <a:pt x="522" y="175"/>
                    </a:lnTo>
                    <a:lnTo>
                      <a:pt x="522" y="155"/>
                    </a:lnTo>
                    <a:lnTo>
                      <a:pt x="554" y="155"/>
                    </a:lnTo>
                    <a:lnTo>
                      <a:pt x="554" y="143"/>
                    </a:lnTo>
                    <a:lnTo>
                      <a:pt x="570" y="143"/>
                    </a:lnTo>
                    <a:lnTo>
                      <a:pt x="570" y="132"/>
                    </a:lnTo>
                    <a:lnTo>
                      <a:pt x="585" y="132"/>
                    </a:lnTo>
                    <a:lnTo>
                      <a:pt x="585" y="120"/>
                    </a:lnTo>
                    <a:lnTo>
                      <a:pt x="602" y="120"/>
                    </a:lnTo>
                    <a:lnTo>
                      <a:pt x="602" y="99"/>
                    </a:lnTo>
                    <a:lnTo>
                      <a:pt x="699" y="99"/>
                    </a:lnTo>
                    <a:lnTo>
                      <a:pt x="699" y="87"/>
                    </a:lnTo>
                    <a:lnTo>
                      <a:pt x="716" y="87"/>
                    </a:lnTo>
                    <a:lnTo>
                      <a:pt x="716" y="76"/>
                    </a:lnTo>
                    <a:lnTo>
                      <a:pt x="749" y="76"/>
                    </a:lnTo>
                    <a:lnTo>
                      <a:pt x="749" y="65"/>
                    </a:lnTo>
                    <a:lnTo>
                      <a:pt x="797" y="65"/>
                    </a:lnTo>
                    <a:lnTo>
                      <a:pt x="797" y="42"/>
                    </a:lnTo>
                    <a:lnTo>
                      <a:pt x="815" y="42"/>
                    </a:lnTo>
                    <a:lnTo>
                      <a:pt x="815" y="33"/>
                    </a:lnTo>
                    <a:lnTo>
                      <a:pt x="831" y="33"/>
                    </a:lnTo>
                    <a:lnTo>
                      <a:pt x="831" y="22"/>
                    </a:lnTo>
                    <a:lnTo>
                      <a:pt x="846" y="22"/>
                    </a:lnTo>
                    <a:lnTo>
                      <a:pt x="846" y="11"/>
                    </a:lnTo>
                    <a:lnTo>
                      <a:pt x="863" y="11"/>
                    </a:lnTo>
                    <a:lnTo>
                      <a:pt x="863"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4" name="Freeform 44"/>
              <p:cNvSpPr>
                <a:spLocks/>
              </p:cNvSpPr>
              <p:nvPr/>
            </p:nvSpPr>
            <p:spPr bwMode="auto">
              <a:xfrm>
                <a:off x="2489" y="1943"/>
                <a:ext cx="248" cy="133"/>
              </a:xfrm>
              <a:custGeom>
                <a:avLst/>
                <a:gdLst>
                  <a:gd name="T0" fmla="*/ 0 w 992"/>
                  <a:gd name="T1" fmla="*/ 0 h 533"/>
                  <a:gd name="T2" fmla="*/ 0 w 992"/>
                  <a:gd name="T3" fmla="*/ 0 h 533"/>
                  <a:gd name="T4" fmla="*/ 0 w 992"/>
                  <a:gd name="T5" fmla="*/ 0 h 533"/>
                  <a:gd name="T6" fmla="*/ 0 w 992"/>
                  <a:gd name="T7" fmla="*/ 0 h 533"/>
                  <a:gd name="T8" fmla="*/ 0 w 992"/>
                  <a:gd name="T9" fmla="*/ 0 h 533"/>
                  <a:gd name="T10" fmla="*/ 0 w 992"/>
                  <a:gd name="T11" fmla="*/ 0 h 533"/>
                  <a:gd name="T12" fmla="*/ 0 w 992"/>
                  <a:gd name="T13" fmla="*/ 0 h 533"/>
                  <a:gd name="T14" fmla="*/ 0 w 992"/>
                  <a:gd name="T15" fmla="*/ 0 h 533"/>
                  <a:gd name="T16" fmla="*/ 0 w 992"/>
                  <a:gd name="T17" fmla="*/ 0 h 533"/>
                  <a:gd name="T18" fmla="*/ 0 w 992"/>
                  <a:gd name="T19" fmla="*/ 0 h 533"/>
                  <a:gd name="T20" fmla="*/ 0 w 992"/>
                  <a:gd name="T21" fmla="*/ 0 h 533"/>
                  <a:gd name="T22" fmla="*/ 0 w 992"/>
                  <a:gd name="T23" fmla="*/ 0 h 533"/>
                  <a:gd name="T24" fmla="*/ 0 w 992"/>
                  <a:gd name="T25" fmla="*/ 0 h 533"/>
                  <a:gd name="T26" fmla="*/ 0 w 992"/>
                  <a:gd name="T27" fmla="*/ 0 h 533"/>
                  <a:gd name="T28" fmla="*/ 0 w 992"/>
                  <a:gd name="T29" fmla="*/ 0 h 533"/>
                  <a:gd name="T30" fmla="*/ 0 w 992"/>
                  <a:gd name="T31" fmla="*/ 0 h 533"/>
                  <a:gd name="T32" fmla="*/ 0 w 992"/>
                  <a:gd name="T33" fmla="*/ 0 h 533"/>
                  <a:gd name="T34" fmla="*/ 0 w 992"/>
                  <a:gd name="T35" fmla="*/ 0 h 533"/>
                  <a:gd name="T36" fmla="*/ 0 w 992"/>
                  <a:gd name="T37" fmla="*/ 0 h 533"/>
                  <a:gd name="T38" fmla="*/ 0 w 992"/>
                  <a:gd name="T39" fmla="*/ 0 h 533"/>
                  <a:gd name="T40" fmla="*/ 0 w 992"/>
                  <a:gd name="T41" fmla="*/ 0 h 533"/>
                  <a:gd name="T42" fmla="*/ 0 w 992"/>
                  <a:gd name="T43" fmla="*/ 0 h 533"/>
                  <a:gd name="T44" fmla="*/ 0 w 992"/>
                  <a:gd name="T45" fmla="*/ 0 h 533"/>
                  <a:gd name="T46" fmla="*/ 0 w 992"/>
                  <a:gd name="T47" fmla="*/ 0 h 533"/>
                  <a:gd name="T48" fmla="*/ 0 w 992"/>
                  <a:gd name="T49" fmla="*/ 0 h 533"/>
                  <a:gd name="T50" fmla="*/ 0 w 992"/>
                  <a:gd name="T51" fmla="*/ 0 h 533"/>
                  <a:gd name="T52" fmla="*/ 0 w 992"/>
                  <a:gd name="T53" fmla="*/ 0 h 533"/>
                  <a:gd name="T54" fmla="*/ 0 w 992"/>
                  <a:gd name="T55" fmla="*/ 0 h 533"/>
                  <a:gd name="T56" fmla="*/ 0 w 992"/>
                  <a:gd name="T57" fmla="*/ 0 h 533"/>
                  <a:gd name="T58" fmla="*/ 0 w 992"/>
                  <a:gd name="T59" fmla="*/ 0 h 533"/>
                  <a:gd name="T60" fmla="*/ 0 w 992"/>
                  <a:gd name="T61" fmla="*/ 0 h 533"/>
                  <a:gd name="T62" fmla="*/ 0 w 992"/>
                  <a:gd name="T63" fmla="*/ 0 h 5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2" h="533">
                    <a:moveTo>
                      <a:pt x="0" y="533"/>
                    </a:moveTo>
                    <a:lnTo>
                      <a:pt x="48" y="533"/>
                    </a:lnTo>
                    <a:lnTo>
                      <a:pt x="48" y="510"/>
                    </a:lnTo>
                    <a:lnTo>
                      <a:pt x="65" y="510"/>
                    </a:lnTo>
                    <a:lnTo>
                      <a:pt x="65" y="487"/>
                    </a:lnTo>
                    <a:lnTo>
                      <a:pt x="114" y="487"/>
                    </a:lnTo>
                    <a:lnTo>
                      <a:pt x="114" y="464"/>
                    </a:lnTo>
                    <a:lnTo>
                      <a:pt x="162" y="464"/>
                    </a:lnTo>
                    <a:lnTo>
                      <a:pt x="162" y="445"/>
                    </a:lnTo>
                    <a:lnTo>
                      <a:pt x="180" y="445"/>
                    </a:lnTo>
                    <a:lnTo>
                      <a:pt x="180" y="433"/>
                    </a:lnTo>
                    <a:lnTo>
                      <a:pt x="195" y="433"/>
                    </a:lnTo>
                    <a:lnTo>
                      <a:pt x="195" y="410"/>
                    </a:lnTo>
                    <a:lnTo>
                      <a:pt x="227" y="410"/>
                    </a:lnTo>
                    <a:lnTo>
                      <a:pt x="227" y="388"/>
                    </a:lnTo>
                    <a:lnTo>
                      <a:pt x="243" y="388"/>
                    </a:lnTo>
                    <a:lnTo>
                      <a:pt x="243" y="376"/>
                    </a:lnTo>
                    <a:lnTo>
                      <a:pt x="261" y="376"/>
                    </a:lnTo>
                    <a:lnTo>
                      <a:pt x="261" y="353"/>
                    </a:lnTo>
                    <a:lnTo>
                      <a:pt x="276" y="353"/>
                    </a:lnTo>
                    <a:lnTo>
                      <a:pt x="276" y="342"/>
                    </a:lnTo>
                    <a:lnTo>
                      <a:pt x="326" y="342"/>
                    </a:lnTo>
                    <a:lnTo>
                      <a:pt x="326" y="331"/>
                    </a:lnTo>
                    <a:lnTo>
                      <a:pt x="342" y="331"/>
                    </a:lnTo>
                    <a:lnTo>
                      <a:pt x="342" y="323"/>
                    </a:lnTo>
                    <a:lnTo>
                      <a:pt x="440" y="323"/>
                    </a:lnTo>
                    <a:lnTo>
                      <a:pt x="440" y="300"/>
                    </a:lnTo>
                    <a:lnTo>
                      <a:pt x="456" y="300"/>
                    </a:lnTo>
                    <a:lnTo>
                      <a:pt x="456" y="277"/>
                    </a:lnTo>
                    <a:lnTo>
                      <a:pt x="471" y="277"/>
                    </a:lnTo>
                    <a:lnTo>
                      <a:pt x="471" y="266"/>
                    </a:lnTo>
                    <a:lnTo>
                      <a:pt x="504" y="266"/>
                    </a:lnTo>
                    <a:lnTo>
                      <a:pt x="504" y="254"/>
                    </a:lnTo>
                    <a:lnTo>
                      <a:pt x="521" y="254"/>
                    </a:lnTo>
                    <a:lnTo>
                      <a:pt x="521" y="243"/>
                    </a:lnTo>
                    <a:lnTo>
                      <a:pt x="536" y="243"/>
                    </a:lnTo>
                    <a:lnTo>
                      <a:pt x="536" y="232"/>
                    </a:lnTo>
                    <a:lnTo>
                      <a:pt x="554" y="232"/>
                    </a:lnTo>
                    <a:lnTo>
                      <a:pt x="554" y="210"/>
                    </a:lnTo>
                    <a:lnTo>
                      <a:pt x="587" y="210"/>
                    </a:lnTo>
                    <a:lnTo>
                      <a:pt x="587" y="198"/>
                    </a:lnTo>
                    <a:lnTo>
                      <a:pt x="635" y="198"/>
                    </a:lnTo>
                    <a:lnTo>
                      <a:pt x="635" y="178"/>
                    </a:lnTo>
                    <a:lnTo>
                      <a:pt x="668" y="178"/>
                    </a:lnTo>
                    <a:lnTo>
                      <a:pt x="668" y="156"/>
                    </a:lnTo>
                    <a:lnTo>
                      <a:pt x="715" y="156"/>
                    </a:lnTo>
                    <a:lnTo>
                      <a:pt x="715" y="145"/>
                    </a:lnTo>
                    <a:lnTo>
                      <a:pt x="731" y="145"/>
                    </a:lnTo>
                    <a:lnTo>
                      <a:pt x="731" y="122"/>
                    </a:lnTo>
                    <a:lnTo>
                      <a:pt x="764" y="122"/>
                    </a:lnTo>
                    <a:lnTo>
                      <a:pt x="764" y="99"/>
                    </a:lnTo>
                    <a:lnTo>
                      <a:pt x="782" y="99"/>
                    </a:lnTo>
                    <a:lnTo>
                      <a:pt x="782" y="88"/>
                    </a:lnTo>
                    <a:lnTo>
                      <a:pt x="797" y="88"/>
                    </a:lnTo>
                    <a:lnTo>
                      <a:pt x="797" y="65"/>
                    </a:lnTo>
                    <a:lnTo>
                      <a:pt x="877" y="65"/>
                    </a:lnTo>
                    <a:lnTo>
                      <a:pt x="877" y="53"/>
                    </a:lnTo>
                    <a:lnTo>
                      <a:pt x="928" y="53"/>
                    </a:lnTo>
                    <a:lnTo>
                      <a:pt x="928" y="45"/>
                    </a:lnTo>
                    <a:lnTo>
                      <a:pt x="961" y="45"/>
                    </a:lnTo>
                    <a:lnTo>
                      <a:pt x="961" y="34"/>
                    </a:lnTo>
                    <a:lnTo>
                      <a:pt x="976" y="34"/>
                    </a:lnTo>
                    <a:lnTo>
                      <a:pt x="976" y="11"/>
                    </a:lnTo>
                    <a:lnTo>
                      <a:pt x="992" y="11"/>
                    </a:lnTo>
                    <a:lnTo>
                      <a:pt x="992"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5" name="Freeform 45"/>
              <p:cNvSpPr>
                <a:spLocks/>
              </p:cNvSpPr>
              <p:nvPr/>
            </p:nvSpPr>
            <p:spPr bwMode="auto">
              <a:xfrm>
                <a:off x="2737" y="1818"/>
                <a:ext cx="228" cy="125"/>
              </a:xfrm>
              <a:custGeom>
                <a:avLst/>
                <a:gdLst>
                  <a:gd name="T0" fmla="*/ 0 w 912"/>
                  <a:gd name="T1" fmla="*/ 0 h 501"/>
                  <a:gd name="T2" fmla="*/ 0 w 912"/>
                  <a:gd name="T3" fmla="*/ 0 h 501"/>
                  <a:gd name="T4" fmla="*/ 0 w 912"/>
                  <a:gd name="T5" fmla="*/ 0 h 501"/>
                  <a:gd name="T6" fmla="*/ 0 w 912"/>
                  <a:gd name="T7" fmla="*/ 0 h 501"/>
                  <a:gd name="T8" fmla="*/ 0 w 912"/>
                  <a:gd name="T9" fmla="*/ 0 h 501"/>
                  <a:gd name="T10" fmla="*/ 0 w 912"/>
                  <a:gd name="T11" fmla="*/ 0 h 501"/>
                  <a:gd name="T12" fmla="*/ 0 w 912"/>
                  <a:gd name="T13" fmla="*/ 0 h 501"/>
                  <a:gd name="T14" fmla="*/ 0 w 912"/>
                  <a:gd name="T15" fmla="*/ 0 h 501"/>
                  <a:gd name="T16" fmla="*/ 0 w 912"/>
                  <a:gd name="T17" fmla="*/ 0 h 501"/>
                  <a:gd name="T18" fmla="*/ 0 w 912"/>
                  <a:gd name="T19" fmla="*/ 0 h 501"/>
                  <a:gd name="T20" fmla="*/ 0 w 912"/>
                  <a:gd name="T21" fmla="*/ 0 h 501"/>
                  <a:gd name="T22" fmla="*/ 0 w 912"/>
                  <a:gd name="T23" fmla="*/ 0 h 501"/>
                  <a:gd name="T24" fmla="*/ 0 w 912"/>
                  <a:gd name="T25" fmla="*/ 0 h 501"/>
                  <a:gd name="T26" fmla="*/ 0 w 912"/>
                  <a:gd name="T27" fmla="*/ 0 h 501"/>
                  <a:gd name="T28" fmla="*/ 0 w 912"/>
                  <a:gd name="T29" fmla="*/ 0 h 501"/>
                  <a:gd name="T30" fmla="*/ 0 w 912"/>
                  <a:gd name="T31" fmla="*/ 0 h 501"/>
                  <a:gd name="T32" fmla="*/ 0 w 912"/>
                  <a:gd name="T33" fmla="*/ 0 h 501"/>
                  <a:gd name="T34" fmla="*/ 0 w 912"/>
                  <a:gd name="T35" fmla="*/ 0 h 501"/>
                  <a:gd name="T36" fmla="*/ 0 w 912"/>
                  <a:gd name="T37" fmla="*/ 0 h 501"/>
                  <a:gd name="T38" fmla="*/ 0 w 912"/>
                  <a:gd name="T39" fmla="*/ 0 h 501"/>
                  <a:gd name="T40" fmla="*/ 0 w 912"/>
                  <a:gd name="T41" fmla="*/ 0 h 501"/>
                  <a:gd name="T42" fmla="*/ 0 w 912"/>
                  <a:gd name="T43" fmla="*/ 0 h 501"/>
                  <a:gd name="T44" fmla="*/ 0 w 912"/>
                  <a:gd name="T45" fmla="*/ 0 h 501"/>
                  <a:gd name="T46" fmla="*/ 0 w 912"/>
                  <a:gd name="T47" fmla="*/ 0 h 501"/>
                  <a:gd name="T48" fmla="*/ 0 w 912"/>
                  <a:gd name="T49" fmla="*/ 0 h 501"/>
                  <a:gd name="T50" fmla="*/ 0 w 912"/>
                  <a:gd name="T51" fmla="*/ 0 h 501"/>
                  <a:gd name="T52" fmla="*/ 0 w 912"/>
                  <a:gd name="T53" fmla="*/ 0 h 501"/>
                  <a:gd name="T54" fmla="*/ 0 w 912"/>
                  <a:gd name="T55" fmla="*/ 0 h 501"/>
                  <a:gd name="T56" fmla="*/ 0 w 912"/>
                  <a:gd name="T57" fmla="*/ 0 h 501"/>
                  <a:gd name="T58" fmla="*/ 0 w 912"/>
                  <a:gd name="T59" fmla="*/ 0 h 501"/>
                  <a:gd name="T60" fmla="*/ 0 w 912"/>
                  <a:gd name="T61" fmla="*/ 0 h 501"/>
                  <a:gd name="T62" fmla="*/ 0 w 912"/>
                  <a:gd name="T63" fmla="*/ 0 h 501"/>
                  <a:gd name="T64" fmla="*/ 0 w 912"/>
                  <a:gd name="T65" fmla="*/ 0 h 501"/>
                  <a:gd name="T66" fmla="*/ 0 w 912"/>
                  <a:gd name="T67" fmla="*/ 0 h 501"/>
                  <a:gd name="T68" fmla="*/ 0 w 912"/>
                  <a:gd name="T69" fmla="*/ 0 h 501"/>
                  <a:gd name="T70" fmla="*/ 0 w 912"/>
                  <a:gd name="T71" fmla="*/ 0 h 501"/>
                  <a:gd name="T72" fmla="*/ 0 w 912"/>
                  <a:gd name="T73" fmla="*/ 0 h 501"/>
                  <a:gd name="T74" fmla="*/ 0 w 912"/>
                  <a:gd name="T75" fmla="*/ 0 h 501"/>
                  <a:gd name="T76" fmla="*/ 0 w 912"/>
                  <a:gd name="T77" fmla="*/ 0 h 501"/>
                  <a:gd name="T78" fmla="*/ 0 w 912"/>
                  <a:gd name="T79" fmla="*/ 0 h 501"/>
                  <a:gd name="T80" fmla="*/ 0 w 912"/>
                  <a:gd name="T81" fmla="*/ 0 h 501"/>
                  <a:gd name="T82" fmla="*/ 0 w 912"/>
                  <a:gd name="T83" fmla="*/ 0 h 501"/>
                  <a:gd name="T84" fmla="*/ 0 w 912"/>
                  <a:gd name="T85" fmla="*/ 0 h 501"/>
                  <a:gd name="T86" fmla="*/ 0 w 912"/>
                  <a:gd name="T87" fmla="*/ 0 h 501"/>
                  <a:gd name="T88" fmla="*/ 0 w 912"/>
                  <a:gd name="T89" fmla="*/ 0 h 501"/>
                  <a:gd name="T90" fmla="*/ 0 w 912"/>
                  <a:gd name="T91" fmla="*/ 0 h 501"/>
                  <a:gd name="T92" fmla="*/ 0 w 912"/>
                  <a:gd name="T93" fmla="*/ 0 h 501"/>
                  <a:gd name="T94" fmla="*/ 0 w 912"/>
                  <a:gd name="T95" fmla="*/ 0 h 501"/>
                  <a:gd name="T96" fmla="*/ 0 w 912"/>
                  <a:gd name="T97" fmla="*/ 0 h 501"/>
                  <a:gd name="T98" fmla="*/ 0 w 912"/>
                  <a:gd name="T99" fmla="*/ 0 h 501"/>
                  <a:gd name="T100" fmla="*/ 0 w 912"/>
                  <a:gd name="T101" fmla="*/ 0 h 501"/>
                  <a:gd name="T102" fmla="*/ 0 w 912"/>
                  <a:gd name="T103" fmla="*/ 0 h 501"/>
                  <a:gd name="T104" fmla="*/ 0 w 912"/>
                  <a:gd name="T105" fmla="*/ 0 h 501"/>
                  <a:gd name="T106" fmla="*/ 0 w 912"/>
                  <a:gd name="T107" fmla="*/ 0 h 501"/>
                  <a:gd name="T108" fmla="*/ 0 w 912"/>
                  <a:gd name="T109" fmla="*/ 0 h 501"/>
                  <a:gd name="T110" fmla="*/ 0 w 912"/>
                  <a:gd name="T111" fmla="*/ 0 h 501"/>
                  <a:gd name="T112" fmla="*/ 0 w 912"/>
                  <a:gd name="T113" fmla="*/ 0 h 501"/>
                  <a:gd name="T114" fmla="*/ 0 w 912"/>
                  <a:gd name="T115" fmla="*/ 0 h 501"/>
                  <a:gd name="T116" fmla="*/ 0 w 912"/>
                  <a:gd name="T117" fmla="*/ 0 h 501"/>
                  <a:gd name="T118" fmla="*/ 0 w 912"/>
                  <a:gd name="T119" fmla="*/ 0 h 501"/>
                  <a:gd name="T120" fmla="*/ 0 w 912"/>
                  <a:gd name="T121" fmla="*/ 0 h 501"/>
                  <a:gd name="T122" fmla="*/ 0 w 912"/>
                  <a:gd name="T123" fmla="*/ 0 h 501"/>
                  <a:gd name="T124" fmla="*/ 0 w 912"/>
                  <a:gd name="T125" fmla="*/ 0 h 5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12" h="501">
                    <a:moveTo>
                      <a:pt x="0" y="501"/>
                    </a:moveTo>
                    <a:lnTo>
                      <a:pt x="17" y="501"/>
                    </a:lnTo>
                    <a:lnTo>
                      <a:pt x="17" y="489"/>
                    </a:lnTo>
                    <a:lnTo>
                      <a:pt x="32" y="489"/>
                    </a:lnTo>
                    <a:lnTo>
                      <a:pt x="32" y="478"/>
                    </a:lnTo>
                    <a:lnTo>
                      <a:pt x="66" y="478"/>
                    </a:lnTo>
                    <a:lnTo>
                      <a:pt x="66" y="467"/>
                    </a:lnTo>
                    <a:lnTo>
                      <a:pt x="83" y="467"/>
                    </a:lnTo>
                    <a:lnTo>
                      <a:pt x="83" y="444"/>
                    </a:lnTo>
                    <a:lnTo>
                      <a:pt x="98" y="444"/>
                    </a:lnTo>
                    <a:lnTo>
                      <a:pt x="98" y="422"/>
                    </a:lnTo>
                    <a:lnTo>
                      <a:pt x="114" y="422"/>
                    </a:lnTo>
                    <a:lnTo>
                      <a:pt x="114" y="411"/>
                    </a:lnTo>
                    <a:lnTo>
                      <a:pt x="179" y="411"/>
                    </a:lnTo>
                    <a:lnTo>
                      <a:pt x="179" y="399"/>
                    </a:lnTo>
                    <a:lnTo>
                      <a:pt x="260" y="399"/>
                    </a:lnTo>
                    <a:lnTo>
                      <a:pt x="260" y="367"/>
                    </a:lnTo>
                    <a:lnTo>
                      <a:pt x="278" y="367"/>
                    </a:lnTo>
                    <a:lnTo>
                      <a:pt x="278" y="344"/>
                    </a:lnTo>
                    <a:lnTo>
                      <a:pt x="293" y="344"/>
                    </a:lnTo>
                    <a:lnTo>
                      <a:pt x="293" y="334"/>
                    </a:lnTo>
                    <a:lnTo>
                      <a:pt x="344" y="334"/>
                    </a:lnTo>
                    <a:lnTo>
                      <a:pt x="344" y="323"/>
                    </a:lnTo>
                    <a:lnTo>
                      <a:pt x="358" y="323"/>
                    </a:lnTo>
                    <a:lnTo>
                      <a:pt x="358" y="300"/>
                    </a:lnTo>
                    <a:lnTo>
                      <a:pt x="424" y="300"/>
                    </a:lnTo>
                    <a:lnTo>
                      <a:pt x="424" y="289"/>
                    </a:lnTo>
                    <a:lnTo>
                      <a:pt x="440" y="289"/>
                    </a:lnTo>
                    <a:lnTo>
                      <a:pt x="440" y="277"/>
                    </a:lnTo>
                    <a:lnTo>
                      <a:pt x="457" y="277"/>
                    </a:lnTo>
                    <a:lnTo>
                      <a:pt x="457" y="254"/>
                    </a:lnTo>
                    <a:lnTo>
                      <a:pt x="491" y="254"/>
                    </a:lnTo>
                    <a:lnTo>
                      <a:pt x="491" y="243"/>
                    </a:lnTo>
                    <a:lnTo>
                      <a:pt x="505" y="243"/>
                    </a:lnTo>
                    <a:lnTo>
                      <a:pt x="505" y="212"/>
                    </a:lnTo>
                    <a:lnTo>
                      <a:pt x="539" y="212"/>
                    </a:lnTo>
                    <a:lnTo>
                      <a:pt x="539" y="201"/>
                    </a:lnTo>
                    <a:lnTo>
                      <a:pt x="604" y="201"/>
                    </a:lnTo>
                    <a:lnTo>
                      <a:pt x="604" y="178"/>
                    </a:lnTo>
                    <a:lnTo>
                      <a:pt x="619" y="178"/>
                    </a:lnTo>
                    <a:lnTo>
                      <a:pt x="619" y="166"/>
                    </a:lnTo>
                    <a:lnTo>
                      <a:pt x="634" y="166"/>
                    </a:lnTo>
                    <a:lnTo>
                      <a:pt x="634" y="155"/>
                    </a:lnTo>
                    <a:lnTo>
                      <a:pt x="652" y="155"/>
                    </a:lnTo>
                    <a:lnTo>
                      <a:pt x="652" y="132"/>
                    </a:lnTo>
                    <a:lnTo>
                      <a:pt x="701" y="132"/>
                    </a:lnTo>
                    <a:lnTo>
                      <a:pt x="701" y="121"/>
                    </a:lnTo>
                    <a:lnTo>
                      <a:pt x="766" y="121"/>
                    </a:lnTo>
                    <a:lnTo>
                      <a:pt x="766" y="88"/>
                    </a:lnTo>
                    <a:lnTo>
                      <a:pt x="781" y="88"/>
                    </a:lnTo>
                    <a:lnTo>
                      <a:pt x="781" y="76"/>
                    </a:lnTo>
                    <a:lnTo>
                      <a:pt x="798" y="76"/>
                    </a:lnTo>
                    <a:lnTo>
                      <a:pt x="798" y="65"/>
                    </a:lnTo>
                    <a:lnTo>
                      <a:pt x="814" y="65"/>
                    </a:lnTo>
                    <a:lnTo>
                      <a:pt x="814" y="54"/>
                    </a:lnTo>
                    <a:lnTo>
                      <a:pt x="847" y="54"/>
                    </a:lnTo>
                    <a:lnTo>
                      <a:pt x="847" y="42"/>
                    </a:lnTo>
                    <a:lnTo>
                      <a:pt x="865" y="42"/>
                    </a:lnTo>
                    <a:lnTo>
                      <a:pt x="865" y="31"/>
                    </a:lnTo>
                    <a:lnTo>
                      <a:pt x="880" y="31"/>
                    </a:lnTo>
                    <a:lnTo>
                      <a:pt x="880" y="23"/>
                    </a:lnTo>
                    <a:lnTo>
                      <a:pt x="912" y="23"/>
                    </a:lnTo>
                    <a:lnTo>
                      <a:pt x="912"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6" name="Freeform 46"/>
              <p:cNvSpPr>
                <a:spLocks/>
              </p:cNvSpPr>
              <p:nvPr/>
            </p:nvSpPr>
            <p:spPr bwMode="auto">
              <a:xfrm>
                <a:off x="2965" y="1675"/>
                <a:ext cx="261" cy="143"/>
              </a:xfrm>
              <a:custGeom>
                <a:avLst/>
                <a:gdLst>
                  <a:gd name="T0" fmla="*/ 0 w 1043"/>
                  <a:gd name="T1" fmla="*/ 0 h 573"/>
                  <a:gd name="T2" fmla="*/ 0 w 1043"/>
                  <a:gd name="T3" fmla="*/ 0 h 573"/>
                  <a:gd name="T4" fmla="*/ 0 w 1043"/>
                  <a:gd name="T5" fmla="*/ 0 h 573"/>
                  <a:gd name="T6" fmla="*/ 0 w 1043"/>
                  <a:gd name="T7" fmla="*/ 0 h 573"/>
                  <a:gd name="T8" fmla="*/ 0 w 1043"/>
                  <a:gd name="T9" fmla="*/ 0 h 573"/>
                  <a:gd name="T10" fmla="*/ 0 w 1043"/>
                  <a:gd name="T11" fmla="*/ 0 h 573"/>
                  <a:gd name="T12" fmla="*/ 0 w 1043"/>
                  <a:gd name="T13" fmla="*/ 0 h 573"/>
                  <a:gd name="T14" fmla="*/ 0 w 1043"/>
                  <a:gd name="T15" fmla="*/ 0 h 573"/>
                  <a:gd name="T16" fmla="*/ 0 w 1043"/>
                  <a:gd name="T17" fmla="*/ 0 h 573"/>
                  <a:gd name="T18" fmla="*/ 0 w 1043"/>
                  <a:gd name="T19" fmla="*/ 0 h 573"/>
                  <a:gd name="T20" fmla="*/ 0 w 1043"/>
                  <a:gd name="T21" fmla="*/ 0 h 573"/>
                  <a:gd name="T22" fmla="*/ 0 w 1043"/>
                  <a:gd name="T23" fmla="*/ 0 h 573"/>
                  <a:gd name="T24" fmla="*/ 0 w 1043"/>
                  <a:gd name="T25" fmla="*/ 0 h 573"/>
                  <a:gd name="T26" fmla="*/ 0 w 1043"/>
                  <a:gd name="T27" fmla="*/ 0 h 573"/>
                  <a:gd name="T28" fmla="*/ 0 w 1043"/>
                  <a:gd name="T29" fmla="*/ 0 h 573"/>
                  <a:gd name="T30" fmla="*/ 0 w 1043"/>
                  <a:gd name="T31" fmla="*/ 0 h 573"/>
                  <a:gd name="T32" fmla="*/ 0 w 1043"/>
                  <a:gd name="T33" fmla="*/ 0 h 573"/>
                  <a:gd name="T34" fmla="*/ 0 w 1043"/>
                  <a:gd name="T35" fmla="*/ 0 h 573"/>
                  <a:gd name="T36" fmla="*/ 0 w 1043"/>
                  <a:gd name="T37" fmla="*/ 0 h 573"/>
                  <a:gd name="T38" fmla="*/ 0 w 1043"/>
                  <a:gd name="T39" fmla="*/ 0 h 573"/>
                  <a:gd name="T40" fmla="*/ 0 w 1043"/>
                  <a:gd name="T41" fmla="*/ 0 h 573"/>
                  <a:gd name="T42" fmla="*/ 0 w 1043"/>
                  <a:gd name="T43" fmla="*/ 0 h 573"/>
                  <a:gd name="T44" fmla="*/ 0 w 1043"/>
                  <a:gd name="T45" fmla="*/ 0 h 573"/>
                  <a:gd name="T46" fmla="*/ 0 w 1043"/>
                  <a:gd name="T47" fmla="*/ 0 h 573"/>
                  <a:gd name="T48" fmla="*/ 0 w 1043"/>
                  <a:gd name="T49" fmla="*/ 0 h 573"/>
                  <a:gd name="T50" fmla="*/ 0 w 1043"/>
                  <a:gd name="T51" fmla="*/ 0 h 573"/>
                  <a:gd name="T52" fmla="*/ 0 w 1043"/>
                  <a:gd name="T53" fmla="*/ 0 h 573"/>
                  <a:gd name="T54" fmla="*/ 0 w 1043"/>
                  <a:gd name="T55" fmla="*/ 0 h 573"/>
                  <a:gd name="T56" fmla="*/ 0 w 1043"/>
                  <a:gd name="T57" fmla="*/ 0 h 573"/>
                  <a:gd name="T58" fmla="*/ 0 w 1043"/>
                  <a:gd name="T59" fmla="*/ 0 h 573"/>
                  <a:gd name="T60" fmla="*/ 0 w 1043"/>
                  <a:gd name="T61" fmla="*/ 0 h 573"/>
                  <a:gd name="T62" fmla="*/ 0 w 1043"/>
                  <a:gd name="T63" fmla="*/ 0 h 5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43" h="573">
                    <a:moveTo>
                      <a:pt x="0" y="573"/>
                    </a:moveTo>
                    <a:lnTo>
                      <a:pt x="48" y="573"/>
                    </a:lnTo>
                    <a:lnTo>
                      <a:pt x="48" y="550"/>
                    </a:lnTo>
                    <a:lnTo>
                      <a:pt x="82" y="550"/>
                    </a:lnTo>
                    <a:lnTo>
                      <a:pt x="82" y="527"/>
                    </a:lnTo>
                    <a:lnTo>
                      <a:pt x="115" y="527"/>
                    </a:lnTo>
                    <a:lnTo>
                      <a:pt x="115" y="516"/>
                    </a:lnTo>
                    <a:lnTo>
                      <a:pt x="162" y="516"/>
                    </a:lnTo>
                    <a:lnTo>
                      <a:pt x="162" y="493"/>
                    </a:lnTo>
                    <a:lnTo>
                      <a:pt x="195" y="493"/>
                    </a:lnTo>
                    <a:lnTo>
                      <a:pt x="195" y="482"/>
                    </a:lnTo>
                    <a:lnTo>
                      <a:pt x="213" y="482"/>
                    </a:lnTo>
                    <a:lnTo>
                      <a:pt x="213" y="470"/>
                    </a:lnTo>
                    <a:lnTo>
                      <a:pt x="261" y="470"/>
                    </a:lnTo>
                    <a:lnTo>
                      <a:pt x="261" y="459"/>
                    </a:lnTo>
                    <a:lnTo>
                      <a:pt x="277" y="459"/>
                    </a:lnTo>
                    <a:lnTo>
                      <a:pt x="277" y="436"/>
                    </a:lnTo>
                    <a:lnTo>
                      <a:pt x="294" y="436"/>
                    </a:lnTo>
                    <a:lnTo>
                      <a:pt x="294" y="426"/>
                    </a:lnTo>
                    <a:lnTo>
                      <a:pt x="309" y="426"/>
                    </a:lnTo>
                    <a:lnTo>
                      <a:pt x="309" y="403"/>
                    </a:lnTo>
                    <a:lnTo>
                      <a:pt x="342" y="403"/>
                    </a:lnTo>
                    <a:lnTo>
                      <a:pt x="342" y="369"/>
                    </a:lnTo>
                    <a:lnTo>
                      <a:pt x="357" y="369"/>
                    </a:lnTo>
                    <a:lnTo>
                      <a:pt x="357" y="349"/>
                    </a:lnTo>
                    <a:lnTo>
                      <a:pt x="390" y="349"/>
                    </a:lnTo>
                    <a:lnTo>
                      <a:pt x="390" y="338"/>
                    </a:lnTo>
                    <a:lnTo>
                      <a:pt x="408" y="338"/>
                    </a:lnTo>
                    <a:lnTo>
                      <a:pt x="408" y="304"/>
                    </a:lnTo>
                    <a:lnTo>
                      <a:pt x="423" y="304"/>
                    </a:lnTo>
                    <a:lnTo>
                      <a:pt x="423" y="292"/>
                    </a:lnTo>
                    <a:lnTo>
                      <a:pt x="441" y="292"/>
                    </a:lnTo>
                    <a:lnTo>
                      <a:pt x="441" y="281"/>
                    </a:lnTo>
                    <a:lnTo>
                      <a:pt x="471" y="281"/>
                    </a:lnTo>
                    <a:lnTo>
                      <a:pt x="471" y="258"/>
                    </a:lnTo>
                    <a:lnTo>
                      <a:pt x="488" y="258"/>
                    </a:lnTo>
                    <a:lnTo>
                      <a:pt x="488" y="247"/>
                    </a:lnTo>
                    <a:lnTo>
                      <a:pt x="536" y="247"/>
                    </a:lnTo>
                    <a:lnTo>
                      <a:pt x="536" y="224"/>
                    </a:lnTo>
                    <a:lnTo>
                      <a:pt x="555" y="224"/>
                    </a:lnTo>
                    <a:lnTo>
                      <a:pt x="555" y="212"/>
                    </a:lnTo>
                    <a:lnTo>
                      <a:pt x="618" y="212"/>
                    </a:lnTo>
                    <a:lnTo>
                      <a:pt x="618" y="191"/>
                    </a:lnTo>
                    <a:lnTo>
                      <a:pt x="635" y="191"/>
                    </a:lnTo>
                    <a:lnTo>
                      <a:pt x="635" y="168"/>
                    </a:lnTo>
                    <a:lnTo>
                      <a:pt x="650" y="168"/>
                    </a:lnTo>
                    <a:lnTo>
                      <a:pt x="650" y="156"/>
                    </a:lnTo>
                    <a:lnTo>
                      <a:pt x="668" y="156"/>
                    </a:lnTo>
                    <a:lnTo>
                      <a:pt x="668" y="145"/>
                    </a:lnTo>
                    <a:lnTo>
                      <a:pt x="749" y="145"/>
                    </a:lnTo>
                    <a:lnTo>
                      <a:pt x="749" y="122"/>
                    </a:lnTo>
                    <a:lnTo>
                      <a:pt x="815" y="122"/>
                    </a:lnTo>
                    <a:lnTo>
                      <a:pt x="815" y="111"/>
                    </a:lnTo>
                    <a:lnTo>
                      <a:pt x="929" y="111"/>
                    </a:lnTo>
                    <a:lnTo>
                      <a:pt x="929" y="80"/>
                    </a:lnTo>
                    <a:lnTo>
                      <a:pt x="961" y="80"/>
                    </a:lnTo>
                    <a:lnTo>
                      <a:pt x="961" y="69"/>
                    </a:lnTo>
                    <a:lnTo>
                      <a:pt x="977" y="69"/>
                    </a:lnTo>
                    <a:lnTo>
                      <a:pt x="977" y="57"/>
                    </a:lnTo>
                    <a:lnTo>
                      <a:pt x="992" y="57"/>
                    </a:lnTo>
                    <a:lnTo>
                      <a:pt x="992" y="23"/>
                    </a:lnTo>
                    <a:lnTo>
                      <a:pt x="1024" y="23"/>
                    </a:lnTo>
                    <a:lnTo>
                      <a:pt x="1024" y="12"/>
                    </a:lnTo>
                    <a:lnTo>
                      <a:pt x="1043" y="12"/>
                    </a:lnTo>
                    <a:lnTo>
                      <a:pt x="1043"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17" name="Freeform 47"/>
              <p:cNvSpPr>
                <a:spLocks/>
              </p:cNvSpPr>
              <p:nvPr/>
            </p:nvSpPr>
            <p:spPr bwMode="auto">
              <a:xfrm>
                <a:off x="3226" y="1543"/>
                <a:ext cx="304" cy="132"/>
              </a:xfrm>
              <a:custGeom>
                <a:avLst/>
                <a:gdLst>
                  <a:gd name="T0" fmla="*/ 0 w 1218"/>
                  <a:gd name="T1" fmla="*/ 0 h 526"/>
                  <a:gd name="T2" fmla="*/ 0 w 1218"/>
                  <a:gd name="T3" fmla="*/ 0 h 526"/>
                  <a:gd name="T4" fmla="*/ 0 w 1218"/>
                  <a:gd name="T5" fmla="*/ 0 h 526"/>
                  <a:gd name="T6" fmla="*/ 0 w 1218"/>
                  <a:gd name="T7" fmla="*/ 0 h 526"/>
                  <a:gd name="T8" fmla="*/ 0 w 1218"/>
                  <a:gd name="T9" fmla="*/ 0 h 526"/>
                  <a:gd name="T10" fmla="*/ 0 w 1218"/>
                  <a:gd name="T11" fmla="*/ 0 h 526"/>
                  <a:gd name="T12" fmla="*/ 0 w 1218"/>
                  <a:gd name="T13" fmla="*/ 0 h 526"/>
                  <a:gd name="T14" fmla="*/ 0 w 1218"/>
                  <a:gd name="T15" fmla="*/ 0 h 526"/>
                  <a:gd name="T16" fmla="*/ 0 w 1218"/>
                  <a:gd name="T17" fmla="*/ 0 h 526"/>
                  <a:gd name="T18" fmla="*/ 0 w 1218"/>
                  <a:gd name="T19" fmla="*/ 0 h 526"/>
                  <a:gd name="T20" fmla="*/ 0 w 1218"/>
                  <a:gd name="T21" fmla="*/ 0 h 526"/>
                  <a:gd name="T22" fmla="*/ 0 w 1218"/>
                  <a:gd name="T23" fmla="*/ 0 h 526"/>
                  <a:gd name="T24" fmla="*/ 0 w 1218"/>
                  <a:gd name="T25" fmla="*/ 0 h 526"/>
                  <a:gd name="T26" fmla="*/ 0 w 1218"/>
                  <a:gd name="T27" fmla="*/ 0 h 526"/>
                  <a:gd name="T28" fmla="*/ 0 w 1218"/>
                  <a:gd name="T29" fmla="*/ 0 h 526"/>
                  <a:gd name="T30" fmla="*/ 0 w 1218"/>
                  <a:gd name="T31" fmla="*/ 0 h 526"/>
                  <a:gd name="T32" fmla="*/ 0 w 1218"/>
                  <a:gd name="T33" fmla="*/ 0 h 526"/>
                  <a:gd name="T34" fmla="*/ 0 w 1218"/>
                  <a:gd name="T35" fmla="*/ 0 h 526"/>
                  <a:gd name="T36" fmla="*/ 0 w 1218"/>
                  <a:gd name="T37" fmla="*/ 0 h 526"/>
                  <a:gd name="T38" fmla="*/ 0 w 1218"/>
                  <a:gd name="T39" fmla="*/ 0 h 526"/>
                  <a:gd name="T40" fmla="*/ 0 w 1218"/>
                  <a:gd name="T41" fmla="*/ 0 h 526"/>
                  <a:gd name="T42" fmla="*/ 0 w 1218"/>
                  <a:gd name="T43" fmla="*/ 0 h 526"/>
                  <a:gd name="T44" fmla="*/ 0 w 1218"/>
                  <a:gd name="T45" fmla="*/ 0 h 526"/>
                  <a:gd name="T46" fmla="*/ 0 w 1218"/>
                  <a:gd name="T47" fmla="*/ 0 h 526"/>
                  <a:gd name="T48" fmla="*/ 0 w 1218"/>
                  <a:gd name="T49" fmla="*/ 0 h 526"/>
                  <a:gd name="T50" fmla="*/ 0 w 1218"/>
                  <a:gd name="T51" fmla="*/ 0 h 526"/>
                  <a:gd name="T52" fmla="*/ 0 w 1218"/>
                  <a:gd name="T53" fmla="*/ 0 h 526"/>
                  <a:gd name="T54" fmla="*/ 0 w 1218"/>
                  <a:gd name="T55" fmla="*/ 0 h 526"/>
                  <a:gd name="T56" fmla="*/ 0 w 1218"/>
                  <a:gd name="T57" fmla="*/ 0 h 526"/>
                  <a:gd name="T58" fmla="*/ 0 w 1218"/>
                  <a:gd name="T59" fmla="*/ 0 h 526"/>
                  <a:gd name="T60" fmla="*/ 0 w 1218"/>
                  <a:gd name="T61" fmla="*/ 0 h 526"/>
                  <a:gd name="T62" fmla="*/ 0 w 1218"/>
                  <a:gd name="T63" fmla="*/ 0 h 526"/>
                  <a:gd name="T64" fmla="*/ 0 w 1218"/>
                  <a:gd name="T65" fmla="*/ 0 h 526"/>
                  <a:gd name="T66" fmla="*/ 0 w 1218"/>
                  <a:gd name="T67" fmla="*/ 0 h 526"/>
                  <a:gd name="T68" fmla="*/ 0 w 1218"/>
                  <a:gd name="T69" fmla="*/ 0 h 526"/>
                  <a:gd name="T70" fmla="*/ 0 w 1218"/>
                  <a:gd name="T71" fmla="*/ 0 h 526"/>
                  <a:gd name="T72" fmla="*/ 0 w 1218"/>
                  <a:gd name="T73" fmla="*/ 0 h 526"/>
                  <a:gd name="T74" fmla="*/ 0 w 1218"/>
                  <a:gd name="T75" fmla="*/ 0 h 526"/>
                  <a:gd name="T76" fmla="*/ 0 w 1218"/>
                  <a:gd name="T77" fmla="*/ 0 h 526"/>
                  <a:gd name="T78" fmla="*/ 0 w 1218"/>
                  <a:gd name="T79" fmla="*/ 0 h 526"/>
                  <a:gd name="T80" fmla="*/ 0 w 1218"/>
                  <a:gd name="T81" fmla="*/ 0 h 526"/>
                  <a:gd name="T82" fmla="*/ 0 w 1218"/>
                  <a:gd name="T83" fmla="*/ 0 h 526"/>
                  <a:gd name="T84" fmla="*/ 0 w 1218"/>
                  <a:gd name="T85" fmla="*/ 0 h 526"/>
                  <a:gd name="T86" fmla="*/ 0 w 1218"/>
                  <a:gd name="T87" fmla="*/ 0 h 526"/>
                  <a:gd name="T88" fmla="*/ 0 w 1218"/>
                  <a:gd name="T89" fmla="*/ 0 h 526"/>
                  <a:gd name="T90" fmla="*/ 0 w 1218"/>
                  <a:gd name="T91" fmla="*/ 0 h 526"/>
                  <a:gd name="T92" fmla="*/ 0 w 1218"/>
                  <a:gd name="T93" fmla="*/ 0 h 526"/>
                  <a:gd name="T94" fmla="*/ 0 w 1218"/>
                  <a:gd name="T95" fmla="*/ 0 h 526"/>
                  <a:gd name="T96" fmla="*/ 0 w 1218"/>
                  <a:gd name="T97" fmla="*/ 0 h 526"/>
                  <a:gd name="T98" fmla="*/ 0 w 1218"/>
                  <a:gd name="T99" fmla="*/ 0 h 526"/>
                  <a:gd name="T100" fmla="*/ 0 w 1218"/>
                  <a:gd name="T101" fmla="*/ 0 h 526"/>
                  <a:gd name="T102" fmla="*/ 0 w 1218"/>
                  <a:gd name="T103" fmla="*/ 0 h 526"/>
                  <a:gd name="T104" fmla="*/ 0 w 1218"/>
                  <a:gd name="T105" fmla="*/ 0 h 526"/>
                  <a:gd name="T106" fmla="*/ 0 w 1218"/>
                  <a:gd name="T107" fmla="*/ 0 h 526"/>
                  <a:gd name="T108" fmla="*/ 0 w 1218"/>
                  <a:gd name="T109" fmla="*/ 0 h 526"/>
                  <a:gd name="T110" fmla="*/ 0 w 1218"/>
                  <a:gd name="T111" fmla="*/ 0 h 526"/>
                  <a:gd name="T112" fmla="*/ 0 w 1218"/>
                  <a:gd name="T113" fmla="*/ 0 h 526"/>
                  <a:gd name="T114" fmla="*/ 0 w 1218"/>
                  <a:gd name="T115" fmla="*/ 0 h 526"/>
                  <a:gd name="T116" fmla="*/ 0 w 1218"/>
                  <a:gd name="T117" fmla="*/ 0 h 5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8" h="526">
                    <a:moveTo>
                      <a:pt x="0" y="526"/>
                    </a:moveTo>
                    <a:lnTo>
                      <a:pt x="32" y="526"/>
                    </a:lnTo>
                    <a:lnTo>
                      <a:pt x="32" y="482"/>
                    </a:lnTo>
                    <a:lnTo>
                      <a:pt x="63" y="482"/>
                    </a:lnTo>
                    <a:lnTo>
                      <a:pt x="63" y="470"/>
                    </a:lnTo>
                    <a:lnTo>
                      <a:pt x="96" y="470"/>
                    </a:lnTo>
                    <a:lnTo>
                      <a:pt x="96" y="459"/>
                    </a:lnTo>
                    <a:lnTo>
                      <a:pt x="146" y="459"/>
                    </a:lnTo>
                    <a:lnTo>
                      <a:pt x="146" y="413"/>
                    </a:lnTo>
                    <a:lnTo>
                      <a:pt x="162" y="413"/>
                    </a:lnTo>
                    <a:lnTo>
                      <a:pt x="162" y="402"/>
                    </a:lnTo>
                    <a:lnTo>
                      <a:pt x="227" y="402"/>
                    </a:lnTo>
                    <a:lnTo>
                      <a:pt x="227" y="379"/>
                    </a:lnTo>
                    <a:lnTo>
                      <a:pt x="242" y="379"/>
                    </a:lnTo>
                    <a:lnTo>
                      <a:pt x="242" y="356"/>
                    </a:lnTo>
                    <a:lnTo>
                      <a:pt x="260" y="356"/>
                    </a:lnTo>
                    <a:lnTo>
                      <a:pt x="260" y="333"/>
                    </a:lnTo>
                    <a:lnTo>
                      <a:pt x="275" y="333"/>
                    </a:lnTo>
                    <a:lnTo>
                      <a:pt x="275" y="312"/>
                    </a:lnTo>
                    <a:lnTo>
                      <a:pt x="341" y="312"/>
                    </a:lnTo>
                    <a:lnTo>
                      <a:pt x="341" y="300"/>
                    </a:lnTo>
                    <a:lnTo>
                      <a:pt x="374" y="300"/>
                    </a:lnTo>
                    <a:lnTo>
                      <a:pt x="374" y="289"/>
                    </a:lnTo>
                    <a:lnTo>
                      <a:pt x="389" y="289"/>
                    </a:lnTo>
                    <a:lnTo>
                      <a:pt x="389" y="277"/>
                    </a:lnTo>
                    <a:lnTo>
                      <a:pt x="422" y="277"/>
                    </a:lnTo>
                    <a:lnTo>
                      <a:pt x="422" y="255"/>
                    </a:lnTo>
                    <a:lnTo>
                      <a:pt x="503" y="255"/>
                    </a:lnTo>
                    <a:lnTo>
                      <a:pt x="503" y="243"/>
                    </a:lnTo>
                    <a:lnTo>
                      <a:pt x="602" y="243"/>
                    </a:lnTo>
                    <a:lnTo>
                      <a:pt x="602" y="232"/>
                    </a:lnTo>
                    <a:lnTo>
                      <a:pt x="616" y="232"/>
                    </a:lnTo>
                    <a:lnTo>
                      <a:pt x="616" y="220"/>
                    </a:lnTo>
                    <a:lnTo>
                      <a:pt x="634" y="220"/>
                    </a:lnTo>
                    <a:lnTo>
                      <a:pt x="634" y="198"/>
                    </a:lnTo>
                    <a:lnTo>
                      <a:pt x="682" y="198"/>
                    </a:lnTo>
                    <a:lnTo>
                      <a:pt x="682" y="186"/>
                    </a:lnTo>
                    <a:lnTo>
                      <a:pt x="698" y="186"/>
                    </a:lnTo>
                    <a:lnTo>
                      <a:pt x="698" y="175"/>
                    </a:lnTo>
                    <a:lnTo>
                      <a:pt x="749" y="175"/>
                    </a:lnTo>
                    <a:lnTo>
                      <a:pt x="749" y="163"/>
                    </a:lnTo>
                    <a:lnTo>
                      <a:pt x="796" y="163"/>
                    </a:lnTo>
                    <a:lnTo>
                      <a:pt x="796" y="144"/>
                    </a:lnTo>
                    <a:lnTo>
                      <a:pt x="943" y="144"/>
                    </a:lnTo>
                    <a:lnTo>
                      <a:pt x="943" y="130"/>
                    </a:lnTo>
                    <a:lnTo>
                      <a:pt x="958" y="130"/>
                    </a:lnTo>
                    <a:lnTo>
                      <a:pt x="958" y="85"/>
                    </a:lnTo>
                    <a:lnTo>
                      <a:pt x="1075" y="85"/>
                    </a:lnTo>
                    <a:lnTo>
                      <a:pt x="1075" y="62"/>
                    </a:lnTo>
                    <a:lnTo>
                      <a:pt x="1123" y="62"/>
                    </a:lnTo>
                    <a:lnTo>
                      <a:pt x="1123" y="50"/>
                    </a:lnTo>
                    <a:lnTo>
                      <a:pt x="1138" y="50"/>
                    </a:lnTo>
                    <a:lnTo>
                      <a:pt x="1138" y="39"/>
                    </a:lnTo>
                    <a:lnTo>
                      <a:pt x="1170" y="39"/>
                    </a:lnTo>
                    <a:lnTo>
                      <a:pt x="1170" y="14"/>
                    </a:lnTo>
                    <a:lnTo>
                      <a:pt x="1203" y="14"/>
                    </a:lnTo>
                    <a:lnTo>
                      <a:pt x="1203" y="0"/>
                    </a:lnTo>
                    <a:lnTo>
                      <a:pt x="1218"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43053" name="Line 48"/>
            <p:cNvSpPr>
              <a:spLocks noChangeShapeType="1"/>
            </p:cNvSpPr>
            <p:nvPr/>
          </p:nvSpPr>
          <p:spPr bwMode="auto">
            <a:xfrm>
              <a:off x="876" y="32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54" name="Freeform 49"/>
            <p:cNvSpPr>
              <a:spLocks/>
            </p:cNvSpPr>
            <p:nvPr/>
          </p:nvSpPr>
          <p:spPr bwMode="auto">
            <a:xfrm>
              <a:off x="876" y="3263"/>
              <a:ext cx="4" cy="16"/>
            </a:xfrm>
            <a:custGeom>
              <a:avLst/>
              <a:gdLst>
                <a:gd name="T0" fmla="*/ 0 w 17"/>
                <a:gd name="T1" fmla="*/ 0 h 65"/>
                <a:gd name="T2" fmla="*/ 0 w 17"/>
                <a:gd name="T3" fmla="*/ 0 h 65"/>
                <a:gd name="T4" fmla="*/ 0 w 17"/>
                <a:gd name="T5" fmla="*/ 0 h 65"/>
                <a:gd name="T6" fmla="*/ 0 w 17"/>
                <a:gd name="T7" fmla="*/ 0 h 65"/>
                <a:gd name="T8" fmla="*/ 0 w 17"/>
                <a:gd name="T9" fmla="*/ 0 h 65"/>
                <a:gd name="T10" fmla="*/ 0 w 17"/>
                <a:gd name="T11" fmla="*/ 0 h 65"/>
                <a:gd name="T12" fmla="*/ 0 w 17"/>
                <a:gd name="T13" fmla="*/ 0 h 65"/>
                <a:gd name="T14" fmla="*/ 0 w 17"/>
                <a:gd name="T15" fmla="*/ 0 h 65"/>
                <a:gd name="T16" fmla="*/ 0 w 17"/>
                <a:gd name="T17" fmla="*/ 0 h 65"/>
                <a:gd name="T18" fmla="*/ 0 w 17"/>
                <a:gd name="T19" fmla="*/ 0 h 65"/>
                <a:gd name="T20" fmla="*/ 0 w 17"/>
                <a:gd name="T21" fmla="*/ 0 h 65"/>
                <a:gd name="T22" fmla="*/ 0 w 17"/>
                <a:gd name="T23" fmla="*/ 0 h 65"/>
                <a:gd name="T24" fmla="*/ 0 w 17"/>
                <a:gd name="T25" fmla="*/ 0 h 65"/>
                <a:gd name="T26" fmla="*/ 0 w 17"/>
                <a:gd name="T27" fmla="*/ 0 h 65"/>
                <a:gd name="T28" fmla="*/ 0 w 17"/>
                <a:gd name="T29" fmla="*/ 0 h 65"/>
                <a:gd name="T30" fmla="*/ 0 w 17"/>
                <a:gd name="T31" fmla="*/ 0 h 65"/>
                <a:gd name="T32" fmla="*/ 0 w 17"/>
                <a:gd name="T33" fmla="*/ 0 h 65"/>
                <a:gd name="T34" fmla="*/ 0 w 17"/>
                <a:gd name="T35" fmla="*/ 0 h 65"/>
                <a:gd name="T36" fmla="*/ 0 w 17"/>
                <a:gd name="T37" fmla="*/ 0 h 65"/>
                <a:gd name="T38" fmla="*/ 0 w 17"/>
                <a:gd name="T39" fmla="*/ 0 h 65"/>
                <a:gd name="T40" fmla="*/ 0 w 17"/>
                <a:gd name="T41" fmla="*/ 0 h 65"/>
                <a:gd name="T42" fmla="*/ 0 w 17"/>
                <a:gd name="T43" fmla="*/ 0 h 65"/>
                <a:gd name="T44" fmla="*/ 0 w 17"/>
                <a:gd name="T45" fmla="*/ 0 h 65"/>
                <a:gd name="T46" fmla="*/ 0 w 17"/>
                <a:gd name="T47" fmla="*/ 0 h 65"/>
                <a:gd name="T48" fmla="*/ 0 w 17"/>
                <a:gd name="T49" fmla="*/ 0 h 65"/>
                <a:gd name="T50" fmla="*/ 0 w 17"/>
                <a:gd name="T51" fmla="*/ 0 h 65"/>
                <a:gd name="T52" fmla="*/ 0 w 17"/>
                <a:gd name="T53" fmla="*/ 0 h 65"/>
                <a:gd name="T54" fmla="*/ 0 w 17"/>
                <a:gd name="T55" fmla="*/ 0 h 65"/>
                <a:gd name="T56" fmla="*/ 0 w 17"/>
                <a:gd name="T57" fmla="*/ 0 h 65"/>
                <a:gd name="T58" fmla="*/ 0 w 17"/>
                <a:gd name="T59" fmla="*/ 0 h 65"/>
                <a:gd name="T60" fmla="*/ 0 w 17"/>
                <a:gd name="T61" fmla="*/ 0 h 65"/>
                <a:gd name="T62" fmla="*/ 0 w 17"/>
                <a:gd name="T63" fmla="*/ 0 h 65"/>
                <a:gd name="T64" fmla="*/ 0 w 1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65">
                  <a:moveTo>
                    <a:pt x="0" y="53"/>
                  </a:moveTo>
                  <a:lnTo>
                    <a:pt x="0" y="56"/>
                  </a:lnTo>
                  <a:lnTo>
                    <a:pt x="0" y="59"/>
                  </a:lnTo>
                  <a:lnTo>
                    <a:pt x="2" y="61"/>
                  </a:lnTo>
                  <a:lnTo>
                    <a:pt x="5" y="65"/>
                  </a:lnTo>
                  <a:lnTo>
                    <a:pt x="7" y="65"/>
                  </a:lnTo>
                  <a:lnTo>
                    <a:pt x="10" y="65"/>
                  </a:lnTo>
                  <a:lnTo>
                    <a:pt x="12" y="65"/>
                  </a:lnTo>
                  <a:lnTo>
                    <a:pt x="15" y="61"/>
                  </a:lnTo>
                  <a:lnTo>
                    <a:pt x="17" y="59"/>
                  </a:lnTo>
                  <a:lnTo>
                    <a:pt x="17" y="56"/>
                  </a:lnTo>
                  <a:lnTo>
                    <a:pt x="17" y="13"/>
                  </a:lnTo>
                  <a:lnTo>
                    <a:pt x="17" y="8"/>
                  </a:lnTo>
                  <a:lnTo>
                    <a:pt x="17" y="5"/>
                  </a:lnTo>
                  <a:lnTo>
                    <a:pt x="15" y="2"/>
                  </a:lnTo>
                  <a:lnTo>
                    <a:pt x="15" y="0"/>
                  </a:lnTo>
                  <a:lnTo>
                    <a:pt x="12" y="0"/>
                  </a:lnTo>
                  <a:lnTo>
                    <a:pt x="10" y="0"/>
                  </a:lnTo>
                  <a:lnTo>
                    <a:pt x="7" y="0"/>
                  </a:lnTo>
                  <a:lnTo>
                    <a:pt x="5" y="0"/>
                  </a:lnTo>
                  <a:lnTo>
                    <a:pt x="2" y="0"/>
                  </a:lnTo>
                  <a:lnTo>
                    <a:pt x="2" y="2"/>
                  </a:lnTo>
                  <a:lnTo>
                    <a:pt x="0" y="5"/>
                  </a:lnTo>
                  <a:lnTo>
                    <a:pt x="0" y="11"/>
                  </a:lnTo>
                  <a:lnTo>
                    <a:pt x="0" y="53"/>
                  </a:lnTo>
                  <a:close/>
                </a:path>
              </a:pathLst>
            </a:custGeom>
            <a:solidFill>
              <a:srgbClr val="000000"/>
            </a:solidFill>
            <a:ln w="6350">
              <a:solidFill>
                <a:srgbClr val="000000"/>
              </a:solidFill>
              <a:prstDash val="solid"/>
              <a:round/>
              <a:headEnd/>
              <a:tailEnd/>
            </a:ln>
          </p:spPr>
          <p:txBody>
            <a:bodyPr/>
            <a:lstStyle/>
            <a:p>
              <a:endParaRPr lang="de-DE"/>
            </a:p>
          </p:txBody>
        </p:sp>
        <p:sp>
          <p:nvSpPr>
            <p:cNvPr id="43055" name="Line 50"/>
            <p:cNvSpPr>
              <a:spLocks noChangeShapeType="1"/>
            </p:cNvSpPr>
            <p:nvPr/>
          </p:nvSpPr>
          <p:spPr bwMode="auto">
            <a:xfrm>
              <a:off x="878" y="326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56" name="Freeform 51"/>
            <p:cNvSpPr>
              <a:spLocks/>
            </p:cNvSpPr>
            <p:nvPr/>
          </p:nvSpPr>
          <p:spPr bwMode="auto">
            <a:xfrm>
              <a:off x="876" y="3263"/>
              <a:ext cx="9" cy="5"/>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7" y="0"/>
                  </a:lnTo>
                  <a:lnTo>
                    <a:pt x="5" y="0"/>
                  </a:lnTo>
                  <a:lnTo>
                    <a:pt x="2" y="0"/>
                  </a:lnTo>
                  <a:lnTo>
                    <a:pt x="2" y="2"/>
                  </a:lnTo>
                  <a:lnTo>
                    <a:pt x="0" y="5"/>
                  </a:lnTo>
                  <a:lnTo>
                    <a:pt x="0" y="8"/>
                  </a:lnTo>
                  <a:lnTo>
                    <a:pt x="0" y="11"/>
                  </a:lnTo>
                  <a:lnTo>
                    <a:pt x="0" y="13"/>
                  </a:lnTo>
                  <a:lnTo>
                    <a:pt x="0" y="17"/>
                  </a:lnTo>
                  <a:lnTo>
                    <a:pt x="2" y="19"/>
                  </a:lnTo>
                  <a:lnTo>
                    <a:pt x="5" y="19"/>
                  </a:lnTo>
                  <a:lnTo>
                    <a:pt x="7" y="22"/>
                  </a:lnTo>
                  <a:lnTo>
                    <a:pt x="22" y="22"/>
                  </a:lnTo>
                  <a:lnTo>
                    <a:pt x="28" y="22"/>
                  </a:lnTo>
                  <a:lnTo>
                    <a:pt x="28" y="19"/>
                  </a:lnTo>
                  <a:lnTo>
                    <a:pt x="31" y="19"/>
                  </a:lnTo>
                  <a:lnTo>
                    <a:pt x="33" y="19"/>
                  </a:lnTo>
                  <a:lnTo>
                    <a:pt x="33" y="17"/>
                  </a:lnTo>
                  <a:lnTo>
                    <a:pt x="36" y="13"/>
                  </a:lnTo>
                  <a:lnTo>
                    <a:pt x="36" y="11"/>
                  </a:lnTo>
                  <a:lnTo>
                    <a:pt x="36" y="8"/>
                  </a:lnTo>
                  <a:lnTo>
                    <a:pt x="36" y="5"/>
                  </a:lnTo>
                  <a:lnTo>
                    <a:pt x="33" y="5"/>
                  </a:lnTo>
                  <a:lnTo>
                    <a:pt x="33" y="2"/>
                  </a:lnTo>
                  <a:lnTo>
                    <a:pt x="31" y="0"/>
                  </a:lnTo>
                  <a:lnTo>
                    <a:pt x="28"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57" name="Line 52"/>
            <p:cNvSpPr>
              <a:spLocks noChangeShapeType="1"/>
            </p:cNvSpPr>
            <p:nvPr/>
          </p:nvSpPr>
          <p:spPr bwMode="auto">
            <a:xfrm>
              <a:off x="879" y="32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58" name="Freeform 53"/>
            <p:cNvSpPr>
              <a:spLocks/>
            </p:cNvSpPr>
            <p:nvPr/>
          </p:nvSpPr>
          <p:spPr bwMode="auto">
            <a:xfrm>
              <a:off x="879" y="3251"/>
              <a:ext cx="6" cy="17"/>
            </a:xfrm>
            <a:custGeom>
              <a:avLst/>
              <a:gdLst>
                <a:gd name="T0" fmla="*/ 0 w 21"/>
                <a:gd name="T1" fmla="*/ 0 h 68"/>
                <a:gd name="T2" fmla="*/ 0 w 21"/>
                <a:gd name="T3" fmla="*/ 0 h 68"/>
                <a:gd name="T4" fmla="*/ 0 w 21"/>
                <a:gd name="T5" fmla="*/ 0 h 68"/>
                <a:gd name="T6" fmla="*/ 0 w 21"/>
                <a:gd name="T7" fmla="*/ 0 h 68"/>
                <a:gd name="T8" fmla="*/ 0 w 21"/>
                <a:gd name="T9" fmla="*/ 0 h 68"/>
                <a:gd name="T10" fmla="*/ 0 w 21"/>
                <a:gd name="T11" fmla="*/ 0 h 68"/>
                <a:gd name="T12" fmla="*/ 0 w 21"/>
                <a:gd name="T13" fmla="*/ 0 h 68"/>
                <a:gd name="T14" fmla="*/ 0 w 21"/>
                <a:gd name="T15" fmla="*/ 0 h 68"/>
                <a:gd name="T16" fmla="*/ 0 w 21"/>
                <a:gd name="T17" fmla="*/ 0 h 68"/>
                <a:gd name="T18" fmla="*/ 0 w 21"/>
                <a:gd name="T19" fmla="*/ 0 h 68"/>
                <a:gd name="T20" fmla="*/ 0 w 21"/>
                <a:gd name="T21" fmla="*/ 0 h 68"/>
                <a:gd name="T22" fmla="*/ 0 w 21"/>
                <a:gd name="T23" fmla="*/ 0 h 68"/>
                <a:gd name="T24" fmla="*/ 0 w 21"/>
                <a:gd name="T25" fmla="*/ 0 h 68"/>
                <a:gd name="T26" fmla="*/ 0 w 21"/>
                <a:gd name="T27" fmla="*/ 0 h 68"/>
                <a:gd name="T28" fmla="*/ 0 w 21"/>
                <a:gd name="T29" fmla="*/ 0 h 68"/>
                <a:gd name="T30" fmla="*/ 0 w 21"/>
                <a:gd name="T31" fmla="*/ 0 h 68"/>
                <a:gd name="T32" fmla="*/ 0 w 21"/>
                <a:gd name="T33" fmla="*/ 0 h 68"/>
                <a:gd name="T34" fmla="*/ 0 w 21"/>
                <a:gd name="T35" fmla="*/ 0 h 68"/>
                <a:gd name="T36" fmla="*/ 0 w 21"/>
                <a:gd name="T37" fmla="*/ 0 h 68"/>
                <a:gd name="T38" fmla="*/ 0 w 21"/>
                <a:gd name="T39" fmla="*/ 0 h 68"/>
                <a:gd name="T40" fmla="*/ 0 w 21"/>
                <a:gd name="T41" fmla="*/ 0 h 68"/>
                <a:gd name="T42" fmla="*/ 0 w 21"/>
                <a:gd name="T43" fmla="*/ 0 h 68"/>
                <a:gd name="T44" fmla="*/ 0 w 21"/>
                <a:gd name="T45" fmla="*/ 0 h 68"/>
                <a:gd name="T46" fmla="*/ 0 w 21"/>
                <a:gd name="T47" fmla="*/ 0 h 68"/>
                <a:gd name="T48" fmla="*/ 0 w 21"/>
                <a:gd name="T49" fmla="*/ 0 h 68"/>
                <a:gd name="T50" fmla="*/ 0 w 21"/>
                <a:gd name="T51" fmla="*/ 0 h 68"/>
                <a:gd name="T52" fmla="*/ 0 w 21"/>
                <a:gd name="T53" fmla="*/ 0 h 68"/>
                <a:gd name="T54" fmla="*/ 0 w 21"/>
                <a:gd name="T55" fmla="*/ 0 h 68"/>
                <a:gd name="T56" fmla="*/ 0 w 21"/>
                <a:gd name="T57" fmla="*/ 0 h 68"/>
                <a:gd name="T58" fmla="*/ 0 w 21"/>
                <a:gd name="T59" fmla="*/ 0 h 68"/>
                <a:gd name="T60" fmla="*/ 0 w 21"/>
                <a:gd name="T61" fmla="*/ 0 h 68"/>
                <a:gd name="T62" fmla="*/ 0 w 21"/>
                <a:gd name="T63" fmla="*/ 0 h 68"/>
                <a:gd name="T64" fmla="*/ 0 w 21"/>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68">
                  <a:moveTo>
                    <a:pt x="0" y="57"/>
                  </a:moveTo>
                  <a:lnTo>
                    <a:pt x="0" y="59"/>
                  </a:lnTo>
                  <a:lnTo>
                    <a:pt x="2" y="63"/>
                  </a:lnTo>
                  <a:lnTo>
                    <a:pt x="2" y="65"/>
                  </a:lnTo>
                  <a:lnTo>
                    <a:pt x="5" y="65"/>
                  </a:lnTo>
                  <a:lnTo>
                    <a:pt x="7" y="68"/>
                  </a:lnTo>
                  <a:lnTo>
                    <a:pt x="11" y="68"/>
                  </a:lnTo>
                  <a:lnTo>
                    <a:pt x="13" y="68"/>
                  </a:lnTo>
                  <a:lnTo>
                    <a:pt x="13" y="65"/>
                  </a:lnTo>
                  <a:lnTo>
                    <a:pt x="16" y="65"/>
                  </a:lnTo>
                  <a:lnTo>
                    <a:pt x="18" y="65"/>
                  </a:lnTo>
                  <a:lnTo>
                    <a:pt x="18" y="63"/>
                  </a:lnTo>
                  <a:lnTo>
                    <a:pt x="21" y="59"/>
                  </a:lnTo>
                  <a:lnTo>
                    <a:pt x="21" y="17"/>
                  </a:lnTo>
                  <a:lnTo>
                    <a:pt x="21" y="11"/>
                  </a:lnTo>
                  <a:lnTo>
                    <a:pt x="21" y="8"/>
                  </a:lnTo>
                  <a:lnTo>
                    <a:pt x="18" y="6"/>
                  </a:lnTo>
                  <a:lnTo>
                    <a:pt x="16" y="3"/>
                  </a:lnTo>
                  <a:lnTo>
                    <a:pt x="13" y="3"/>
                  </a:lnTo>
                  <a:lnTo>
                    <a:pt x="11" y="0"/>
                  </a:lnTo>
                  <a:lnTo>
                    <a:pt x="7" y="3"/>
                  </a:lnTo>
                  <a:lnTo>
                    <a:pt x="5" y="3"/>
                  </a:lnTo>
                  <a:lnTo>
                    <a:pt x="2" y="6"/>
                  </a:lnTo>
                  <a:lnTo>
                    <a:pt x="0" y="8"/>
                  </a:lnTo>
                  <a:lnTo>
                    <a:pt x="0" y="14"/>
                  </a:lnTo>
                  <a:lnTo>
                    <a:pt x="0" y="57"/>
                  </a:lnTo>
                  <a:close/>
                </a:path>
              </a:pathLst>
            </a:custGeom>
            <a:solidFill>
              <a:srgbClr val="000000"/>
            </a:solidFill>
            <a:ln w="6350">
              <a:solidFill>
                <a:srgbClr val="000000"/>
              </a:solidFill>
              <a:prstDash val="solid"/>
              <a:round/>
              <a:headEnd/>
              <a:tailEnd/>
            </a:ln>
          </p:spPr>
          <p:txBody>
            <a:bodyPr/>
            <a:lstStyle/>
            <a:p>
              <a:endParaRPr lang="de-DE"/>
            </a:p>
          </p:txBody>
        </p:sp>
        <p:sp>
          <p:nvSpPr>
            <p:cNvPr id="43059" name="Line 54"/>
            <p:cNvSpPr>
              <a:spLocks noChangeShapeType="1"/>
            </p:cNvSpPr>
            <p:nvPr/>
          </p:nvSpPr>
          <p:spPr bwMode="auto">
            <a:xfrm>
              <a:off x="883" y="325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60" name="Freeform 55"/>
            <p:cNvSpPr>
              <a:spLocks/>
            </p:cNvSpPr>
            <p:nvPr/>
          </p:nvSpPr>
          <p:spPr bwMode="auto">
            <a:xfrm>
              <a:off x="879" y="3251"/>
              <a:ext cx="10"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1" y="0"/>
                  </a:moveTo>
                  <a:lnTo>
                    <a:pt x="7" y="3"/>
                  </a:lnTo>
                  <a:lnTo>
                    <a:pt x="5" y="3"/>
                  </a:lnTo>
                  <a:lnTo>
                    <a:pt x="2" y="6"/>
                  </a:lnTo>
                  <a:lnTo>
                    <a:pt x="0" y="8"/>
                  </a:lnTo>
                  <a:lnTo>
                    <a:pt x="0" y="11"/>
                  </a:lnTo>
                  <a:lnTo>
                    <a:pt x="0" y="14"/>
                  </a:lnTo>
                  <a:lnTo>
                    <a:pt x="0" y="17"/>
                  </a:lnTo>
                  <a:lnTo>
                    <a:pt x="2" y="19"/>
                  </a:lnTo>
                  <a:lnTo>
                    <a:pt x="5" y="23"/>
                  </a:lnTo>
                  <a:lnTo>
                    <a:pt x="7" y="23"/>
                  </a:lnTo>
                  <a:lnTo>
                    <a:pt x="23" y="23"/>
                  </a:lnTo>
                  <a:lnTo>
                    <a:pt x="28" y="23"/>
                  </a:lnTo>
                  <a:lnTo>
                    <a:pt x="30" y="23"/>
                  </a:lnTo>
                  <a:lnTo>
                    <a:pt x="33" y="23"/>
                  </a:lnTo>
                  <a:lnTo>
                    <a:pt x="33" y="19"/>
                  </a:lnTo>
                  <a:lnTo>
                    <a:pt x="35" y="19"/>
                  </a:lnTo>
                  <a:lnTo>
                    <a:pt x="35" y="17"/>
                  </a:lnTo>
                  <a:lnTo>
                    <a:pt x="35" y="14"/>
                  </a:lnTo>
                  <a:lnTo>
                    <a:pt x="35" y="11"/>
                  </a:lnTo>
                  <a:lnTo>
                    <a:pt x="35" y="8"/>
                  </a:lnTo>
                  <a:lnTo>
                    <a:pt x="35" y="6"/>
                  </a:lnTo>
                  <a:lnTo>
                    <a:pt x="33" y="6"/>
                  </a:lnTo>
                  <a:lnTo>
                    <a:pt x="33" y="3"/>
                  </a:lnTo>
                  <a:lnTo>
                    <a:pt x="30" y="3"/>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061" name="Line 56"/>
            <p:cNvSpPr>
              <a:spLocks noChangeShapeType="1"/>
            </p:cNvSpPr>
            <p:nvPr/>
          </p:nvSpPr>
          <p:spPr bwMode="auto">
            <a:xfrm>
              <a:off x="884" y="325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62" name="Freeform 57"/>
            <p:cNvSpPr>
              <a:spLocks/>
            </p:cNvSpPr>
            <p:nvPr/>
          </p:nvSpPr>
          <p:spPr bwMode="auto">
            <a:xfrm>
              <a:off x="884" y="3238"/>
              <a:ext cx="5" cy="19"/>
            </a:xfrm>
            <a:custGeom>
              <a:avLst/>
              <a:gdLst>
                <a:gd name="T0" fmla="*/ 0 w 19"/>
                <a:gd name="T1" fmla="*/ 0 h 77"/>
                <a:gd name="T2" fmla="*/ 0 w 19"/>
                <a:gd name="T3" fmla="*/ 0 h 77"/>
                <a:gd name="T4" fmla="*/ 0 w 19"/>
                <a:gd name="T5" fmla="*/ 0 h 77"/>
                <a:gd name="T6" fmla="*/ 0 w 19"/>
                <a:gd name="T7" fmla="*/ 0 h 77"/>
                <a:gd name="T8" fmla="*/ 0 w 19"/>
                <a:gd name="T9" fmla="*/ 0 h 77"/>
                <a:gd name="T10" fmla="*/ 0 w 19"/>
                <a:gd name="T11" fmla="*/ 0 h 77"/>
                <a:gd name="T12" fmla="*/ 0 w 19"/>
                <a:gd name="T13" fmla="*/ 0 h 77"/>
                <a:gd name="T14" fmla="*/ 0 w 19"/>
                <a:gd name="T15" fmla="*/ 0 h 77"/>
                <a:gd name="T16" fmla="*/ 0 w 19"/>
                <a:gd name="T17" fmla="*/ 0 h 77"/>
                <a:gd name="T18" fmla="*/ 0 w 19"/>
                <a:gd name="T19" fmla="*/ 0 h 77"/>
                <a:gd name="T20" fmla="*/ 0 w 19"/>
                <a:gd name="T21" fmla="*/ 0 h 77"/>
                <a:gd name="T22" fmla="*/ 0 w 19"/>
                <a:gd name="T23" fmla="*/ 0 h 77"/>
                <a:gd name="T24" fmla="*/ 0 w 19"/>
                <a:gd name="T25" fmla="*/ 0 h 77"/>
                <a:gd name="T26" fmla="*/ 0 w 19"/>
                <a:gd name="T27" fmla="*/ 0 h 77"/>
                <a:gd name="T28" fmla="*/ 0 w 19"/>
                <a:gd name="T29" fmla="*/ 0 h 77"/>
                <a:gd name="T30" fmla="*/ 0 w 19"/>
                <a:gd name="T31" fmla="*/ 0 h 77"/>
                <a:gd name="T32" fmla="*/ 0 w 19"/>
                <a:gd name="T33" fmla="*/ 0 h 77"/>
                <a:gd name="T34" fmla="*/ 0 w 19"/>
                <a:gd name="T35" fmla="*/ 0 h 77"/>
                <a:gd name="T36" fmla="*/ 0 w 19"/>
                <a:gd name="T37" fmla="*/ 0 h 77"/>
                <a:gd name="T38" fmla="*/ 0 w 19"/>
                <a:gd name="T39" fmla="*/ 0 h 77"/>
                <a:gd name="T40" fmla="*/ 0 w 19"/>
                <a:gd name="T41" fmla="*/ 0 h 77"/>
                <a:gd name="T42" fmla="*/ 0 w 19"/>
                <a:gd name="T43" fmla="*/ 0 h 77"/>
                <a:gd name="T44" fmla="*/ 0 w 19"/>
                <a:gd name="T45" fmla="*/ 0 h 77"/>
                <a:gd name="T46" fmla="*/ 0 w 19"/>
                <a:gd name="T47" fmla="*/ 0 h 77"/>
                <a:gd name="T48" fmla="*/ 0 w 19"/>
                <a:gd name="T49" fmla="*/ 0 h 77"/>
                <a:gd name="T50" fmla="*/ 0 w 19"/>
                <a:gd name="T51" fmla="*/ 0 h 77"/>
                <a:gd name="T52" fmla="*/ 0 w 19"/>
                <a:gd name="T53" fmla="*/ 0 h 77"/>
                <a:gd name="T54" fmla="*/ 0 w 19"/>
                <a:gd name="T55" fmla="*/ 0 h 77"/>
                <a:gd name="T56" fmla="*/ 0 w 19"/>
                <a:gd name="T57" fmla="*/ 0 h 77"/>
                <a:gd name="T58" fmla="*/ 0 w 19"/>
                <a:gd name="T59" fmla="*/ 0 h 77"/>
                <a:gd name="T60" fmla="*/ 0 w 19"/>
                <a:gd name="T61" fmla="*/ 0 h 77"/>
                <a:gd name="T62" fmla="*/ 0 w 19"/>
                <a:gd name="T63" fmla="*/ 0 h 77"/>
                <a:gd name="T64" fmla="*/ 0 w 19"/>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77">
                  <a:moveTo>
                    <a:pt x="0" y="65"/>
                  </a:moveTo>
                  <a:lnTo>
                    <a:pt x="0" y="68"/>
                  </a:lnTo>
                  <a:lnTo>
                    <a:pt x="2" y="71"/>
                  </a:lnTo>
                  <a:lnTo>
                    <a:pt x="2" y="73"/>
                  </a:lnTo>
                  <a:lnTo>
                    <a:pt x="5" y="73"/>
                  </a:lnTo>
                  <a:lnTo>
                    <a:pt x="5" y="77"/>
                  </a:lnTo>
                  <a:lnTo>
                    <a:pt x="7" y="77"/>
                  </a:lnTo>
                  <a:lnTo>
                    <a:pt x="10" y="77"/>
                  </a:lnTo>
                  <a:lnTo>
                    <a:pt x="12" y="77"/>
                  </a:lnTo>
                  <a:lnTo>
                    <a:pt x="14" y="77"/>
                  </a:lnTo>
                  <a:lnTo>
                    <a:pt x="17" y="77"/>
                  </a:lnTo>
                  <a:lnTo>
                    <a:pt x="17" y="73"/>
                  </a:lnTo>
                  <a:lnTo>
                    <a:pt x="19" y="73"/>
                  </a:lnTo>
                  <a:lnTo>
                    <a:pt x="19" y="71"/>
                  </a:lnTo>
                  <a:lnTo>
                    <a:pt x="19" y="68"/>
                  </a:lnTo>
                  <a:lnTo>
                    <a:pt x="19" y="14"/>
                  </a:lnTo>
                  <a:lnTo>
                    <a:pt x="19" y="12"/>
                  </a:lnTo>
                  <a:lnTo>
                    <a:pt x="19" y="8"/>
                  </a:lnTo>
                  <a:lnTo>
                    <a:pt x="19" y="6"/>
                  </a:lnTo>
                  <a:lnTo>
                    <a:pt x="17" y="6"/>
                  </a:lnTo>
                  <a:lnTo>
                    <a:pt x="17" y="3"/>
                  </a:lnTo>
                  <a:lnTo>
                    <a:pt x="14" y="3"/>
                  </a:lnTo>
                  <a:lnTo>
                    <a:pt x="12" y="0"/>
                  </a:lnTo>
                  <a:lnTo>
                    <a:pt x="10" y="0"/>
                  </a:lnTo>
                  <a:lnTo>
                    <a:pt x="7" y="3"/>
                  </a:lnTo>
                  <a:lnTo>
                    <a:pt x="5" y="3"/>
                  </a:lnTo>
                  <a:lnTo>
                    <a:pt x="5" y="6"/>
                  </a:lnTo>
                  <a:lnTo>
                    <a:pt x="2" y="6"/>
                  </a:lnTo>
                  <a:lnTo>
                    <a:pt x="2" y="8"/>
                  </a:lnTo>
                  <a:lnTo>
                    <a:pt x="0" y="12"/>
                  </a:lnTo>
                  <a:lnTo>
                    <a:pt x="0" y="65"/>
                  </a:lnTo>
                  <a:close/>
                </a:path>
              </a:pathLst>
            </a:custGeom>
            <a:solidFill>
              <a:srgbClr val="000000"/>
            </a:solidFill>
            <a:ln w="6350">
              <a:solidFill>
                <a:srgbClr val="000000"/>
              </a:solidFill>
              <a:prstDash val="solid"/>
              <a:round/>
              <a:headEnd/>
              <a:tailEnd/>
            </a:ln>
          </p:spPr>
          <p:txBody>
            <a:bodyPr/>
            <a:lstStyle/>
            <a:p>
              <a:endParaRPr lang="de-DE"/>
            </a:p>
          </p:txBody>
        </p:sp>
        <p:sp>
          <p:nvSpPr>
            <p:cNvPr id="43063" name="Line 58"/>
            <p:cNvSpPr>
              <a:spLocks noChangeShapeType="1"/>
            </p:cNvSpPr>
            <p:nvPr/>
          </p:nvSpPr>
          <p:spPr bwMode="auto">
            <a:xfrm>
              <a:off x="887" y="32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64" name="Freeform 59"/>
            <p:cNvSpPr>
              <a:spLocks/>
            </p:cNvSpPr>
            <p:nvPr/>
          </p:nvSpPr>
          <p:spPr bwMode="auto">
            <a:xfrm>
              <a:off x="884" y="3238"/>
              <a:ext cx="10"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7" y="3"/>
                  </a:lnTo>
                  <a:lnTo>
                    <a:pt x="5" y="3"/>
                  </a:lnTo>
                  <a:lnTo>
                    <a:pt x="5" y="6"/>
                  </a:lnTo>
                  <a:lnTo>
                    <a:pt x="2" y="6"/>
                  </a:lnTo>
                  <a:lnTo>
                    <a:pt x="2" y="8"/>
                  </a:lnTo>
                  <a:lnTo>
                    <a:pt x="0" y="12"/>
                  </a:lnTo>
                  <a:lnTo>
                    <a:pt x="0" y="14"/>
                  </a:lnTo>
                  <a:lnTo>
                    <a:pt x="2" y="18"/>
                  </a:lnTo>
                  <a:lnTo>
                    <a:pt x="2" y="20"/>
                  </a:lnTo>
                  <a:lnTo>
                    <a:pt x="5" y="20"/>
                  </a:lnTo>
                  <a:lnTo>
                    <a:pt x="5" y="23"/>
                  </a:lnTo>
                  <a:lnTo>
                    <a:pt x="7" y="23"/>
                  </a:lnTo>
                  <a:lnTo>
                    <a:pt x="10" y="23"/>
                  </a:lnTo>
                  <a:lnTo>
                    <a:pt x="24" y="23"/>
                  </a:lnTo>
                  <a:lnTo>
                    <a:pt x="29" y="23"/>
                  </a:lnTo>
                  <a:lnTo>
                    <a:pt x="32" y="23"/>
                  </a:lnTo>
                  <a:lnTo>
                    <a:pt x="34" y="20"/>
                  </a:lnTo>
                  <a:lnTo>
                    <a:pt x="37" y="18"/>
                  </a:lnTo>
                  <a:lnTo>
                    <a:pt x="37" y="14"/>
                  </a:lnTo>
                  <a:lnTo>
                    <a:pt x="37" y="12"/>
                  </a:lnTo>
                  <a:lnTo>
                    <a:pt x="37" y="8"/>
                  </a:lnTo>
                  <a:lnTo>
                    <a:pt x="34" y="6"/>
                  </a:lnTo>
                  <a:lnTo>
                    <a:pt x="32" y="3"/>
                  </a:lnTo>
                  <a:lnTo>
                    <a:pt x="29" y="3"/>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65" name="Line 60"/>
            <p:cNvSpPr>
              <a:spLocks noChangeShapeType="1"/>
            </p:cNvSpPr>
            <p:nvPr/>
          </p:nvSpPr>
          <p:spPr bwMode="auto">
            <a:xfrm>
              <a:off x="888" y="32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66" name="Freeform 61"/>
            <p:cNvSpPr>
              <a:spLocks/>
            </p:cNvSpPr>
            <p:nvPr/>
          </p:nvSpPr>
          <p:spPr bwMode="auto">
            <a:xfrm>
              <a:off x="888" y="3236"/>
              <a:ext cx="6"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w 20"/>
                <a:gd name="T15" fmla="*/ 0 h 32"/>
                <a:gd name="T16" fmla="*/ 0 w 20"/>
                <a:gd name="T17" fmla="*/ 0 h 32"/>
                <a:gd name="T18" fmla="*/ 0 w 20"/>
                <a:gd name="T19" fmla="*/ 0 h 32"/>
                <a:gd name="T20" fmla="*/ 0 w 20"/>
                <a:gd name="T21" fmla="*/ 0 h 32"/>
                <a:gd name="T22" fmla="*/ 0 w 20"/>
                <a:gd name="T23" fmla="*/ 0 h 32"/>
                <a:gd name="T24" fmla="*/ 0 w 20"/>
                <a:gd name="T25" fmla="*/ 0 h 32"/>
                <a:gd name="T26" fmla="*/ 0 w 20"/>
                <a:gd name="T27" fmla="*/ 0 h 32"/>
                <a:gd name="T28" fmla="*/ 0 w 20"/>
                <a:gd name="T29" fmla="*/ 0 h 32"/>
                <a:gd name="T30" fmla="*/ 0 w 20"/>
                <a:gd name="T31" fmla="*/ 0 h 32"/>
                <a:gd name="T32" fmla="*/ 0 w 20"/>
                <a:gd name="T33" fmla="*/ 0 h 32"/>
                <a:gd name="T34" fmla="*/ 0 w 20"/>
                <a:gd name="T35" fmla="*/ 0 h 32"/>
                <a:gd name="T36" fmla="*/ 0 w 20"/>
                <a:gd name="T37" fmla="*/ 0 h 32"/>
                <a:gd name="T38" fmla="*/ 0 w 20"/>
                <a:gd name="T39" fmla="*/ 0 h 32"/>
                <a:gd name="T40" fmla="*/ 0 w 20"/>
                <a:gd name="T41" fmla="*/ 0 h 32"/>
                <a:gd name="T42" fmla="*/ 0 w 20"/>
                <a:gd name="T43" fmla="*/ 0 h 32"/>
                <a:gd name="T44" fmla="*/ 0 w 20"/>
                <a:gd name="T45" fmla="*/ 0 h 32"/>
                <a:gd name="T46" fmla="*/ 0 w 20"/>
                <a:gd name="T47" fmla="*/ 0 h 32"/>
                <a:gd name="T48" fmla="*/ 0 w 20"/>
                <a:gd name="T49" fmla="*/ 0 h 32"/>
                <a:gd name="T50" fmla="*/ 0 w 20"/>
                <a:gd name="T51" fmla="*/ 0 h 32"/>
                <a:gd name="T52" fmla="*/ 0 w 20"/>
                <a:gd name="T53" fmla="*/ 0 h 32"/>
                <a:gd name="T54" fmla="*/ 0 w 20"/>
                <a:gd name="T55" fmla="*/ 0 h 32"/>
                <a:gd name="T56" fmla="*/ 0 w 20"/>
                <a:gd name="T57" fmla="*/ 0 h 32"/>
                <a:gd name="T58" fmla="*/ 0 w 20"/>
                <a:gd name="T59" fmla="*/ 0 h 32"/>
                <a:gd name="T60" fmla="*/ 0 w 20"/>
                <a:gd name="T61" fmla="*/ 0 h 32"/>
                <a:gd name="T62" fmla="*/ 0 w 20"/>
                <a:gd name="T63" fmla="*/ 0 h 32"/>
                <a:gd name="T64" fmla="*/ 0 w 20"/>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2">
                  <a:moveTo>
                    <a:pt x="0" y="21"/>
                  </a:moveTo>
                  <a:lnTo>
                    <a:pt x="0" y="23"/>
                  </a:lnTo>
                  <a:lnTo>
                    <a:pt x="0" y="27"/>
                  </a:lnTo>
                  <a:lnTo>
                    <a:pt x="0" y="29"/>
                  </a:lnTo>
                  <a:lnTo>
                    <a:pt x="2" y="29"/>
                  </a:lnTo>
                  <a:lnTo>
                    <a:pt x="5" y="32"/>
                  </a:lnTo>
                  <a:lnTo>
                    <a:pt x="7" y="32"/>
                  </a:lnTo>
                  <a:lnTo>
                    <a:pt x="10" y="32"/>
                  </a:lnTo>
                  <a:lnTo>
                    <a:pt x="12" y="32"/>
                  </a:lnTo>
                  <a:lnTo>
                    <a:pt x="15" y="32"/>
                  </a:lnTo>
                  <a:lnTo>
                    <a:pt x="17" y="29"/>
                  </a:lnTo>
                  <a:lnTo>
                    <a:pt x="20" y="27"/>
                  </a:lnTo>
                  <a:lnTo>
                    <a:pt x="20" y="23"/>
                  </a:lnTo>
                  <a:lnTo>
                    <a:pt x="20" y="15"/>
                  </a:lnTo>
                  <a:lnTo>
                    <a:pt x="20" y="9"/>
                  </a:lnTo>
                  <a:lnTo>
                    <a:pt x="20" y="6"/>
                  </a:lnTo>
                  <a:lnTo>
                    <a:pt x="17" y="4"/>
                  </a:lnTo>
                  <a:lnTo>
                    <a:pt x="15" y="0"/>
                  </a:lnTo>
                  <a:lnTo>
                    <a:pt x="12" y="0"/>
                  </a:lnTo>
                  <a:lnTo>
                    <a:pt x="10" y="0"/>
                  </a:lnTo>
                  <a:lnTo>
                    <a:pt x="7" y="0"/>
                  </a:lnTo>
                  <a:lnTo>
                    <a:pt x="5" y="0"/>
                  </a:lnTo>
                  <a:lnTo>
                    <a:pt x="2" y="4"/>
                  </a:lnTo>
                  <a:lnTo>
                    <a:pt x="0" y="4"/>
                  </a:lnTo>
                  <a:lnTo>
                    <a:pt x="0" y="6"/>
                  </a:lnTo>
                  <a:lnTo>
                    <a:pt x="0" y="12"/>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067" name="Line 62"/>
            <p:cNvSpPr>
              <a:spLocks noChangeShapeType="1"/>
            </p:cNvSpPr>
            <p:nvPr/>
          </p:nvSpPr>
          <p:spPr bwMode="auto">
            <a:xfrm>
              <a:off x="891" y="32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68" name="Freeform 63"/>
            <p:cNvSpPr>
              <a:spLocks/>
            </p:cNvSpPr>
            <p:nvPr/>
          </p:nvSpPr>
          <p:spPr bwMode="auto">
            <a:xfrm>
              <a:off x="888" y="3236"/>
              <a:ext cx="10" cy="5"/>
            </a:xfrm>
            <a:custGeom>
              <a:avLst/>
              <a:gdLst>
                <a:gd name="T0" fmla="*/ 0 w 36"/>
                <a:gd name="T1" fmla="*/ 0 h 21"/>
                <a:gd name="T2" fmla="*/ 0 w 36"/>
                <a:gd name="T3" fmla="*/ 0 h 21"/>
                <a:gd name="T4" fmla="*/ 0 w 36"/>
                <a:gd name="T5" fmla="*/ 0 h 21"/>
                <a:gd name="T6" fmla="*/ 0 w 36"/>
                <a:gd name="T7" fmla="*/ 0 h 21"/>
                <a:gd name="T8" fmla="*/ 0 w 36"/>
                <a:gd name="T9" fmla="*/ 0 h 21"/>
                <a:gd name="T10" fmla="*/ 0 w 36"/>
                <a:gd name="T11" fmla="*/ 0 h 21"/>
                <a:gd name="T12" fmla="*/ 0 w 36"/>
                <a:gd name="T13" fmla="*/ 0 h 21"/>
                <a:gd name="T14" fmla="*/ 0 w 36"/>
                <a:gd name="T15" fmla="*/ 0 h 21"/>
                <a:gd name="T16" fmla="*/ 0 w 36"/>
                <a:gd name="T17" fmla="*/ 0 h 21"/>
                <a:gd name="T18" fmla="*/ 0 w 36"/>
                <a:gd name="T19" fmla="*/ 0 h 21"/>
                <a:gd name="T20" fmla="*/ 0 w 36"/>
                <a:gd name="T21" fmla="*/ 0 h 21"/>
                <a:gd name="T22" fmla="*/ 0 w 36"/>
                <a:gd name="T23" fmla="*/ 0 h 21"/>
                <a:gd name="T24" fmla="*/ 0 w 36"/>
                <a:gd name="T25" fmla="*/ 0 h 21"/>
                <a:gd name="T26" fmla="*/ 0 w 36"/>
                <a:gd name="T27" fmla="*/ 0 h 21"/>
                <a:gd name="T28" fmla="*/ 0 w 36"/>
                <a:gd name="T29" fmla="*/ 0 h 21"/>
                <a:gd name="T30" fmla="*/ 0 w 36"/>
                <a:gd name="T31" fmla="*/ 0 h 21"/>
                <a:gd name="T32" fmla="*/ 0 w 36"/>
                <a:gd name="T33" fmla="*/ 0 h 21"/>
                <a:gd name="T34" fmla="*/ 0 w 36"/>
                <a:gd name="T35" fmla="*/ 0 h 21"/>
                <a:gd name="T36" fmla="*/ 0 w 36"/>
                <a:gd name="T37" fmla="*/ 0 h 21"/>
                <a:gd name="T38" fmla="*/ 0 w 36"/>
                <a:gd name="T39" fmla="*/ 0 h 21"/>
                <a:gd name="T40" fmla="*/ 0 w 36"/>
                <a:gd name="T41" fmla="*/ 0 h 21"/>
                <a:gd name="T42" fmla="*/ 0 w 36"/>
                <a:gd name="T43" fmla="*/ 0 h 21"/>
                <a:gd name="T44" fmla="*/ 0 w 36"/>
                <a:gd name="T45" fmla="*/ 0 h 21"/>
                <a:gd name="T46" fmla="*/ 0 w 36"/>
                <a:gd name="T47" fmla="*/ 0 h 21"/>
                <a:gd name="T48" fmla="*/ 0 w 36"/>
                <a:gd name="T49" fmla="*/ 0 h 21"/>
                <a:gd name="T50" fmla="*/ 0 w 36"/>
                <a:gd name="T51" fmla="*/ 0 h 21"/>
                <a:gd name="T52" fmla="*/ 0 w 36"/>
                <a:gd name="T53" fmla="*/ 0 h 21"/>
                <a:gd name="T54" fmla="*/ 0 w 36"/>
                <a:gd name="T55" fmla="*/ 0 h 21"/>
                <a:gd name="T56" fmla="*/ 0 w 36"/>
                <a:gd name="T57" fmla="*/ 0 h 21"/>
                <a:gd name="T58" fmla="*/ 0 w 36"/>
                <a:gd name="T59" fmla="*/ 0 h 21"/>
                <a:gd name="T60" fmla="*/ 0 w 36"/>
                <a:gd name="T61" fmla="*/ 0 h 21"/>
                <a:gd name="T62" fmla="*/ 0 w 36"/>
                <a:gd name="T63" fmla="*/ 0 h 21"/>
                <a:gd name="T64" fmla="*/ 0 w 3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1">
                  <a:moveTo>
                    <a:pt x="10" y="0"/>
                  </a:moveTo>
                  <a:lnTo>
                    <a:pt x="7" y="0"/>
                  </a:lnTo>
                  <a:lnTo>
                    <a:pt x="5" y="0"/>
                  </a:lnTo>
                  <a:lnTo>
                    <a:pt x="2" y="4"/>
                  </a:lnTo>
                  <a:lnTo>
                    <a:pt x="0" y="4"/>
                  </a:lnTo>
                  <a:lnTo>
                    <a:pt x="0" y="6"/>
                  </a:lnTo>
                  <a:lnTo>
                    <a:pt x="0" y="9"/>
                  </a:lnTo>
                  <a:lnTo>
                    <a:pt x="0" y="12"/>
                  </a:lnTo>
                  <a:lnTo>
                    <a:pt x="0" y="15"/>
                  </a:lnTo>
                  <a:lnTo>
                    <a:pt x="0" y="17"/>
                  </a:lnTo>
                  <a:lnTo>
                    <a:pt x="2" y="17"/>
                  </a:lnTo>
                  <a:lnTo>
                    <a:pt x="5" y="21"/>
                  </a:lnTo>
                  <a:lnTo>
                    <a:pt x="7" y="21"/>
                  </a:lnTo>
                  <a:lnTo>
                    <a:pt x="22" y="21"/>
                  </a:lnTo>
                  <a:lnTo>
                    <a:pt x="27" y="21"/>
                  </a:lnTo>
                  <a:lnTo>
                    <a:pt x="30" y="21"/>
                  </a:lnTo>
                  <a:lnTo>
                    <a:pt x="33" y="17"/>
                  </a:lnTo>
                  <a:lnTo>
                    <a:pt x="36" y="17"/>
                  </a:lnTo>
                  <a:lnTo>
                    <a:pt x="36" y="15"/>
                  </a:lnTo>
                  <a:lnTo>
                    <a:pt x="36" y="12"/>
                  </a:lnTo>
                  <a:lnTo>
                    <a:pt x="36" y="9"/>
                  </a:lnTo>
                  <a:lnTo>
                    <a:pt x="36" y="6"/>
                  </a:lnTo>
                  <a:lnTo>
                    <a:pt x="36" y="4"/>
                  </a:lnTo>
                  <a:lnTo>
                    <a:pt x="33"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69" name="Line 64"/>
            <p:cNvSpPr>
              <a:spLocks noChangeShapeType="1"/>
            </p:cNvSpPr>
            <p:nvPr/>
          </p:nvSpPr>
          <p:spPr bwMode="auto">
            <a:xfrm>
              <a:off x="892" y="32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70" name="Freeform 65"/>
            <p:cNvSpPr>
              <a:spLocks/>
            </p:cNvSpPr>
            <p:nvPr/>
          </p:nvSpPr>
          <p:spPr bwMode="auto">
            <a:xfrm>
              <a:off x="892" y="3230"/>
              <a:ext cx="6" cy="11"/>
            </a:xfrm>
            <a:custGeom>
              <a:avLst/>
              <a:gdLst>
                <a:gd name="T0" fmla="*/ 0 w 21"/>
                <a:gd name="T1" fmla="*/ 0 h 44"/>
                <a:gd name="T2" fmla="*/ 0 w 21"/>
                <a:gd name="T3" fmla="*/ 0 h 44"/>
                <a:gd name="T4" fmla="*/ 0 w 21"/>
                <a:gd name="T5" fmla="*/ 0 h 44"/>
                <a:gd name="T6" fmla="*/ 0 w 21"/>
                <a:gd name="T7" fmla="*/ 0 h 44"/>
                <a:gd name="T8" fmla="*/ 0 w 21"/>
                <a:gd name="T9" fmla="*/ 0 h 44"/>
                <a:gd name="T10" fmla="*/ 0 w 21"/>
                <a:gd name="T11" fmla="*/ 0 h 44"/>
                <a:gd name="T12" fmla="*/ 0 w 21"/>
                <a:gd name="T13" fmla="*/ 0 h 44"/>
                <a:gd name="T14" fmla="*/ 0 w 21"/>
                <a:gd name="T15" fmla="*/ 0 h 44"/>
                <a:gd name="T16" fmla="*/ 0 w 21"/>
                <a:gd name="T17" fmla="*/ 0 h 44"/>
                <a:gd name="T18" fmla="*/ 0 w 21"/>
                <a:gd name="T19" fmla="*/ 0 h 44"/>
                <a:gd name="T20" fmla="*/ 0 w 21"/>
                <a:gd name="T21" fmla="*/ 0 h 44"/>
                <a:gd name="T22" fmla="*/ 0 w 21"/>
                <a:gd name="T23" fmla="*/ 0 h 44"/>
                <a:gd name="T24" fmla="*/ 0 w 21"/>
                <a:gd name="T25" fmla="*/ 0 h 44"/>
                <a:gd name="T26" fmla="*/ 0 w 21"/>
                <a:gd name="T27" fmla="*/ 0 h 44"/>
                <a:gd name="T28" fmla="*/ 0 w 21"/>
                <a:gd name="T29" fmla="*/ 0 h 44"/>
                <a:gd name="T30" fmla="*/ 0 w 21"/>
                <a:gd name="T31" fmla="*/ 0 h 44"/>
                <a:gd name="T32" fmla="*/ 0 w 21"/>
                <a:gd name="T33" fmla="*/ 0 h 44"/>
                <a:gd name="T34" fmla="*/ 0 w 21"/>
                <a:gd name="T35" fmla="*/ 0 h 44"/>
                <a:gd name="T36" fmla="*/ 0 w 21"/>
                <a:gd name="T37" fmla="*/ 0 h 44"/>
                <a:gd name="T38" fmla="*/ 0 w 21"/>
                <a:gd name="T39" fmla="*/ 0 h 44"/>
                <a:gd name="T40" fmla="*/ 0 w 21"/>
                <a:gd name="T41" fmla="*/ 0 h 44"/>
                <a:gd name="T42" fmla="*/ 0 w 21"/>
                <a:gd name="T43" fmla="*/ 0 h 44"/>
                <a:gd name="T44" fmla="*/ 0 w 21"/>
                <a:gd name="T45" fmla="*/ 0 h 44"/>
                <a:gd name="T46" fmla="*/ 0 w 21"/>
                <a:gd name="T47" fmla="*/ 0 h 44"/>
                <a:gd name="T48" fmla="*/ 0 w 21"/>
                <a:gd name="T49" fmla="*/ 0 h 44"/>
                <a:gd name="T50" fmla="*/ 0 w 21"/>
                <a:gd name="T51" fmla="*/ 0 h 44"/>
                <a:gd name="T52" fmla="*/ 0 w 21"/>
                <a:gd name="T53" fmla="*/ 0 h 44"/>
                <a:gd name="T54" fmla="*/ 0 w 21"/>
                <a:gd name="T55" fmla="*/ 0 h 44"/>
                <a:gd name="T56" fmla="*/ 0 w 21"/>
                <a:gd name="T57" fmla="*/ 0 h 44"/>
                <a:gd name="T58" fmla="*/ 0 w 21"/>
                <a:gd name="T59" fmla="*/ 0 h 44"/>
                <a:gd name="T60" fmla="*/ 0 w 21"/>
                <a:gd name="T61" fmla="*/ 0 h 44"/>
                <a:gd name="T62" fmla="*/ 0 w 21"/>
                <a:gd name="T63" fmla="*/ 0 h 44"/>
                <a:gd name="T64" fmla="*/ 0 w 21"/>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4">
                  <a:moveTo>
                    <a:pt x="0" y="33"/>
                  </a:moveTo>
                  <a:lnTo>
                    <a:pt x="0" y="33"/>
                  </a:lnTo>
                  <a:lnTo>
                    <a:pt x="2" y="36"/>
                  </a:lnTo>
                  <a:lnTo>
                    <a:pt x="2" y="38"/>
                  </a:lnTo>
                  <a:lnTo>
                    <a:pt x="5" y="42"/>
                  </a:lnTo>
                  <a:lnTo>
                    <a:pt x="7" y="42"/>
                  </a:lnTo>
                  <a:lnTo>
                    <a:pt x="10" y="44"/>
                  </a:lnTo>
                  <a:lnTo>
                    <a:pt x="12" y="42"/>
                  </a:lnTo>
                  <a:lnTo>
                    <a:pt x="15" y="42"/>
                  </a:lnTo>
                  <a:lnTo>
                    <a:pt x="18" y="38"/>
                  </a:lnTo>
                  <a:lnTo>
                    <a:pt x="21" y="38"/>
                  </a:lnTo>
                  <a:lnTo>
                    <a:pt x="21" y="36"/>
                  </a:lnTo>
                  <a:lnTo>
                    <a:pt x="21" y="33"/>
                  </a:lnTo>
                  <a:lnTo>
                    <a:pt x="21" y="13"/>
                  </a:lnTo>
                  <a:lnTo>
                    <a:pt x="21" y="8"/>
                  </a:lnTo>
                  <a:lnTo>
                    <a:pt x="21" y="5"/>
                  </a:lnTo>
                  <a:lnTo>
                    <a:pt x="18" y="2"/>
                  </a:lnTo>
                  <a:lnTo>
                    <a:pt x="15" y="2"/>
                  </a:lnTo>
                  <a:lnTo>
                    <a:pt x="15" y="0"/>
                  </a:lnTo>
                  <a:lnTo>
                    <a:pt x="12" y="0"/>
                  </a:lnTo>
                  <a:lnTo>
                    <a:pt x="10" y="0"/>
                  </a:lnTo>
                  <a:lnTo>
                    <a:pt x="7" y="0"/>
                  </a:lnTo>
                  <a:lnTo>
                    <a:pt x="5" y="2"/>
                  </a:lnTo>
                  <a:lnTo>
                    <a:pt x="2" y="2"/>
                  </a:lnTo>
                  <a:lnTo>
                    <a:pt x="2" y="5"/>
                  </a:lnTo>
                  <a:lnTo>
                    <a:pt x="0" y="13"/>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071" name="Line 66"/>
            <p:cNvSpPr>
              <a:spLocks noChangeShapeType="1"/>
            </p:cNvSpPr>
            <p:nvPr/>
          </p:nvSpPr>
          <p:spPr bwMode="auto">
            <a:xfrm>
              <a:off x="896" y="32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72" name="Freeform 67"/>
            <p:cNvSpPr>
              <a:spLocks/>
            </p:cNvSpPr>
            <p:nvPr/>
          </p:nvSpPr>
          <p:spPr bwMode="auto">
            <a:xfrm>
              <a:off x="892" y="3230"/>
              <a:ext cx="11" cy="6"/>
            </a:xfrm>
            <a:custGeom>
              <a:avLst/>
              <a:gdLst>
                <a:gd name="T0" fmla="*/ 0 w 38"/>
                <a:gd name="T1" fmla="*/ 0 h 21"/>
                <a:gd name="T2" fmla="*/ 0 w 38"/>
                <a:gd name="T3" fmla="*/ 0 h 21"/>
                <a:gd name="T4" fmla="*/ 0 w 38"/>
                <a:gd name="T5" fmla="*/ 0 h 21"/>
                <a:gd name="T6" fmla="*/ 0 w 38"/>
                <a:gd name="T7" fmla="*/ 0 h 21"/>
                <a:gd name="T8" fmla="*/ 0 w 38"/>
                <a:gd name="T9" fmla="*/ 0 h 21"/>
                <a:gd name="T10" fmla="*/ 0 w 38"/>
                <a:gd name="T11" fmla="*/ 0 h 21"/>
                <a:gd name="T12" fmla="*/ 0 w 38"/>
                <a:gd name="T13" fmla="*/ 0 h 21"/>
                <a:gd name="T14" fmla="*/ 0 w 38"/>
                <a:gd name="T15" fmla="*/ 0 h 21"/>
                <a:gd name="T16" fmla="*/ 0 w 38"/>
                <a:gd name="T17" fmla="*/ 0 h 21"/>
                <a:gd name="T18" fmla="*/ 0 w 38"/>
                <a:gd name="T19" fmla="*/ 0 h 21"/>
                <a:gd name="T20" fmla="*/ 0 w 38"/>
                <a:gd name="T21" fmla="*/ 0 h 21"/>
                <a:gd name="T22" fmla="*/ 0 w 38"/>
                <a:gd name="T23" fmla="*/ 0 h 21"/>
                <a:gd name="T24" fmla="*/ 0 w 38"/>
                <a:gd name="T25" fmla="*/ 0 h 21"/>
                <a:gd name="T26" fmla="*/ 0 w 38"/>
                <a:gd name="T27" fmla="*/ 0 h 21"/>
                <a:gd name="T28" fmla="*/ 0 w 38"/>
                <a:gd name="T29" fmla="*/ 0 h 21"/>
                <a:gd name="T30" fmla="*/ 0 w 38"/>
                <a:gd name="T31" fmla="*/ 0 h 21"/>
                <a:gd name="T32" fmla="*/ 0 w 38"/>
                <a:gd name="T33" fmla="*/ 0 h 21"/>
                <a:gd name="T34" fmla="*/ 0 w 38"/>
                <a:gd name="T35" fmla="*/ 0 h 21"/>
                <a:gd name="T36" fmla="*/ 0 w 38"/>
                <a:gd name="T37" fmla="*/ 0 h 21"/>
                <a:gd name="T38" fmla="*/ 0 w 38"/>
                <a:gd name="T39" fmla="*/ 0 h 21"/>
                <a:gd name="T40" fmla="*/ 0 w 38"/>
                <a:gd name="T41" fmla="*/ 0 h 21"/>
                <a:gd name="T42" fmla="*/ 0 w 38"/>
                <a:gd name="T43" fmla="*/ 0 h 21"/>
                <a:gd name="T44" fmla="*/ 0 w 38"/>
                <a:gd name="T45" fmla="*/ 0 h 21"/>
                <a:gd name="T46" fmla="*/ 0 w 38"/>
                <a:gd name="T47" fmla="*/ 0 h 21"/>
                <a:gd name="T48" fmla="*/ 0 w 38"/>
                <a:gd name="T49" fmla="*/ 0 h 21"/>
                <a:gd name="T50" fmla="*/ 0 w 38"/>
                <a:gd name="T51" fmla="*/ 0 h 21"/>
                <a:gd name="T52" fmla="*/ 0 w 38"/>
                <a:gd name="T53" fmla="*/ 0 h 21"/>
                <a:gd name="T54" fmla="*/ 0 w 38"/>
                <a:gd name="T55" fmla="*/ 0 h 21"/>
                <a:gd name="T56" fmla="*/ 0 w 38"/>
                <a:gd name="T57" fmla="*/ 0 h 21"/>
                <a:gd name="T58" fmla="*/ 0 w 38"/>
                <a:gd name="T59" fmla="*/ 0 h 21"/>
                <a:gd name="T60" fmla="*/ 0 w 38"/>
                <a:gd name="T61" fmla="*/ 0 h 21"/>
                <a:gd name="T62" fmla="*/ 0 w 38"/>
                <a:gd name="T63" fmla="*/ 0 h 21"/>
                <a:gd name="T64" fmla="*/ 0 w 38"/>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1">
                  <a:moveTo>
                    <a:pt x="10" y="0"/>
                  </a:moveTo>
                  <a:lnTo>
                    <a:pt x="7" y="0"/>
                  </a:lnTo>
                  <a:lnTo>
                    <a:pt x="5" y="2"/>
                  </a:lnTo>
                  <a:lnTo>
                    <a:pt x="2" y="2"/>
                  </a:lnTo>
                  <a:lnTo>
                    <a:pt x="2" y="5"/>
                  </a:lnTo>
                  <a:lnTo>
                    <a:pt x="0" y="8"/>
                  </a:lnTo>
                  <a:lnTo>
                    <a:pt x="0" y="10"/>
                  </a:lnTo>
                  <a:lnTo>
                    <a:pt x="0" y="13"/>
                  </a:lnTo>
                  <a:lnTo>
                    <a:pt x="2" y="13"/>
                  </a:lnTo>
                  <a:lnTo>
                    <a:pt x="2" y="16"/>
                  </a:lnTo>
                  <a:lnTo>
                    <a:pt x="2" y="19"/>
                  </a:lnTo>
                  <a:lnTo>
                    <a:pt x="5" y="19"/>
                  </a:lnTo>
                  <a:lnTo>
                    <a:pt x="7" y="21"/>
                  </a:lnTo>
                  <a:lnTo>
                    <a:pt x="23" y="21"/>
                  </a:lnTo>
                  <a:lnTo>
                    <a:pt x="28" y="21"/>
                  </a:lnTo>
                  <a:lnTo>
                    <a:pt x="31" y="21"/>
                  </a:lnTo>
                  <a:lnTo>
                    <a:pt x="33" y="19"/>
                  </a:lnTo>
                  <a:lnTo>
                    <a:pt x="36" y="19"/>
                  </a:lnTo>
                  <a:lnTo>
                    <a:pt x="36" y="16"/>
                  </a:lnTo>
                  <a:lnTo>
                    <a:pt x="36" y="13"/>
                  </a:lnTo>
                  <a:lnTo>
                    <a:pt x="38" y="13"/>
                  </a:lnTo>
                  <a:lnTo>
                    <a:pt x="38" y="10"/>
                  </a:lnTo>
                  <a:lnTo>
                    <a:pt x="38" y="8"/>
                  </a:lnTo>
                  <a:lnTo>
                    <a:pt x="36" y="5"/>
                  </a:lnTo>
                  <a:lnTo>
                    <a:pt x="36" y="2"/>
                  </a:lnTo>
                  <a:lnTo>
                    <a:pt x="33"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73" name="Line 68"/>
            <p:cNvSpPr>
              <a:spLocks noChangeShapeType="1"/>
            </p:cNvSpPr>
            <p:nvPr/>
          </p:nvSpPr>
          <p:spPr bwMode="auto">
            <a:xfrm>
              <a:off x="898" y="32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74" name="Freeform 69"/>
            <p:cNvSpPr>
              <a:spLocks/>
            </p:cNvSpPr>
            <p:nvPr/>
          </p:nvSpPr>
          <p:spPr bwMode="auto">
            <a:xfrm>
              <a:off x="898" y="3216"/>
              <a:ext cx="5" cy="20"/>
            </a:xfrm>
            <a:custGeom>
              <a:avLst/>
              <a:gdLst>
                <a:gd name="T0" fmla="*/ 0 w 20"/>
                <a:gd name="T1" fmla="*/ 0 h 76"/>
                <a:gd name="T2" fmla="*/ 0 w 20"/>
                <a:gd name="T3" fmla="*/ 0 h 76"/>
                <a:gd name="T4" fmla="*/ 0 w 20"/>
                <a:gd name="T5" fmla="*/ 0 h 76"/>
                <a:gd name="T6" fmla="*/ 0 w 20"/>
                <a:gd name="T7" fmla="*/ 0 h 76"/>
                <a:gd name="T8" fmla="*/ 0 w 20"/>
                <a:gd name="T9" fmla="*/ 0 h 76"/>
                <a:gd name="T10" fmla="*/ 0 w 20"/>
                <a:gd name="T11" fmla="*/ 0 h 76"/>
                <a:gd name="T12" fmla="*/ 0 w 20"/>
                <a:gd name="T13" fmla="*/ 0 h 76"/>
                <a:gd name="T14" fmla="*/ 0 w 20"/>
                <a:gd name="T15" fmla="*/ 0 h 76"/>
                <a:gd name="T16" fmla="*/ 0 w 20"/>
                <a:gd name="T17" fmla="*/ 0 h 76"/>
                <a:gd name="T18" fmla="*/ 0 w 20"/>
                <a:gd name="T19" fmla="*/ 0 h 76"/>
                <a:gd name="T20" fmla="*/ 0 w 20"/>
                <a:gd name="T21" fmla="*/ 0 h 76"/>
                <a:gd name="T22" fmla="*/ 0 w 20"/>
                <a:gd name="T23" fmla="*/ 0 h 76"/>
                <a:gd name="T24" fmla="*/ 0 w 20"/>
                <a:gd name="T25" fmla="*/ 0 h 76"/>
                <a:gd name="T26" fmla="*/ 0 w 20"/>
                <a:gd name="T27" fmla="*/ 0 h 76"/>
                <a:gd name="T28" fmla="*/ 0 w 20"/>
                <a:gd name="T29" fmla="*/ 0 h 76"/>
                <a:gd name="T30" fmla="*/ 0 w 20"/>
                <a:gd name="T31" fmla="*/ 0 h 76"/>
                <a:gd name="T32" fmla="*/ 0 w 20"/>
                <a:gd name="T33" fmla="*/ 0 h 76"/>
                <a:gd name="T34" fmla="*/ 0 w 20"/>
                <a:gd name="T35" fmla="*/ 0 h 76"/>
                <a:gd name="T36" fmla="*/ 0 w 20"/>
                <a:gd name="T37" fmla="*/ 0 h 76"/>
                <a:gd name="T38" fmla="*/ 0 w 20"/>
                <a:gd name="T39" fmla="*/ 0 h 76"/>
                <a:gd name="T40" fmla="*/ 0 w 20"/>
                <a:gd name="T41" fmla="*/ 0 h 76"/>
                <a:gd name="T42" fmla="*/ 0 w 20"/>
                <a:gd name="T43" fmla="*/ 0 h 76"/>
                <a:gd name="T44" fmla="*/ 0 w 20"/>
                <a:gd name="T45" fmla="*/ 0 h 76"/>
                <a:gd name="T46" fmla="*/ 0 w 20"/>
                <a:gd name="T47" fmla="*/ 0 h 76"/>
                <a:gd name="T48" fmla="*/ 0 w 20"/>
                <a:gd name="T49" fmla="*/ 0 h 76"/>
                <a:gd name="T50" fmla="*/ 0 w 20"/>
                <a:gd name="T51" fmla="*/ 0 h 76"/>
                <a:gd name="T52" fmla="*/ 0 w 20"/>
                <a:gd name="T53" fmla="*/ 0 h 76"/>
                <a:gd name="T54" fmla="*/ 0 w 20"/>
                <a:gd name="T55" fmla="*/ 0 h 76"/>
                <a:gd name="T56" fmla="*/ 0 w 20"/>
                <a:gd name="T57" fmla="*/ 0 h 76"/>
                <a:gd name="T58" fmla="*/ 0 w 20"/>
                <a:gd name="T59" fmla="*/ 0 h 76"/>
                <a:gd name="T60" fmla="*/ 0 w 20"/>
                <a:gd name="T61" fmla="*/ 0 h 76"/>
                <a:gd name="T62" fmla="*/ 0 w 20"/>
                <a:gd name="T63" fmla="*/ 0 h 76"/>
                <a:gd name="T64" fmla="*/ 0 w 20"/>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76">
                  <a:moveTo>
                    <a:pt x="0" y="65"/>
                  </a:moveTo>
                  <a:lnTo>
                    <a:pt x="0" y="68"/>
                  </a:lnTo>
                  <a:lnTo>
                    <a:pt x="0" y="71"/>
                  </a:lnTo>
                  <a:lnTo>
                    <a:pt x="3" y="74"/>
                  </a:lnTo>
                  <a:lnTo>
                    <a:pt x="5" y="76"/>
                  </a:lnTo>
                  <a:lnTo>
                    <a:pt x="8" y="76"/>
                  </a:lnTo>
                  <a:lnTo>
                    <a:pt x="10" y="76"/>
                  </a:lnTo>
                  <a:lnTo>
                    <a:pt x="13" y="76"/>
                  </a:lnTo>
                  <a:lnTo>
                    <a:pt x="15" y="74"/>
                  </a:lnTo>
                  <a:lnTo>
                    <a:pt x="18" y="74"/>
                  </a:lnTo>
                  <a:lnTo>
                    <a:pt x="18" y="71"/>
                  </a:lnTo>
                  <a:lnTo>
                    <a:pt x="18" y="68"/>
                  </a:lnTo>
                  <a:lnTo>
                    <a:pt x="20" y="68"/>
                  </a:lnTo>
                  <a:lnTo>
                    <a:pt x="20" y="15"/>
                  </a:lnTo>
                  <a:lnTo>
                    <a:pt x="20" y="9"/>
                  </a:lnTo>
                  <a:lnTo>
                    <a:pt x="18" y="6"/>
                  </a:lnTo>
                  <a:lnTo>
                    <a:pt x="18" y="3"/>
                  </a:lnTo>
                  <a:lnTo>
                    <a:pt x="15" y="0"/>
                  </a:lnTo>
                  <a:lnTo>
                    <a:pt x="13" y="0"/>
                  </a:lnTo>
                  <a:lnTo>
                    <a:pt x="10" y="0"/>
                  </a:lnTo>
                  <a:lnTo>
                    <a:pt x="8" y="0"/>
                  </a:lnTo>
                  <a:lnTo>
                    <a:pt x="5" y="0"/>
                  </a:lnTo>
                  <a:lnTo>
                    <a:pt x="3" y="0"/>
                  </a:lnTo>
                  <a:lnTo>
                    <a:pt x="3" y="3"/>
                  </a:lnTo>
                  <a:lnTo>
                    <a:pt x="0" y="6"/>
                  </a:lnTo>
                  <a:lnTo>
                    <a:pt x="0" y="11"/>
                  </a:lnTo>
                  <a:lnTo>
                    <a:pt x="0" y="65"/>
                  </a:lnTo>
                  <a:close/>
                </a:path>
              </a:pathLst>
            </a:custGeom>
            <a:solidFill>
              <a:srgbClr val="000000"/>
            </a:solidFill>
            <a:ln w="6350">
              <a:solidFill>
                <a:srgbClr val="000000"/>
              </a:solidFill>
              <a:prstDash val="solid"/>
              <a:round/>
              <a:headEnd/>
              <a:tailEnd/>
            </a:ln>
          </p:spPr>
          <p:txBody>
            <a:bodyPr/>
            <a:lstStyle/>
            <a:p>
              <a:endParaRPr lang="de-DE"/>
            </a:p>
          </p:txBody>
        </p:sp>
        <p:sp>
          <p:nvSpPr>
            <p:cNvPr id="43075" name="Line 70"/>
            <p:cNvSpPr>
              <a:spLocks noChangeShapeType="1"/>
            </p:cNvSpPr>
            <p:nvPr/>
          </p:nvSpPr>
          <p:spPr bwMode="auto">
            <a:xfrm>
              <a:off x="900" y="32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76" name="Freeform 71"/>
            <p:cNvSpPr>
              <a:spLocks/>
            </p:cNvSpPr>
            <p:nvPr/>
          </p:nvSpPr>
          <p:spPr bwMode="auto">
            <a:xfrm>
              <a:off x="898" y="3216"/>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5" y="0"/>
                  </a:lnTo>
                  <a:lnTo>
                    <a:pt x="3" y="0"/>
                  </a:lnTo>
                  <a:lnTo>
                    <a:pt x="3" y="3"/>
                  </a:lnTo>
                  <a:lnTo>
                    <a:pt x="0" y="6"/>
                  </a:lnTo>
                  <a:lnTo>
                    <a:pt x="0" y="9"/>
                  </a:lnTo>
                  <a:lnTo>
                    <a:pt x="0" y="11"/>
                  </a:lnTo>
                  <a:lnTo>
                    <a:pt x="0" y="15"/>
                  </a:lnTo>
                  <a:lnTo>
                    <a:pt x="0" y="17"/>
                  </a:lnTo>
                  <a:lnTo>
                    <a:pt x="3" y="20"/>
                  </a:lnTo>
                  <a:lnTo>
                    <a:pt x="5" y="23"/>
                  </a:lnTo>
                  <a:lnTo>
                    <a:pt x="8" y="23"/>
                  </a:lnTo>
                  <a:lnTo>
                    <a:pt x="23" y="23"/>
                  </a:lnTo>
                  <a:lnTo>
                    <a:pt x="28" y="23"/>
                  </a:lnTo>
                  <a:lnTo>
                    <a:pt x="30" y="23"/>
                  </a:lnTo>
                  <a:lnTo>
                    <a:pt x="30" y="20"/>
                  </a:lnTo>
                  <a:lnTo>
                    <a:pt x="33" y="20"/>
                  </a:lnTo>
                  <a:lnTo>
                    <a:pt x="33" y="17"/>
                  </a:lnTo>
                  <a:lnTo>
                    <a:pt x="35" y="15"/>
                  </a:lnTo>
                  <a:lnTo>
                    <a:pt x="35" y="11"/>
                  </a:lnTo>
                  <a:lnTo>
                    <a:pt x="35" y="9"/>
                  </a:lnTo>
                  <a:lnTo>
                    <a:pt x="35" y="6"/>
                  </a:lnTo>
                  <a:lnTo>
                    <a:pt x="33" y="6"/>
                  </a:lnTo>
                  <a:lnTo>
                    <a:pt x="33"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77" name="Line 72"/>
            <p:cNvSpPr>
              <a:spLocks noChangeShapeType="1"/>
            </p:cNvSpPr>
            <p:nvPr/>
          </p:nvSpPr>
          <p:spPr bwMode="auto">
            <a:xfrm>
              <a:off x="901" y="321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78" name="Freeform 73"/>
            <p:cNvSpPr>
              <a:spLocks/>
            </p:cNvSpPr>
            <p:nvPr/>
          </p:nvSpPr>
          <p:spPr bwMode="auto">
            <a:xfrm>
              <a:off x="901" y="3211"/>
              <a:ext cx="6"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3"/>
                  </a:moveTo>
                  <a:lnTo>
                    <a:pt x="0" y="37"/>
                  </a:lnTo>
                  <a:lnTo>
                    <a:pt x="3" y="39"/>
                  </a:lnTo>
                  <a:lnTo>
                    <a:pt x="3" y="42"/>
                  </a:lnTo>
                  <a:lnTo>
                    <a:pt x="5" y="42"/>
                  </a:lnTo>
                  <a:lnTo>
                    <a:pt x="8" y="45"/>
                  </a:lnTo>
                  <a:lnTo>
                    <a:pt x="10" y="45"/>
                  </a:lnTo>
                  <a:lnTo>
                    <a:pt x="13" y="45"/>
                  </a:lnTo>
                  <a:lnTo>
                    <a:pt x="15" y="45"/>
                  </a:lnTo>
                  <a:lnTo>
                    <a:pt x="15" y="42"/>
                  </a:lnTo>
                  <a:lnTo>
                    <a:pt x="18" y="42"/>
                  </a:lnTo>
                  <a:lnTo>
                    <a:pt x="18" y="39"/>
                  </a:lnTo>
                  <a:lnTo>
                    <a:pt x="20" y="37"/>
                  </a:lnTo>
                  <a:lnTo>
                    <a:pt x="20" y="16"/>
                  </a:lnTo>
                  <a:lnTo>
                    <a:pt x="20" y="8"/>
                  </a:lnTo>
                  <a:lnTo>
                    <a:pt x="18" y="6"/>
                  </a:lnTo>
                  <a:lnTo>
                    <a:pt x="18" y="2"/>
                  </a:lnTo>
                  <a:lnTo>
                    <a:pt x="15" y="2"/>
                  </a:lnTo>
                  <a:lnTo>
                    <a:pt x="15" y="0"/>
                  </a:lnTo>
                  <a:lnTo>
                    <a:pt x="13" y="0"/>
                  </a:lnTo>
                  <a:lnTo>
                    <a:pt x="10" y="0"/>
                  </a:lnTo>
                  <a:lnTo>
                    <a:pt x="8" y="0"/>
                  </a:lnTo>
                  <a:lnTo>
                    <a:pt x="5" y="2"/>
                  </a:lnTo>
                  <a:lnTo>
                    <a:pt x="3" y="2"/>
                  </a:lnTo>
                  <a:lnTo>
                    <a:pt x="3" y="6"/>
                  </a:lnTo>
                  <a:lnTo>
                    <a:pt x="0"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079" name="Line 74"/>
            <p:cNvSpPr>
              <a:spLocks noChangeShapeType="1"/>
            </p:cNvSpPr>
            <p:nvPr/>
          </p:nvSpPr>
          <p:spPr bwMode="auto">
            <a:xfrm>
              <a:off x="904" y="32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80" name="Freeform 75"/>
            <p:cNvSpPr>
              <a:spLocks/>
            </p:cNvSpPr>
            <p:nvPr/>
          </p:nvSpPr>
          <p:spPr bwMode="auto">
            <a:xfrm>
              <a:off x="901" y="3211"/>
              <a:ext cx="11" cy="5"/>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8" y="0"/>
                  </a:lnTo>
                  <a:lnTo>
                    <a:pt x="5" y="2"/>
                  </a:lnTo>
                  <a:lnTo>
                    <a:pt x="3" y="2"/>
                  </a:lnTo>
                  <a:lnTo>
                    <a:pt x="3" y="6"/>
                  </a:lnTo>
                  <a:lnTo>
                    <a:pt x="0" y="8"/>
                  </a:lnTo>
                  <a:lnTo>
                    <a:pt x="0" y="10"/>
                  </a:lnTo>
                  <a:lnTo>
                    <a:pt x="0" y="14"/>
                  </a:lnTo>
                  <a:lnTo>
                    <a:pt x="0" y="16"/>
                  </a:lnTo>
                  <a:lnTo>
                    <a:pt x="3" y="16"/>
                  </a:lnTo>
                  <a:lnTo>
                    <a:pt x="3" y="20"/>
                  </a:lnTo>
                  <a:lnTo>
                    <a:pt x="5" y="22"/>
                  </a:lnTo>
                  <a:lnTo>
                    <a:pt x="8" y="22"/>
                  </a:lnTo>
                  <a:lnTo>
                    <a:pt x="22" y="22"/>
                  </a:lnTo>
                  <a:lnTo>
                    <a:pt x="27" y="22"/>
                  </a:lnTo>
                  <a:lnTo>
                    <a:pt x="30" y="22"/>
                  </a:lnTo>
                  <a:lnTo>
                    <a:pt x="32" y="22"/>
                  </a:lnTo>
                  <a:lnTo>
                    <a:pt x="32" y="20"/>
                  </a:lnTo>
                  <a:lnTo>
                    <a:pt x="35" y="16"/>
                  </a:lnTo>
                  <a:lnTo>
                    <a:pt x="35" y="14"/>
                  </a:lnTo>
                  <a:lnTo>
                    <a:pt x="38" y="10"/>
                  </a:lnTo>
                  <a:lnTo>
                    <a:pt x="35" y="8"/>
                  </a:lnTo>
                  <a:lnTo>
                    <a:pt x="35" y="6"/>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81" name="Line 76"/>
            <p:cNvSpPr>
              <a:spLocks noChangeShapeType="1"/>
            </p:cNvSpPr>
            <p:nvPr/>
          </p:nvSpPr>
          <p:spPr bwMode="auto">
            <a:xfrm>
              <a:off x="906" y="32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82" name="Freeform 77"/>
            <p:cNvSpPr>
              <a:spLocks/>
            </p:cNvSpPr>
            <p:nvPr/>
          </p:nvSpPr>
          <p:spPr bwMode="auto">
            <a:xfrm>
              <a:off x="906" y="3197"/>
              <a:ext cx="5" cy="19"/>
            </a:xfrm>
            <a:custGeom>
              <a:avLst/>
              <a:gdLst>
                <a:gd name="T0" fmla="*/ 0 w 17"/>
                <a:gd name="T1" fmla="*/ 0 h 77"/>
                <a:gd name="T2" fmla="*/ 0 w 17"/>
                <a:gd name="T3" fmla="*/ 0 h 77"/>
                <a:gd name="T4" fmla="*/ 0 w 17"/>
                <a:gd name="T5" fmla="*/ 0 h 77"/>
                <a:gd name="T6" fmla="*/ 0 w 17"/>
                <a:gd name="T7" fmla="*/ 0 h 77"/>
                <a:gd name="T8" fmla="*/ 0 w 17"/>
                <a:gd name="T9" fmla="*/ 0 h 77"/>
                <a:gd name="T10" fmla="*/ 0 w 17"/>
                <a:gd name="T11" fmla="*/ 0 h 77"/>
                <a:gd name="T12" fmla="*/ 0 w 17"/>
                <a:gd name="T13" fmla="*/ 0 h 77"/>
                <a:gd name="T14" fmla="*/ 0 w 17"/>
                <a:gd name="T15" fmla="*/ 0 h 77"/>
                <a:gd name="T16" fmla="*/ 0 w 17"/>
                <a:gd name="T17" fmla="*/ 0 h 77"/>
                <a:gd name="T18" fmla="*/ 0 w 17"/>
                <a:gd name="T19" fmla="*/ 0 h 77"/>
                <a:gd name="T20" fmla="*/ 0 w 17"/>
                <a:gd name="T21" fmla="*/ 0 h 77"/>
                <a:gd name="T22" fmla="*/ 0 w 17"/>
                <a:gd name="T23" fmla="*/ 0 h 77"/>
                <a:gd name="T24" fmla="*/ 0 w 17"/>
                <a:gd name="T25" fmla="*/ 0 h 77"/>
                <a:gd name="T26" fmla="*/ 0 w 17"/>
                <a:gd name="T27" fmla="*/ 0 h 77"/>
                <a:gd name="T28" fmla="*/ 0 w 17"/>
                <a:gd name="T29" fmla="*/ 0 h 77"/>
                <a:gd name="T30" fmla="*/ 0 w 17"/>
                <a:gd name="T31" fmla="*/ 0 h 77"/>
                <a:gd name="T32" fmla="*/ 0 w 17"/>
                <a:gd name="T33" fmla="*/ 0 h 77"/>
                <a:gd name="T34" fmla="*/ 0 w 17"/>
                <a:gd name="T35" fmla="*/ 0 h 77"/>
                <a:gd name="T36" fmla="*/ 0 w 17"/>
                <a:gd name="T37" fmla="*/ 0 h 77"/>
                <a:gd name="T38" fmla="*/ 0 w 17"/>
                <a:gd name="T39" fmla="*/ 0 h 77"/>
                <a:gd name="T40" fmla="*/ 0 w 17"/>
                <a:gd name="T41" fmla="*/ 0 h 77"/>
                <a:gd name="T42" fmla="*/ 0 w 17"/>
                <a:gd name="T43" fmla="*/ 0 h 77"/>
                <a:gd name="T44" fmla="*/ 0 w 17"/>
                <a:gd name="T45" fmla="*/ 0 h 77"/>
                <a:gd name="T46" fmla="*/ 0 w 17"/>
                <a:gd name="T47" fmla="*/ 0 h 77"/>
                <a:gd name="T48" fmla="*/ 0 w 17"/>
                <a:gd name="T49" fmla="*/ 0 h 77"/>
                <a:gd name="T50" fmla="*/ 0 w 17"/>
                <a:gd name="T51" fmla="*/ 0 h 77"/>
                <a:gd name="T52" fmla="*/ 0 w 17"/>
                <a:gd name="T53" fmla="*/ 0 h 77"/>
                <a:gd name="T54" fmla="*/ 0 w 17"/>
                <a:gd name="T55" fmla="*/ 0 h 77"/>
                <a:gd name="T56" fmla="*/ 0 w 17"/>
                <a:gd name="T57" fmla="*/ 0 h 77"/>
                <a:gd name="T58" fmla="*/ 0 w 17"/>
                <a:gd name="T59" fmla="*/ 0 h 77"/>
                <a:gd name="T60" fmla="*/ 0 w 17"/>
                <a:gd name="T61" fmla="*/ 0 h 77"/>
                <a:gd name="T62" fmla="*/ 0 w 17"/>
                <a:gd name="T63" fmla="*/ 0 h 77"/>
                <a:gd name="T64" fmla="*/ 0 w 17"/>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77">
                  <a:moveTo>
                    <a:pt x="0" y="65"/>
                  </a:moveTo>
                  <a:lnTo>
                    <a:pt x="0" y="69"/>
                  </a:lnTo>
                  <a:lnTo>
                    <a:pt x="0" y="71"/>
                  </a:lnTo>
                  <a:lnTo>
                    <a:pt x="2" y="75"/>
                  </a:lnTo>
                  <a:lnTo>
                    <a:pt x="2" y="77"/>
                  </a:lnTo>
                  <a:lnTo>
                    <a:pt x="4" y="77"/>
                  </a:lnTo>
                  <a:lnTo>
                    <a:pt x="7" y="77"/>
                  </a:lnTo>
                  <a:lnTo>
                    <a:pt x="9" y="77"/>
                  </a:lnTo>
                  <a:lnTo>
                    <a:pt x="12" y="77"/>
                  </a:lnTo>
                  <a:lnTo>
                    <a:pt x="14" y="77"/>
                  </a:lnTo>
                  <a:lnTo>
                    <a:pt x="14" y="75"/>
                  </a:lnTo>
                  <a:lnTo>
                    <a:pt x="17" y="71"/>
                  </a:lnTo>
                  <a:lnTo>
                    <a:pt x="17" y="69"/>
                  </a:lnTo>
                  <a:lnTo>
                    <a:pt x="17" y="15"/>
                  </a:lnTo>
                  <a:lnTo>
                    <a:pt x="17" y="10"/>
                  </a:lnTo>
                  <a:lnTo>
                    <a:pt x="17" y="6"/>
                  </a:lnTo>
                  <a:lnTo>
                    <a:pt x="14" y="4"/>
                  </a:lnTo>
                  <a:lnTo>
                    <a:pt x="12" y="0"/>
                  </a:lnTo>
                  <a:lnTo>
                    <a:pt x="9" y="0"/>
                  </a:lnTo>
                  <a:lnTo>
                    <a:pt x="7" y="0"/>
                  </a:lnTo>
                  <a:lnTo>
                    <a:pt x="4" y="0"/>
                  </a:lnTo>
                  <a:lnTo>
                    <a:pt x="2" y="4"/>
                  </a:lnTo>
                  <a:lnTo>
                    <a:pt x="0" y="6"/>
                  </a:lnTo>
                  <a:lnTo>
                    <a:pt x="0" y="10"/>
                  </a:lnTo>
                  <a:lnTo>
                    <a:pt x="0" y="12"/>
                  </a:lnTo>
                  <a:lnTo>
                    <a:pt x="0" y="65"/>
                  </a:lnTo>
                  <a:close/>
                </a:path>
              </a:pathLst>
            </a:custGeom>
            <a:solidFill>
              <a:srgbClr val="000000"/>
            </a:solidFill>
            <a:ln w="6350">
              <a:solidFill>
                <a:srgbClr val="000000"/>
              </a:solidFill>
              <a:prstDash val="solid"/>
              <a:round/>
              <a:headEnd/>
              <a:tailEnd/>
            </a:ln>
          </p:spPr>
          <p:txBody>
            <a:bodyPr/>
            <a:lstStyle/>
            <a:p>
              <a:endParaRPr lang="de-DE"/>
            </a:p>
          </p:txBody>
        </p:sp>
        <p:sp>
          <p:nvSpPr>
            <p:cNvPr id="43083" name="Line 78"/>
            <p:cNvSpPr>
              <a:spLocks noChangeShapeType="1"/>
            </p:cNvSpPr>
            <p:nvPr/>
          </p:nvSpPr>
          <p:spPr bwMode="auto">
            <a:xfrm>
              <a:off x="909" y="31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84" name="Freeform 79"/>
            <p:cNvSpPr>
              <a:spLocks/>
            </p:cNvSpPr>
            <p:nvPr/>
          </p:nvSpPr>
          <p:spPr bwMode="auto">
            <a:xfrm>
              <a:off x="906" y="3197"/>
              <a:ext cx="10"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9" y="0"/>
                  </a:moveTo>
                  <a:lnTo>
                    <a:pt x="7" y="0"/>
                  </a:lnTo>
                  <a:lnTo>
                    <a:pt x="4" y="0"/>
                  </a:lnTo>
                  <a:lnTo>
                    <a:pt x="2" y="4"/>
                  </a:lnTo>
                  <a:lnTo>
                    <a:pt x="0" y="6"/>
                  </a:lnTo>
                  <a:lnTo>
                    <a:pt x="0" y="10"/>
                  </a:lnTo>
                  <a:lnTo>
                    <a:pt x="0" y="12"/>
                  </a:lnTo>
                  <a:lnTo>
                    <a:pt x="0" y="15"/>
                  </a:lnTo>
                  <a:lnTo>
                    <a:pt x="0" y="18"/>
                  </a:lnTo>
                  <a:lnTo>
                    <a:pt x="2" y="21"/>
                  </a:lnTo>
                  <a:lnTo>
                    <a:pt x="4" y="23"/>
                  </a:lnTo>
                  <a:lnTo>
                    <a:pt x="7" y="23"/>
                  </a:lnTo>
                  <a:lnTo>
                    <a:pt x="23" y="23"/>
                  </a:lnTo>
                  <a:lnTo>
                    <a:pt x="28" y="23"/>
                  </a:lnTo>
                  <a:lnTo>
                    <a:pt x="30" y="23"/>
                  </a:lnTo>
                  <a:lnTo>
                    <a:pt x="30" y="21"/>
                  </a:lnTo>
                  <a:lnTo>
                    <a:pt x="33" y="21"/>
                  </a:lnTo>
                  <a:lnTo>
                    <a:pt x="33" y="18"/>
                  </a:lnTo>
                  <a:lnTo>
                    <a:pt x="35" y="18"/>
                  </a:lnTo>
                  <a:lnTo>
                    <a:pt x="35" y="15"/>
                  </a:lnTo>
                  <a:lnTo>
                    <a:pt x="35" y="12"/>
                  </a:lnTo>
                  <a:lnTo>
                    <a:pt x="35" y="10"/>
                  </a:lnTo>
                  <a:lnTo>
                    <a:pt x="33" y="6"/>
                  </a:lnTo>
                  <a:lnTo>
                    <a:pt x="33" y="4"/>
                  </a:lnTo>
                  <a:lnTo>
                    <a:pt x="30" y="4"/>
                  </a:lnTo>
                  <a:lnTo>
                    <a:pt x="30" y="0"/>
                  </a:lnTo>
                  <a:lnTo>
                    <a:pt x="25"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085" name="Line 80"/>
            <p:cNvSpPr>
              <a:spLocks noChangeShapeType="1"/>
            </p:cNvSpPr>
            <p:nvPr/>
          </p:nvSpPr>
          <p:spPr bwMode="auto">
            <a:xfrm>
              <a:off x="911" y="32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86" name="Freeform 81"/>
            <p:cNvSpPr>
              <a:spLocks/>
            </p:cNvSpPr>
            <p:nvPr/>
          </p:nvSpPr>
          <p:spPr bwMode="auto">
            <a:xfrm>
              <a:off x="911" y="3192"/>
              <a:ext cx="5" cy="11"/>
            </a:xfrm>
            <a:custGeom>
              <a:avLst/>
              <a:gdLst>
                <a:gd name="T0" fmla="*/ 0 w 21"/>
                <a:gd name="T1" fmla="*/ 0 h 44"/>
                <a:gd name="T2" fmla="*/ 0 w 21"/>
                <a:gd name="T3" fmla="*/ 0 h 44"/>
                <a:gd name="T4" fmla="*/ 0 w 21"/>
                <a:gd name="T5" fmla="*/ 0 h 44"/>
                <a:gd name="T6" fmla="*/ 0 w 21"/>
                <a:gd name="T7" fmla="*/ 0 h 44"/>
                <a:gd name="T8" fmla="*/ 0 w 21"/>
                <a:gd name="T9" fmla="*/ 0 h 44"/>
                <a:gd name="T10" fmla="*/ 0 w 21"/>
                <a:gd name="T11" fmla="*/ 0 h 44"/>
                <a:gd name="T12" fmla="*/ 0 w 21"/>
                <a:gd name="T13" fmla="*/ 0 h 44"/>
                <a:gd name="T14" fmla="*/ 0 w 21"/>
                <a:gd name="T15" fmla="*/ 0 h 44"/>
                <a:gd name="T16" fmla="*/ 0 w 21"/>
                <a:gd name="T17" fmla="*/ 0 h 44"/>
                <a:gd name="T18" fmla="*/ 0 w 21"/>
                <a:gd name="T19" fmla="*/ 0 h 44"/>
                <a:gd name="T20" fmla="*/ 0 w 21"/>
                <a:gd name="T21" fmla="*/ 0 h 44"/>
                <a:gd name="T22" fmla="*/ 0 w 21"/>
                <a:gd name="T23" fmla="*/ 0 h 44"/>
                <a:gd name="T24" fmla="*/ 0 w 21"/>
                <a:gd name="T25" fmla="*/ 0 h 44"/>
                <a:gd name="T26" fmla="*/ 0 w 21"/>
                <a:gd name="T27" fmla="*/ 0 h 44"/>
                <a:gd name="T28" fmla="*/ 0 w 21"/>
                <a:gd name="T29" fmla="*/ 0 h 44"/>
                <a:gd name="T30" fmla="*/ 0 w 21"/>
                <a:gd name="T31" fmla="*/ 0 h 44"/>
                <a:gd name="T32" fmla="*/ 0 w 21"/>
                <a:gd name="T33" fmla="*/ 0 h 44"/>
                <a:gd name="T34" fmla="*/ 0 w 21"/>
                <a:gd name="T35" fmla="*/ 0 h 44"/>
                <a:gd name="T36" fmla="*/ 0 w 21"/>
                <a:gd name="T37" fmla="*/ 0 h 44"/>
                <a:gd name="T38" fmla="*/ 0 w 21"/>
                <a:gd name="T39" fmla="*/ 0 h 44"/>
                <a:gd name="T40" fmla="*/ 0 w 21"/>
                <a:gd name="T41" fmla="*/ 0 h 44"/>
                <a:gd name="T42" fmla="*/ 0 w 21"/>
                <a:gd name="T43" fmla="*/ 0 h 44"/>
                <a:gd name="T44" fmla="*/ 0 w 21"/>
                <a:gd name="T45" fmla="*/ 0 h 44"/>
                <a:gd name="T46" fmla="*/ 0 w 21"/>
                <a:gd name="T47" fmla="*/ 0 h 44"/>
                <a:gd name="T48" fmla="*/ 0 w 21"/>
                <a:gd name="T49" fmla="*/ 0 h 44"/>
                <a:gd name="T50" fmla="*/ 0 w 21"/>
                <a:gd name="T51" fmla="*/ 0 h 44"/>
                <a:gd name="T52" fmla="*/ 0 w 21"/>
                <a:gd name="T53" fmla="*/ 0 h 44"/>
                <a:gd name="T54" fmla="*/ 0 w 21"/>
                <a:gd name="T55" fmla="*/ 0 h 44"/>
                <a:gd name="T56" fmla="*/ 0 w 21"/>
                <a:gd name="T57" fmla="*/ 0 h 44"/>
                <a:gd name="T58" fmla="*/ 0 w 21"/>
                <a:gd name="T59" fmla="*/ 0 h 44"/>
                <a:gd name="T60" fmla="*/ 0 w 21"/>
                <a:gd name="T61" fmla="*/ 0 h 44"/>
                <a:gd name="T62" fmla="*/ 0 w 21"/>
                <a:gd name="T63" fmla="*/ 0 h 44"/>
                <a:gd name="T64" fmla="*/ 0 w 21"/>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4">
                  <a:moveTo>
                    <a:pt x="0" y="33"/>
                  </a:moveTo>
                  <a:lnTo>
                    <a:pt x="0" y="36"/>
                  </a:lnTo>
                  <a:lnTo>
                    <a:pt x="0" y="39"/>
                  </a:lnTo>
                  <a:lnTo>
                    <a:pt x="3" y="39"/>
                  </a:lnTo>
                  <a:lnTo>
                    <a:pt x="3" y="42"/>
                  </a:lnTo>
                  <a:lnTo>
                    <a:pt x="6" y="42"/>
                  </a:lnTo>
                  <a:lnTo>
                    <a:pt x="6" y="44"/>
                  </a:lnTo>
                  <a:lnTo>
                    <a:pt x="9" y="44"/>
                  </a:lnTo>
                  <a:lnTo>
                    <a:pt x="11" y="44"/>
                  </a:lnTo>
                  <a:lnTo>
                    <a:pt x="14" y="44"/>
                  </a:lnTo>
                  <a:lnTo>
                    <a:pt x="16" y="44"/>
                  </a:lnTo>
                  <a:lnTo>
                    <a:pt x="16" y="42"/>
                  </a:lnTo>
                  <a:lnTo>
                    <a:pt x="19" y="42"/>
                  </a:lnTo>
                  <a:lnTo>
                    <a:pt x="19" y="39"/>
                  </a:lnTo>
                  <a:lnTo>
                    <a:pt x="21" y="39"/>
                  </a:lnTo>
                  <a:lnTo>
                    <a:pt x="21" y="36"/>
                  </a:lnTo>
                  <a:lnTo>
                    <a:pt x="21" y="16"/>
                  </a:lnTo>
                  <a:lnTo>
                    <a:pt x="21" y="10"/>
                  </a:lnTo>
                  <a:lnTo>
                    <a:pt x="21" y="8"/>
                  </a:lnTo>
                  <a:lnTo>
                    <a:pt x="19" y="4"/>
                  </a:lnTo>
                  <a:lnTo>
                    <a:pt x="16" y="2"/>
                  </a:lnTo>
                  <a:lnTo>
                    <a:pt x="14" y="2"/>
                  </a:lnTo>
                  <a:lnTo>
                    <a:pt x="11" y="0"/>
                  </a:lnTo>
                  <a:lnTo>
                    <a:pt x="9" y="2"/>
                  </a:lnTo>
                  <a:lnTo>
                    <a:pt x="6" y="2"/>
                  </a:lnTo>
                  <a:lnTo>
                    <a:pt x="3" y="4"/>
                  </a:lnTo>
                  <a:lnTo>
                    <a:pt x="0" y="8"/>
                  </a:lnTo>
                  <a:lnTo>
                    <a:pt x="0" y="13"/>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087" name="Line 82"/>
            <p:cNvSpPr>
              <a:spLocks noChangeShapeType="1"/>
            </p:cNvSpPr>
            <p:nvPr/>
          </p:nvSpPr>
          <p:spPr bwMode="auto">
            <a:xfrm>
              <a:off x="913" y="31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88" name="Freeform 83"/>
            <p:cNvSpPr>
              <a:spLocks/>
            </p:cNvSpPr>
            <p:nvPr/>
          </p:nvSpPr>
          <p:spPr bwMode="auto">
            <a:xfrm>
              <a:off x="911" y="3192"/>
              <a:ext cx="9" cy="5"/>
            </a:xfrm>
            <a:custGeom>
              <a:avLst/>
              <a:gdLst>
                <a:gd name="T0" fmla="*/ 0 w 36"/>
                <a:gd name="T1" fmla="*/ 0 h 21"/>
                <a:gd name="T2" fmla="*/ 0 w 36"/>
                <a:gd name="T3" fmla="*/ 0 h 21"/>
                <a:gd name="T4" fmla="*/ 0 w 36"/>
                <a:gd name="T5" fmla="*/ 0 h 21"/>
                <a:gd name="T6" fmla="*/ 0 w 36"/>
                <a:gd name="T7" fmla="*/ 0 h 21"/>
                <a:gd name="T8" fmla="*/ 0 w 36"/>
                <a:gd name="T9" fmla="*/ 0 h 21"/>
                <a:gd name="T10" fmla="*/ 0 w 36"/>
                <a:gd name="T11" fmla="*/ 0 h 21"/>
                <a:gd name="T12" fmla="*/ 0 w 36"/>
                <a:gd name="T13" fmla="*/ 0 h 21"/>
                <a:gd name="T14" fmla="*/ 0 w 36"/>
                <a:gd name="T15" fmla="*/ 0 h 21"/>
                <a:gd name="T16" fmla="*/ 0 w 36"/>
                <a:gd name="T17" fmla="*/ 0 h 21"/>
                <a:gd name="T18" fmla="*/ 0 w 36"/>
                <a:gd name="T19" fmla="*/ 0 h 21"/>
                <a:gd name="T20" fmla="*/ 0 w 36"/>
                <a:gd name="T21" fmla="*/ 0 h 21"/>
                <a:gd name="T22" fmla="*/ 0 w 36"/>
                <a:gd name="T23" fmla="*/ 0 h 21"/>
                <a:gd name="T24" fmla="*/ 0 w 36"/>
                <a:gd name="T25" fmla="*/ 0 h 21"/>
                <a:gd name="T26" fmla="*/ 0 w 36"/>
                <a:gd name="T27" fmla="*/ 0 h 21"/>
                <a:gd name="T28" fmla="*/ 0 w 36"/>
                <a:gd name="T29" fmla="*/ 0 h 21"/>
                <a:gd name="T30" fmla="*/ 0 w 36"/>
                <a:gd name="T31" fmla="*/ 0 h 21"/>
                <a:gd name="T32" fmla="*/ 0 w 36"/>
                <a:gd name="T33" fmla="*/ 0 h 21"/>
                <a:gd name="T34" fmla="*/ 0 w 36"/>
                <a:gd name="T35" fmla="*/ 0 h 21"/>
                <a:gd name="T36" fmla="*/ 0 w 36"/>
                <a:gd name="T37" fmla="*/ 0 h 21"/>
                <a:gd name="T38" fmla="*/ 0 w 36"/>
                <a:gd name="T39" fmla="*/ 0 h 21"/>
                <a:gd name="T40" fmla="*/ 0 w 36"/>
                <a:gd name="T41" fmla="*/ 0 h 21"/>
                <a:gd name="T42" fmla="*/ 0 w 36"/>
                <a:gd name="T43" fmla="*/ 0 h 21"/>
                <a:gd name="T44" fmla="*/ 0 w 36"/>
                <a:gd name="T45" fmla="*/ 0 h 21"/>
                <a:gd name="T46" fmla="*/ 0 w 36"/>
                <a:gd name="T47" fmla="*/ 0 h 21"/>
                <a:gd name="T48" fmla="*/ 0 w 36"/>
                <a:gd name="T49" fmla="*/ 0 h 21"/>
                <a:gd name="T50" fmla="*/ 0 w 36"/>
                <a:gd name="T51" fmla="*/ 0 h 21"/>
                <a:gd name="T52" fmla="*/ 0 w 36"/>
                <a:gd name="T53" fmla="*/ 0 h 21"/>
                <a:gd name="T54" fmla="*/ 0 w 36"/>
                <a:gd name="T55" fmla="*/ 0 h 21"/>
                <a:gd name="T56" fmla="*/ 0 w 36"/>
                <a:gd name="T57" fmla="*/ 0 h 21"/>
                <a:gd name="T58" fmla="*/ 0 w 36"/>
                <a:gd name="T59" fmla="*/ 0 h 21"/>
                <a:gd name="T60" fmla="*/ 0 w 36"/>
                <a:gd name="T61" fmla="*/ 0 h 21"/>
                <a:gd name="T62" fmla="*/ 0 w 36"/>
                <a:gd name="T63" fmla="*/ 0 h 21"/>
                <a:gd name="T64" fmla="*/ 0 w 3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1">
                  <a:moveTo>
                    <a:pt x="11" y="0"/>
                  </a:moveTo>
                  <a:lnTo>
                    <a:pt x="9" y="2"/>
                  </a:lnTo>
                  <a:lnTo>
                    <a:pt x="6" y="2"/>
                  </a:lnTo>
                  <a:lnTo>
                    <a:pt x="3" y="4"/>
                  </a:lnTo>
                  <a:lnTo>
                    <a:pt x="0" y="8"/>
                  </a:lnTo>
                  <a:lnTo>
                    <a:pt x="0" y="10"/>
                  </a:lnTo>
                  <a:lnTo>
                    <a:pt x="0" y="13"/>
                  </a:lnTo>
                  <a:lnTo>
                    <a:pt x="0" y="16"/>
                  </a:lnTo>
                  <a:lnTo>
                    <a:pt x="3" y="19"/>
                  </a:lnTo>
                  <a:lnTo>
                    <a:pt x="6" y="21"/>
                  </a:lnTo>
                  <a:lnTo>
                    <a:pt x="9" y="21"/>
                  </a:lnTo>
                  <a:lnTo>
                    <a:pt x="24" y="21"/>
                  </a:lnTo>
                  <a:lnTo>
                    <a:pt x="29" y="21"/>
                  </a:lnTo>
                  <a:lnTo>
                    <a:pt x="31" y="21"/>
                  </a:lnTo>
                  <a:lnTo>
                    <a:pt x="34" y="21"/>
                  </a:lnTo>
                  <a:lnTo>
                    <a:pt x="34" y="19"/>
                  </a:lnTo>
                  <a:lnTo>
                    <a:pt x="36" y="19"/>
                  </a:lnTo>
                  <a:lnTo>
                    <a:pt x="36" y="16"/>
                  </a:lnTo>
                  <a:lnTo>
                    <a:pt x="36" y="13"/>
                  </a:lnTo>
                  <a:lnTo>
                    <a:pt x="36" y="10"/>
                  </a:lnTo>
                  <a:lnTo>
                    <a:pt x="36" y="8"/>
                  </a:lnTo>
                  <a:lnTo>
                    <a:pt x="36" y="4"/>
                  </a:lnTo>
                  <a:lnTo>
                    <a:pt x="34" y="4"/>
                  </a:lnTo>
                  <a:lnTo>
                    <a:pt x="34" y="2"/>
                  </a:lnTo>
                  <a:lnTo>
                    <a:pt x="31" y="2"/>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089" name="Line 84"/>
            <p:cNvSpPr>
              <a:spLocks noChangeShapeType="1"/>
            </p:cNvSpPr>
            <p:nvPr/>
          </p:nvSpPr>
          <p:spPr bwMode="auto">
            <a:xfrm>
              <a:off x="914" y="31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90" name="Freeform 85"/>
            <p:cNvSpPr>
              <a:spLocks/>
            </p:cNvSpPr>
            <p:nvPr/>
          </p:nvSpPr>
          <p:spPr bwMode="auto">
            <a:xfrm>
              <a:off x="914" y="3176"/>
              <a:ext cx="6" cy="21"/>
            </a:xfrm>
            <a:custGeom>
              <a:avLst/>
              <a:gdLst>
                <a:gd name="T0" fmla="*/ 0 w 20"/>
                <a:gd name="T1" fmla="*/ 0 h 84"/>
                <a:gd name="T2" fmla="*/ 0 w 20"/>
                <a:gd name="T3" fmla="*/ 0 h 84"/>
                <a:gd name="T4" fmla="*/ 0 w 20"/>
                <a:gd name="T5" fmla="*/ 0 h 84"/>
                <a:gd name="T6" fmla="*/ 0 w 20"/>
                <a:gd name="T7" fmla="*/ 0 h 84"/>
                <a:gd name="T8" fmla="*/ 0 w 20"/>
                <a:gd name="T9" fmla="*/ 0 h 84"/>
                <a:gd name="T10" fmla="*/ 0 w 20"/>
                <a:gd name="T11" fmla="*/ 0 h 84"/>
                <a:gd name="T12" fmla="*/ 0 w 20"/>
                <a:gd name="T13" fmla="*/ 0 h 84"/>
                <a:gd name="T14" fmla="*/ 0 w 20"/>
                <a:gd name="T15" fmla="*/ 0 h 84"/>
                <a:gd name="T16" fmla="*/ 0 w 20"/>
                <a:gd name="T17" fmla="*/ 0 h 84"/>
                <a:gd name="T18" fmla="*/ 0 w 20"/>
                <a:gd name="T19" fmla="*/ 0 h 84"/>
                <a:gd name="T20" fmla="*/ 0 w 20"/>
                <a:gd name="T21" fmla="*/ 0 h 84"/>
                <a:gd name="T22" fmla="*/ 0 w 20"/>
                <a:gd name="T23" fmla="*/ 0 h 84"/>
                <a:gd name="T24" fmla="*/ 0 w 20"/>
                <a:gd name="T25" fmla="*/ 0 h 84"/>
                <a:gd name="T26" fmla="*/ 0 w 20"/>
                <a:gd name="T27" fmla="*/ 0 h 84"/>
                <a:gd name="T28" fmla="*/ 0 w 20"/>
                <a:gd name="T29" fmla="*/ 0 h 84"/>
                <a:gd name="T30" fmla="*/ 0 w 20"/>
                <a:gd name="T31" fmla="*/ 0 h 84"/>
                <a:gd name="T32" fmla="*/ 0 w 20"/>
                <a:gd name="T33" fmla="*/ 0 h 84"/>
                <a:gd name="T34" fmla="*/ 0 w 20"/>
                <a:gd name="T35" fmla="*/ 0 h 84"/>
                <a:gd name="T36" fmla="*/ 0 w 20"/>
                <a:gd name="T37" fmla="*/ 0 h 84"/>
                <a:gd name="T38" fmla="*/ 0 w 20"/>
                <a:gd name="T39" fmla="*/ 0 h 84"/>
                <a:gd name="T40" fmla="*/ 0 w 20"/>
                <a:gd name="T41" fmla="*/ 0 h 84"/>
                <a:gd name="T42" fmla="*/ 0 w 20"/>
                <a:gd name="T43" fmla="*/ 0 h 84"/>
                <a:gd name="T44" fmla="*/ 0 w 20"/>
                <a:gd name="T45" fmla="*/ 0 h 84"/>
                <a:gd name="T46" fmla="*/ 0 w 20"/>
                <a:gd name="T47" fmla="*/ 0 h 84"/>
                <a:gd name="T48" fmla="*/ 0 w 20"/>
                <a:gd name="T49" fmla="*/ 0 h 84"/>
                <a:gd name="T50" fmla="*/ 0 w 20"/>
                <a:gd name="T51" fmla="*/ 0 h 84"/>
                <a:gd name="T52" fmla="*/ 0 w 20"/>
                <a:gd name="T53" fmla="*/ 0 h 84"/>
                <a:gd name="T54" fmla="*/ 0 w 20"/>
                <a:gd name="T55" fmla="*/ 0 h 84"/>
                <a:gd name="T56" fmla="*/ 0 w 20"/>
                <a:gd name="T57" fmla="*/ 0 h 84"/>
                <a:gd name="T58" fmla="*/ 0 w 20"/>
                <a:gd name="T59" fmla="*/ 0 h 84"/>
                <a:gd name="T60" fmla="*/ 0 w 20"/>
                <a:gd name="T61" fmla="*/ 0 h 84"/>
                <a:gd name="T62" fmla="*/ 0 w 20"/>
                <a:gd name="T63" fmla="*/ 0 h 84"/>
                <a:gd name="T64" fmla="*/ 0 w 20"/>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84">
                  <a:moveTo>
                    <a:pt x="0" y="73"/>
                  </a:moveTo>
                  <a:lnTo>
                    <a:pt x="3" y="76"/>
                  </a:lnTo>
                  <a:lnTo>
                    <a:pt x="3" y="79"/>
                  </a:lnTo>
                  <a:lnTo>
                    <a:pt x="3" y="82"/>
                  </a:lnTo>
                  <a:lnTo>
                    <a:pt x="5" y="82"/>
                  </a:lnTo>
                  <a:lnTo>
                    <a:pt x="5" y="84"/>
                  </a:lnTo>
                  <a:lnTo>
                    <a:pt x="8" y="84"/>
                  </a:lnTo>
                  <a:lnTo>
                    <a:pt x="10" y="84"/>
                  </a:lnTo>
                  <a:lnTo>
                    <a:pt x="13" y="84"/>
                  </a:lnTo>
                  <a:lnTo>
                    <a:pt x="15" y="84"/>
                  </a:lnTo>
                  <a:lnTo>
                    <a:pt x="18" y="84"/>
                  </a:lnTo>
                  <a:lnTo>
                    <a:pt x="18" y="82"/>
                  </a:lnTo>
                  <a:lnTo>
                    <a:pt x="20" y="82"/>
                  </a:lnTo>
                  <a:lnTo>
                    <a:pt x="20" y="79"/>
                  </a:lnTo>
                  <a:lnTo>
                    <a:pt x="20" y="76"/>
                  </a:lnTo>
                  <a:lnTo>
                    <a:pt x="20" y="14"/>
                  </a:lnTo>
                  <a:lnTo>
                    <a:pt x="20" y="8"/>
                  </a:lnTo>
                  <a:lnTo>
                    <a:pt x="20" y="6"/>
                  </a:lnTo>
                  <a:lnTo>
                    <a:pt x="20" y="2"/>
                  </a:lnTo>
                  <a:lnTo>
                    <a:pt x="18" y="2"/>
                  </a:lnTo>
                  <a:lnTo>
                    <a:pt x="18" y="0"/>
                  </a:lnTo>
                  <a:lnTo>
                    <a:pt x="15" y="0"/>
                  </a:lnTo>
                  <a:lnTo>
                    <a:pt x="13" y="0"/>
                  </a:lnTo>
                  <a:lnTo>
                    <a:pt x="10" y="0"/>
                  </a:lnTo>
                  <a:lnTo>
                    <a:pt x="8" y="0"/>
                  </a:lnTo>
                  <a:lnTo>
                    <a:pt x="5" y="0"/>
                  </a:lnTo>
                  <a:lnTo>
                    <a:pt x="5" y="2"/>
                  </a:lnTo>
                  <a:lnTo>
                    <a:pt x="3" y="2"/>
                  </a:lnTo>
                  <a:lnTo>
                    <a:pt x="3" y="6"/>
                  </a:lnTo>
                  <a:lnTo>
                    <a:pt x="0" y="11"/>
                  </a:lnTo>
                  <a:lnTo>
                    <a:pt x="0" y="73"/>
                  </a:lnTo>
                  <a:close/>
                </a:path>
              </a:pathLst>
            </a:custGeom>
            <a:solidFill>
              <a:srgbClr val="000000"/>
            </a:solidFill>
            <a:ln w="6350">
              <a:solidFill>
                <a:srgbClr val="000000"/>
              </a:solidFill>
              <a:prstDash val="solid"/>
              <a:round/>
              <a:headEnd/>
              <a:tailEnd/>
            </a:ln>
          </p:spPr>
          <p:txBody>
            <a:bodyPr/>
            <a:lstStyle/>
            <a:p>
              <a:endParaRPr lang="de-DE"/>
            </a:p>
          </p:txBody>
        </p:sp>
        <p:sp>
          <p:nvSpPr>
            <p:cNvPr id="43091" name="Line 86"/>
            <p:cNvSpPr>
              <a:spLocks noChangeShapeType="1"/>
            </p:cNvSpPr>
            <p:nvPr/>
          </p:nvSpPr>
          <p:spPr bwMode="auto">
            <a:xfrm>
              <a:off x="917" y="31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92" name="Freeform 87"/>
            <p:cNvSpPr>
              <a:spLocks/>
            </p:cNvSpPr>
            <p:nvPr/>
          </p:nvSpPr>
          <p:spPr bwMode="auto">
            <a:xfrm>
              <a:off x="914" y="3176"/>
              <a:ext cx="11" cy="5"/>
            </a:xfrm>
            <a:custGeom>
              <a:avLst/>
              <a:gdLst>
                <a:gd name="T0" fmla="*/ 0 w 38"/>
                <a:gd name="T1" fmla="*/ 0 h 19"/>
                <a:gd name="T2" fmla="*/ 0 w 38"/>
                <a:gd name="T3" fmla="*/ 0 h 19"/>
                <a:gd name="T4" fmla="*/ 0 w 38"/>
                <a:gd name="T5" fmla="*/ 0 h 19"/>
                <a:gd name="T6" fmla="*/ 0 w 38"/>
                <a:gd name="T7" fmla="*/ 0 h 19"/>
                <a:gd name="T8" fmla="*/ 0 w 38"/>
                <a:gd name="T9" fmla="*/ 0 h 19"/>
                <a:gd name="T10" fmla="*/ 0 w 38"/>
                <a:gd name="T11" fmla="*/ 0 h 19"/>
                <a:gd name="T12" fmla="*/ 0 w 38"/>
                <a:gd name="T13" fmla="*/ 0 h 19"/>
                <a:gd name="T14" fmla="*/ 0 w 38"/>
                <a:gd name="T15" fmla="*/ 0 h 19"/>
                <a:gd name="T16" fmla="*/ 0 w 38"/>
                <a:gd name="T17" fmla="*/ 0 h 19"/>
                <a:gd name="T18" fmla="*/ 0 w 38"/>
                <a:gd name="T19" fmla="*/ 0 h 19"/>
                <a:gd name="T20" fmla="*/ 0 w 38"/>
                <a:gd name="T21" fmla="*/ 0 h 19"/>
                <a:gd name="T22" fmla="*/ 0 w 38"/>
                <a:gd name="T23" fmla="*/ 0 h 19"/>
                <a:gd name="T24" fmla="*/ 0 w 38"/>
                <a:gd name="T25" fmla="*/ 0 h 19"/>
                <a:gd name="T26" fmla="*/ 0 w 38"/>
                <a:gd name="T27" fmla="*/ 0 h 19"/>
                <a:gd name="T28" fmla="*/ 0 w 38"/>
                <a:gd name="T29" fmla="*/ 0 h 19"/>
                <a:gd name="T30" fmla="*/ 0 w 38"/>
                <a:gd name="T31" fmla="*/ 0 h 19"/>
                <a:gd name="T32" fmla="*/ 0 w 38"/>
                <a:gd name="T33" fmla="*/ 0 h 19"/>
                <a:gd name="T34" fmla="*/ 0 w 38"/>
                <a:gd name="T35" fmla="*/ 0 h 19"/>
                <a:gd name="T36" fmla="*/ 0 w 38"/>
                <a:gd name="T37" fmla="*/ 0 h 19"/>
                <a:gd name="T38" fmla="*/ 0 w 38"/>
                <a:gd name="T39" fmla="*/ 0 h 19"/>
                <a:gd name="T40" fmla="*/ 0 w 38"/>
                <a:gd name="T41" fmla="*/ 0 h 19"/>
                <a:gd name="T42" fmla="*/ 0 w 38"/>
                <a:gd name="T43" fmla="*/ 0 h 19"/>
                <a:gd name="T44" fmla="*/ 0 w 38"/>
                <a:gd name="T45" fmla="*/ 0 h 19"/>
                <a:gd name="T46" fmla="*/ 0 w 38"/>
                <a:gd name="T47" fmla="*/ 0 h 19"/>
                <a:gd name="T48" fmla="*/ 0 w 38"/>
                <a:gd name="T49" fmla="*/ 0 h 19"/>
                <a:gd name="T50" fmla="*/ 0 w 38"/>
                <a:gd name="T51" fmla="*/ 0 h 19"/>
                <a:gd name="T52" fmla="*/ 0 w 38"/>
                <a:gd name="T53" fmla="*/ 0 h 19"/>
                <a:gd name="T54" fmla="*/ 0 w 38"/>
                <a:gd name="T55" fmla="*/ 0 h 19"/>
                <a:gd name="T56" fmla="*/ 0 w 38"/>
                <a:gd name="T57" fmla="*/ 0 h 19"/>
                <a:gd name="T58" fmla="*/ 0 w 38"/>
                <a:gd name="T59" fmla="*/ 0 h 19"/>
                <a:gd name="T60" fmla="*/ 0 w 38"/>
                <a:gd name="T61" fmla="*/ 0 h 19"/>
                <a:gd name="T62" fmla="*/ 0 w 38"/>
                <a:gd name="T63" fmla="*/ 0 h 19"/>
                <a:gd name="T64" fmla="*/ 0 w 38"/>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19">
                  <a:moveTo>
                    <a:pt x="10" y="0"/>
                  </a:moveTo>
                  <a:lnTo>
                    <a:pt x="10" y="0"/>
                  </a:lnTo>
                  <a:lnTo>
                    <a:pt x="8" y="0"/>
                  </a:lnTo>
                  <a:lnTo>
                    <a:pt x="5" y="0"/>
                  </a:lnTo>
                  <a:lnTo>
                    <a:pt x="5" y="2"/>
                  </a:lnTo>
                  <a:lnTo>
                    <a:pt x="3" y="2"/>
                  </a:lnTo>
                  <a:lnTo>
                    <a:pt x="3" y="6"/>
                  </a:lnTo>
                  <a:lnTo>
                    <a:pt x="3" y="8"/>
                  </a:lnTo>
                  <a:lnTo>
                    <a:pt x="0" y="11"/>
                  </a:lnTo>
                  <a:lnTo>
                    <a:pt x="3" y="11"/>
                  </a:lnTo>
                  <a:lnTo>
                    <a:pt x="3" y="14"/>
                  </a:lnTo>
                  <a:lnTo>
                    <a:pt x="3" y="17"/>
                  </a:lnTo>
                  <a:lnTo>
                    <a:pt x="5" y="17"/>
                  </a:lnTo>
                  <a:lnTo>
                    <a:pt x="5" y="19"/>
                  </a:lnTo>
                  <a:lnTo>
                    <a:pt x="8" y="19"/>
                  </a:lnTo>
                  <a:lnTo>
                    <a:pt x="10" y="19"/>
                  </a:lnTo>
                  <a:lnTo>
                    <a:pt x="25" y="19"/>
                  </a:lnTo>
                  <a:lnTo>
                    <a:pt x="30" y="19"/>
                  </a:lnTo>
                  <a:lnTo>
                    <a:pt x="33" y="19"/>
                  </a:lnTo>
                  <a:lnTo>
                    <a:pt x="35" y="17"/>
                  </a:lnTo>
                  <a:lnTo>
                    <a:pt x="38" y="14"/>
                  </a:lnTo>
                  <a:lnTo>
                    <a:pt x="38" y="11"/>
                  </a:lnTo>
                  <a:lnTo>
                    <a:pt x="38" y="8"/>
                  </a:lnTo>
                  <a:lnTo>
                    <a:pt x="38" y="6"/>
                  </a:lnTo>
                  <a:lnTo>
                    <a:pt x="35" y="2"/>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93" name="Line 88"/>
            <p:cNvSpPr>
              <a:spLocks noChangeShapeType="1"/>
            </p:cNvSpPr>
            <p:nvPr/>
          </p:nvSpPr>
          <p:spPr bwMode="auto">
            <a:xfrm>
              <a:off x="919" y="31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94" name="Freeform 89"/>
            <p:cNvSpPr>
              <a:spLocks/>
            </p:cNvSpPr>
            <p:nvPr/>
          </p:nvSpPr>
          <p:spPr bwMode="auto">
            <a:xfrm>
              <a:off x="919" y="3165"/>
              <a:ext cx="6" cy="17"/>
            </a:xfrm>
            <a:custGeom>
              <a:avLst/>
              <a:gdLst>
                <a:gd name="T0" fmla="*/ 0 w 20"/>
                <a:gd name="T1" fmla="*/ 0 h 69"/>
                <a:gd name="T2" fmla="*/ 0 w 20"/>
                <a:gd name="T3" fmla="*/ 0 h 69"/>
                <a:gd name="T4" fmla="*/ 0 w 20"/>
                <a:gd name="T5" fmla="*/ 0 h 69"/>
                <a:gd name="T6" fmla="*/ 0 w 20"/>
                <a:gd name="T7" fmla="*/ 0 h 69"/>
                <a:gd name="T8" fmla="*/ 0 w 20"/>
                <a:gd name="T9" fmla="*/ 0 h 69"/>
                <a:gd name="T10" fmla="*/ 0 w 20"/>
                <a:gd name="T11" fmla="*/ 0 h 69"/>
                <a:gd name="T12" fmla="*/ 0 w 20"/>
                <a:gd name="T13" fmla="*/ 0 h 69"/>
                <a:gd name="T14" fmla="*/ 0 w 20"/>
                <a:gd name="T15" fmla="*/ 0 h 69"/>
                <a:gd name="T16" fmla="*/ 0 w 20"/>
                <a:gd name="T17" fmla="*/ 0 h 69"/>
                <a:gd name="T18" fmla="*/ 0 w 20"/>
                <a:gd name="T19" fmla="*/ 0 h 69"/>
                <a:gd name="T20" fmla="*/ 0 w 20"/>
                <a:gd name="T21" fmla="*/ 0 h 69"/>
                <a:gd name="T22" fmla="*/ 0 w 20"/>
                <a:gd name="T23" fmla="*/ 0 h 69"/>
                <a:gd name="T24" fmla="*/ 0 w 20"/>
                <a:gd name="T25" fmla="*/ 0 h 69"/>
                <a:gd name="T26" fmla="*/ 0 w 20"/>
                <a:gd name="T27" fmla="*/ 0 h 69"/>
                <a:gd name="T28" fmla="*/ 0 w 20"/>
                <a:gd name="T29" fmla="*/ 0 h 69"/>
                <a:gd name="T30" fmla="*/ 0 w 20"/>
                <a:gd name="T31" fmla="*/ 0 h 69"/>
                <a:gd name="T32" fmla="*/ 0 w 20"/>
                <a:gd name="T33" fmla="*/ 0 h 69"/>
                <a:gd name="T34" fmla="*/ 0 w 20"/>
                <a:gd name="T35" fmla="*/ 0 h 69"/>
                <a:gd name="T36" fmla="*/ 0 w 20"/>
                <a:gd name="T37" fmla="*/ 0 h 69"/>
                <a:gd name="T38" fmla="*/ 0 w 20"/>
                <a:gd name="T39" fmla="*/ 0 h 69"/>
                <a:gd name="T40" fmla="*/ 0 w 20"/>
                <a:gd name="T41" fmla="*/ 0 h 69"/>
                <a:gd name="T42" fmla="*/ 0 w 20"/>
                <a:gd name="T43" fmla="*/ 0 h 69"/>
                <a:gd name="T44" fmla="*/ 0 w 20"/>
                <a:gd name="T45" fmla="*/ 0 h 69"/>
                <a:gd name="T46" fmla="*/ 0 w 20"/>
                <a:gd name="T47" fmla="*/ 0 h 69"/>
                <a:gd name="T48" fmla="*/ 0 w 20"/>
                <a:gd name="T49" fmla="*/ 0 h 69"/>
                <a:gd name="T50" fmla="*/ 0 w 20"/>
                <a:gd name="T51" fmla="*/ 0 h 69"/>
                <a:gd name="T52" fmla="*/ 0 w 20"/>
                <a:gd name="T53" fmla="*/ 0 h 69"/>
                <a:gd name="T54" fmla="*/ 0 w 20"/>
                <a:gd name="T55" fmla="*/ 0 h 69"/>
                <a:gd name="T56" fmla="*/ 0 w 20"/>
                <a:gd name="T57" fmla="*/ 0 h 69"/>
                <a:gd name="T58" fmla="*/ 0 w 20"/>
                <a:gd name="T59" fmla="*/ 0 h 69"/>
                <a:gd name="T60" fmla="*/ 0 w 20"/>
                <a:gd name="T61" fmla="*/ 0 h 69"/>
                <a:gd name="T62" fmla="*/ 0 w 20"/>
                <a:gd name="T63" fmla="*/ 0 h 69"/>
                <a:gd name="T64" fmla="*/ 0 w 20"/>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9">
                  <a:moveTo>
                    <a:pt x="0" y="57"/>
                  </a:moveTo>
                  <a:lnTo>
                    <a:pt x="0" y="57"/>
                  </a:lnTo>
                  <a:lnTo>
                    <a:pt x="0" y="60"/>
                  </a:lnTo>
                  <a:lnTo>
                    <a:pt x="2" y="63"/>
                  </a:lnTo>
                  <a:lnTo>
                    <a:pt x="5" y="65"/>
                  </a:lnTo>
                  <a:lnTo>
                    <a:pt x="7" y="65"/>
                  </a:lnTo>
                  <a:lnTo>
                    <a:pt x="10" y="69"/>
                  </a:lnTo>
                  <a:lnTo>
                    <a:pt x="12" y="65"/>
                  </a:lnTo>
                  <a:lnTo>
                    <a:pt x="15" y="65"/>
                  </a:lnTo>
                  <a:lnTo>
                    <a:pt x="17" y="63"/>
                  </a:lnTo>
                  <a:lnTo>
                    <a:pt x="20" y="60"/>
                  </a:lnTo>
                  <a:lnTo>
                    <a:pt x="20" y="57"/>
                  </a:lnTo>
                  <a:lnTo>
                    <a:pt x="20" y="15"/>
                  </a:lnTo>
                  <a:lnTo>
                    <a:pt x="20" y="9"/>
                  </a:lnTo>
                  <a:lnTo>
                    <a:pt x="17" y="6"/>
                  </a:lnTo>
                  <a:lnTo>
                    <a:pt x="17" y="4"/>
                  </a:lnTo>
                  <a:lnTo>
                    <a:pt x="15" y="4"/>
                  </a:lnTo>
                  <a:lnTo>
                    <a:pt x="12" y="4"/>
                  </a:lnTo>
                  <a:lnTo>
                    <a:pt x="12" y="0"/>
                  </a:lnTo>
                  <a:lnTo>
                    <a:pt x="10" y="0"/>
                  </a:lnTo>
                  <a:lnTo>
                    <a:pt x="7" y="0"/>
                  </a:lnTo>
                  <a:lnTo>
                    <a:pt x="5" y="4"/>
                  </a:lnTo>
                  <a:lnTo>
                    <a:pt x="2" y="4"/>
                  </a:lnTo>
                  <a:lnTo>
                    <a:pt x="2" y="6"/>
                  </a:lnTo>
                  <a:lnTo>
                    <a:pt x="0" y="9"/>
                  </a:lnTo>
                  <a:lnTo>
                    <a:pt x="0" y="15"/>
                  </a:lnTo>
                  <a:lnTo>
                    <a:pt x="0" y="57"/>
                  </a:lnTo>
                  <a:close/>
                </a:path>
              </a:pathLst>
            </a:custGeom>
            <a:solidFill>
              <a:srgbClr val="000000"/>
            </a:solidFill>
            <a:ln w="6350">
              <a:solidFill>
                <a:srgbClr val="000000"/>
              </a:solidFill>
              <a:prstDash val="solid"/>
              <a:round/>
              <a:headEnd/>
              <a:tailEnd/>
            </a:ln>
          </p:spPr>
          <p:txBody>
            <a:bodyPr/>
            <a:lstStyle/>
            <a:p>
              <a:endParaRPr lang="de-DE"/>
            </a:p>
          </p:txBody>
        </p:sp>
        <p:sp>
          <p:nvSpPr>
            <p:cNvPr id="43095" name="Line 90"/>
            <p:cNvSpPr>
              <a:spLocks noChangeShapeType="1"/>
            </p:cNvSpPr>
            <p:nvPr/>
          </p:nvSpPr>
          <p:spPr bwMode="auto">
            <a:xfrm>
              <a:off x="923" y="316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96" name="Freeform 91"/>
            <p:cNvSpPr>
              <a:spLocks/>
            </p:cNvSpPr>
            <p:nvPr/>
          </p:nvSpPr>
          <p:spPr bwMode="auto">
            <a:xfrm>
              <a:off x="919" y="3165"/>
              <a:ext cx="10"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4"/>
                  </a:lnTo>
                  <a:lnTo>
                    <a:pt x="2" y="4"/>
                  </a:lnTo>
                  <a:lnTo>
                    <a:pt x="2" y="6"/>
                  </a:lnTo>
                  <a:lnTo>
                    <a:pt x="0" y="9"/>
                  </a:lnTo>
                  <a:lnTo>
                    <a:pt x="0" y="12"/>
                  </a:lnTo>
                  <a:lnTo>
                    <a:pt x="0" y="15"/>
                  </a:lnTo>
                  <a:lnTo>
                    <a:pt x="0" y="17"/>
                  </a:lnTo>
                  <a:lnTo>
                    <a:pt x="2" y="17"/>
                  </a:lnTo>
                  <a:lnTo>
                    <a:pt x="2" y="21"/>
                  </a:lnTo>
                  <a:lnTo>
                    <a:pt x="5" y="23"/>
                  </a:lnTo>
                  <a:lnTo>
                    <a:pt x="7" y="23"/>
                  </a:lnTo>
                  <a:lnTo>
                    <a:pt x="22" y="23"/>
                  </a:lnTo>
                  <a:lnTo>
                    <a:pt x="28" y="23"/>
                  </a:lnTo>
                  <a:lnTo>
                    <a:pt x="30" y="23"/>
                  </a:lnTo>
                  <a:lnTo>
                    <a:pt x="33" y="23"/>
                  </a:lnTo>
                  <a:lnTo>
                    <a:pt x="33" y="21"/>
                  </a:lnTo>
                  <a:lnTo>
                    <a:pt x="35" y="17"/>
                  </a:lnTo>
                  <a:lnTo>
                    <a:pt x="35" y="15"/>
                  </a:lnTo>
                  <a:lnTo>
                    <a:pt x="35" y="12"/>
                  </a:lnTo>
                  <a:lnTo>
                    <a:pt x="35" y="9"/>
                  </a:lnTo>
                  <a:lnTo>
                    <a:pt x="35" y="6"/>
                  </a:lnTo>
                  <a:lnTo>
                    <a:pt x="33" y="4"/>
                  </a:lnTo>
                  <a:lnTo>
                    <a:pt x="30" y="4"/>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097" name="Line 92"/>
            <p:cNvSpPr>
              <a:spLocks noChangeShapeType="1"/>
            </p:cNvSpPr>
            <p:nvPr/>
          </p:nvSpPr>
          <p:spPr bwMode="auto">
            <a:xfrm>
              <a:off x="924" y="316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98" name="Freeform 93"/>
            <p:cNvSpPr>
              <a:spLocks/>
            </p:cNvSpPr>
            <p:nvPr/>
          </p:nvSpPr>
          <p:spPr bwMode="auto">
            <a:xfrm>
              <a:off x="924" y="3154"/>
              <a:ext cx="5" cy="17"/>
            </a:xfrm>
            <a:custGeom>
              <a:avLst/>
              <a:gdLst>
                <a:gd name="T0" fmla="*/ 0 w 20"/>
                <a:gd name="T1" fmla="*/ 0 h 65"/>
                <a:gd name="T2" fmla="*/ 0 w 20"/>
                <a:gd name="T3" fmla="*/ 0 h 65"/>
                <a:gd name="T4" fmla="*/ 0 w 20"/>
                <a:gd name="T5" fmla="*/ 0 h 65"/>
                <a:gd name="T6" fmla="*/ 0 w 20"/>
                <a:gd name="T7" fmla="*/ 0 h 65"/>
                <a:gd name="T8" fmla="*/ 0 w 20"/>
                <a:gd name="T9" fmla="*/ 0 h 65"/>
                <a:gd name="T10" fmla="*/ 0 w 20"/>
                <a:gd name="T11" fmla="*/ 0 h 65"/>
                <a:gd name="T12" fmla="*/ 0 w 20"/>
                <a:gd name="T13" fmla="*/ 0 h 65"/>
                <a:gd name="T14" fmla="*/ 0 w 20"/>
                <a:gd name="T15" fmla="*/ 0 h 65"/>
                <a:gd name="T16" fmla="*/ 0 w 20"/>
                <a:gd name="T17" fmla="*/ 0 h 65"/>
                <a:gd name="T18" fmla="*/ 0 w 20"/>
                <a:gd name="T19" fmla="*/ 0 h 65"/>
                <a:gd name="T20" fmla="*/ 0 w 20"/>
                <a:gd name="T21" fmla="*/ 0 h 65"/>
                <a:gd name="T22" fmla="*/ 0 w 20"/>
                <a:gd name="T23" fmla="*/ 0 h 65"/>
                <a:gd name="T24" fmla="*/ 0 w 20"/>
                <a:gd name="T25" fmla="*/ 0 h 65"/>
                <a:gd name="T26" fmla="*/ 0 w 20"/>
                <a:gd name="T27" fmla="*/ 0 h 65"/>
                <a:gd name="T28" fmla="*/ 0 w 20"/>
                <a:gd name="T29" fmla="*/ 0 h 65"/>
                <a:gd name="T30" fmla="*/ 0 w 20"/>
                <a:gd name="T31" fmla="*/ 0 h 65"/>
                <a:gd name="T32" fmla="*/ 0 w 20"/>
                <a:gd name="T33" fmla="*/ 0 h 65"/>
                <a:gd name="T34" fmla="*/ 0 w 20"/>
                <a:gd name="T35" fmla="*/ 0 h 65"/>
                <a:gd name="T36" fmla="*/ 0 w 20"/>
                <a:gd name="T37" fmla="*/ 0 h 65"/>
                <a:gd name="T38" fmla="*/ 0 w 20"/>
                <a:gd name="T39" fmla="*/ 0 h 65"/>
                <a:gd name="T40" fmla="*/ 0 w 20"/>
                <a:gd name="T41" fmla="*/ 0 h 65"/>
                <a:gd name="T42" fmla="*/ 0 w 20"/>
                <a:gd name="T43" fmla="*/ 0 h 65"/>
                <a:gd name="T44" fmla="*/ 0 w 20"/>
                <a:gd name="T45" fmla="*/ 0 h 65"/>
                <a:gd name="T46" fmla="*/ 0 w 20"/>
                <a:gd name="T47" fmla="*/ 0 h 65"/>
                <a:gd name="T48" fmla="*/ 0 w 20"/>
                <a:gd name="T49" fmla="*/ 0 h 65"/>
                <a:gd name="T50" fmla="*/ 0 w 20"/>
                <a:gd name="T51" fmla="*/ 0 h 65"/>
                <a:gd name="T52" fmla="*/ 0 w 20"/>
                <a:gd name="T53" fmla="*/ 0 h 65"/>
                <a:gd name="T54" fmla="*/ 0 w 20"/>
                <a:gd name="T55" fmla="*/ 0 h 65"/>
                <a:gd name="T56" fmla="*/ 0 w 20"/>
                <a:gd name="T57" fmla="*/ 0 h 65"/>
                <a:gd name="T58" fmla="*/ 0 w 20"/>
                <a:gd name="T59" fmla="*/ 0 h 65"/>
                <a:gd name="T60" fmla="*/ 0 w 20"/>
                <a:gd name="T61" fmla="*/ 0 h 65"/>
                <a:gd name="T62" fmla="*/ 0 w 20"/>
                <a:gd name="T63" fmla="*/ 0 h 65"/>
                <a:gd name="T64" fmla="*/ 0 w 20"/>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5">
                  <a:moveTo>
                    <a:pt x="0" y="54"/>
                  </a:moveTo>
                  <a:lnTo>
                    <a:pt x="0" y="57"/>
                  </a:lnTo>
                  <a:lnTo>
                    <a:pt x="2" y="59"/>
                  </a:lnTo>
                  <a:lnTo>
                    <a:pt x="2" y="63"/>
                  </a:lnTo>
                  <a:lnTo>
                    <a:pt x="5" y="65"/>
                  </a:lnTo>
                  <a:lnTo>
                    <a:pt x="7" y="65"/>
                  </a:lnTo>
                  <a:lnTo>
                    <a:pt x="11" y="65"/>
                  </a:lnTo>
                  <a:lnTo>
                    <a:pt x="13" y="65"/>
                  </a:lnTo>
                  <a:lnTo>
                    <a:pt x="15" y="65"/>
                  </a:lnTo>
                  <a:lnTo>
                    <a:pt x="18" y="65"/>
                  </a:lnTo>
                  <a:lnTo>
                    <a:pt x="18" y="63"/>
                  </a:lnTo>
                  <a:lnTo>
                    <a:pt x="20" y="59"/>
                  </a:lnTo>
                  <a:lnTo>
                    <a:pt x="20" y="57"/>
                  </a:lnTo>
                  <a:lnTo>
                    <a:pt x="20" y="14"/>
                  </a:lnTo>
                  <a:lnTo>
                    <a:pt x="20" y="8"/>
                  </a:lnTo>
                  <a:lnTo>
                    <a:pt x="20" y="6"/>
                  </a:lnTo>
                  <a:lnTo>
                    <a:pt x="18" y="2"/>
                  </a:lnTo>
                  <a:lnTo>
                    <a:pt x="15" y="0"/>
                  </a:lnTo>
                  <a:lnTo>
                    <a:pt x="13" y="0"/>
                  </a:lnTo>
                  <a:lnTo>
                    <a:pt x="11" y="0"/>
                  </a:lnTo>
                  <a:lnTo>
                    <a:pt x="7" y="0"/>
                  </a:lnTo>
                  <a:lnTo>
                    <a:pt x="5" y="2"/>
                  </a:lnTo>
                  <a:lnTo>
                    <a:pt x="2" y="2"/>
                  </a:lnTo>
                  <a:lnTo>
                    <a:pt x="2" y="6"/>
                  </a:lnTo>
                  <a:lnTo>
                    <a:pt x="0" y="12"/>
                  </a:lnTo>
                  <a:lnTo>
                    <a:pt x="0" y="54"/>
                  </a:lnTo>
                  <a:close/>
                </a:path>
              </a:pathLst>
            </a:custGeom>
            <a:solidFill>
              <a:srgbClr val="000000"/>
            </a:solidFill>
            <a:ln w="6350">
              <a:solidFill>
                <a:srgbClr val="000000"/>
              </a:solidFill>
              <a:prstDash val="solid"/>
              <a:round/>
              <a:headEnd/>
              <a:tailEnd/>
            </a:ln>
          </p:spPr>
          <p:txBody>
            <a:bodyPr/>
            <a:lstStyle/>
            <a:p>
              <a:endParaRPr lang="de-DE"/>
            </a:p>
          </p:txBody>
        </p:sp>
        <p:sp>
          <p:nvSpPr>
            <p:cNvPr id="43099" name="Line 94"/>
            <p:cNvSpPr>
              <a:spLocks noChangeShapeType="1"/>
            </p:cNvSpPr>
            <p:nvPr/>
          </p:nvSpPr>
          <p:spPr bwMode="auto">
            <a:xfrm>
              <a:off x="926" y="315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00" name="Freeform 95"/>
            <p:cNvSpPr>
              <a:spLocks/>
            </p:cNvSpPr>
            <p:nvPr/>
          </p:nvSpPr>
          <p:spPr bwMode="auto">
            <a:xfrm>
              <a:off x="924" y="3154"/>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11" y="0"/>
                  </a:lnTo>
                  <a:lnTo>
                    <a:pt x="7" y="0"/>
                  </a:lnTo>
                  <a:lnTo>
                    <a:pt x="5" y="2"/>
                  </a:lnTo>
                  <a:lnTo>
                    <a:pt x="2" y="2"/>
                  </a:lnTo>
                  <a:lnTo>
                    <a:pt x="2" y="6"/>
                  </a:lnTo>
                  <a:lnTo>
                    <a:pt x="0" y="8"/>
                  </a:lnTo>
                  <a:lnTo>
                    <a:pt x="0" y="12"/>
                  </a:lnTo>
                  <a:lnTo>
                    <a:pt x="0" y="14"/>
                  </a:lnTo>
                  <a:lnTo>
                    <a:pt x="2" y="17"/>
                  </a:lnTo>
                  <a:lnTo>
                    <a:pt x="2" y="20"/>
                  </a:lnTo>
                  <a:lnTo>
                    <a:pt x="5" y="20"/>
                  </a:lnTo>
                  <a:lnTo>
                    <a:pt x="7" y="23"/>
                  </a:lnTo>
                  <a:lnTo>
                    <a:pt x="11" y="23"/>
                  </a:lnTo>
                  <a:lnTo>
                    <a:pt x="25" y="23"/>
                  </a:lnTo>
                  <a:lnTo>
                    <a:pt x="30" y="23"/>
                  </a:lnTo>
                  <a:lnTo>
                    <a:pt x="33" y="20"/>
                  </a:lnTo>
                  <a:lnTo>
                    <a:pt x="35" y="20"/>
                  </a:lnTo>
                  <a:lnTo>
                    <a:pt x="35" y="17"/>
                  </a:lnTo>
                  <a:lnTo>
                    <a:pt x="38" y="14"/>
                  </a:lnTo>
                  <a:lnTo>
                    <a:pt x="38" y="12"/>
                  </a:lnTo>
                  <a:lnTo>
                    <a:pt x="38" y="8"/>
                  </a:lnTo>
                  <a:lnTo>
                    <a:pt x="35" y="6"/>
                  </a:lnTo>
                  <a:lnTo>
                    <a:pt x="35" y="2"/>
                  </a:lnTo>
                  <a:lnTo>
                    <a:pt x="33" y="2"/>
                  </a:lnTo>
                  <a:lnTo>
                    <a:pt x="30" y="0"/>
                  </a:lnTo>
                  <a:lnTo>
                    <a:pt x="25"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101" name="Line 96"/>
            <p:cNvSpPr>
              <a:spLocks noChangeShapeType="1"/>
            </p:cNvSpPr>
            <p:nvPr/>
          </p:nvSpPr>
          <p:spPr bwMode="auto">
            <a:xfrm>
              <a:off x="928" y="315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02" name="Freeform 97"/>
            <p:cNvSpPr>
              <a:spLocks/>
            </p:cNvSpPr>
            <p:nvPr/>
          </p:nvSpPr>
          <p:spPr bwMode="auto">
            <a:xfrm>
              <a:off x="928" y="3144"/>
              <a:ext cx="5" cy="16"/>
            </a:xfrm>
            <a:custGeom>
              <a:avLst/>
              <a:gdLst>
                <a:gd name="T0" fmla="*/ 0 w 20"/>
                <a:gd name="T1" fmla="*/ 0 h 65"/>
                <a:gd name="T2" fmla="*/ 0 w 20"/>
                <a:gd name="T3" fmla="*/ 0 h 65"/>
                <a:gd name="T4" fmla="*/ 0 w 20"/>
                <a:gd name="T5" fmla="*/ 0 h 65"/>
                <a:gd name="T6" fmla="*/ 0 w 20"/>
                <a:gd name="T7" fmla="*/ 0 h 65"/>
                <a:gd name="T8" fmla="*/ 0 w 20"/>
                <a:gd name="T9" fmla="*/ 0 h 65"/>
                <a:gd name="T10" fmla="*/ 0 w 20"/>
                <a:gd name="T11" fmla="*/ 0 h 65"/>
                <a:gd name="T12" fmla="*/ 0 w 20"/>
                <a:gd name="T13" fmla="*/ 0 h 65"/>
                <a:gd name="T14" fmla="*/ 0 w 20"/>
                <a:gd name="T15" fmla="*/ 0 h 65"/>
                <a:gd name="T16" fmla="*/ 0 w 20"/>
                <a:gd name="T17" fmla="*/ 0 h 65"/>
                <a:gd name="T18" fmla="*/ 0 w 20"/>
                <a:gd name="T19" fmla="*/ 0 h 65"/>
                <a:gd name="T20" fmla="*/ 0 w 20"/>
                <a:gd name="T21" fmla="*/ 0 h 65"/>
                <a:gd name="T22" fmla="*/ 0 w 20"/>
                <a:gd name="T23" fmla="*/ 0 h 65"/>
                <a:gd name="T24" fmla="*/ 0 w 20"/>
                <a:gd name="T25" fmla="*/ 0 h 65"/>
                <a:gd name="T26" fmla="*/ 0 w 20"/>
                <a:gd name="T27" fmla="*/ 0 h 65"/>
                <a:gd name="T28" fmla="*/ 0 w 20"/>
                <a:gd name="T29" fmla="*/ 0 h 65"/>
                <a:gd name="T30" fmla="*/ 0 w 20"/>
                <a:gd name="T31" fmla="*/ 0 h 65"/>
                <a:gd name="T32" fmla="*/ 0 w 20"/>
                <a:gd name="T33" fmla="*/ 0 h 65"/>
                <a:gd name="T34" fmla="*/ 0 w 20"/>
                <a:gd name="T35" fmla="*/ 0 h 65"/>
                <a:gd name="T36" fmla="*/ 0 w 20"/>
                <a:gd name="T37" fmla="*/ 0 h 65"/>
                <a:gd name="T38" fmla="*/ 0 w 20"/>
                <a:gd name="T39" fmla="*/ 0 h 65"/>
                <a:gd name="T40" fmla="*/ 0 w 20"/>
                <a:gd name="T41" fmla="*/ 0 h 65"/>
                <a:gd name="T42" fmla="*/ 0 w 20"/>
                <a:gd name="T43" fmla="*/ 0 h 65"/>
                <a:gd name="T44" fmla="*/ 0 w 20"/>
                <a:gd name="T45" fmla="*/ 0 h 65"/>
                <a:gd name="T46" fmla="*/ 0 w 20"/>
                <a:gd name="T47" fmla="*/ 0 h 65"/>
                <a:gd name="T48" fmla="*/ 0 w 20"/>
                <a:gd name="T49" fmla="*/ 0 h 65"/>
                <a:gd name="T50" fmla="*/ 0 w 20"/>
                <a:gd name="T51" fmla="*/ 0 h 65"/>
                <a:gd name="T52" fmla="*/ 0 w 20"/>
                <a:gd name="T53" fmla="*/ 0 h 65"/>
                <a:gd name="T54" fmla="*/ 0 w 20"/>
                <a:gd name="T55" fmla="*/ 0 h 65"/>
                <a:gd name="T56" fmla="*/ 0 w 20"/>
                <a:gd name="T57" fmla="*/ 0 h 65"/>
                <a:gd name="T58" fmla="*/ 0 w 20"/>
                <a:gd name="T59" fmla="*/ 0 h 65"/>
                <a:gd name="T60" fmla="*/ 0 w 20"/>
                <a:gd name="T61" fmla="*/ 0 h 65"/>
                <a:gd name="T62" fmla="*/ 0 w 20"/>
                <a:gd name="T63" fmla="*/ 0 h 65"/>
                <a:gd name="T64" fmla="*/ 0 w 20"/>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5">
                  <a:moveTo>
                    <a:pt x="0" y="54"/>
                  </a:moveTo>
                  <a:lnTo>
                    <a:pt x="0" y="56"/>
                  </a:lnTo>
                  <a:lnTo>
                    <a:pt x="0" y="59"/>
                  </a:lnTo>
                  <a:lnTo>
                    <a:pt x="2" y="62"/>
                  </a:lnTo>
                  <a:lnTo>
                    <a:pt x="5" y="62"/>
                  </a:lnTo>
                  <a:lnTo>
                    <a:pt x="5" y="65"/>
                  </a:lnTo>
                  <a:lnTo>
                    <a:pt x="7" y="65"/>
                  </a:lnTo>
                  <a:lnTo>
                    <a:pt x="10" y="65"/>
                  </a:lnTo>
                  <a:lnTo>
                    <a:pt x="12" y="65"/>
                  </a:lnTo>
                  <a:lnTo>
                    <a:pt x="15" y="62"/>
                  </a:lnTo>
                  <a:lnTo>
                    <a:pt x="17" y="62"/>
                  </a:lnTo>
                  <a:lnTo>
                    <a:pt x="17" y="59"/>
                  </a:lnTo>
                  <a:lnTo>
                    <a:pt x="20" y="56"/>
                  </a:lnTo>
                  <a:lnTo>
                    <a:pt x="20" y="14"/>
                  </a:lnTo>
                  <a:lnTo>
                    <a:pt x="20" y="8"/>
                  </a:lnTo>
                  <a:lnTo>
                    <a:pt x="17" y="6"/>
                  </a:lnTo>
                  <a:lnTo>
                    <a:pt x="17" y="2"/>
                  </a:lnTo>
                  <a:lnTo>
                    <a:pt x="15" y="0"/>
                  </a:lnTo>
                  <a:lnTo>
                    <a:pt x="12" y="0"/>
                  </a:lnTo>
                  <a:lnTo>
                    <a:pt x="10" y="0"/>
                  </a:lnTo>
                  <a:lnTo>
                    <a:pt x="7" y="0"/>
                  </a:lnTo>
                  <a:lnTo>
                    <a:pt x="5" y="0"/>
                  </a:lnTo>
                  <a:lnTo>
                    <a:pt x="2" y="2"/>
                  </a:lnTo>
                  <a:lnTo>
                    <a:pt x="0" y="2"/>
                  </a:lnTo>
                  <a:lnTo>
                    <a:pt x="0" y="6"/>
                  </a:lnTo>
                  <a:lnTo>
                    <a:pt x="0" y="11"/>
                  </a:lnTo>
                  <a:lnTo>
                    <a:pt x="0" y="54"/>
                  </a:lnTo>
                  <a:close/>
                </a:path>
              </a:pathLst>
            </a:custGeom>
            <a:solidFill>
              <a:srgbClr val="000000"/>
            </a:solidFill>
            <a:ln w="6350">
              <a:solidFill>
                <a:srgbClr val="000000"/>
              </a:solidFill>
              <a:prstDash val="solid"/>
              <a:round/>
              <a:headEnd/>
              <a:tailEnd/>
            </a:ln>
          </p:spPr>
          <p:txBody>
            <a:bodyPr/>
            <a:lstStyle/>
            <a:p>
              <a:endParaRPr lang="de-DE"/>
            </a:p>
          </p:txBody>
        </p:sp>
        <p:sp>
          <p:nvSpPr>
            <p:cNvPr id="43103" name="Line 98"/>
            <p:cNvSpPr>
              <a:spLocks noChangeShapeType="1"/>
            </p:cNvSpPr>
            <p:nvPr/>
          </p:nvSpPr>
          <p:spPr bwMode="auto">
            <a:xfrm>
              <a:off x="931" y="314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04" name="Freeform 99"/>
            <p:cNvSpPr>
              <a:spLocks/>
            </p:cNvSpPr>
            <p:nvPr/>
          </p:nvSpPr>
          <p:spPr bwMode="auto">
            <a:xfrm>
              <a:off x="928" y="3144"/>
              <a:ext cx="10"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2"/>
                  </a:lnTo>
                  <a:lnTo>
                    <a:pt x="0" y="2"/>
                  </a:lnTo>
                  <a:lnTo>
                    <a:pt x="0" y="6"/>
                  </a:lnTo>
                  <a:lnTo>
                    <a:pt x="0" y="8"/>
                  </a:lnTo>
                  <a:lnTo>
                    <a:pt x="0" y="11"/>
                  </a:lnTo>
                  <a:lnTo>
                    <a:pt x="0" y="14"/>
                  </a:lnTo>
                  <a:lnTo>
                    <a:pt x="0" y="17"/>
                  </a:lnTo>
                  <a:lnTo>
                    <a:pt x="2" y="19"/>
                  </a:lnTo>
                  <a:lnTo>
                    <a:pt x="5" y="19"/>
                  </a:lnTo>
                  <a:lnTo>
                    <a:pt x="7" y="23"/>
                  </a:lnTo>
                  <a:lnTo>
                    <a:pt x="22" y="23"/>
                  </a:lnTo>
                  <a:lnTo>
                    <a:pt x="27" y="23"/>
                  </a:lnTo>
                  <a:lnTo>
                    <a:pt x="30" y="19"/>
                  </a:lnTo>
                  <a:lnTo>
                    <a:pt x="32" y="19"/>
                  </a:lnTo>
                  <a:lnTo>
                    <a:pt x="35" y="17"/>
                  </a:lnTo>
                  <a:lnTo>
                    <a:pt x="35" y="14"/>
                  </a:lnTo>
                  <a:lnTo>
                    <a:pt x="35" y="11"/>
                  </a:lnTo>
                  <a:lnTo>
                    <a:pt x="35" y="8"/>
                  </a:lnTo>
                  <a:lnTo>
                    <a:pt x="35" y="6"/>
                  </a:lnTo>
                  <a:lnTo>
                    <a:pt x="35" y="2"/>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05" name="Line 100"/>
            <p:cNvSpPr>
              <a:spLocks noChangeShapeType="1"/>
            </p:cNvSpPr>
            <p:nvPr/>
          </p:nvSpPr>
          <p:spPr bwMode="auto">
            <a:xfrm>
              <a:off x="932" y="314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06" name="Freeform 101"/>
            <p:cNvSpPr>
              <a:spLocks/>
            </p:cNvSpPr>
            <p:nvPr/>
          </p:nvSpPr>
          <p:spPr bwMode="auto">
            <a:xfrm>
              <a:off x="932" y="3132"/>
              <a:ext cx="6" cy="17"/>
            </a:xfrm>
            <a:custGeom>
              <a:avLst/>
              <a:gdLst>
                <a:gd name="T0" fmla="*/ 0 w 20"/>
                <a:gd name="T1" fmla="*/ 0 h 69"/>
                <a:gd name="T2" fmla="*/ 0 w 20"/>
                <a:gd name="T3" fmla="*/ 0 h 69"/>
                <a:gd name="T4" fmla="*/ 0 w 20"/>
                <a:gd name="T5" fmla="*/ 0 h 69"/>
                <a:gd name="T6" fmla="*/ 0 w 20"/>
                <a:gd name="T7" fmla="*/ 0 h 69"/>
                <a:gd name="T8" fmla="*/ 0 w 20"/>
                <a:gd name="T9" fmla="*/ 0 h 69"/>
                <a:gd name="T10" fmla="*/ 0 w 20"/>
                <a:gd name="T11" fmla="*/ 0 h 69"/>
                <a:gd name="T12" fmla="*/ 0 w 20"/>
                <a:gd name="T13" fmla="*/ 0 h 69"/>
                <a:gd name="T14" fmla="*/ 0 w 20"/>
                <a:gd name="T15" fmla="*/ 0 h 69"/>
                <a:gd name="T16" fmla="*/ 0 w 20"/>
                <a:gd name="T17" fmla="*/ 0 h 69"/>
                <a:gd name="T18" fmla="*/ 0 w 20"/>
                <a:gd name="T19" fmla="*/ 0 h 69"/>
                <a:gd name="T20" fmla="*/ 0 w 20"/>
                <a:gd name="T21" fmla="*/ 0 h 69"/>
                <a:gd name="T22" fmla="*/ 0 w 20"/>
                <a:gd name="T23" fmla="*/ 0 h 69"/>
                <a:gd name="T24" fmla="*/ 0 w 20"/>
                <a:gd name="T25" fmla="*/ 0 h 69"/>
                <a:gd name="T26" fmla="*/ 0 w 20"/>
                <a:gd name="T27" fmla="*/ 0 h 69"/>
                <a:gd name="T28" fmla="*/ 0 w 20"/>
                <a:gd name="T29" fmla="*/ 0 h 69"/>
                <a:gd name="T30" fmla="*/ 0 w 20"/>
                <a:gd name="T31" fmla="*/ 0 h 69"/>
                <a:gd name="T32" fmla="*/ 0 w 20"/>
                <a:gd name="T33" fmla="*/ 0 h 69"/>
                <a:gd name="T34" fmla="*/ 0 w 20"/>
                <a:gd name="T35" fmla="*/ 0 h 69"/>
                <a:gd name="T36" fmla="*/ 0 w 20"/>
                <a:gd name="T37" fmla="*/ 0 h 69"/>
                <a:gd name="T38" fmla="*/ 0 w 20"/>
                <a:gd name="T39" fmla="*/ 0 h 69"/>
                <a:gd name="T40" fmla="*/ 0 w 20"/>
                <a:gd name="T41" fmla="*/ 0 h 69"/>
                <a:gd name="T42" fmla="*/ 0 w 20"/>
                <a:gd name="T43" fmla="*/ 0 h 69"/>
                <a:gd name="T44" fmla="*/ 0 w 20"/>
                <a:gd name="T45" fmla="*/ 0 h 69"/>
                <a:gd name="T46" fmla="*/ 0 w 20"/>
                <a:gd name="T47" fmla="*/ 0 h 69"/>
                <a:gd name="T48" fmla="*/ 0 w 20"/>
                <a:gd name="T49" fmla="*/ 0 h 69"/>
                <a:gd name="T50" fmla="*/ 0 w 20"/>
                <a:gd name="T51" fmla="*/ 0 h 69"/>
                <a:gd name="T52" fmla="*/ 0 w 20"/>
                <a:gd name="T53" fmla="*/ 0 h 69"/>
                <a:gd name="T54" fmla="*/ 0 w 20"/>
                <a:gd name="T55" fmla="*/ 0 h 69"/>
                <a:gd name="T56" fmla="*/ 0 w 20"/>
                <a:gd name="T57" fmla="*/ 0 h 69"/>
                <a:gd name="T58" fmla="*/ 0 w 20"/>
                <a:gd name="T59" fmla="*/ 0 h 69"/>
                <a:gd name="T60" fmla="*/ 0 w 20"/>
                <a:gd name="T61" fmla="*/ 0 h 69"/>
                <a:gd name="T62" fmla="*/ 0 w 20"/>
                <a:gd name="T63" fmla="*/ 0 h 69"/>
                <a:gd name="T64" fmla="*/ 0 w 20"/>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9">
                  <a:moveTo>
                    <a:pt x="0" y="57"/>
                  </a:moveTo>
                  <a:lnTo>
                    <a:pt x="0" y="57"/>
                  </a:lnTo>
                  <a:lnTo>
                    <a:pt x="0" y="60"/>
                  </a:lnTo>
                  <a:lnTo>
                    <a:pt x="2" y="63"/>
                  </a:lnTo>
                  <a:lnTo>
                    <a:pt x="2" y="65"/>
                  </a:lnTo>
                  <a:lnTo>
                    <a:pt x="5" y="65"/>
                  </a:lnTo>
                  <a:lnTo>
                    <a:pt x="7" y="65"/>
                  </a:lnTo>
                  <a:lnTo>
                    <a:pt x="7" y="69"/>
                  </a:lnTo>
                  <a:lnTo>
                    <a:pt x="10" y="69"/>
                  </a:lnTo>
                  <a:lnTo>
                    <a:pt x="12" y="69"/>
                  </a:lnTo>
                  <a:lnTo>
                    <a:pt x="15" y="65"/>
                  </a:lnTo>
                  <a:lnTo>
                    <a:pt x="17" y="65"/>
                  </a:lnTo>
                  <a:lnTo>
                    <a:pt x="20" y="63"/>
                  </a:lnTo>
                  <a:lnTo>
                    <a:pt x="20" y="60"/>
                  </a:lnTo>
                  <a:lnTo>
                    <a:pt x="20" y="57"/>
                  </a:lnTo>
                  <a:lnTo>
                    <a:pt x="20" y="14"/>
                  </a:lnTo>
                  <a:lnTo>
                    <a:pt x="20" y="12"/>
                  </a:lnTo>
                  <a:lnTo>
                    <a:pt x="20" y="8"/>
                  </a:lnTo>
                  <a:lnTo>
                    <a:pt x="20" y="6"/>
                  </a:lnTo>
                  <a:lnTo>
                    <a:pt x="17" y="6"/>
                  </a:lnTo>
                  <a:lnTo>
                    <a:pt x="15" y="3"/>
                  </a:lnTo>
                  <a:lnTo>
                    <a:pt x="12" y="0"/>
                  </a:lnTo>
                  <a:lnTo>
                    <a:pt x="10" y="0"/>
                  </a:lnTo>
                  <a:lnTo>
                    <a:pt x="7" y="0"/>
                  </a:lnTo>
                  <a:lnTo>
                    <a:pt x="7" y="3"/>
                  </a:lnTo>
                  <a:lnTo>
                    <a:pt x="5" y="3"/>
                  </a:lnTo>
                  <a:lnTo>
                    <a:pt x="2" y="6"/>
                  </a:lnTo>
                  <a:lnTo>
                    <a:pt x="0" y="8"/>
                  </a:lnTo>
                  <a:lnTo>
                    <a:pt x="0" y="14"/>
                  </a:lnTo>
                  <a:lnTo>
                    <a:pt x="0" y="57"/>
                  </a:lnTo>
                  <a:close/>
                </a:path>
              </a:pathLst>
            </a:custGeom>
            <a:solidFill>
              <a:srgbClr val="000000"/>
            </a:solidFill>
            <a:ln w="6350">
              <a:solidFill>
                <a:srgbClr val="000000"/>
              </a:solidFill>
              <a:prstDash val="solid"/>
              <a:round/>
              <a:headEnd/>
              <a:tailEnd/>
            </a:ln>
          </p:spPr>
          <p:txBody>
            <a:bodyPr/>
            <a:lstStyle/>
            <a:p>
              <a:endParaRPr lang="de-DE"/>
            </a:p>
          </p:txBody>
        </p:sp>
        <p:sp>
          <p:nvSpPr>
            <p:cNvPr id="43107" name="Line 102"/>
            <p:cNvSpPr>
              <a:spLocks noChangeShapeType="1"/>
            </p:cNvSpPr>
            <p:nvPr/>
          </p:nvSpPr>
          <p:spPr bwMode="auto">
            <a:xfrm>
              <a:off x="936" y="313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08" name="Freeform 103"/>
            <p:cNvSpPr>
              <a:spLocks/>
            </p:cNvSpPr>
            <p:nvPr/>
          </p:nvSpPr>
          <p:spPr bwMode="auto">
            <a:xfrm>
              <a:off x="932" y="3132"/>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7" y="3"/>
                  </a:lnTo>
                  <a:lnTo>
                    <a:pt x="5" y="3"/>
                  </a:lnTo>
                  <a:lnTo>
                    <a:pt x="2" y="6"/>
                  </a:lnTo>
                  <a:lnTo>
                    <a:pt x="0" y="8"/>
                  </a:lnTo>
                  <a:lnTo>
                    <a:pt x="0" y="12"/>
                  </a:lnTo>
                  <a:lnTo>
                    <a:pt x="0" y="14"/>
                  </a:lnTo>
                  <a:lnTo>
                    <a:pt x="0" y="17"/>
                  </a:lnTo>
                  <a:lnTo>
                    <a:pt x="2" y="20"/>
                  </a:lnTo>
                  <a:lnTo>
                    <a:pt x="5" y="23"/>
                  </a:lnTo>
                  <a:lnTo>
                    <a:pt x="7" y="23"/>
                  </a:lnTo>
                  <a:lnTo>
                    <a:pt x="22" y="23"/>
                  </a:lnTo>
                  <a:lnTo>
                    <a:pt x="27" y="23"/>
                  </a:lnTo>
                  <a:lnTo>
                    <a:pt x="30" y="23"/>
                  </a:lnTo>
                  <a:lnTo>
                    <a:pt x="33" y="23"/>
                  </a:lnTo>
                  <a:lnTo>
                    <a:pt x="33" y="20"/>
                  </a:lnTo>
                  <a:lnTo>
                    <a:pt x="36" y="20"/>
                  </a:lnTo>
                  <a:lnTo>
                    <a:pt x="36" y="17"/>
                  </a:lnTo>
                  <a:lnTo>
                    <a:pt x="38" y="14"/>
                  </a:lnTo>
                  <a:lnTo>
                    <a:pt x="38" y="12"/>
                  </a:lnTo>
                  <a:lnTo>
                    <a:pt x="36" y="8"/>
                  </a:lnTo>
                  <a:lnTo>
                    <a:pt x="36" y="6"/>
                  </a:lnTo>
                  <a:lnTo>
                    <a:pt x="33" y="6"/>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09" name="Line 104"/>
            <p:cNvSpPr>
              <a:spLocks noChangeShapeType="1"/>
            </p:cNvSpPr>
            <p:nvPr/>
          </p:nvSpPr>
          <p:spPr bwMode="auto">
            <a:xfrm>
              <a:off x="937" y="313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10" name="Freeform 105"/>
            <p:cNvSpPr>
              <a:spLocks/>
            </p:cNvSpPr>
            <p:nvPr/>
          </p:nvSpPr>
          <p:spPr bwMode="auto">
            <a:xfrm>
              <a:off x="937" y="3130"/>
              <a:ext cx="5" cy="8"/>
            </a:xfrm>
            <a:custGeom>
              <a:avLst/>
              <a:gdLst>
                <a:gd name="T0" fmla="*/ 0 w 21"/>
                <a:gd name="T1" fmla="*/ 0 h 31"/>
                <a:gd name="T2" fmla="*/ 0 w 21"/>
                <a:gd name="T3" fmla="*/ 0 h 31"/>
                <a:gd name="T4" fmla="*/ 0 w 21"/>
                <a:gd name="T5" fmla="*/ 0 h 31"/>
                <a:gd name="T6" fmla="*/ 0 w 21"/>
                <a:gd name="T7" fmla="*/ 0 h 31"/>
                <a:gd name="T8" fmla="*/ 0 w 21"/>
                <a:gd name="T9" fmla="*/ 0 h 31"/>
                <a:gd name="T10" fmla="*/ 0 w 21"/>
                <a:gd name="T11" fmla="*/ 0 h 31"/>
                <a:gd name="T12" fmla="*/ 0 w 21"/>
                <a:gd name="T13" fmla="*/ 0 h 31"/>
                <a:gd name="T14" fmla="*/ 0 w 21"/>
                <a:gd name="T15" fmla="*/ 0 h 31"/>
                <a:gd name="T16" fmla="*/ 0 w 21"/>
                <a:gd name="T17" fmla="*/ 0 h 31"/>
                <a:gd name="T18" fmla="*/ 0 w 21"/>
                <a:gd name="T19" fmla="*/ 0 h 31"/>
                <a:gd name="T20" fmla="*/ 0 w 21"/>
                <a:gd name="T21" fmla="*/ 0 h 31"/>
                <a:gd name="T22" fmla="*/ 0 w 21"/>
                <a:gd name="T23" fmla="*/ 0 h 31"/>
                <a:gd name="T24" fmla="*/ 0 w 21"/>
                <a:gd name="T25" fmla="*/ 0 h 31"/>
                <a:gd name="T26" fmla="*/ 0 w 21"/>
                <a:gd name="T27" fmla="*/ 0 h 31"/>
                <a:gd name="T28" fmla="*/ 0 w 21"/>
                <a:gd name="T29" fmla="*/ 0 h 31"/>
                <a:gd name="T30" fmla="*/ 0 w 21"/>
                <a:gd name="T31" fmla="*/ 0 h 31"/>
                <a:gd name="T32" fmla="*/ 0 w 21"/>
                <a:gd name="T33" fmla="*/ 0 h 31"/>
                <a:gd name="T34" fmla="*/ 0 w 21"/>
                <a:gd name="T35" fmla="*/ 0 h 31"/>
                <a:gd name="T36" fmla="*/ 0 w 21"/>
                <a:gd name="T37" fmla="*/ 0 h 31"/>
                <a:gd name="T38" fmla="*/ 0 w 21"/>
                <a:gd name="T39" fmla="*/ 0 h 31"/>
                <a:gd name="T40" fmla="*/ 0 w 21"/>
                <a:gd name="T41" fmla="*/ 0 h 31"/>
                <a:gd name="T42" fmla="*/ 0 w 21"/>
                <a:gd name="T43" fmla="*/ 0 h 31"/>
                <a:gd name="T44" fmla="*/ 0 w 21"/>
                <a:gd name="T45" fmla="*/ 0 h 31"/>
                <a:gd name="T46" fmla="*/ 0 w 21"/>
                <a:gd name="T47" fmla="*/ 0 h 31"/>
                <a:gd name="T48" fmla="*/ 0 w 21"/>
                <a:gd name="T49" fmla="*/ 0 h 31"/>
                <a:gd name="T50" fmla="*/ 0 w 21"/>
                <a:gd name="T51" fmla="*/ 0 h 31"/>
                <a:gd name="T52" fmla="*/ 0 w 21"/>
                <a:gd name="T53" fmla="*/ 0 h 31"/>
                <a:gd name="T54" fmla="*/ 0 w 21"/>
                <a:gd name="T55" fmla="*/ 0 h 31"/>
                <a:gd name="T56" fmla="*/ 0 w 21"/>
                <a:gd name="T57" fmla="*/ 0 h 31"/>
                <a:gd name="T58" fmla="*/ 0 w 21"/>
                <a:gd name="T59" fmla="*/ 0 h 31"/>
                <a:gd name="T60" fmla="*/ 0 w 21"/>
                <a:gd name="T61" fmla="*/ 0 h 31"/>
                <a:gd name="T62" fmla="*/ 0 w 21"/>
                <a:gd name="T63" fmla="*/ 0 h 31"/>
                <a:gd name="T64" fmla="*/ 0 w 21"/>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1">
                  <a:moveTo>
                    <a:pt x="0" y="20"/>
                  </a:moveTo>
                  <a:lnTo>
                    <a:pt x="0" y="22"/>
                  </a:lnTo>
                  <a:lnTo>
                    <a:pt x="0" y="25"/>
                  </a:lnTo>
                  <a:lnTo>
                    <a:pt x="0" y="28"/>
                  </a:lnTo>
                  <a:lnTo>
                    <a:pt x="3" y="28"/>
                  </a:lnTo>
                  <a:lnTo>
                    <a:pt x="3" y="31"/>
                  </a:lnTo>
                  <a:lnTo>
                    <a:pt x="5" y="31"/>
                  </a:lnTo>
                  <a:lnTo>
                    <a:pt x="8" y="31"/>
                  </a:lnTo>
                  <a:lnTo>
                    <a:pt x="10" y="31"/>
                  </a:lnTo>
                  <a:lnTo>
                    <a:pt x="13" y="31"/>
                  </a:lnTo>
                  <a:lnTo>
                    <a:pt x="16" y="31"/>
                  </a:lnTo>
                  <a:lnTo>
                    <a:pt x="16" y="28"/>
                  </a:lnTo>
                  <a:lnTo>
                    <a:pt x="19" y="28"/>
                  </a:lnTo>
                  <a:lnTo>
                    <a:pt x="19" y="25"/>
                  </a:lnTo>
                  <a:lnTo>
                    <a:pt x="21" y="22"/>
                  </a:lnTo>
                  <a:lnTo>
                    <a:pt x="21" y="14"/>
                  </a:lnTo>
                  <a:lnTo>
                    <a:pt x="21" y="8"/>
                  </a:lnTo>
                  <a:lnTo>
                    <a:pt x="19" y="6"/>
                  </a:lnTo>
                  <a:lnTo>
                    <a:pt x="19" y="3"/>
                  </a:lnTo>
                  <a:lnTo>
                    <a:pt x="16" y="3"/>
                  </a:lnTo>
                  <a:lnTo>
                    <a:pt x="16" y="0"/>
                  </a:lnTo>
                  <a:lnTo>
                    <a:pt x="13" y="0"/>
                  </a:lnTo>
                  <a:lnTo>
                    <a:pt x="10" y="0"/>
                  </a:lnTo>
                  <a:lnTo>
                    <a:pt x="8" y="0"/>
                  </a:lnTo>
                  <a:lnTo>
                    <a:pt x="5" y="0"/>
                  </a:lnTo>
                  <a:lnTo>
                    <a:pt x="3" y="0"/>
                  </a:lnTo>
                  <a:lnTo>
                    <a:pt x="3" y="3"/>
                  </a:lnTo>
                  <a:lnTo>
                    <a:pt x="0" y="3"/>
                  </a:lnTo>
                  <a:lnTo>
                    <a:pt x="0" y="6"/>
                  </a:lnTo>
                  <a:lnTo>
                    <a:pt x="0" y="11"/>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111" name="Line 106"/>
            <p:cNvSpPr>
              <a:spLocks noChangeShapeType="1"/>
            </p:cNvSpPr>
            <p:nvPr/>
          </p:nvSpPr>
          <p:spPr bwMode="auto">
            <a:xfrm>
              <a:off x="940" y="31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12" name="Freeform 107"/>
            <p:cNvSpPr>
              <a:spLocks/>
            </p:cNvSpPr>
            <p:nvPr/>
          </p:nvSpPr>
          <p:spPr bwMode="auto">
            <a:xfrm>
              <a:off x="937" y="3130"/>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8" y="0"/>
                  </a:lnTo>
                  <a:lnTo>
                    <a:pt x="5" y="0"/>
                  </a:lnTo>
                  <a:lnTo>
                    <a:pt x="3" y="0"/>
                  </a:lnTo>
                  <a:lnTo>
                    <a:pt x="3" y="3"/>
                  </a:lnTo>
                  <a:lnTo>
                    <a:pt x="0" y="3"/>
                  </a:lnTo>
                  <a:lnTo>
                    <a:pt x="0" y="6"/>
                  </a:lnTo>
                  <a:lnTo>
                    <a:pt x="0" y="8"/>
                  </a:lnTo>
                  <a:lnTo>
                    <a:pt x="0" y="11"/>
                  </a:lnTo>
                  <a:lnTo>
                    <a:pt x="0" y="14"/>
                  </a:lnTo>
                  <a:lnTo>
                    <a:pt x="0" y="16"/>
                  </a:lnTo>
                  <a:lnTo>
                    <a:pt x="3" y="16"/>
                  </a:lnTo>
                  <a:lnTo>
                    <a:pt x="3" y="20"/>
                  </a:lnTo>
                  <a:lnTo>
                    <a:pt x="5" y="20"/>
                  </a:lnTo>
                  <a:lnTo>
                    <a:pt x="8" y="22"/>
                  </a:lnTo>
                  <a:lnTo>
                    <a:pt x="24" y="22"/>
                  </a:lnTo>
                  <a:lnTo>
                    <a:pt x="29" y="22"/>
                  </a:lnTo>
                  <a:lnTo>
                    <a:pt x="31" y="20"/>
                  </a:lnTo>
                  <a:lnTo>
                    <a:pt x="33" y="16"/>
                  </a:lnTo>
                  <a:lnTo>
                    <a:pt x="36" y="14"/>
                  </a:lnTo>
                  <a:lnTo>
                    <a:pt x="36" y="11"/>
                  </a:lnTo>
                  <a:lnTo>
                    <a:pt x="36" y="8"/>
                  </a:lnTo>
                  <a:lnTo>
                    <a:pt x="36" y="6"/>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13" name="Line 108"/>
            <p:cNvSpPr>
              <a:spLocks noChangeShapeType="1"/>
            </p:cNvSpPr>
            <p:nvPr/>
          </p:nvSpPr>
          <p:spPr bwMode="auto">
            <a:xfrm>
              <a:off x="941" y="31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14" name="Freeform 109"/>
            <p:cNvSpPr>
              <a:spLocks/>
            </p:cNvSpPr>
            <p:nvPr/>
          </p:nvSpPr>
          <p:spPr bwMode="auto">
            <a:xfrm>
              <a:off x="941" y="3108"/>
              <a:ext cx="5" cy="28"/>
            </a:xfrm>
            <a:custGeom>
              <a:avLst/>
              <a:gdLst>
                <a:gd name="T0" fmla="*/ 0 w 20"/>
                <a:gd name="T1" fmla="*/ 0 h 110"/>
                <a:gd name="T2" fmla="*/ 0 w 20"/>
                <a:gd name="T3" fmla="*/ 0 h 110"/>
                <a:gd name="T4" fmla="*/ 0 w 20"/>
                <a:gd name="T5" fmla="*/ 0 h 110"/>
                <a:gd name="T6" fmla="*/ 0 w 20"/>
                <a:gd name="T7" fmla="*/ 0 h 110"/>
                <a:gd name="T8" fmla="*/ 0 w 20"/>
                <a:gd name="T9" fmla="*/ 0 h 110"/>
                <a:gd name="T10" fmla="*/ 0 w 20"/>
                <a:gd name="T11" fmla="*/ 0 h 110"/>
                <a:gd name="T12" fmla="*/ 0 w 20"/>
                <a:gd name="T13" fmla="*/ 0 h 110"/>
                <a:gd name="T14" fmla="*/ 0 w 20"/>
                <a:gd name="T15" fmla="*/ 0 h 110"/>
                <a:gd name="T16" fmla="*/ 0 w 20"/>
                <a:gd name="T17" fmla="*/ 0 h 110"/>
                <a:gd name="T18" fmla="*/ 0 w 20"/>
                <a:gd name="T19" fmla="*/ 0 h 110"/>
                <a:gd name="T20" fmla="*/ 0 w 20"/>
                <a:gd name="T21" fmla="*/ 0 h 110"/>
                <a:gd name="T22" fmla="*/ 0 w 20"/>
                <a:gd name="T23" fmla="*/ 0 h 110"/>
                <a:gd name="T24" fmla="*/ 0 w 20"/>
                <a:gd name="T25" fmla="*/ 0 h 110"/>
                <a:gd name="T26" fmla="*/ 0 w 20"/>
                <a:gd name="T27" fmla="*/ 0 h 110"/>
                <a:gd name="T28" fmla="*/ 0 w 20"/>
                <a:gd name="T29" fmla="*/ 0 h 110"/>
                <a:gd name="T30" fmla="*/ 0 w 20"/>
                <a:gd name="T31" fmla="*/ 0 h 110"/>
                <a:gd name="T32" fmla="*/ 0 w 20"/>
                <a:gd name="T33" fmla="*/ 0 h 110"/>
                <a:gd name="T34" fmla="*/ 0 w 20"/>
                <a:gd name="T35" fmla="*/ 0 h 110"/>
                <a:gd name="T36" fmla="*/ 0 w 20"/>
                <a:gd name="T37" fmla="*/ 0 h 110"/>
                <a:gd name="T38" fmla="*/ 0 w 20"/>
                <a:gd name="T39" fmla="*/ 0 h 110"/>
                <a:gd name="T40" fmla="*/ 0 w 20"/>
                <a:gd name="T41" fmla="*/ 0 h 110"/>
                <a:gd name="T42" fmla="*/ 0 w 20"/>
                <a:gd name="T43" fmla="*/ 0 h 110"/>
                <a:gd name="T44" fmla="*/ 0 w 20"/>
                <a:gd name="T45" fmla="*/ 0 h 110"/>
                <a:gd name="T46" fmla="*/ 0 w 20"/>
                <a:gd name="T47" fmla="*/ 0 h 110"/>
                <a:gd name="T48" fmla="*/ 0 w 20"/>
                <a:gd name="T49" fmla="*/ 0 h 110"/>
                <a:gd name="T50" fmla="*/ 0 w 20"/>
                <a:gd name="T51" fmla="*/ 0 h 110"/>
                <a:gd name="T52" fmla="*/ 0 w 20"/>
                <a:gd name="T53" fmla="*/ 0 h 110"/>
                <a:gd name="T54" fmla="*/ 0 w 20"/>
                <a:gd name="T55" fmla="*/ 0 h 110"/>
                <a:gd name="T56" fmla="*/ 0 w 20"/>
                <a:gd name="T57" fmla="*/ 0 h 110"/>
                <a:gd name="T58" fmla="*/ 0 w 20"/>
                <a:gd name="T59" fmla="*/ 0 h 110"/>
                <a:gd name="T60" fmla="*/ 0 w 20"/>
                <a:gd name="T61" fmla="*/ 0 h 110"/>
                <a:gd name="T62" fmla="*/ 0 w 20"/>
                <a:gd name="T63" fmla="*/ 0 h 110"/>
                <a:gd name="T64" fmla="*/ 0 w 20"/>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110">
                  <a:moveTo>
                    <a:pt x="0" y="99"/>
                  </a:moveTo>
                  <a:lnTo>
                    <a:pt x="0" y="99"/>
                  </a:lnTo>
                  <a:lnTo>
                    <a:pt x="0" y="102"/>
                  </a:lnTo>
                  <a:lnTo>
                    <a:pt x="3" y="104"/>
                  </a:lnTo>
                  <a:lnTo>
                    <a:pt x="5" y="108"/>
                  </a:lnTo>
                  <a:lnTo>
                    <a:pt x="8" y="108"/>
                  </a:lnTo>
                  <a:lnTo>
                    <a:pt x="8" y="110"/>
                  </a:lnTo>
                  <a:lnTo>
                    <a:pt x="10" y="110"/>
                  </a:lnTo>
                  <a:lnTo>
                    <a:pt x="13" y="110"/>
                  </a:lnTo>
                  <a:lnTo>
                    <a:pt x="15" y="108"/>
                  </a:lnTo>
                  <a:lnTo>
                    <a:pt x="17" y="104"/>
                  </a:lnTo>
                  <a:lnTo>
                    <a:pt x="20" y="102"/>
                  </a:lnTo>
                  <a:lnTo>
                    <a:pt x="20" y="99"/>
                  </a:lnTo>
                  <a:lnTo>
                    <a:pt x="20" y="14"/>
                  </a:lnTo>
                  <a:lnTo>
                    <a:pt x="20" y="8"/>
                  </a:lnTo>
                  <a:lnTo>
                    <a:pt x="20" y="6"/>
                  </a:lnTo>
                  <a:lnTo>
                    <a:pt x="17" y="6"/>
                  </a:lnTo>
                  <a:lnTo>
                    <a:pt x="17" y="3"/>
                  </a:lnTo>
                  <a:lnTo>
                    <a:pt x="15" y="3"/>
                  </a:lnTo>
                  <a:lnTo>
                    <a:pt x="15" y="0"/>
                  </a:lnTo>
                  <a:lnTo>
                    <a:pt x="13" y="0"/>
                  </a:lnTo>
                  <a:lnTo>
                    <a:pt x="10" y="0"/>
                  </a:lnTo>
                  <a:lnTo>
                    <a:pt x="8" y="0"/>
                  </a:lnTo>
                  <a:lnTo>
                    <a:pt x="5" y="3"/>
                  </a:lnTo>
                  <a:lnTo>
                    <a:pt x="3" y="3"/>
                  </a:lnTo>
                  <a:lnTo>
                    <a:pt x="3" y="6"/>
                  </a:lnTo>
                  <a:lnTo>
                    <a:pt x="0" y="6"/>
                  </a:lnTo>
                  <a:lnTo>
                    <a:pt x="0" y="14"/>
                  </a:lnTo>
                  <a:lnTo>
                    <a:pt x="0" y="99"/>
                  </a:lnTo>
                  <a:close/>
                </a:path>
              </a:pathLst>
            </a:custGeom>
            <a:solidFill>
              <a:srgbClr val="000000"/>
            </a:solidFill>
            <a:ln w="6350">
              <a:solidFill>
                <a:srgbClr val="000000"/>
              </a:solidFill>
              <a:prstDash val="solid"/>
              <a:round/>
              <a:headEnd/>
              <a:tailEnd/>
            </a:ln>
          </p:spPr>
          <p:txBody>
            <a:bodyPr/>
            <a:lstStyle/>
            <a:p>
              <a:endParaRPr lang="de-DE"/>
            </a:p>
          </p:txBody>
        </p:sp>
        <p:sp>
          <p:nvSpPr>
            <p:cNvPr id="43115" name="Line 110"/>
            <p:cNvSpPr>
              <a:spLocks noChangeShapeType="1"/>
            </p:cNvSpPr>
            <p:nvPr/>
          </p:nvSpPr>
          <p:spPr bwMode="auto">
            <a:xfrm>
              <a:off x="944" y="31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16" name="Freeform 111"/>
            <p:cNvSpPr>
              <a:spLocks/>
            </p:cNvSpPr>
            <p:nvPr/>
          </p:nvSpPr>
          <p:spPr bwMode="auto">
            <a:xfrm>
              <a:off x="941" y="3108"/>
              <a:ext cx="10"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3"/>
                  </a:lnTo>
                  <a:lnTo>
                    <a:pt x="3" y="3"/>
                  </a:lnTo>
                  <a:lnTo>
                    <a:pt x="3" y="6"/>
                  </a:lnTo>
                  <a:lnTo>
                    <a:pt x="0" y="6"/>
                  </a:lnTo>
                  <a:lnTo>
                    <a:pt x="0" y="8"/>
                  </a:lnTo>
                  <a:lnTo>
                    <a:pt x="0" y="12"/>
                  </a:lnTo>
                  <a:lnTo>
                    <a:pt x="0" y="14"/>
                  </a:lnTo>
                  <a:lnTo>
                    <a:pt x="0" y="18"/>
                  </a:lnTo>
                  <a:lnTo>
                    <a:pt x="3" y="18"/>
                  </a:lnTo>
                  <a:lnTo>
                    <a:pt x="3" y="20"/>
                  </a:lnTo>
                  <a:lnTo>
                    <a:pt x="5" y="20"/>
                  </a:lnTo>
                  <a:lnTo>
                    <a:pt x="8" y="22"/>
                  </a:lnTo>
                  <a:lnTo>
                    <a:pt x="22" y="22"/>
                  </a:lnTo>
                  <a:lnTo>
                    <a:pt x="27" y="22"/>
                  </a:lnTo>
                  <a:lnTo>
                    <a:pt x="30" y="22"/>
                  </a:lnTo>
                  <a:lnTo>
                    <a:pt x="32" y="20"/>
                  </a:lnTo>
                  <a:lnTo>
                    <a:pt x="35" y="18"/>
                  </a:lnTo>
                  <a:lnTo>
                    <a:pt x="35" y="14"/>
                  </a:lnTo>
                  <a:lnTo>
                    <a:pt x="35" y="12"/>
                  </a:lnTo>
                  <a:lnTo>
                    <a:pt x="35" y="8"/>
                  </a:lnTo>
                  <a:lnTo>
                    <a:pt x="35" y="6"/>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17" name="Line 112"/>
            <p:cNvSpPr>
              <a:spLocks noChangeShapeType="1"/>
            </p:cNvSpPr>
            <p:nvPr/>
          </p:nvSpPr>
          <p:spPr bwMode="auto">
            <a:xfrm>
              <a:off x="945" y="31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18" name="Freeform 113"/>
            <p:cNvSpPr>
              <a:spLocks/>
            </p:cNvSpPr>
            <p:nvPr/>
          </p:nvSpPr>
          <p:spPr bwMode="auto">
            <a:xfrm>
              <a:off x="945" y="3103"/>
              <a:ext cx="6"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4"/>
                  </a:moveTo>
                  <a:lnTo>
                    <a:pt x="2" y="36"/>
                  </a:lnTo>
                  <a:lnTo>
                    <a:pt x="2" y="40"/>
                  </a:lnTo>
                  <a:lnTo>
                    <a:pt x="5" y="42"/>
                  </a:lnTo>
                  <a:lnTo>
                    <a:pt x="7" y="44"/>
                  </a:lnTo>
                  <a:lnTo>
                    <a:pt x="10" y="44"/>
                  </a:lnTo>
                  <a:lnTo>
                    <a:pt x="12" y="44"/>
                  </a:lnTo>
                  <a:lnTo>
                    <a:pt x="15" y="44"/>
                  </a:lnTo>
                  <a:lnTo>
                    <a:pt x="17" y="42"/>
                  </a:lnTo>
                  <a:lnTo>
                    <a:pt x="20" y="40"/>
                  </a:lnTo>
                  <a:lnTo>
                    <a:pt x="20" y="36"/>
                  </a:lnTo>
                  <a:lnTo>
                    <a:pt x="20" y="17"/>
                  </a:lnTo>
                  <a:lnTo>
                    <a:pt x="20" y="11"/>
                  </a:lnTo>
                  <a:lnTo>
                    <a:pt x="20" y="8"/>
                  </a:lnTo>
                  <a:lnTo>
                    <a:pt x="20" y="5"/>
                  </a:lnTo>
                  <a:lnTo>
                    <a:pt x="17" y="5"/>
                  </a:lnTo>
                  <a:lnTo>
                    <a:pt x="17" y="2"/>
                  </a:lnTo>
                  <a:lnTo>
                    <a:pt x="15" y="2"/>
                  </a:lnTo>
                  <a:lnTo>
                    <a:pt x="12" y="0"/>
                  </a:lnTo>
                  <a:lnTo>
                    <a:pt x="10" y="0"/>
                  </a:lnTo>
                  <a:lnTo>
                    <a:pt x="7" y="2"/>
                  </a:lnTo>
                  <a:lnTo>
                    <a:pt x="5" y="2"/>
                  </a:lnTo>
                  <a:lnTo>
                    <a:pt x="5" y="5"/>
                  </a:lnTo>
                  <a:lnTo>
                    <a:pt x="2" y="5"/>
                  </a:lnTo>
                  <a:lnTo>
                    <a:pt x="2" y="8"/>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119" name="Line 114"/>
            <p:cNvSpPr>
              <a:spLocks noChangeShapeType="1"/>
            </p:cNvSpPr>
            <p:nvPr/>
          </p:nvSpPr>
          <p:spPr bwMode="auto">
            <a:xfrm>
              <a:off x="949" y="31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20" name="Freeform 115"/>
            <p:cNvSpPr>
              <a:spLocks/>
            </p:cNvSpPr>
            <p:nvPr/>
          </p:nvSpPr>
          <p:spPr bwMode="auto">
            <a:xfrm>
              <a:off x="945" y="3103"/>
              <a:ext cx="14" cy="5"/>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10" y="0"/>
                  </a:lnTo>
                  <a:lnTo>
                    <a:pt x="7" y="2"/>
                  </a:lnTo>
                  <a:lnTo>
                    <a:pt x="5" y="2"/>
                  </a:lnTo>
                  <a:lnTo>
                    <a:pt x="5" y="5"/>
                  </a:lnTo>
                  <a:lnTo>
                    <a:pt x="2" y="5"/>
                  </a:lnTo>
                  <a:lnTo>
                    <a:pt x="2" y="8"/>
                  </a:lnTo>
                  <a:lnTo>
                    <a:pt x="2" y="11"/>
                  </a:lnTo>
                  <a:lnTo>
                    <a:pt x="0" y="11"/>
                  </a:lnTo>
                  <a:lnTo>
                    <a:pt x="2" y="13"/>
                  </a:lnTo>
                  <a:lnTo>
                    <a:pt x="2" y="17"/>
                  </a:lnTo>
                  <a:lnTo>
                    <a:pt x="2" y="19"/>
                  </a:lnTo>
                  <a:lnTo>
                    <a:pt x="5" y="19"/>
                  </a:lnTo>
                  <a:lnTo>
                    <a:pt x="5" y="22"/>
                  </a:lnTo>
                  <a:lnTo>
                    <a:pt x="7" y="22"/>
                  </a:lnTo>
                  <a:lnTo>
                    <a:pt x="10" y="22"/>
                  </a:lnTo>
                  <a:lnTo>
                    <a:pt x="41" y="22"/>
                  </a:lnTo>
                  <a:lnTo>
                    <a:pt x="46" y="22"/>
                  </a:lnTo>
                  <a:lnTo>
                    <a:pt x="48" y="22"/>
                  </a:lnTo>
                  <a:lnTo>
                    <a:pt x="51" y="22"/>
                  </a:lnTo>
                  <a:lnTo>
                    <a:pt x="51" y="19"/>
                  </a:lnTo>
                  <a:lnTo>
                    <a:pt x="53" y="19"/>
                  </a:lnTo>
                  <a:lnTo>
                    <a:pt x="53" y="17"/>
                  </a:lnTo>
                  <a:lnTo>
                    <a:pt x="53" y="13"/>
                  </a:lnTo>
                  <a:lnTo>
                    <a:pt x="53" y="11"/>
                  </a:lnTo>
                  <a:lnTo>
                    <a:pt x="53" y="8"/>
                  </a:lnTo>
                  <a:lnTo>
                    <a:pt x="53" y="5"/>
                  </a:lnTo>
                  <a:lnTo>
                    <a:pt x="51" y="5"/>
                  </a:lnTo>
                  <a:lnTo>
                    <a:pt x="51" y="2"/>
                  </a:lnTo>
                  <a:lnTo>
                    <a:pt x="48" y="2"/>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21" name="Line 116"/>
            <p:cNvSpPr>
              <a:spLocks noChangeShapeType="1"/>
            </p:cNvSpPr>
            <p:nvPr/>
          </p:nvSpPr>
          <p:spPr bwMode="auto">
            <a:xfrm>
              <a:off x="954" y="310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22" name="Freeform 117"/>
            <p:cNvSpPr>
              <a:spLocks/>
            </p:cNvSpPr>
            <p:nvPr/>
          </p:nvSpPr>
          <p:spPr bwMode="auto">
            <a:xfrm>
              <a:off x="954" y="3098"/>
              <a:ext cx="5" cy="10"/>
            </a:xfrm>
            <a:custGeom>
              <a:avLst/>
              <a:gdLst>
                <a:gd name="T0" fmla="*/ 0 w 21"/>
                <a:gd name="T1" fmla="*/ 0 h 43"/>
                <a:gd name="T2" fmla="*/ 0 w 21"/>
                <a:gd name="T3" fmla="*/ 0 h 43"/>
                <a:gd name="T4" fmla="*/ 0 w 21"/>
                <a:gd name="T5" fmla="*/ 0 h 43"/>
                <a:gd name="T6" fmla="*/ 0 w 21"/>
                <a:gd name="T7" fmla="*/ 0 h 43"/>
                <a:gd name="T8" fmla="*/ 0 w 21"/>
                <a:gd name="T9" fmla="*/ 0 h 43"/>
                <a:gd name="T10" fmla="*/ 0 w 21"/>
                <a:gd name="T11" fmla="*/ 0 h 43"/>
                <a:gd name="T12" fmla="*/ 0 w 21"/>
                <a:gd name="T13" fmla="*/ 0 h 43"/>
                <a:gd name="T14" fmla="*/ 0 w 21"/>
                <a:gd name="T15" fmla="*/ 0 h 43"/>
                <a:gd name="T16" fmla="*/ 0 w 21"/>
                <a:gd name="T17" fmla="*/ 0 h 43"/>
                <a:gd name="T18" fmla="*/ 0 w 21"/>
                <a:gd name="T19" fmla="*/ 0 h 43"/>
                <a:gd name="T20" fmla="*/ 0 w 21"/>
                <a:gd name="T21" fmla="*/ 0 h 43"/>
                <a:gd name="T22" fmla="*/ 0 w 21"/>
                <a:gd name="T23" fmla="*/ 0 h 43"/>
                <a:gd name="T24" fmla="*/ 0 w 21"/>
                <a:gd name="T25" fmla="*/ 0 h 43"/>
                <a:gd name="T26" fmla="*/ 0 w 21"/>
                <a:gd name="T27" fmla="*/ 0 h 43"/>
                <a:gd name="T28" fmla="*/ 0 w 21"/>
                <a:gd name="T29" fmla="*/ 0 h 43"/>
                <a:gd name="T30" fmla="*/ 0 w 21"/>
                <a:gd name="T31" fmla="*/ 0 h 43"/>
                <a:gd name="T32" fmla="*/ 0 w 21"/>
                <a:gd name="T33" fmla="*/ 0 h 43"/>
                <a:gd name="T34" fmla="*/ 0 w 21"/>
                <a:gd name="T35" fmla="*/ 0 h 43"/>
                <a:gd name="T36" fmla="*/ 0 w 21"/>
                <a:gd name="T37" fmla="*/ 0 h 43"/>
                <a:gd name="T38" fmla="*/ 0 w 21"/>
                <a:gd name="T39" fmla="*/ 0 h 43"/>
                <a:gd name="T40" fmla="*/ 0 w 21"/>
                <a:gd name="T41" fmla="*/ 0 h 43"/>
                <a:gd name="T42" fmla="*/ 0 w 21"/>
                <a:gd name="T43" fmla="*/ 0 h 43"/>
                <a:gd name="T44" fmla="*/ 0 w 21"/>
                <a:gd name="T45" fmla="*/ 0 h 43"/>
                <a:gd name="T46" fmla="*/ 0 w 21"/>
                <a:gd name="T47" fmla="*/ 0 h 43"/>
                <a:gd name="T48" fmla="*/ 0 w 21"/>
                <a:gd name="T49" fmla="*/ 0 h 43"/>
                <a:gd name="T50" fmla="*/ 0 w 21"/>
                <a:gd name="T51" fmla="*/ 0 h 43"/>
                <a:gd name="T52" fmla="*/ 0 w 21"/>
                <a:gd name="T53" fmla="*/ 0 h 43"/>
                <a:gd name="T54" fmla="*/ 0 w 21"/>
                <a:gd name="T55" fmla="*/ 0 h 43"/>
                <a:gd name="T56" fmla="*/ 0 w 21"/>
                <a:gd name="T57" fmla="*/ 0 h 43"/>
                <a:gd name="T58" fmla="*/ 0 w 21"/>
                <a:gd name="T59" fmla="*/ 0 h 43"/>
                <a:gd name="T60" fmla="*/ 0 w 21"/>
                <a:gd name="T61" fmla="*/ 0 h 43"/>
                <a:gd name="T62" fmla="*/ 0 w 21"/>
                <a:gd name="T63" fmla="*/ 0 h 43"/>
                <a:gd name="T64" fmla="*/ 0 w 21"/>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3">
                  <a:moveTo>
                    <a:pt x="0" y="32"/>
                  </a:moveTo>
                  <a:lnTo>
                    <a:pt x="0" y="34"/>
                  </a:lnTo>
                  <a:lnTo>
                    <a:pt x="3" y="38"/>
                  </a:lnTo>
                  <a:lnTo>
                    <a:pt x="3" y="40"/>
                  </a:lnTo>
                  <a:lnTo>
                    <a:pt x="6" y="40"/>
                  </a:lnTo>
                  <a:lnTo>
                    <a:pt x="6" y="43"/>
                  </a:lnTo>
                  <a:lnTo>
                    <a:pt x="9" y="43"/>
                  </a:lnTo>
                  <a:lnTo>
                    <a:pt x="11" y="43"/>
                  </a:lnTo>
                  <a:lnTo>
                    <a:pt x="14" y="43"/>
                  </a:lnTo>
                  <a:lnTo>
                    <a:pt x="16" y="43"/>
                  </a:lnTo>
                  <a:lnTo>
                    <a:pt x="19" y="43"/>
                  </a:lnTo>
                  <a:lnTo>
                    <a:pt x="19" y="40"/>
                  </a:lnTo>
                  <a:lnTo>
                    <a:pt x="21" y="40"/>
                  </a:lnTo>
                  <a:lnTo>
                    <a:pt x="21" y="38"/>
                  </a:lnTo>
                  <a:lnTo>
                    <a:pt x="21" y="34"/>
                  </a:lnTo>
                  <a:lnTo>
                    <a:pt x="21" y="15"/>
                  </a:lnTo>
                  <a:lnTo>
                    <a:pt x="21" y="9"/>
                  </a:lnTo>
                  <a:lnTo>
                    <a:pt x="21" y="6"/>
                  </a:lnTo>
                  <a:lnTo>
                    <a:pt x="19" y="4"/>
                  </a:lnTo>
                  <a:lnTo>
                    <a:pt x="19" y="0"/>
                  </a:lnTo>
                  <a:lnTo>
                    <a:pt x="16" y="0"/>
                  </a:lnTo>
                  <a:lnTo>
                    <a:pt x="14" y="0"/>
                  </a:lnTo>
                  <a:lnTo>
                    <a:pt x="11" y="0"/>
                  </a:lnTo>
                  <a:lnTo>
                    <a:pt x="9" y="0"/>
                  </a:lnTo>
                  <a:lnTo>
                    <a:pt x="6" y="0"/>
                  </a:lnTo>
                  <a:lnTo>
                    <a:pt x="6" y="4"/>
                  </a:lnTo>
                  <a:lnTo>
                    <a:pt x="3" y="6"/>
                  </a:lnTo>
                  <a:lnTo>
                    <a:pt x="0" y="11"/>
                  </a:lnTo>
                  <a:lnTo>
                    <a:pt x="0" y="32"/>
                  </a:lnTo>
                  <a:close/>
                </a:path>
              </a:pathLst>
            </a:custGeom>
            <a:solidFill>
              <a:srgbClr val="000000"/>
            </a:solidFill>
            <a:ln w="6350">
              <a:solidFill>
                <a:srgbClr val="000000"/>
              </a:solidFill>
              <a:prstDash val="solid"/>
              <a:round/>
              <a:headEnd/>
              <a:tailEnd/>
            </a:ln>
          </p:spPr>
          <p:txBody>
            <a:bodyPr/>
            <a:lstStyle/>
            <a:p>
              <a:endParaRPr lang="de-DE"/>
            </a:p>
          </p:txBody>
        </p:sp>
        <p:sp>
          <p:nvSpPr>
            <p:cNvPr id="43123" name="Line 118"/>
            <p:cNvSpPr>
              <a:spLocks noChangeShapeType="1"/>
            </p:cNvSpPr>
            <p:nvPr/>
          </p:nvSpPr>
          <p:spPr bwMode="auto">
            <a:xfrm>
              <a:off x="957" y="309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24" name="Freeform 119"/>
            <p:cNvSpPr>
              <a:spLocks/>
            </p:cNvSpPr>
            <p:nvPr/>
          </p:nvSpPr>
          <p:spPr bwMode="auto">
            <a:xfrm>
              <a:off x="954" y="3098"/>
              <a:ext cx="11" cy="5"/>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1" y="0"/>
                  </a:moveTo>
                  <a:lnTo>
                    <a:pt x="11" y="0"/>
                  </a:lnTo>
                  <a:lnTo>
                    <a:pt x="9" y="0"/>
                  </a:lnTo>
                  <a:lnTo>
                    <a:pt x="6" y="0"/>
                  </a:lnTo>
                  <a:lnTo>
                    <a:pt x="6" y="4"/>
                  </a:lnTo>
                  <a:lnTo>
                    <a:pt x="3" y="6"/>
                  </a:lnTo>
                  <a:lnTo>
                    <a:pt x="0" y="9"/>
                  </a:lnTo>
                  <a:lnTo>
                    <a:pt x="0" y="11"/>
                  </a:lnTo>
                  <a:lnTo>
                    <a:pt x="0" y="15"/>
                  </a:lnTo>
                  <a:lnTo>
                    <a:pt x="3" y="15"/>
                  </a:lnTo>
                  <a:lnTo>
                    <a:pt x="3" y="17"/>
                  </a:lnTo>
                  <a:lnTo>
                    <a:pt x="6" y="21"/>
                  </a:lnTo>
                  <a:lnTo>
                    <a:pt x="9" y="21"/>
                  </a:lnTo>
                  <a:lnTo>
                    <a:pt x="11" y="23"/>
                  </a:lnTo>
                  <a:lnTo>
                    <a:pt x="26" y="23"/>
                  </a:lnTo>
                  <a:lnTo>
                    <a:pt x="31" y="23"/>
                  </a:lnTo>
                  <a:lnTo>
                    <a:pt x="31" y="21"/>
                  </a:lnTo>
                  <a:lnTo>
                    <a:pt x="34" y="21"/>
                  </a:lnTo>
                  <a:lnTo>
                    <a:pt x="36" y="21"/>
                  </a:lnTo>
                  <a:lnTo>
                    <a:pt x="36" y="17"/>
                  </a:lnTo>
                  <a:lnTo>
                    <a:pt x="36" y="15"/>
                  </a:lnTo>
                  <a:lnTo>
                    <a:pt x="39" y="15"/>
                  </a:lnTo>
                  <a:lnTo>
                    <a:pt x="39" y="11"/>
                  </a:lnTo>
                  <a:lnTo>
                    <a:pt x="39" y="9"/>
                  </a:lnTo>
                  <a:lnTo>
                    <a:pt x="36" y="6"/>
                  </a:lnTo>
                  <a:lnTo>
                    <a:pt x="36" y="4"/>
                  </a:lnTo>
                  <a:lnTo>
                    <a:pt x="34"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125" name="Line 120"/>
            <p:cNvSpPr>
              <a:spLocks noChangeShapeType="1"/>
            </p:cNvSpPr>
            <p:nvPr/>
          </p:nvSpPr>
          <p:spPr bwMode="auto">
            <a:xfrm>
              <a:off x="959" y="3100"/>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26" name="Freeform 121"/>
            <p:cNvSpPr>
              <a:spLocks/>
            </p:cNvSpPr>
            <p:nvPr/>
          </p:nvSpPr>
          <p:spPr bwMode="auto">
            <a:xfrm>
              <a:off x="959" y="3086"/>
              <a:ext cx="6" cy="17"/>
            </a:xfrm>
            <a:custGeom>
              <a:avLst/>
              <a:gdLst>
                <a:gd name="T0" fmla="*/ 0 w 20"/>
                <a:gd name="T1" fmla="*/ 0 h 67"/>
                <a:gd name="T2" fmla="*/ 0 w 20"/>
                <a:gd name="T3" fmla="*/ 0 h 67"/>
                <a:gd name="T4" fmla="*/ 0 w 20"/>
                <a:gd name="T5" fmla="*/ 0 h 67"/>
                <a:gd name="T6" fmla="*/ 0 w 20"/>
                <a:gd name="T7" fmla="*/ 0 h 67"/>
                <a:gd name="T8" fmla="*/ 0 w 20"/>
                <a:gd name="T9" fmla="*/ 0 h 67"/>
                <a:gd name="T10" fmla="*/ 0 w 20"/>
                <a:gd name="T11" fmla="*/ 0 h 67"/>
                <a:gd name="T12" fmla="*/ 0 w 20"/>
                <a:gd name="T13" fmla="*/ 0 h 67"/>
                <a:gd name="T14" fmla="*/ 0 w 20"/>
                <a:gd name="T15" fmla="*/ 0 h 67"/>
                <a:gd name="T16" fmla="*/ 0 w 20"/>
                <a:gd name="T17" fmla="*/ 0 h 67"/>
                <a:gd name="T18" fmla="*/ 0 w 20"/>
                <a:gd name="T19" fmla="*/ 0 h 67"/>
                <a:gd name="T20" fmla="*/ 0 w 20"/>
                <a:gd name="T21" fmla="*/ 0 h 67"/>
                <a:gd name="T22" fmla="*/ 0 w 20"/>
                <a:gd name="T23" fmla="*/ 0 h 67"/>
                <a:gd name="T24" fmla="*/ 0 w 20"/>
                <a:gd name="T25" fmla="*/ 0 h 67"/>
                <a:gd name="T26" fmla="*/ 0 w 20"/>
                <a:gd name="T27" fmla="*/ 0 h 67"/>
                <a:gd name="T28" fmla="*/ 0 w 20"/>
                <a:gd name="T29" fmla="*/ 0 h 67"/>
                <a:gd name="T30" fmla="*/ 0 w 20"/>
                <a:gd name="T31" fmla="*/ 0 h 67"/>
                <a:gd name="T32" fmla="*/ 0 w 20"/>
                <a:gd name="T33" fmla="*/ 0 h 67"/>
                <a:gd name="T34" fmla="*/ 0 w 20"/>
                <a:gd name="T35" fmla="*/ 0 h 67"/>
                <a:gd name="T36" fmla="*/ 0 w 20"/>
                <a:gd name="T37" fmla="*/ 0 h 67"/>
                <a:gd name="T38" fmla="*/ 0 w 20"/>
                <a:gd name="T39" fmla="*/ 0 h 67"/>
                <a:gd name="T40" fmla="*/ 0 w 20"/>
                <a:gd name="T41" fmla="*/ 0 h 67"/>
                <a:gd name="T42" fmla="*/ 0 w 20"/>
                <a:gd name="T43" fmla="*/ 0 h 67"/>
                <a:gd name="T44" fmla="*/ 0 w 20"/>
                <a:gd name="T45" fmla="*/ 0 h 67"/>
                <a:gd name="T46" fmla="*/ 0 w 20"/>
                <a:gd name="T47" fmla="*/ 0 h 67"/>
                <a:gd name="T48" fmla="*/ 0 w 20"/>
                <a:gd name="T49" fmla="*/ 0 h 67"/>
                <a:gd name="T50" fmla="*/ 0 w 20"/>
                <a:gd name="T51" fmla="*/ 0 h 67"/>
                <a:gd name="T52" fmla="*/ 0 w 20"/>
                <a:gd name="T53" fmla="*/ 0 h 67"/>
                <a:gd name="T54" fmla="*/ 0 w 20"/>
                <a:gd name="T55" fmla="*/ 0 h 67"/>
                <a:gd name="T56" fmla="*/ 0 w 20"/>
                <a:gd name="T57" fmla="*/ 0 h 67"/>
                <a:gd name="T58" fmla="*/ 0 w 20"/>
                <a:gd name="T59" fmla="*/ 0 h 67"/>
                <a:gd name="T60" fmla="*/ 0 w 20"/>
                <a:gd name="T61" fmla="*/ 0 h 67"/>
                <a:gd name="T62" fmla="*/ 0 w 20"/>
                <a:gd name="T63" fmla="*/ 0 h 67"/>
                <a:gd name="T64" fmla="*/ 0 w 20"/>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7">
                  <a:moveTo>
                    <a:pt x="0" y="55"/>
                  </a:moveTo>
                  <a:lnTo>
                    <a:pt x="0" y="59"/>
                  </a:lnTo>
                  <a:lnTo>
                    <a:pt x="0" y="61"/>
                  </a:lnTo>
                  <a:lnTo>
                    <a:pt x="2" y="65"/>
                  </a:lnTo>
                  <a:lnTo>
                    <a:pt x="5" y="65"/>
                  </a:lnTo>
                  <a:lnTo>
                    <a:pt x="7" y="67"/>
                  </a:lnTo>
                  <a:lnTo>
                    <a:pt x="10" y="67"/>
                  </a:lnTo>
                  <a:lnTo>
                    <a:pt x="12" y="67"/>
                  </a:lnTo>
                  <a:lnTo>
                    <a:pt x="12" y="65"/>
                  </a:lnTo>
                  <a:lnTo>
                    <a:pt x="15" y="65"/>
                  </a:lnTo>
                  <a:lnTo>
                    <a:pt x="17" y="65"/>
                  </a:lnTo>
                  <a:lnTo>
                    <a:pt x="17" y="61"/>
                  </a:lnTo>
                  <a:lnTo>
                    <a:pt x="17" y="59"/>
                  </a:lnTo>
                  <a:lnTo>
                    <a:pt x="20" y="59"/>
                  </a:lnTo>
                  <a:lnTo>
                    <a:pt x="20" y="17"/>
                  </a:lnTo>
                  <a:lnTo>
                    <a:pt x="20" y="11"/>
                  </a:lnTo>
                  <a:lnTo>
                    <a:pt x="17" y="8"/>
                  </a:lnTo>
                  <a:lnTo>
                    <a:pt x="17" y="5"/>
                  </a:lnTo>
                  <a:lnTo>
                    <a:pt x="15" y="2"/>
                  </a:lnTo>
                  <a:lnTo>
                    <a:pt x="12" y="2"/>
                  </a:lnTo>
                  <a:lnTo>
                    <a:pt x="10" y="0"/>
                  </a:lnTo>
                  <a:lnTo>
                    <a:pt x="7" y="2"/>
                  </a:lnTo>
                  <a:lnTo>
                    <a:pt x="5" y="2"/>
                  </a:lnTo>
                  <a:lnTo>
                    <a:pt x="2" y="5"/>
                  </a:lnTo>
                  <a:lnTo>
                    <a:pt x="0" y="5"/>
                  </a:lnTo>
                  <a:lnTo>
                    <a:pt x="0" y="8"/>
                  </a:lnTo>
                  <a:lnTo>
                    <a:pt x="0" y="13"/>
                  </a:lnTo>
                  <a:lnTo>
                    <a:pt x="0" y="55"/>
                  </a:lnTo>
                  <a:close/>
                </a:path>
              </a:pathLst>
            </a:custGeom>
            <a:solidFill>
              <a:srgbClr val="000000"/>
            </a:solidFill>
            <a:ln w="6350">
              <a:solidFill>
                <a:srgbClr val="000000"/>
              </a:solidFill>
              <a:prstDash val="solid"/>
              <a:round/>
              <a:headEnd/>
              <a:tailEnd/>
            </a:ln>
          </p:spPr>
          <p:txBody>
            <a:bodyPr/>
            <a:lstStyle/>
            <a:p>
              <a:endParaRPr lang="de-DE"/>
            </a:p>
          </p:txBody>
        </p:sp>
        <p:sp>
          <p:nvSpPr>
            <p:cNvPr id="43127" name="Line 122"/>
            <p:cNvSpPr>
              <a:spLocks noChangeShapeType="1"/>
            </p:cNvSpPr>
            <p:nvPr/>
          </p:nvSpPr>
          <p:spPr bwMode="auto">
            <a:xfrm>
              <a:off x="962" y="30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28" name="Freeform 123"/>
            <p:cNvSpPr>
              <a:spLocks/>
            </p:cNvSpPr>
            <p:nvPr/>
          </p:nvSpPr>
          <p:spPr bwMode="auto">
            <a:xfrm>
              <a:off x="959" y="3086"/>
              <a:ext cx="9" cy="6"/>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2">
                  <a:moveTo>
                    <a:pt x="10" y="0"/>
                  </a:moveTo>
                  <a:lnTo>
                    <a:pt x="7" y="2"/>
                  </a:lnTo>
                  <a:lnTo>
                    <a:pt x="5" y="2"/>
                  </a:lnTo>
                  <a:lnTo>
                    <a:pt x="2" y="5"/>
                  </a:lnTo>
                  <a:lnTo>
                    <a:pt x="0" y="5"/>
                  </a:lnTo>
                  <a:lnTo>
                    <a:pt x="0" y="8"/>
                  </a:lnTo>
                  <a:lnTo>
                    <a:pt x="0" y="11"/>
                  </a:lnTo>
                  <a:lnTo>
                    <a:pt x="0" y="13"/>
                  </a:lnTo>
                  <a:lnTo>
                    <a:pt x="0" y="17"/>
                  </a:lnTo>
                  <a:lnTo>
                    <a:pt x="0" y="19"/>
                  </a:lnTo>
                  <a:lnTo>
                    <a:pt x="2" y="19"/>
                  </a:lnTo>
                  <a:lnTo>
                    <a:pt x="5" y="22"/>
                  </a:lnTo>
                  <a:lnTo>
                    <a:pt x="7" y="22"/>
                  </a:lnTo>
                  <a:lnTo>
                    <a:pt x="22" y="22"/>
                  </a:lnTo>
                  <a:lnTo>
                    <a:pt x="27" y="22"/>
                  </a:lnTo>
                  <a:lnTo>
                    <a:pt x="29" y="22"/>
                  </a:lnTo>
                  <a:lnTo>
                    <a:pt x="32" y="19"/>
                  </a:lnTo>
                  <a:lnTo>
                    <a:pt x="34" y="19"/>
                  </a:lnTo>
                  <a:lnTo>
                    <a:pt x="34" y="17"/>
                  </a:lnTo>
                  <a:lnTo>
                    <a:pt x="34" y="13"/>
                  </a:lnTo>
                  <a:lnTo>
                    <a:pt x="34" y="11"/>
                  </a:lnTo>
                  <a:lnTo>
                    <a:pt x="34" y="8"/>
                  </a:lnTo>
                  <a:lnTo>
                    <a:pt x="34" y="5"/>
                  </a:lnTo>
                  <a:lnTo>
                    <a:pt x="32" y="5"/>
                  </a:lnTo>
                  <a:lnTo>
                    <a:pt x="29" y="2"/>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29" name="Line 124"/>
            <p:cNvSpPr>
              <a:spLocks noChangeShapeType="1"/>
            </p:cNvSpPr>
            <p:nvPr/>
          </p:nvSpPr>
          <p:spPr bwMode="auto">
            <a:xfrm>
              <a:off x="964" y="30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30" name="Freeform 125"/>
            <p:cNvSpPr>
              <a:spLocks/>
            </p:cNvSpPr>
            <p:nvPr/>
          </p:nvSpPr>
          <p:spPr bwMode="auto">
            <a:xfrm>
              <a:off x="964" y="3084"/>
              <a:ext cx="4" cy="8"/>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w 19"/>
                <a:gd name="T11" fmla="*/ 0 h 32"/>
                <a:gd name="T12" fmla="*/ 0 w 19"/>
                <a:gd name="T13" fmla="*/ 0 h 32"/>
                <a:gd name="T14" fmla="*/ 0 w 19"/>
                <a:gd name="T15" fmla="*/ 0 h 32"/>
                <a:gd name="T16" fmla="*/ 0 w 19"/>
                <a:gd name="T17" fmla="*/ 0 h 32"/>
                <a:gd name="T18" fmla="*/ 0 w 19"/>
                <a:gd name="T19" fmla="*/ 0 h 32"/>
                <a:gd name="T20" fmla="*/ 0 w 19"/>
                <a:gd name="T21" fmla="*/ 0 h 32"/>
                <a:gd name="T22" fmla="*/ 0 w 19"/>
                <a:gd name="T23" fmla="*/ 0 h 32"/>
                <a:gd name="T24" fmla="*/ 0 w 19"/>
                <a:gd name="T25" fmla="*/ 0 h 32"/>
                <a:gd name="T26" fmla="*/ 0 w 19"/>
                <a:gd name="T27" fmla="*/ 0 h 32"/>
                <a:gd name="T28" fmla="*/ 0 w 19"/>
                <a:gd name="T29" fmla="*/ 0 h 32"/>
                <a:gd name="T30" fmla="*/ 0 w 19"/>
                <a:gd name="T31" fmla="*/ 0 h 32"/>
                <a:gd name="T32" fmla="*/ 0 w 19"/>
                <a:gd name="T33" fmla="*/ 0 h 32"/>
                <a:gd name="T34" fmla="*/ 0 w 19"/>
                <a:gd name="T35" fmla="*/ 0 h 32"/>
                <a:gd name="T36" fmla="*/ 0 w 19"/>
                <a:gd name="T37" fmla="*/ 0 h 32"/>
                <a:gd name="T38" fmla="*/ 0 w 19"/>
                <a:gd name="T39" fmla="*/ 0 h 32"/>
                <a:gd name="T40" fmla="*/ 0 w 19"/>
                <a:gd name="T41" fmla="*/ 0 h 32"/>
                <a:gd name="T42" fmla="*/ 0 w 19"/>
                <a:gd name="T43" fmla="*/ 0 h 32"/>
                <a:gd name="T44" fmla="*/ 0 w 19"/>
                <a:gd name="T45" fmla="*/ 0 h 32"/>
                <a:gd name="T46" fmla="*/ 0 w 19"/>
                <a:gd name="T47" fmla="*/ 0 h 32"/>
                <a:gd name="T48" fmla="*/ 0 w 19"/>
                <a:gd name="T49" fmla="*/ 0 h 32"/>
                <a:gd name="T50" fmla="*/ 0 w 19"/>
                <a:gd name="T51" fmla="*/ 0 h 32"/>
                <a:gd name="T52" fmla="*/ 0 w 19"/>
                <a:gd name="T53" fmla="*/ 0 h 32"/>
                <a:gd name="T54" fmla="*/ 0 w 19"/>
                <a:gd name="T55" fmla="*/ 0 h 32"/>
                <a:gd name="T56" fmla="*/ 0 w 19"/>
                <a:gd name="T57" fmla="*/ 0 h 32"/>
                <a:gd name="T58" fmla="*/ 0 w 19"/>
                <a:gd name="T59" fmla="*/ 0 h 32"/>
                <a:gd name="T60" fmla="*/ 0 w 19"/>
                <a:gd name="T61" fmla="*/ 0 h 32"/>
                <a:gd name="T62" fmla="*/ 0 w 19"/>
                <a:gd name="T63" fmla="*/ 0 h 32"/>
                <a:gd name="T64" fmla="*/ 0 w 19"/>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2">
                  <a:moveTo>
                    <a:pt x="0" y="21"/>
                  </a:moveTo>
                  <a:lnTo>
                    <a:pt x="0" y="23"/>
                  </a:lnTo>
                  <a:lnTo>
                    <a:pt x="2" y="27"/>
                  </a:lnTo>
                  <a:lnTo>
                    <a:pt x="2" y="29"/>
                  </a:lnTo>
                  <a:lnTo>
                    <a:pt x="5" y="32"/>
                  </a:lnTo>
                  <a:lnTo>
                    <a:pt x="7" y="32"/>
                  </a:lnTo>
                  <a:lnTo>
                    <a:pt x="9" y="32"/>
                  </a:lnTo>
                  <a:lnTo>
                    <a:pt x="12" y="32"/>
                  </a:lnTo>
                  <a:lnTo>
                    <a:pt x="14" y="32"/>
                  </a:lnTo>
                  <a:lnTo>
                    <a:pt x="17" y="29"/>
                  </a:lnTo>
                  <a:lnTo>
                    <a:pt x="19" y="29"/>
                  </a:lnTo>
                  <a:lnTo>
                    <a:pt x="19" y="27"/>
                  </a:lnTo>
                  <a:lnTo>
                    <a:pt x="19" y="23"/>
                  </a:lnTo>
                  <a:lnTo>
                    <a:pt x="19" y="15"/>
                  </a:lnTo>
                  <a:lnTo>
                    <a:pt x="19" y="10"/>
                  </a:lnTo>
                  <a:lnTo>
                    <a:pt x="19" y="6"/>
                  </a:lnTo>
                  <a:lnTo>
                    <a:pt x="19" y="4"/>
                  </a:lnTo>
                  <a:lnTo>
                    <a:pt x="17" y="4"/>
                  </a:lnTo>
                  <a:lnTo>
                    <a:pt x="14" y="0"/>
                  </a:lnTo>
                  <a:lnTo>
                    <a:pt x="12" y="0"/>
                  </a:lnTo>
                  <a:lnTo>
                    <a:pt x="9" y="0"/>
                  </a:lnTo>
                  <a:lnTo>
                    <a:pt x="7" y="0"/>
                  </a:lnTo>
                  <a:lnTo>
                    <a:pt x="5" y="0"/>
                  </a:lnTo>
                  <a:lnTo>
                    <a:pt x="2" y="4"/>
                  </a:lnTo>
                  <a:lnTo>
                    <a:pt x="2" y="6"/>
                  </a:lnTo>
                  <a:lnTo>
                    <a:pt x="0" y="12"/>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131" name="Line 126"/>
            <p:cNvSpPr>
              <a:spLocks noChangeShapeType="1"/>
            </p:cNvSpPr>
            <p:nvPr/>
          </p:nvSpPr>
          <p:spPr bwMode="auto">
            <a:xfrm>
              <a:off x="966" y="308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32" name="Freeform 127"/>
            <p:cNvSpPr>
              <a:spLocks/>
            </p:cNvSpPr>
            <p:nvPr/>
          </p:nvSpPr>
          <p:spPr bwMode="auto">
            <a:xfrm>
              <a:off x="964" y="3084"/>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9" y="0"/>
                  </a:moveTo>
                  <a:lnTo>
                    <a:pt x="7" y="0"/>
                  </a:lnTo>
                  <a:lnTo>
                    <a:pt x="5" y="0"/>
                  </a:lnTo>
                  <a:lnTo>
                    <a:pt x="2" y="4"/>
                  </a:lnTo>
                  <a:lnTo>
                    <a:pt x="2" y="6"/>
                  </a:lnTo>
                  <a:lnTo>
                    <a:pt x="0" y="10"/>
                  </a:lnTo>
                  <a:lnTo>
                    <a:pt x="0" y="12"/>
                  </a:lnTo>
                  <a:lnTo>
                    <a:pt x="2" y="15"/>
                  </a:lnTo>
                  <a:lnTo>
                    <a:pt x="2" y="18"/>
                  </a:lnTo>
                  <a:lnTo>
                    <a:pt x="5" y="21"/>
                  </a:lnTo>
                  <a:lnTo>
                    <a:pt x="7" y="21"/>
                  </a:lnTo>
                  <a:lnTo>
                    <a:pt x="7" y="23"/>
                  </a:lnTo>
                  <a:lnTo>
                    <a:pt x="22" y="23"/>
                  </a:lnTo>
                  <a:lnTo>
                    <a:pt x="28" y="23"/>
                  </a:lnTo>
                  <a:lnTo>
                    <a:pt x="30" y="21"/>
                  </a:lnTo>
                  <a:lnTo>
                    <a:pt x="33" y="21"/>
                  </a:lnTo>
                  <a:lnTo>
                    <a:pt x="33" y="18"/>
                  </a:lnTo>
                  <a:lnTo>
                    <a:pt x="35" y="18"/>
                  </a:lnTo>
                  <a:lnTo>
                    <a:pt x="35" y="15"/>
                  </a:lnTo>
                  <a:lnTo>
                    <a:pt x="38" y="12"/>
                  </a:lnTo>
                  <a:lnTo>
                    <a:pt x="38" y="10"/>
                  </a:lnTo>
                  <a:lnTo>
                    <a:pt x="35" y="6"/>
                  </a:lnTo>
                  <a:lnTo>
                    <a:pt x="35" y="4"/>
                  </a:lnTo>
                  <a:lnTo>
                    <a:pt x="33" y="4"/>
                  </a:lnTo>
                  <a:lnTo>
                    <a:pt x="33" y="0"/>
                  </a:lnTo>
                  <a:lnTo>
                    <a:pt x="30" y="0"/>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133" name="Line 128"/>
            <p:cNvSpPr>
              <a:spLocks noChangeShapeType="1"/>
            </p:cNvSpPr>
            <p:nvPr/>
          </p:nvSpPr>
          <p:spPr bwMode="auto">
            <a:xfrm>
              <a:off x="968" y="308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34" name="Freeform 129"/>
            <p:cNvSpPr>
              <a:spLocks/>
            </p:cNvSpPr>
            <p:nvPr/>
          </p:nvSpPr>
          <p:spPr bwMode="auto">
            <a:xfrm>
              <a:off x="968" y="3081"/>
              <a:ext cx="6"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3"/>
                  </a:lnTo>
                  <a:lnTo>
                    <a:pt x="0" y="26"/>
                  </a:lnTo>
                  <a:lnTo>
                    <a:pt x="0" y="29"/>
                  </a:lnTo>
                  <a:lnTo>
                    <a:pt x="2" y="29"/>
                  </a:lnTo>
                  <a:lnTo>
                    <a:pt x="2" y="32"/>
                  </a:lnTo>
                  <a:lnTo>
                    <a:pt x="5" y="32"/>
                  </a:lnTo>
                  <a:lnTo>
                    <a:pt x="7" y="34"/>
                  </a:lnTo>
                  <a:lnTo>
                    <a:pt x="11" y="34"/>
                  </a:lnTo>
                  <a:lnTo>
                    <a:pt x="13" y="32"/>
                  </a:lnTo>
                  <a:lnTo>
                    <a:pt x="16" y="32"/>
                  </a:lnTo>
                  <a:lnTo>
                    <a:pt x="16" y="29"/>
                  </a:lnTo>
                  <a:lnTo>
                    <a:pt x="18" y="29"/>
                  </a:lnTo>
                  <a:lnTo>
                    <a:pt x="18" y="26"/>
                  </a:lnTo>
                  <a:lnTo>
                    <a:pt x="21" y="23"/>
                  </a:lnTo>
                  <a:lnTo>
                    <a:pt x="21" y="15"/>
                  </a:lnTo>
                  <a:lnTo>
                    <a:pt x="21" y="9"/>
                  </a:lnTo>
                  <a:lnTo>
                    <a:pt x="18" y="6"/>
                  </a:lnTo>
                  <a:lnTo>
                    <a:pt x="16" y="3"/>
                  </a:lnTo>
                  <a:lnTo>
                    <a:pt x="16" y="0"/>
                  </a:lnTo>
                  <a:lnTo>
                    <a:pt x="13" y="0"/>
                  </a:lnTo>
                  <a:lnTo>
                    <a:pt x="11" y="0"/>
                  </a:lnTo>
                  <a:lnTo>
                    <a:pt x="7" y="0"/>
                  </a:lnTo>
                  <a:lnTo>
                    <a:pt x="5" y="0"/>
                  </a:lnTo>
                  <a:lnTo>
                    <a:pt x="2" y="0"/>
                  </a:lnTo>
                  <a:lnTo>
                    <a:pt x="2" y="3"/>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135" name="Line 130"/>
            <p:cNvSpPr>
              <a:spLocks noChangeShapeType="1"/>
            </p:cNvSpPr>
            <p:nvPr/>
          </p:nvSpPr>
          <p:spPr bwMode="auto">
            <a:xfrm>
              <a:off x="970" y="308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36" name="Freeform 131"/>
            <p:cNvSpPr>
              <a:spLocks/>
            </p:cNvSpPr>
            <p:nvPr/>
          </p:nvSpPr>
          <p:spPr bwMode="auto">
            <a:xfrm>
              <a:off x="968" y="3081"/>
              <a:ext cx="10"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7" y="0"/>
                  </a:lnTo>
                  <a:lnTo>
                    <a:pt x="5" y="0"/>
                  </a:lnTo>
                  <a:lnTo>
                    <a:pt x="2" y="0"/>
                  </a:lnTo>
                  <a:lnTo>
                    <a:pt x="2" y="3"/>
                  </a:lnTo>
                  <a:lnTo>
                    <a:pt x="0" y="6"/>
                  </a:lnTo>
                  <a:lnTo>
                    <a:pt x="0" y="9"/>
                  </a:lnTo>
                  <a:lnTo>
                    <a:pt x="0" y="11"/>
                  </a:lnTo>
                  <a:lnTo>
                    <a:pt x="0" y="15"/>
                  </a:lnTo>
                  <a:lnTo>
                    <a:pt x="0" y="17"/>
                  </a:lnTo>
                  <a:lnTo>
                    <a:pt x="2" y="21"/>
                  </a:lnTo>
                  <a:lnTo>
                    <a:pt x="5" y="23"/>
                  </a:lnTo>
                  <a:lnTo>
                    <a:pt x="7" y="23"/>
                  </a:lnTo>
                  <a:lnTo>
                    <a:pt x="23" y="23"/>
                  </a:lnTo>
                  <a:lnTo>
                    <a:pt x="28" y="23"/>
                  </a:lnTo>
                  <a:lnTo>
                    <a:pt x="31" y="23"/>
                  </a:lnTo>
                  <a:lnTo>
                    <a:pt x="31" y="21"/>
                  </a:lnTo>
                  <a:lnTo>
                    <a:pt x="33" y="21"/>
                  </a:lnTo>
                  <a:lnTo>
                    <a:pt x="33" y="17"/>
                  </a:lnTo>
                  <a:lnTo>
                    <a:pt x="36" y="15"/>
                  </a:lnTo>
                  <a:lnTo>
                    <a:pt x="36" y="11"/>
                  </a:lnTo>
                  <a:lnTo>
                    <a:pt x="36" y="9"/>
                  </a:lnTo>
                  <a:lnTo>
                    <a:pt x="36" y="6"/>
                  </a:lnTo>
                  <a:lnTo>
                    <a:pt x="33"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137" name="Line 132"/>
            <p:cNvSpPr>
              <a:spLocks noChangeShapeType="1"/>
            </p:cNvSpPr>
            <p:nvPr/>
          </p:nvSpPr>
          <p:spPr bwMode="auto">
            <a:xfrm>
              <a:off x="972" y="3084"/>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38" name="Freeform 133"/>
            <p:cNvSpPr>
              <a:spLocks/>
            </p:cNvSpPr>
            <p:nvPr/>
          </p:nvSpPr>
          <p:spPr bwMode="auto">
            <a:xfrm>
              <a:off x="972" y="3076"/>
              <a:ext cx="6"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8"/>
                  </a:lnTo>
                  <a:lnTo>
                    <a:pt x="2" y="40"/>
                  </a:lnTo>
                  <a:lnTo>
                    <a:pt x="2" y="44"/>
                  </a:lnTo>
                  <a:lnTo>
                    <a:pt x="5" y="44"/>
                  </a:lnTo>
                  <a:lnTo>
                    <a:pt x="7" y="46"/>
                  </a:lnTo>
                  <a:lnTo>
                    <a:pt x="10" y="46"/>
                  </a:lnTo>
                  <a:lnTo>
                    <a:pt x="12" y="46"/>
                  </a:lnTo>
                  <a:lnTo>
                    <a:pt x="15" y="46"/>
                  </a:lnTo>
                  <a:lnTo>
                    <a:pt x="15" y="44"/>
                  </a:lnTo>
                  <a:lnTo>
                    <a:pt x="17" y="44"/>
                  </a:lnTo>
                  <a:lnTo>
                    <a:pt x="17" y="40"/>
                  </a:lnTo>
                  <a:lnTo>
                    <a:pt x="20" y="38"/>
                  </a:lnTo>
                  <a:lnTo>
                    <a:pt x="20" y="17"/>
                  </a:lnTo>
                  <a:lnTo>
                    <a:pt x="20" y="9"/>
                  </a:lnTo>
                  <a:lnTo>
                    <a:pt x="17" y="6"/>
                  </a:lnTo>
                  <a:lnTo>
                    <a:pt x="17" y="4"/>
                  </a:lnTo>
                  <a:lnTo>
                    <a:pt x="15" y="4"/>
                  </a:lnTo>
                  <a:lnTo>
                    <a:pt x="15" y="0"/>
                  </a:lnTo>
                  <a:lnTo>
                    <a:pt x="12" y="0"/>
                  </a:lnTo>
                  <a:lnTo>
                    <a:pt x="10" y="0"/>
                  </a:lnTo>
                  <a:lnTo>
                    <a:pt x="7" y="0"/>
                  </a:lnTo>
                  <a:lnTo>
                    <a:pt x="5" y="4"/>
                  </a:lnTo>
                  <a:lnTo>
                    <a:pt x="2" y="4"/>
                  </a:lnTo>
                  <a:lnTo>
                    <a:pt x="2"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139" name="Line 134"/>
            <p:cNvSpPr>
              <a:spLocks noChangeShapeType="1"/>
            </p:cNvSpPr>
            <p:nvPr/>
          </p:nvSpPr>
          <p:spPr bwMode="auto">
            <a:xfrm>
              <a:off x="975" y="30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40" name="Freeform 135"/>
            <p:cNvSpPr>
              <a:spLocks/>
            </p:cNvSpPr>
            <p:nvPr/>
          </p:nvSpPr>
          <p:spPr bwMode="auto">
            <a:xfrm>
              <a:off x="972" y="3076"/>
              <a:ext cx="10" cy="5"/>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7" y="0"/>
                  </a:lnTo>
                  <a:lnTo>
                    <a:pt x="5" y="4"/>
                  </a:lnTo>
                  <a:lnTo>
                    <a:pt x="2" y="4"/>
                  </a:lnTo>
                  <a:lnTo>
                    <a:pt x="2" y="6"/>
                  </a:lnTo>
                  <a:lnTo>
                    <a:pt x="0" y="9"/>
                  </a:lnTo>
                  <a:lnTo>
                    <a:pt x="0" y="12"/>
                  </a:lnTo>
                  <a:lnTo>
                    <a:pt x="0" y="15"/>
                  </a:lnTo>
                  <a:lnTo>
                    <a:pt x="0" y="17"/>
                  </a:lnTo>
                  <a:lnTo>
                    <a:pt x="2" y="17"/>
                  </a:lnTo>
                  <a:lnTo>
                    <a:pt x="2" y="21"/>
                  </a:lnTo>
                  <a:lnTo>
                    <a:pt x="5" y="21"/>
                  </a:lnTo>
                  <a:lnTo>
                    <a:pt x="7" y="23"/>
                  </a:lnTo>
                  <a:lnTo>
                    <a:pt x="22" y="23"/>
                  </a:lnTo>
                  <a:lnTo>
                    <a:pt x="27" y="23"/>
                  </a:lnTo>
                  <a:lnTo>
                    <a:pt x="30" y="23"/>
                  </a:lnTo>
                  <a:lnTo>
                    <a:pt x="32" y="21"/>
                  </a:lnTo>
                  <a:lnTo>
                    <a:pt x="35" y="17"/>
                  </a:lnTo>
                  <a:lnTo>
                    <a:pt x="35" y="15"/>
                  </a:lnTo>
                  <a:lnTo>
                    <a:pt x="37" y="12"/>
                  </a:lnTo>
                  <a:lnTo>
                    <a:pt x="35" y="9"/>
                  </a:lnTo>
                  <a:lnTo>
                    <a:pt x="35" y="6"/>
                  </a:lnTo>
                  <a:lnTo>
                    <a:pt x="32"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41" name="Line 136"/>
            <p:cNvSpPr>
              <a:spLocks noChangeShapeType="1"/>
            </p:cNvSpPr>
            <p:nvPr/>
          </p:nvSpPr>
          <p:spPr bwMode="auto">
            <a:xfrm>
              <a:off x="977" y="30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42" name="Freeform 137"/>
            <p:cNvSpPr>
              <a:spLocks/>
            </p:cNvSpPr>
            <p:nvPr/>
          </p:nvSpPr>
          <p:spPr bwMode="auto">
            <a:xfrm>
              <a:off x="977" y="3071"/>
              <a:ext cx="5" cy="10"/>
            </a:xfrm>
            <a:custGeom>
              <a:avLst/>
              <a:gdLst>
                <a:gd name="T0" fmla="*/ 0 w 18"/>
                <a:gd name="T1" fmla="*/ 0 h 42"/>
                <a:gd name="T2" fmla="*/ 0 w 18"/>
                <a:gd name="T3" fmla="*/ 0 h 42"/>
                <a:gd name="T4" fmla="*/ 0 w 18"/>
                <a:gd name="T5" fmla="*/ 0 h 42"/>
                <a:gd name="T6" fmla="*/ 0 w 18"/>
                <a:gd name="T7" fmla="*/ 0 h 42"/>
                <a:gd name="T8" fmla="*/ 0 w 18"/>
                <a:gd name="T9" fmla="*/ 0 h 42"/>
                <a:gd name="T10" fmla="*/ 0 w 18"/>
                <a:gd name="T11" fmla="*/ 0 h 42"/>
                <a:gd name="T12" fmla="*/ 0 w 18"/>
                <a:gd name="T13" fmla="*/ 0 h 42"/>
                <a:gd name="T14" fmla="*/ 0 w 18"/>
                <a:gd name="T15" fmla="*/ 0 h 42"/>
                <a:gd name="T16" fmla="*/ 0 w 18"/>
                <a:gd name="T17" fmla="*/ 0 h 42"/>
                <a:gd name="T18" fmla="*/ 0 w 18"/>
                <a:gd name="T19" fmla="*/ 0 h 42"/>
                <a:gd name="T20" fmla="*/ 0 w 18"/>
                <a:gd name="T21" fmla="*/ 0 h 42"/>
                <a:gd name="T22" fmla="*/ 0 w 18"/>
                <a:gd name="T23" fmla="*/ 0 h 42"/>
                <a:gd name="T24" fmla="*/ 0 w 18"/>
                <a:gd name="T25" fmla="*/ 0 h 42"/>
                <a:gd name="T26" fmla="*/ 0 w 18"/>
                <a:gd name="T27" fmla="*/ 0 h 42"/>
                <a:gd name="T28" fmla="*/ 0 w 18"/>
                <a:gd name="T29" fmla="*/ 0 h 42"/>
                <a:gd name="T30" fmla="*/ 0 w 18"/>
                <a:gd name="T31" fmla="*/ 0 h 42"/>
                <a:gd name="T32" fmla="*/ 0 w 18"/>
                <a:gd name="T33" fmla="*/ 0 h 42"/>
                <a:gd name="T34" fmla="*/ 0 w 18"/>
                <a:gd name="T35" fmla="*/ 0 h 42"/>
                <a:gd name="T36" fmla="*/ 0 w 18"/>
                <a:gd name="T37" fmla="*/ 0 h 42"/>
                <a:gd name="T38" fmla="*/ 0 w 18"/>
                <a:gd name="T39" fmla="*/ 0 h 42"/>
                <a:gd name="T40" fmla="*/ 0 w 18"/>
                <a:gd name="T41" fmla="*/ 0 h 42"/>
                <a:gd name="T42" fmla="*/ 0 w 18"/>
                <a:gd name="T43" fmla="*/ 0 h 42"/>
                <a:gd name="T44" fmla="*/ 0 w 18"/>
                <a:gd name="T45" fmla="*/ 0 h 42"/>
                <a:gd name="T46" fmla="*/ 0 w 18"/>
                <a:gd name="T47" fmla="*/ 0 h 42"/>
                <a:gd name="T48" fmla="*/ 0 w 18"/>
                <a:gd name="T49" fmla="*/ 0 h 42"/>
                <a:gd name="T50" fmla="*/ 0 w 18"/>
                <a:gd name="T51" fmla="*/ 0 h 42"/>
                <a:gd name="T52" fmla="*/ 0 w 18"/>
                <a:gd name="T53" fmla="*/ 0 h 42"/>
                <a:gd name="T54" fmla="*/ 0 w 18"/>
                <a:gd name="T55" fmla="*/ 0 h 42"/>
                <a:gd name="T56" fmla="*/ 0 w 18"/>
                <a:gd name="T57" fmla="*/ 0 h 42"/>
                <a:gd name="T58" fmla="*/ 0 w 18"/>
                <a:gd name="T59" fmla="*/ 0 h 42"/>
                <a:gd name="T60" fmla="*/ 0 w 18"/>
                <a:gd name="T61" fmla="*/ 0 h 42"/>
                <a:gd name="T62" fmla="*/ 0 w 18"/>
                <a:gd name="T63" fmla="*/ 0 h 42"/>
                <a:gd name="T64" fmla="*/ 0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42">
                  <a:moveTo>
                    <a:pt x="0" y="31"/>
                  </a:moveTo>
                  <a:lnTo>
                    <a:pt x="0" y="34"/>
                  </a:lnTo>
                  <a:lnTo>
                    <a:pt x="0" y="36"/>
                  </a:lnTo>
                  <a:lnTo>
                    <a:pt x="3" y="40"/>
                  </a:lnTo>
                  <a:lnTo>
                    <a:pt x="5" y="42"/>
                  </a:lnTo>
                  <a:lnTo>
                    <a:pt x="8" y="42"/>
                  </a:lnTo>
                  <a:lnTo>
                    <a:pt x="10" y="42"/>
                  </a:lnTo>
                  <a:lnTo>
                    <a:pt x="13" y="42"/>
                  </a:lnTo>
                  <a:lnTo>
                    <a:pt x="15" y="40"/>
                  </a:lnTo>
                  <a:lnTo>
                    <a:pt x="18" y="36"/>
                  </a:lnTo>
                  <a:lnTo>
                    <a:pt x="18" y="34"/>
                  </a:lnTo>
                  <a:lnTo>
                    <a:pt x="18" y="14"/>
                  </a:lnTo>
                  <a:lnTo>
                    <a:pt x="18" y="9"/>
                  </a:lnTo>
                  <a:lnTo>
                    <a:pt x="18" y="6"/>
                  </a:lnTo>
                  <a:lnTo>
                    <a:pt x="18" y="3"/>
                  </a:lnTo>
                  <a:lnTo>
                    <a:pt x="15" y="3"/>
                  </a:lnTo>
                  <a:lnTo>
                    <a:pt x="15" y="0"/>
                  </a:lnTo>
                  <a:lnTo>
                    <a:pt x="13" y="0"/>
                  </a:lnTo>
                  <a:lnTo>
                    <a:pt x="10" y="0"/>
                  </a:lnTo>
                  <a:lnTo>
                    <a:pt x="8" y="0"/>
                  </a:lnTo>
                  <a:lnTo>
                    <a:pt x="5" y="0"/>
                  </a:lnTo>
                  <a:lnTo>
                    <a:pt x="3" y="0"/>
                  </a:lnTo>
                  <a:lnTo>
                    <a:pt x="3" y="3"/>
                  </a:lnTo>
                  <a:lnTo>
                    <a:pt x="0" y="3"/>
                  </a:lnTo>
                  <a:lnTo>
                    <a:pt x="0" y="6"/>
                  </a:lnTo>
                  <a:lnTo>
                    <a:pt x="0" y="11"/>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3143" name="Line 138"/>
            <p:cNvSpPr>
              <a:spLocks noChangeShapeType="1"/>
            </p:cNvSpPr>
            <p:nvPr/>
          </p:nvSpPr>
          <p:spPr bwMode="auto">
            <a:xfrm>
              <a:off x="980" y="30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44" name="Freeform 139"/>
            <p:cNvSpPr>
              <a:spLocks/>
            </p:cNvSpPr>
            <p:nvPr/>
          </p:nvSpPr>
          <p:spPr bwMode="auto">
            <a:xfrm>
              <a:off x="977" y="3071"/>
              <a:ext cx="10" cy="5"/>
            </a:xfrm>
            <a:custGeom>
              <a:avLst/>
              <a:gdLst>
                <a:gd name="T0" fmla="*/ 0 w 36"/>
                <a:gd name="T1" fmla="*/ 0 h 19"/>
                <a:gd name="T2" fmla="*/ 0 w 36"/>
                <a:gd name="T3" fmla="*/ 0 h 19"/>
                <a:gd name="T4" fmla="*/ 0 w 36"/>
                <a:gd name="T5" fmla="*/ 0 h 19"/>
                <a:gd name="T6" fmla="*/ 0 w 36"/>
                <a:gd name="T7" fmla="*/ 0 h 19"/>
                <a:gd name="T8" fmla="*/ 0 w 36"/>
                <a:gd name="T9" fmla="*/ 0 h 19"/>
                <a:gd name="T10" fmla="*/ 0 w 36"/>
                <a:gd name="T11" fmla="*/ 0 h 19"/>
                <a:gd name="T12" fmla="*/ 0 w 36"/>
                <a:gd name="T13" fmla="*/ 0 h 19"/>
                <a:gd name="T14" fmla="*/ 0 w 36"/>
                <a:gd name="T15" fmla="*/ 0 h 19"/>
                <a:gd name="T16" fmla="*/ 0 w 36"/>
                <a:gd name="T17" fmla="*/ 0 h 19"/>
                <a:gd name="T18" fmla="*/ 0 w 36"/>
                <a:gd name="T19" fmla="*/ 0 h 19"/>
                <a:gd name="T20" fmla="*/ 0 w 36"/>
                <a:gd name="T21" fmla="*/ 0 h 19"/>
                <a:gd name="T22" fmla="*/ 0 w 36"/>
                <a:gd name="T23" fmla="*/ 0 h 19"/>
                <a:gd name="T24" fmla="*/ 0 w 36"/>
                <a:gd name="T25" fmla="*/ 0 h 19"/>
                <a:gd name="T26" fmla="*/ 0 w 36"/>
                <a:gd name="T27" fmla="*/ 0 h 19"/>
                <a:gd name="T28" fmla="*/ 0 w 36"/>
                <a:gd name="T29" fmla="*/ 0 h 19"/>
                <a:gd name="T30" fmla="*/ 0 w 36"/>
                <a:gd name="T31" fmla="*/ 0 h 19"/>
                <a:gd name="T32" fmla="*/ 0 w 36"/>
                <a:gd name="T33" fmla="*/ 0 h 19"/>
                <a:gd name="T34" fmla="*/ 0 w 36"/>
                <a:gd name="T35" fmla="*/ 0 h 19"/>
                <a:gd name="T36" fmla="*/ 0 w 36"/>
                <a:gd name="T37" fmla="*/ 0 h 19"/>
                <a:gd name="T38" fmla="*/ 0 w 36"/>
                <a:gd name="T39" fmla="*/ 0 h 19"/>
                <a:gd name="T40" fmla="*/ 0 w 36"/>
                <a:gd name="T41" fmla="*/ 0 h 19"/>
                <a:gd name="T42" fmla="*/ 0 w 36"/>
                <a:gd name="T43" fmla="*/ 0 h 19"/>
                <a:gd name="T44" fmla="*/ 0 w 36"/>
                <a:gd name="T45" fmla="*/ 0 h 19"/>
                <a:gd name="T46" fmla="*/ 0 w 36"/>
                <a:gd name="T47" fmla="*/ 0 h 19"/>
                <a:gd name="T48" fmla="*/ 0 w 36"/>
                <a:gd name="T49" fmla="*/ 0 h 19"/>
                <a:gd name="T50" fmla="*/ 0 w 36"/>
                <a:gd name="T51" fmla="*/ 0 h 19"/>
                <a:gd name="T52" fmla="*/ 0 w 36"/>
                <a:gd name="T53" fmla="*/ 0 h 19"/>
                <a:gd name="T54" fmla="*/ 0 w 36"/>
                <a:gd name="T55" fmla="*/ 0 h 19"/>
                <a:gd name="T56" fmla="*/ 0 w 36"/>
                <a:gd name="T57" fmla="*/ 0 h 19"/>
                <a:gd name="T58" fmla="*/ 0 w 36"/>
                <a:gd name="T59" fmla="*/ 0 h 19"/>
                <a:gd name="T60" fmla="*/ 0 w 36"/>
                <a:gd name="T61" fmla="*/ 0 h 19"/>
                <a:gd name="T62" fmla="*/ 0 w 36"/>
                <a:gd name="T63" fmla="*/ 0 h 19"/>
                <a:gd name="T64" fmla="*/ 0 w 36"/>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19">
                  <a:moveTo>
                    <a:pt x="10" y="0"/>
                  </a:moveTo>
                  <a:lnTo>
                    <a:pt x="8" y="0"/>
                  </a:lnTo>
                  <a:lnTo>
                    <a:pt x="5" y="0"/>
                  </a:lnTo>
                  <a:lnTo>
                    <a:pt x="3" y="0"/>
                  </a:lnTo>
                  <a:lnTo>
                    <a:pt x="3" y="3"/>
                  </a:lnTo>
                  <a:lnTo>
                    <a:pt x="0" y="3"/>
                  </a:lnTo>
                  <a:lnTo>
                    <a:pt x="0" y="6"/>
                  </a:lnTo>
                  <a:lnTo>
                    <a:pt x="0" y="9"/>
                  </a:lnTo>
                  <a:lnTo>
                    <a:pt x="0" y="11"/>
                  </a:lnTo>
                  <a:lnTo>
                    <a:pt x="0" y="14"/>
                  </a:lnTo>
                  <a:lnTo>
                    <a:pt x="0" y="17"/>
                  </a:lnTo>
                  <a:lnTo>
                    <a:pt x="3" y="17"/>
                  </a:lnTo>
                  <a:lnTo>
                    <a:pt x="3" y="19"/>
                  </a:lnTo>
                  <a:lnTo>
                    <a:pt x="5" y="19"/>
                  </a:lnTo>
                  <a:lnTo>
                    <a:pt x="8" y="19"/>
                  </a:lnTo>
                  <a:lnTo>
                    <a:pt x="23" y="19"/>
                  </a:lnTo>
                  <a:lnTo>
                    <a:pt x="27" y="19"/>
                  </a:lnTo>
                  <a:lnTo>
                    <a:pt x="31" y="19"/>
                  </a:lnTo>
                  <a:lnTo>
                    <a:pt x="33" y="17"/>
                  </a:lnTo>
                  <a:lnTo>
                    <a:pt x="36" y="14"/>
                  </a:lnTo>
                  <a:lnTo>
                    <a:pt x="36" y="11"/>
                  </a:lnTo>
                  <a:lnTo>
                    <a:pt x="36" y="9"/>
                  </a:lnTo>
                  <a:lnTo>
                    <a:pt x="36" y="6"/>
                  </a:lnTo>
                  <a:lnTo>
                    <a:pt x="33" y="3"/>
                  </a:lnTo>
                  <a:lnTo>
                    <a:pt x="31"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45" name="Line 140"/>
            <p:cNvSpPr>
              <a:spLocks noChangeShapeType="1"/>
            </p:cNvSpPr>
            <p:nvPr/>
          </p:nvSpPr>
          <p:spPr bwMode="auto">
            <a:xfrm>
              <a:off x="981" y="30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46" name="Freeform 141"/>
            <p:cNvSpPr>
              <a:spLocks/>
            </p:cNvSpPr>
            <p:nvPr/>
          </p:nvSpPr>
          <p:spPr bwMode="auto">
            <a:xfrm>
              <a:off x="981" y="3065"/>
              <a:ext cx="6" cy="11"/>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4"/>
                  </a:moveTo>
                  <a:lnTo>
                    <a:pt x="0" y="34"/>
                  </a:lnTo>
                  <a:lnTo>
                    <a:pt x="0" y="37"/>
                  </a:lnTo>
                  <a:lnTo>
                    <a:pt x="3" y="40"/>
                  </a:lnTo>
                  <a:lnTo>
                    <a:pt x="5" y="42"/>
                  </a:lnTo>
                  <a:lnTo>
                    <a:pt x="8" y="42"/>
                  </a:lnTo>
                  <a:lnTo>
                    <a:pt x="10" y="46"/>
                  </a:lnTo>
                  <a:lnTo>
                    <a:pt x="12" y="42"/>
                  </a:lnTo>
                  <a:lnTo>
                    <a:pt x="16" y="42"/>
                  </a:lnTo>
                  <a:lnTo>
                    <a:pt x="18" y="40"/>
                  </a:lnTo>
                  <a:lnTo>
                    <a:pt x="21" y="37"/>
                  </a:lnTo>
                  <a:lnTo>
                    <a:pt x="21" y="34"/>
                  </a:lnTo>
                  <a:lnTo>
                    <a:pt x="21" y="15"/>
                  </a:lnTo>
                  <a:lnTo>
                    <a:pt x="21" y="9"/>
                  </a:lnTo>
                  <a:lnTo>
                    <a:pt x="21" y="6"/>
                  </a:lnTo>
                  <a:lnTo>
                    <a:pt x="18" y="6"/>
                  </a:lnTo>
                  <a:lnTo>
                    <a:pt x="18" y="3"/>
                  </a:lnTo>
                  <a:lnTo>
                    <a:pt x="16" y="3"/>
                  </a:lnTo>
                  <a:lnTo>
                    <a:pt x="16" y="0"/>
                  </a:lnTo>
                  <a:lnTo>
                    <a:pt x="12" y="0"/>
                  </a:lnTo>
                  <a:lnTo>
                    <a:pt x="10" y="0"/>
                  </a:lnTo>
                  <a:lnTo>
                    <a:pt x="8" y="0"/>
                  </a:lnTo>
                  <a:lnTo>
                    <a:pt x="5" y="0"/>
                  </a:lnTo>
                  <a:lnTo>
                    <a:pt x="5" y="3"/>
                  </a:lnTo>
                  <a:lnTo>
                    <a:pt x="3" y="3"/>
                  </a:lnTo>
                  <a:lnTo>
                    <a:pt x="3" y="6"/>
                  </a:lnTo>
                  <a:lnTo>
                    <a:pt x="0" y="6"/>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147" name="Line 142"/>
            <p:cNvSpPr>
              <a:spLocks noChangeShapeType="1"/>
            </p:cNvSpPr>
            <p:nvPr/>
          </p:nvSpPr>
          <p:spPr bwMode="auto">
            <a:xfrm>
              <a:off x="983" y="306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48" name="Freeform 143"/>
            <p:cNvSpPr>
              <a:spLocks/>
            </p:cNvSpPr>
            <p:nvPr/>
          </p:nvSpPr>
          <p:spPr bwMode="auto">
            <a:xfrm>
              <a:off x="981" y="3065"/>
              <a:ext cx="14"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8" y="0"/>
                  </a:lnTo>
                  <a:lnTo>
                    <a:pt x="5" y="0"/>
                  </a:lnTo>
                  <a:lnTo>
                    <a:pt x="5" y="3"/>
                  </a:lnTo>
                  <a:lnTo>
                    <a:pt x="3" y="3"/>
                  </a:lnTo>
                  <a:lnTo>
                    <a:pt x="3" y="6"/>
                  </a:lnTo>
                  <a:lnTo>
                    <a:pt x="0" y="6"/>
                  </a:lnTo>
                  <a:lnTo>
                    <a:pt x="0" y="9"/>
                  </a:lnTo>
                  <a:lnTo>
                    <a:pt x="0" y="11"/>
                  </a:lnTo>
                  <a:lnTo>
                    <a:pt x="0" y="15"/>
                  </a:lnTo>
                  <a:lnTo>
                    <a:pt x="3" y="17"/>
                  </a:lnTo>
                  <a:lnTo>
                    <a:pt x="3" y="21"/>
                  </a:lnTo>
                  <a:lnTo>
                    <a:pt x="5" y="21"/>
                  </a:lnTo>
                  <a:lnTo>
                    <a:pt x="5" y="23"/>
                  </a:lnTo>
                  <a:lnTo>
                    <a:pt x="8" y="23"/>
                  </a:lnTo>
                  <a:lnTo>
                    <a:pt x="38" y="23"/>
                  </a:lnTo>
                  <a:lnTo>
                    <a:pt x="46" y="23"/>
                  </a:lnTo>
                  <a:lnTo>
                    <a:pt x="48" y="21"/>
                  </a:lnTo>
                  <a:lnTo>
                    <a:pt x="51" y="21"/>
                  </a:lnTo>
                  <a:lnTo>
                    <a:pt x="51" y="17"/>
                  </a:lnTo>
                  <a:lnTo>
                    <a:pt x="53" y="15"/>
                  </a:lnTo>
                  <a:lnTo>
                    <a:pt x="53" y="11"/>
                  </a:lnTo>
                  <a:lnTo>
                    <a:pt x="53" y="9"/>
                  </a:lnTo>
                  <a:lnTo>
                    <a:pt x="53" y="6"/>
                  </a:lnTo>
                  <a:lnTo>
                    <a:pt x="51" y="6"/>
                  </a:lnTo>
                  <a:lnTo>
                    <a:pt x="51" y="3"/>
                  </a:lnTo>
                  <a:lnTo>
                    <a:pt x="48" y="3"/>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49" name="Line 144"/>
            <p:cNvSpPr>
              <a:spLocks noChangeShapeType="1"/>
            </p:cNvSpPr>
            <p:nvPr/>
          </p:nvSpPr>
          <p:spPr bwMode="auto">
            <a:xfrm>
              <a:off x="990" y="306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50" name="Freeform 145"/>
            <p:cNvSpPr>
              <a:spLocks/>
            </p:cNvSpPr>
            <p:nvPr/>
          </p:nvSpPr>
          <p:spPr bwMode="auto">
            <a:xfrm>
              <a:off x="990" y="3062"/>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6"/>
                  </a:lnTo>
                  <a:lnTo>
                    <a:pt x="3" y="28"/>
                  </a:lnTo>
                  <a:lnTo>
                    <a:pt x="3" y="32"/>
                  </a:lnTo>
                  <a:lnTo>
                    <a:pt x="5" y="32"/>
                  </a:lnTo>
                  <a:lnTo>
                    <a:pt x="5" y="34"/>
                  </a:lnTo>
                  <a:lnTo>
                    <a:pt x="8" y="34"/>
                  </a:lnTo>
                  <a:lnTo>
                    <a:pt x="10" y="34"/>
                  </a:lnTo>
                  <a:lnTo>
                    <a:pt x="13" y="34"/>
                  </a:lnTo>
                  <a:lnTo>
                    <a:pt x="15" y="32"/>
                  </a:lnTo>
                  <a:lnTo>
                    <a:pt x="18" y="32"/>
                  </a:lnTo>
                  <a:lnTo>
                    <a:pt x="18" y="28"/>
                  </a:lnTo>
                  <a:lnTo>
                    <a:pt x="20" y="26"/>
                  </a:lnTo>
                  <a:lnTo>
                    <a:pt x="20" y="17"/>
                  </a:lnTo>
                  <a:lnTo>
                    <a:pt x="20" y="9"/>
                  </a:lnTo>
                  <a:lnTo>
                    <a:pt x="18" y="5"/>
                  </a:lnTo>
                  <a:lnTo>
                    <a:pt x="18" y="3"/>
                  </a:lnTo>
                  <a:lnTo>
                    <a:pt x="15" y="3"/>
                  </a:lnTo>
                  <a:lnTo>
                    <a:pt x="13" y="0"/>
                  </a:lnTo>
                  <a:lnTo>
                    <a:pt x="10" y="0"/>
                  </a:lnTo>
                  <a:lnTo>
                    <a:pt x="8" y="0"/>
                  </a:lnTo>
                  <a:lnTo>
                    <a:pt x="5" y="0"/>
                  </a:lnTo>
                  <a:lnTo>
                    <a:pt x="5" y="3"/>
                  </a:lnTo>
                  <a:lnTo>
                    <a:pt x="3" y="3"/>
                  </a:lnTo>
                  <a:lnTo>
                    <a:pt x="3"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151" name="Line 146"/>
            <p:cNvSpPr>
              <a:spLocks noChangeShapeType="1"/>
            </p:cNvSpPr>
            <p:nvPr/>
          </p:nvSpPr>
          <p:spPr bwMode="auto">
            <a:xfrm>
              <a:off x="993" y="30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52" name="Freeform 147"/>
            <p:cNvSpPr>
              <a:spLocks/>
            </p:cNvSpPr>
            <p:nvPr/>
          </p:nvSpPr>
          <p:spPr bwMode="auto">
            <a:xfrm>
              <a:off x="990" y="3062"/>
              <a:ext cx="10"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8" y="0"/>
                  </a:lnTo>
                  <a:lnTo>
                    <a:pt x="5" y="0"/>
                  </a:lnTo>
                  <a:lnTo>
                    <a:pt x="5" y="3"/>
                  </a:lnTo>
                  <a:lnTo>
                    <a:pt x="3" y="3"/>
                  </a:lnTo>
                  <a:lnTo>
                    <a:pt x="3" y="5"/>
                  </a:lnTo>
                  <a:lnTo>
                    <a:pt x="0" y="9"/>
                  </a:lnTo>
                  <a:lnTo>
                    <a:pt x="0" y="11"/>
                  </a:lnTo>
                  <a:lnTo>
                    <a:pt x="0" y="14"/>
                  </a:lnTo>
                  <a:lnTo>
                    <a:pt x="0" y="17"/>
                  </a:lnTo>
                  <a:lnTo>
                    <a:pt x="3" y="17"/>
                  </a:lnTo>
                  <a:lnTo>
                    <a:pt x="3" y="20"/>
                  </a:lnTo>
                  <a:lnTo>
                    <a:pt x="5" y="20"/>
                  </a:lnTo>
                  <a:lnTo>
                    <a:pt x="5" y="22"/>
                  </a:lnTo>
                  <a:lnTo>
                    <a:pt x="8" y="22"/>
                  </a:lnTo>
                  <a:lnTo>
                    <a:pt x="23" y="22"/>
                  </a:lnTo>
                  <a:lnTo>
                    <a:pt x="28" y="22"/>
                  </a:lnTo>
                  <a:lnTo>
                    <a:pt x="30" y="22"/>
                  </a:lnTo>
                  <a:lnTo>
                    <a:pt x="33" y="20"/>
                  </a:lnTo>
                  <a:lnTo>
                    <a:pt x="36" y="17"/>
                  </a:lnTo>
                  <a:lnTo>
                    <a:pt x="36" y="14"/>
                  </a:lnTo>
                  <a:lnTo>
                    <a:pt x="36" y="11"/>
                  </a:lnTo>
                  <a:lnTo>
                    <a:pt x="36" y="9"/>
                  </a:lnTo>
                  <a:lnTo>
                    <a:pt x="36" y="5"/>
                  </a:lnTo>
                  <a:lnTo>
                    <a:pt x="33"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53" name="Line 148"/>
            <p:cNvSpPr>
              <a:spLocks noChangeShapeType="1"/>
            </p:cNvSpPr>
            <p:nvPr/>
          </p:nvSpPr>
          <p:spPr bwMode="auto">
            <a:xfrm>
              <a:off x="994" y="306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54" name="Freeform 149"/>
            <p:cNvSpPr>
              <a:spLocks/>
            </p:cNvSpPr>
            <p:nvPr/>
          </p:nvSpPr>
          <p:spPr bwMode="auto">
            <a:xfrm>
              <a:off x="994" y="3059"/>
              <a:ext cx="6"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3" y="29"/>
                  </a:lnTo>
                  <a:lnTo>
                    <a:pt x="3" y="32"/>
                  </a:lnTo>
                  <a:lnTo>
                    <a:pt x="5" y="32"/>
                  </a:lnTo>
                  <a:lnTo>
                    <a:pt x="8" y="34"/>
                  </a:lnTo>
                  <a:lnTo>
                    <a:pt x="10" y="34"/>
                  </a:lnTo>
                  <a:lnTo>
                    <a:pt x="13" y="34"/>
                  </a:lnTo>
                  <a:lnTo>
                    <a:pt x="15" y="34"/>
                  </a:lnTo>
                  <a:lnTo>
                    <a:pt x="18" y="32"/>
                  </a:lnTo>
                  <a:lnTo>
                    <a:pt x="21" y="29"/>
                  </a:lnTo>
                  <a:lnTo>
                    <a:pt x="21" y="26"/>
                  </a:lnTo>
                  <a:lnTo>
                    <a:pt x="21" y="17"/>
                  </a:lnTo>
                  <a:lnTo>
                    <a:pt x="21" y="9"/>
                  </a:lnTo>
                  <a:lnTo>
                    <a:pt x="21" y="6"/>
                  </a:lnTo>
                  <a:lnTo>
                    <a:pt x="18" y="4"/>
                  </a:lnTo>
                  <a:lnTo>
                    <a:pt x="15" y="4"/>
                  </a:lnTo>
                  <a:lnTo>
                    <a:pt x="13" y="0"/>
                  </a:lnTo>
                  <a:lnTo>
                    <a:pt x="10" y="0"/>
                  </a:lnTo>
                  <a:lnTo>
                    <a:pt x="8" y="4"/>
                  </a:lnTo>
                  <a:lnTo>
                    <a:pt x="5" y="4"/>
                  </a:lnTo>
                  <a:lnTo>
                    <a:pt x="3" y="4"/>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155" name="Line 150"/>
            <p:cNvSpPr>
              <a:spLocks noChangeShapeType="1"/>
            </p:cNvSpPr>
            <p:nvPr/>
          </p:nvSpPr>
          <p:spPr bwMode="auto">
            <a:xfrm>
              <a:off x="996" y="30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56" name="Freeform 151"/>
            <p:cNvSpPr>
              <a:spLocks/>
            </p:cNvSpPr>
            <p:nvPr/>
          </p:nvSpPr>
          <p:spPr bwMode="auto">
            <a:xfrm>
              <a:off x="994" y="3059"/>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8" y="4"/>
                  </a:lnTo>
                  <a:lnTo>
                    <a:pt x="5" y="4"/>
                  </a:lnTo>
                  <a:lnTo>
                    <a:pt x="3" y="4"/>
                  </a:lnTo>
                  <a:lnTo>
                    <a:pt x="3" y="6"/>
                  </a:lnTo>
                  <a:lnTo>
                    <a:pt x="3" y="9"/>
                  </a:lnTo>
                  <a:lnTo>
                    <a:pt x="0" y="9"/>
                  </a:lnTo>
                  <a:lnTo>
                    <a:pt x="0" y="12"/>
                  </a:lnTo>
                  <a:lnTo>
                    <a:pt x="0" y="15"/>
                  </a:lnTo>
                  <a:lnTo>
                    <a:pt x="3" y="17"/>
                  </a:lnTo>
                  <a:lnTo>
                    <a:pt x="3" y="21"/>
                  </a:lnTo>
                  <a:lnTo>
                    <a:pt x="5" y="23"/>
                  </a:lnTo>
                  <a:lnTo>
                    <a:pt x="8" y="23"/>
                  </a:lnTo>
                  <a:lnTo>
                    <a:pt x="10" y="23"/>
                  </a:lnTo>
                  <a:lnTo>
                    <a:pt x="26" y="23"/>
                  </a:lnTo>
                  <a:lnTo>
                    <a:pt x="29" y="23"/>
                  </a:lnTo>
                  <a:lnTo>
                    <a:pt x="31" y="23"/>
                  </a:lnTo>
                  <a:lnTo>
                    <a:pt x="34" y="23"/>
                  </a:lnTo>
                  <a:lnTo>
                    <a:pt x="36" y="21"/>
                  </a:lnTo>
                  <a:lnTo>
                    <a:pt x="36" y="17"/>
                  </a:lnTo>
                  <a:lnTo>
                    <a:pt x="38" y="15"/>
                  </a:lnTo>
                  <a:lnTo>
                    <a:pt x="38" y="12"/>
                  </a:lnTo>
                  <a:lnTo>
                    <a:pt x="38" y="9"/>
                  </a:lnTo>
                  <a:lnTo>
                    <a:pt x="36" y="9"/>
                  </a:lnTo>
                  <a:lnTo>
                    <a:pt x="36" y="6"/>
                  </a:lnTo>
                  <a:lnTo>
                    <a:pt x="36" y="4"/>
                  </a:lnTo>
                  <a:lnTo>
                    <a:pt x="34" y="4"/>
                  </a:lnTo>
                  <a:lnTo>
                    <a:pt x="31" y="4"/>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57" name="Line 152"/>
            <p:cNvSpPr>
              <a:spLocks noChangeShapeType="1"/>
            </p:cNvSpPr>
            <p:nvPr/>
          </p:nvSpPr>
          <p:spPr bwMode="auto">
            <a:xfrm>
              <a:off x="998" y="3062"/>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58" name="Freeform 153"/>
            <p:cNvSpPr>
              <a:spLocks/>
            </p:cNvSpPr>
            <p:nvPr/>
          </p:nvSpPr>
          <p:spPr bwMode="auto">
            <a:xfrm>
              <a:off x="998" y="3054"/>
              <a:ext cx="6" cy="11"/>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1"/>
                  </a:moveTo>
                  <a:lnTo>
                    <a:pt x="0" y="34"/>
                  </a:lnTo>
                  <a:lnTo>
                    <a:pt x="0" y="36"/>
                  </a:lnTo>
                  <a:lnTo>
                    <a:pt x="3" y="40"/>
                  </a:lnTo>
                  <a:lnTo>
                    <a:pt x="3" y="42"/>
                  </a:lnTo>
                  <a:lnTo>
                    <a:pt x="6" y="42"/>
                  </a:lnTo>
                  <a:lnTo>
                    <a:pt x="8" y="42"/>
                  </a:lnTo>
                  <a:lnTo>
                    <a:pt x="11" y="42"/>
                  </a:lnTo>
                  <a:lnTo>
                    <a:pt x="13" y="42"/>
                  </a:lnTo>
                  <a:lnTo>
                    <a:pt x="16" y="42"/>
                  </a:lnTo>
                  <a:lnTo>
                    <a:pt x="18" y="40"/>
                  </a:lnTo>
                  <a:lnTo>
                    <a:pt x="18" y="36"/>
                  </a:lnTo>
                  <a:lnTo>
                    <a:pt x="20" y="34"/>
                  </a:lnTo>
                  <a:lnTo>
                    <a:pt x="20" y="13"/>
                  </a:lnTo>
                  <a:lnTo>
                    <a:pt x="20" y="8"/>
                  </a:lnTo>
                  <a:lnTo>
                    <a:pt x="18" y="6"/>
                  </a:lnTo>
                  <a:lnTo>
                    <a:pt x="18" y="2"/>
                  </a:lnTo>
                  <a:lnTo>
                    <a:pt x="16" y="0"/>
                  </a:lnTo>
                  <a:lnTo>
                    <a:pt x="13" y="0"/>
                  </a:lnTo>
                  <a:lnTo>
                    <a:pt x="11" y="0"/>
                  </a:lnTo>
                  <a:lnTo>
                    <a:pt x="8" y="0"/>
                  </a:lnTo>
                  <a:lnTo>
                    <a:pt x="6" y="0"/>
                  </a:lnTo>
                  <a:lnTo>
                    <a:pt x="3" y="0"/>
                  </a:lnTo>
                  <a:lnTo>
                    <a:pt x="3" y="2"/>
                  </a:lnTo>
                  <a:lnTo>
                    <a:pt x="0" y="2"/>
                  </a:lnTo>
                  <a:lnTo>
                    <a:pt x="0" y="6"/>
                  </a:lnTo>
                  <a:lnTo>
                    <a:pt x="0" y="11"/>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3159" name="Line 154"/>
            <p:cNvSpPr>
              <a:spLocks noChangeShapeType="1"/>
            </p:cNvSpPr>
            <p:nvPr/>
          </p:nvSpPr>
          <p:spPr bwMode="auto">
            <a:xfrm>
              <a:off x="1002" y="305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60" name="Freeform 155"/>
            <p:cNvSpPr>
              <a:spLocks/>
            </p:cNvSpPr>
            <p:nvPr/>
          </p:nvSpPr>
          <p:spPr bwMode="auto">
            <a:xfrm>
              <a:off x="998" y="3054"/>
              <a:ext cx="10"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1" y="0"/>
                  </a:moveTo>
                  <a:lnTo>
                    <a:pt x="8" y="0"/>
                  </a:lnTo>
                  <a:lnTo>
                    <a:pt x="6" y="0"/>
                  </a:lnTo>
                  <a:lnTo>
                    <a:pt x="3" y="0"/>
                  </a:lnTo>
                  <a:lnTo>
                    <a:pt x="3" y="2"/>
                  </a:lnTo>
                  <a:lnTo>
                    <a:pt x="0" y="2"/>
                  </a:lnTo>
                  <a:lnTo>
                    <a:pt x="0" y="6"/>
                  </a:lnTo>
                  <a:lnTo>
                    <a:pt x="0" y="8"/>
                  </a:lnTo>
                  <a:lnTo>
                    <a:pt x="0" y="11"/>
                  </a:lnTo>
                  <a:lnTo>
                    <a:pt x="0" y="13"/>
                  </a:lnTo>
                  <a:lnTo>
                    <a:pt x="0" y="17"/>
                  </a:lnTo>
                  <a:lnTo>
                    <a:pt x="3" y="17"/>
                  </a:lnTo>
                  <a:lnTo>
                    <a:pt x="3" y="19"/>
                  </a:lnTo>
                  <a:lnTo>
                    <a:pt x="6" y="19"/>
                  </a:lnTo>
                  <a:lnTo>
                    <a:pt x="8" y="23"/>
                  </a:lnTo>
                  <a:lnTo>
                    <a:pt x="23" y="23"/>
                  </a:lnTo>
                  <a:lnTo>
                    <a:pt x="28" y="23"/>
                  </a:lnTo>
                  <a:lnTo>
                    <a:pt x="30" y="19"/>
                  </a:lnTo>
                  <a:lnTo>
                    <a:pt x="33" y="17"/>
                  </a:lnTo>
                  <a:lnTo>
                    <a:pt x="35" y="13"/>
                  </a:lnTo>
                  <a:lnTo>
                    <a:pt x="35" y="11"/>
                  </a:lnTo>
                  <a:lnTo>
                    <a:pt x="35" y="8"/>
                  </a:lnTo>
                  <a:lnTo>
                    <a:pt x="35" y="6"/>
                  </a:lnTo>
                  <a:lnTo>
                    <a:pt x="33" y="2"/>
                  </a:lnTo>
                  <a:lnTo>
                    <a:pt x="30" y="0"/>
                  </a:lnTo>
                  <a:lnTo>
                    <a:pt x="25"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161" name="Line 156"/>
            <p:cNvSpPr>
              <a:spLocks noChangeShapeType="1"/>
            </p:cNvSpPr>
            <p:nvPr/>
          </p:nvSpPr>
          <p:spPr bwMode="auto">
            <a:xfrm>
              <a:off x="1003" y="305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62" name="Freeform 157"/>
            <p:cNvSpPr>
              <a:spLocks/>
            </p:cNvSpPr>
            <p:nvPr/>
          </p:nvSpPr>
          <p:spPr bwMode="auto">
            <a:xfrm>
              <a:off x="1003" y="3052"/>
              <a:ext cx="5" cy="8"/>
            </a:xfrm>
            <a:custGeom>
              <a:avLst/>
              <a:gdLst>
                <a:gd name="T0" fmla="*/ 0 w 19"/>
                <a:gd name="T1" fmla="*/ 0 h 35"/>
                <a:gd name="T2" fmla="*/ 0 w 19"/>
                <a:gd name="T3" fmla="*/ 0 h 35"/>
                <a:gd name="T4" fmla="*/ 0 w 19"/>
                <a:gd name="T5" fmla="*/ 0 h 35"/>
                <a:gd name="T6" fmla="*/ 0 w 19"/>
                <a:gd name="T7" fmla="*/ 0 h 35"/>
                <a:gd name="T8" fmla="*/ 0 w 19"/>
                <a:gd name="T9" fmla="*/ 0 h 35"/>
                <a:gd name="T10" fmla="*/ 0 w 19"/>
                <a:gd name="T11" fmla="*/ 0 h 35"/>
                <a:gd name="T12" fmla="*/ 0 w 19"/>
                <a:gd name="T13" fmla="*/ 0 h 35"/>
                <a:gd name="T14" fmla="*/ 0 w 19"/>
                <a:gd name="T15" fmla="*/ 0 h 35"/>
                <a:gd name="T16" fmla="*/ 0 w 19"/>
                <a:gd name="T17" fmla="*/ 0 h 35"/>
                <a:gd name="T18" fmla="*/ 0 w 19"/>
                <a:gd name="T19" fmla="*/ 0 h 35"/>
                <a:gd name="T20" fmla="*/ 0 w 19"/>
                <a:gd name="T21" fmla="*/ 0 h 35"/>
                <a:gd name="T22" fmla="*/ 0 w 19"/>
                <a:gd name="T23" fmla="*/ 0 h 35"/>
                <a:gd name="T24" fmla="*/ 0 w 19"/>
                <a:gd name="T25" fmla="*/ 0 h 35"/>
                <a:gd name="T26" fmla="*/ 0 w 19"/>
                <a:gd name="T27" fmla="*/ 0 h 35"/>
                <a:gd name="T28" fmla="*/ 0 w 19"/>
                <a:gd name="T29" fmla="*/ 0 h 35"/>
                <a:gd name="T30" fmla="*/ 0 w 19"/>
                <a:gd name="T31" fmla="*/ 0 h 35"/>
                <a:gd name="T32" fmla="*/ 0 w 19"/>
                <a:gd name="T33" fmla="*/ 0 h 35"/>
                <a:gd name="T34" fmla="*/ 0 w 19"/>
                <a:gd name="T35" fmla="*/ 0 h 35"/>
                <a:gd name="T36" fmla="*/ 0 w 19"/>
                <a:gd name="T37" fmla="*/ 0 h 35"/>
                <a:gd name="T38" fmla="*/ 0 w 19"/>
                <a:gd name="T39" fmla="*/ 0 h 35"/>
                <a:gd name="T40" fmla="*/ 0 w 19"/>
                <a:gd name="T41" fmla="*/ 0 h 35"/>
                <a:gd name="T42" fmla="*/ 0 w 19"/>
                <a:gd name="T43" fmla="*/ 0 h 35"/>
                <a:gd name="T44" fmla="*/ 0 w 19"/>
                <a:gd name="T45" fmla="*/ 0 h 35"/>
                <a:gd name="T46" fmla="*/ 0 w 19"/>
                <a:gd name="T47" fmla="*/ 0 h 35"/>
                <a:gd name="T48" fmla="*/ 0 w 19"/>
                <a:gd name="T49" fmla="*/ 0 h 35"/>
                <a:gd name="T50" fmla="*/ 0 w 19"/>
                <a:gd name="T51" fmla="*/ 0 h 35"/>
                <a:gd name="T52" fmla="*/ 0 w 19"/>
                <a:gd name="T53" fmla="*/ 0 h 35"/>
                <a:gd name="T54" fmla="*/ 0 w 19"/>
                <a:gd name="T55" fmla="*/ 0 h 35"/>
                <a:gd name="T56" fmla="*/ 0 w 19"/>
                <a:gd name="T57" fmla="*/ 0 h 35"/>
                <a:gd name="T58" fmla="*/ 0 w 19"/>
                <a:gd name="T59" fmla="*/ 0 h 35"/>
                <a:gd name="T60" fmla="*/ 0 w 19"/>
                <a:gd name="T61" fmla="*/ 0 h 35"/>
                <a:gd name="T62" fmla="*/ 0 w 19"/>
                <a:gd name="T63" fmla="*/ 0 h 35"/>
                <a:gd name="T64" fmla="*/ 0 w 19"/>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5">
                  <a:moveTo>
                    <a:pt x="0" y="23"/>
                  </a:moveTo>
                  <a:lnTo>
                    <a:pt x="0" y="23"/>
                  </a:lnTo>
                  <a:lnTo>
                    <a:pt x="0" y="25"/>
                  </a:lnTo>
                  <a:lnTo>
                    <a:pt x="2" y="29"/>
                  </a:lnTo>
                  <a:lnTo>
                    <a:pt x="4" y="31"/>
                  </a:lnTo>
                  <a:lnTo>
                    <a:pt x="7" y="31"/>
                  </a:lnTo>
                  <a:lnTo>
                    <a:pt x="7" y="35"/>
                  </a:lnTo>
                  <a:lnTo>
                    <a:pt x="9" y="35"/>
                  </a:lnTo>
                  <a:lnTo>
                    <a:pt x="12" y="35"/>
                  </a:lnTo>
                  <a:lnTo>
                    <a:pt x="14" y="31"/>
                  </a:lnTo>
                  <a:lnTo>
                    <a:pt x="17" y="29"/>
                  </a:lnTo>
                  <a:lnTo>
                    <a:pt x="19" y="25"/>
                  </a:lnTo>
                  <a:lnTo>
                    <a:pt x="19" y="23"/>
                  </a:lnTo>
                  <a:lnTo>
                    <a:pt x="19" y="14"/>
                  </a:lnTo>
                  <a:lnTo>
                    <a:pt x="19" y="8"/>
                  </a:lnTo>
                  <a:lnTo>
                    <a:pt x="19" y="6"/>
                  </a:lnTo>
                  <a:lnTo>
                    <a:pt x="17" y="6"/>
                  </a:lnTo>
                  <a:lnTo>
                    <a:pt x="17" y="4"/>
                  </a:lnTo>
                  <a:lnTo>
                    <a:pt x="14" y="0"/>
                  </a:lnTo>
                  <a:lnTo>
                    <a:pt x="12" y="0"/>
                  </a:lnTo>
                  <a:lnTo>
                    <a:pt x="9" y="0"/>
                  </a:lnTo>
                  <a:lnTo>
                    <a:pt x="7" y="0"/>
                  </a:lnTo>
                  <a:lnTo>
                    <a:pt x="4" y="0"/>
                  </a:lnTo>
                  <a:lnTo>
                    <a:pt x="2" y="4"/>
                  </a:lnTo>
                  <a:lnTo>
                    <a:pt x="2"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163" name="Line 158"/>
            <p:cNvSpPr>
              <a:spLocks noChangeShapeType="1"/>
            </p:cNvSpPr>
            <p:nvPr/>
          </p:nvSpPr>
          <p:spPr bwMode="auto">
            <a:xfrm>
              <a:off x="1005" y="30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64" name="Freeform 159"/>
            <p:cNvSpPr>
              <a:spLocks/>
            </p:cNvSpPr>
            <p:nvPr/>
          </p:nvSpPr>
          <p:spPr bwMode="auto">
            <a:xfrm>
              <a:off x="1003" y="3052"/>
              <a:ext cx="14"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9" y="0"/>
                  </a:moveTo>
                  <a:lnTo>
                    <a:pt x="7" y="0"/>
                  </a:lnTo>
                  <a:lnTo>
                    <a:pt x="4" y="0"/>
                  </a:lnTo>
                  <a:lnTo>
                    <a:pt x="2" y="4"/>
                  </a:lnTo>
                  <a:lnTo>
                    <a:pt x="2" y="6"/>
                  </a:lnTo>
                  <a:lnTo>
                    <a:pt x="0" y="6"/>
                  </a:lnTo>
                  <a:lnTo>
                    <a:pt x="0" y="8"/>
                  </a:lnTo>
                  <a:lnTo>
                    <a:pt x="0" y="12"/>
                  </a:lnTo>
                  <a:lnTo>
                    <a:pt x="0" y="14"/>
                  </a:lnTo>
                  <a:lnTo>
                    <a:pt x="2" y="18"/>
                  </a:lnTo>
                  <a:lnTo>
                    <a:pt x="2" y="20"/>
                  </a:lnTo>
                  <a:lnTo>
                    <a:pt x="4" y="20"/>
                  </a:lnTo>
                  <a:lnTo>
                    <a:pt x="7" y="20"/>
                  </a:lnTo>
                  <a:lnTo>
                    <a:pt x="7" y="23"/>
                  </a:lnTo>
                  <a:lnTo>
                    <a:pt x="37" y="23"/>
                  </a:lnTo>
                  <a:lnTo>
                    <a:pt x="45" y="23"/>
                  </a:lnTo>
                  <a:lnTo>
                    <a:pt x="48" y="20"/>
                  </a:lnTo>
                  <a:lnTo>
                    <a:pt x="50" y="20"/>
                  </a:lnTo>
                  <a:lnTo>
                    <a:pt x="50" y="18"/>
                  </a:lnTo>
                  <a:lnTo>
                    <a:pt x="53" y="14"/>
                  </a:lnTo>
                  <a:lnTo>
                    <a:pt x="53" y="12"/>
                  </a:lnTo>
                  <a:lnTo>
                    <a:pt x="53" y="8"/>
                  </a:lnTo>
                  <a:lnTo>
                    <a:pt x="53" y="6"/>
                  </a:lnTo>
                  <a:lnTo>
                    <a:pt x="50" y="6"/>
                  </a:lnTo>
                  <a:lnTo>
                    <a:pt x="50" y="4"/>
                  </a:lnTo>
                  <a:lnTo>
                    <a:pt x="48" y="0"/>
                  </a:lnTo>
                  <a:lnTo>
                    <a:pt x="39"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165" name="Line 160"/>
            <p:cNvSpPr>
              <a:spLocks noChangeShapeType="1"/>
            </p:cNvSpPr>
            <p:nvPr/>
          </p:nvSpPr>
          <p:spPr bwMode="auto">
            <a:xfrm>
              <a:off x="1011" y="3054"/>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66" name="Freeform 161"/>
            <p:cNvSpPr>
              <a:spLocks/>
            </p:cNvSpPr>
            <p:nvPr/>
          </p:nvSpPr>
          <p:spPr bwMode="auto">
            <a:xfrm>
              <a:off x="1011" y="3049"/>
              <a:ext cx="6"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5"/>
                  </a:lnTo>
                  <a:lnTo>
                    <a:pt x="2" y="29"/>
                  </a:lnTo>
                  <a:lnTo>
                    <a:pt x="2" y="31"/>
                  </a:lnTo>
                  <a:lnTo>
                    <a:pt x="5" y="31"/>
                  </a:lnTo>
                  <a:lnTo>
                    <a:pt x="7" y="34"/>
                  </a:lnTo>
                  <a:lnTo>
                    <a:pt x="11" y="34"/>
                  </a:lnTo>
                  <a:lnTo>
                    <a:pt x="13" y="34"/>
                  </a:lnTo>
                  <a:lnTo>
                    <a:pt x="16" y="31"/>
                  </a:lnTo>
                  <a:lnTo>
                    <a:pt x="18" y="31"/>
                  </a:lnTo>
                  <a:lnTo>
                    <a:pt x="18" y="29"/>
                  </a:lnTo>
                  <a:lnTo>
                    <a:pt x="21" y="25"/>
                  </a:lnTo>
                  <a:lnTo>
                    <a:pt x="21" y="17"/>
                  </a:lnTo>
                  <a:lnTo>
                    <a:pt x="21" y="9"/>
                  </a:lnTo>
                  <a:lnTo>
                    <a:pt x="21" y="6"/>
                  </a:lnTo>
                  <a:lnTo>
                    <a:pt x="18" y="6"/>
                  </a:lnTo>
                  <a:lnTo>
                    <a:pt x="18" y="3"/>
                  </a:lnTo>
                  <a:lnTo>
                    <a:pt x="16" y="3"/>
                  </a:lnTo>
                  <a:lnTo>
                    <a:pt x="16" y="0"/>
                  </a:lnTo>
                  <a:lnTo>
                    <a:pt x="13" y="0"/>
                  </a:lnTo>
                  <a:lnTo>
                    <a:pt x="11" y="0"/>
                  </a:lnTo>
                  <a:lnTo>
                    <a:pt x="7" y="0"/>
                  </a:lnTo>
                  <a:lnTo>
                    <a:pt x="5" y="0"/>
                  </a:lnTo>
                  <a:lnTo>
                    <a:pt x="5" y="3"/>
                  </a:lnTo>
                  <a:lnTo>
                    <a:pt x="2" y="3"/>
                  </a:lnTo>
                  <a:lnTo>
                    <a:pt x="2" y="6"/>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167" name="Line 162"/>
            <p:cNvSpPr>
              <a:spLocks noChangeShapeType="1"/>
            </p:cNvSpPr>
            <p:nvPr/>
          </p:nvSpPr>
          <p:spPr bwMode="auto">
            <a:xfrm>
              <a:off x="1015" y="30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68" name="Freeform 163"/>
            <p:cNvSpPr>
              <a:spLocks/>
            </p:cNvSpPr>
            <p:nvPr/>
          </p:nvSpPr>
          <p:spPr bwMode="auto">
            <a:xfrm>
              <a:off x="1011" y="3049"/>
              <a:ext cx="10"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7" y="0"/>
                  </a:lnTo>
                  <a:lnTo>
                    <a:pt x="5" y="0"/>
                  </a:lnTo>
                  <a:lnTo>
                    <a:pt x="5" y="3"/>
                  </a:lnTo>
                  <a:lnTo>
                    <a:pt x="2" y="3"/>
                  </a:lnTo>
                  <a:lnTo>
                    <a:pt x="2" y="6"/>
                  </a:lnTo>
                  <a:lnTo>
                    <a:pt x="0" y="6"/>
                  </a:lnTo>
                  <a:lnTo>
                    <a:pt x="0" y="9"/>
                  </a:lnTo>
                  <a:lnTo>
                    <a:pt x="0" y="11"/>
                  </a:lnTo>
                  <a:lnTo>
                    <a:pt x="0" y="15"/>
                  </a:lnTo>
                  <a:lnTo>
                    <a:pt x="2" y="17"/>
                  </a:lnTo>
                  <a:lnTo>
                    <a:pt x="2" y="19"/>
                  </a:lnTo>
                  <a:lnTo>
                    <a:pt x="5" y="19"/>
                  </a:lnTo>
                  <a:lnTo>
                    <a:pt x="5" y="23"/>
                  </a:lnTo>
                  <a:lnTo>
                    <a:pt x="7" y="23"/>
                  </a:lnTo>
                  <a:lnTo>
                    <a:pt x="23" y="23"/>
                  </a:lnTo>
                  <a:lnTo>
                    <a:pt x="28" y="23"/>
                  </a:lnTo>
                  <a:lnTo>
                    <a:pt x="31" y="23"/>
                  </a:lnTo>
                  <a:lnTo>
                    <a:pt x="33" y="19"/>
                  </a:lnTo>
                  <a:lnTo>
                    <a:pt x="36" y="17"/>
                  </a:lnTo>
                  <a:lnTo>
                    <a:pt x="36" y="15"/>
                  </a:lnTo>
                  <a:lnTo>
                    <a:pt x="36" y="11"/>
                  </a:lnTo>
                  <a:lnTo>
                    <a:pt x="36" y="9"/>
                  </a:lnTo>
                  <a:lnTo>
                    <a:pt x="36"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169" name="Line 164"/>
            <p:cNvSpPr>
              <a:spLocks noChangeShapeType="1"/>
            </p:cNvSpPr>
            <p:nvPr/>
          </p:nvSpPr>
          <p:spPr bwMode="auto">
            <a:xfrm>
              <a:off x="1016" y="30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70" name="Freeform 165"/>
            <p:cNvSpPr>
              <a:spLocks/>
            </p:cNvSpPr>
            <p:nvPr/>
          </p:nvSpPr>
          <p:spPr bwMode="auto">
            <a:xfrm>
              <a:off x="1016" y="3046"/>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2" y="26"/>
                  </a:lnTo>
                  <a:lnTo>
                    <a:pt x="2" y="28"/>
                  </a:lnTo>
                  <a:lnTo>
                    <a:pt x="5" y="30"/>
                  </a:lnTo>
                  <a:lnTo>
                    <a:pt x="7" y="34"/>
                  </a:lnTo>
                  <a:lnTo>
                    <a:pt x="10" y="34"/>
                  </a:lnTo>
                  <a:lnTo>
                    <a:pt x="12" y="34"/>
                  </a:lnTo>
                  <a:lnTo>
                    <a:pt x="15" y="34"/>
                  </a:lnTo>
                  <a:lnTo>
                    <a:pt x="17" y="30"/>
                  </a:lnTo>
                  <a:lnTo>
                    <a:pt x="20" y="28"/>
                  </a:lnTo>
                  <a:lnTo>
                    <a:pt x="20" y="26"/>
                  </a:lnTo>
                  <a:lnTo>
                    <a:pt x="20" y="17"/>
                  </a:lnTo>
                  <a:lnTo>
                    <a:pt x="20" y="9"/>
                  </a:lnTo>
                  <a:lnTo>
                    <a:pt x="20" y="5"/>
                  </a:lnTo>
                  <a:lnTo>
                    <a:pt x="17" y="3"/>
                  </a:lnTo>
                  <a:lnTo>
                    <a:pt x="15" y="0"/>
                  </a:lnTo>
                  <a:lnTo>
                    <a:pt x="12" y="0"/>
                  </a:lnTo>
                  <a:lnTo>
                    <a:pt x="10" y="0"/>
                  </a:lnTo>
                  <a:lnTo>
                    <a:pt x="7" y="0"/>
                  </a:lnTo>
                  <a:lnTo>
                    <a:pt x="5" y="3"/>
                  </a:lnTo>
                  <a:lnTo>
                    <a:pt x="2" y="5"/>
                  </a:lnTo>
                  <a:lnTo>
                    <a:pt x="2"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171" name="Line 166"/>
            <p:cNvSpPr>
              <a:spLocks noChangeShapeType="1"/>
            </p:cNvSpPr>
            <p:nvPr/>
          </p:nvSpPr>
          <p:spPr bwMode="auto">
            <a:xfrm>
              <a:off x="1019" y="304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72" name="Freeform 167"/>
            <p:cNvSpPr>
              <a:spLocks/>
            </p:cNvSpPr>
            <p:nvPr/>
          </p:nvSpPr>
          <p:spPr bwMode="auto">
            <a:xfrm>
              <a:off x="1016" y="3046"/>
              <a:ext cx="11" cy="6"/>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10" y="0"/>
                  </a:lnTo>
                  <a:lnTo>
                    <a:pt x="7" y="0"/>
                  </a:lnTo>
                  <a:lnTo>
                    <a:pt x="5" y="3"/>
                  </a:lnTo>
                  <a:lnTo>
                    <a:pt x="2" y="5"/>
                  </a:lnTo>
                  <a:lnTo>
                    <a:pt x="2" y="9"/>
                  </a:lnTo>
                  <a:lnTo>
                    <a:pt x="0" y="11"/>
                  </a:lnTo>
                  <a:lnTo>
                    <a:pt x="2" y="14"/>
                  </a:lnTo>
                  <a:lnTo>
                    <a:pt x="2" y="17"/>
                  </a:lnTo>
                  <a:lnTo>
                    <a:pt x="5" y="20"/>
                  </a:lnTo>
                  <a:lnTo>
                    <a:pt x="7" y="22"/>
                  </a:lnTo>
                  <a:lnTo>
                    <a:pt x="10" y="22"/>
                  </a:lnTo>
                  <a:lnTo>
                    <a:pt x="25" y="22"/>
                  </a:lnTo>
                  <a:lnTo>
                    <a:pt x="29" y="22"/>
                  </a:lnTo>
                  <a:lnTo>
                    <a:pt x="32" y="20"/>
                  </a:lnTo>
                  <a:lnTo>
                    <a:pt x="34" y="20"/>
                  </a:lnTo>
                  <a:lnTo>
                    <a:pt x="34" y="17"/>
                  </a:lnTo>
                  <a:lnTo>
                    <a:pt x="37" y="17"/>
                  </a:lnTo>
                  <a:lnTo>
                    <a:pt x="37" y="14"/>
                  </a:lnTo>
                  <a:lnTo>
                    <a:pt x="37" y="11"/>
                  </a:lnTo>
                  <a:lnTo>
                    <a:pt x="37" y="9"/>
                  </a:lnTo>
                  <a:lnTo>
                    <a:pt x="34" y="5"/>
                  </a:lnTo>
                  <a:lnTo>
                    <a:pt x="34" y="3"/>
                  </a:lnTo>
                  <a:lnTo>
                    <a:pt x="32" y="3"/>
                  </a:lnTo>
                  <a:lnTo>
                    <a:pt x="29"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73" name="Line 168"/>
            <p:cNvSpPr>
              <a:spLocks noChangeShapeType="1"/>
            </p:cNvSpPr>
            <p:nvPr/>
          </p:nvSpPr>
          <p:spPr bwMode="auto">
            <a:xfrm>
              <a:off x="1020" y="30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74" name="Freeform 169"/>
            <p:cNvSpPr>
              <a:spLocks/>
            </p:cNvSpPr>
            <p:nvPr/>
          </p:nvSpPr>
          <p:spPr bwMode="auto">
            <a:xfrm>
              <a:off x="1020" y="3040"/>
              <a:ext cx="7" cy="12"/>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7"/>
                  </a:lnTo>
                  <a:lnTo>
                    <a:pt x="0" y="40"/>
                  </a:lnTo>
                  <a:lnTo>
                    <a:pt x="3" y="40"/>
                  </a:lnTo>
                  <a:lnTo>
                    <a:pt x="3" y="43"/>
                  </a:lnTo>
                  <a:lnTo>
                    <a:pt x="5" y="43"/>
                  </a:lnTo>
                  <a:lnTo>
                    <a:pt x="5" y="45"/>
                  </a:lnTo>
                  <a:lnTo>
                    <a:pt x="8" y="45"/>
                  </a:lnTo>
                  <a:lnTo>
                    <a:pt x="10" y="45"/>
                  </a:lnTo>
                  <a:lnTo>
                    <a:pt x="12" y="45"/>
                  </a:lnTo>
                  <a:lnTo>
                    <a:pt x="15" y="43"/>
                  </a:lnTo>
                  <a:lnTo>
                    <a:pt x="17" y="43"/>
                  </a:lnTo>
                  <a:lnTo>
                    <a:pt x="17" y="40"/>
                  </a:lnTo>
                  <a:lnTo>
                    <a:pt x="20" y="40"/>
                  </a:lnTo>
                  <a:lnTo>
                    <a:pt x="20" y="37"/>
                  </a:lnTo>
                  <a:lnTo>
                    <a:pt x="20" y="17"/>
                  </a:lnTo>
                  <a:lnTo>
                    <a:pt x="20" y="11"/>
                  </a:lnTo>
                  <a:lnTo>
                    <a:pt x="20" y="9"/>
                  </a:lnTo>
                  <a:lnTo>
                    <a:pt x="17" y="5"/>
                  </a:lnTo>
                  <a:lnTo>
                    <a:pt x="15" y="3"/>
                  </a:lnTo>
                  <a:lnTo>
                    <a:pt x="12" y="3"/>
                  </a:lnTo>
                  <a:lnTo>
                    <a:pt x="10" y="0"/>
                  </a:lnTo>
                  <a:lnTo>
                    <a:pt x="8" y="3"/>
                  </a:lnTo>
                  <a:lnTo>
                    <a:pt x="5" y="3"/>
                  </a:lnTo>
                  <a:lnTo>
                    <a:pt x="3" y="5"/>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175" name="Line 170"/>
            <p:cNvSpPr>
              <a:spLocks noChangeShapeType="1"/>
            </p:cNvSpPr>
            <p:nvPr/>
          </p:nvSpPr>
          <p:spPr bwMode="auto">
            <a:xfrm>
              <a:off x="1023" y="304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76" name="Freeform 171"/>
            <p:cNvSpPr>
              <a:spLocks/>
            </p:cNvSpPr>
            <p:nvPr/>
          </p:nvSpPr>
          <p:spPr bwMode="auto">
            <a:xfrm>
              <a:off x="1020" y="3040"/>
              <a:ext cx="10"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3"/>
                  </a:lnTo>
                  <a:lnTo>
                    <a:pt x="5" y="3"/>
                  </a:lnTo>
                  <a:lnTo>
                    <a:pt x="3" y="5"/>
                  </a:lnTo>
                  <a:lnTo>
                    <a:pt x="0" y="9"/>
                  </a:lnTo>
                  <a:lnTo>
                    <a:pt x="0" y="11"/>
                  </a:lnTo>
                  <a:lnTo>
                    <a:pt x="0" y="15"/>
                  </a:lnTo>
                  <a:lnTo>
                    <a:pt x="0" y="17"/>
                  </a:lnTo>
                  <a:lnTo>
                    <a:pt x="3" y="20"/>
                  </a:lnTo>
                  <a:lnTo>
                    <a:pt x="5" y="23"/>
                  </a:lnTo>
                  <a:lnTo>
                    <a:pt x="8" y="23"/>
                  </a:lnTo>
                  <a:lnTo>
                    <a:pt x="22" y="23"/>
                  </a:lnTo>
                  <a:lnTo>
                    <a:pt x="27" y="23"/>
                  </a:lnTo>
                  <a:lnTo>
                    <a:pt x="31" y="23"/>
                  </a:lnTo>
                  <a:lnTo>
                    <a:pt x="33" y="23"/>
                  </a:lnTo>
                  <a:lnTo>
                    <a:pt x="33" y="20"/>
                  </a:lnTo>
                  <a:lnTo>
                    <a:pt x="36" y="20"/>
                  </a:lnTo>
                  <a:lnTo>
                    <a:pt x="36" y="17"/>
                  </a:lnTo>
                  <a:lnTo>
                    <a:pt x="36" y="15"/>
                  </a:lnTo>
                  <a:lnTo>
                    <a:pt x="36" y="11"/>
                  </a:lnTo>
                  <a:lnTo>
                    <a:pt x="36" y="9"/>
                  </a:lnTo>
                  <a:lnTo>
                    <a:pt x="36" y="5"/>
                  </a:lnTo>
                  <a:lnTo>
                    <a:pt x="33" y="5"/>
                  </a:lnTo>
                  <a:lnTo>
                    <a:pt x="33" y="3"/>
                  </a:lnTo>
                  <a:lnTo>
                    <a:pt x="31"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77" name="Line 172"/>
            <p:cNvSpPr>
              <a:spLocks noChangeShapeType="1"/>
            </p:cNvSpPr>
            <p:nvPr/>
          </p:nvSpPr>
          <p:spPr bwMode="auto">
            <a:xfrm>
              <a:off x="1024" y="3043"/>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78" name="Freeform 173"/>
            <p:cNvSpPr>
              <a:spLocks/>
            </p:cNvSpPr>
            <p:nvPr/>
          </p:nvSpPr>
          <p:spPr bwMode="auto">
            <a:xfrm>
              <a:off x="1024" y="3035"/>
              <a:ext cx="6" cy="11"/>
            </a:xfrm>
            <a:custGeom>
              <a:avLst/>
              <a:gdLst>
                <a:gd name="T0" fmla="*/ 0 w 21"/>
                <a:gd name="T1" fmla="*/ 0 h 43"/>
                <a:gd name="T2" fmla="*/ 0 w 21"/>
                <a:gd name="T3" fmla="*/ 0 h 43"/>
                <a:gd name="T4" fmla="*/ 0 w 21"/>
                <a:gd name="T5" fmla="*/ 0 h 43"/>
                <a:gd name="T6" fmla="*/ 0 w 21"/>
                <a:gd name="T7" fmla="*/ 0 h 43"/>
                <a:gd name="T8" fmla="*/ 0 w 21"/>
                <a:gd name="T9" fmla="*/ 0 h 43"/>
                <a:gd name="T10" fmla="*/ 0 w 21"/>
                <a:gd name="T11" fmla="*/ 0 h 43"/>
                <a:gd name="T12" fmla="*/ 0 w 21"/>
                <a:gd name="T13" fmla="*/ 0 h 43"/>
                <a:gd name="T14" fmla="*/ 0 w 21"/>
                <a:gd name="T15" fmla="*/ 0 h 43"/>
                <a:gd name="T16" fmla="*/ 0 w 21"/>
                <a:gd name="T17" fmla="*/ 0 h 43"/>
                <a:gd name="T18" fmla="*/ 0 w 21"/>
                <a:gd name="T19" fmla="*/ 0 h 43"/>
                <a:gd name="T20" fmla="*/ 0 w 21"/>
                <a:gd name="T21" fmla="*/ 0 h 43"/>
                <a:gd name="T22" fmla="*/ 0 w 21"/>
                <a:gd name="T23" fmla="*/ 0 h 43"/>
                <a:gd name="T24" fmla="*/ 0 w 21"/>
                <a:gd name="T25" fmla="*/ 0 h 43"/>
                <a:gd name="T26" fmla="*/ 0 w 21"/>
                <a:gd name="T27" fmla="*/ 0 h 43"/>
                <a:gd name="T28" fmla="*/ 0 w 21"/>
                <a:gd name="T29" fmla="*/ 0 h 43"/>
                <a:gd name="T30" fmla="*/ 0 w 21"/>
                <a:gd name="T31" fmla="*/ 0 h 43"/>
                <a:gd name="T32" fmla="*/ 0 w 21"/>
                <a:gd name="T33" fmla="*/ 0 h 43"/>
                <a:gd name="T34" fmla="*/ 0 w 21"/>
                <a:gd name="T35" fmla="*/ 0 h 43"/>
                <a:gd name="T36" fmla="*/ 0 w 21"/>
                <a:gd name="T37" fmla="*/ 0 h 43"/>
                <a:gd name="T38" fmla="*/ 0 w 21"/>
                <a:gd name="T39" fmla="*/ 0 h 43"/>
                <a:gd name="T40" fmla="*/ 0 w 21"/>
                <a:gd name="T41" fmla="*/ 0 h 43"/>
                <a:gd name="T42" fmla="*/ 0 w 21"/>
                <a:gd name="T43" fmla="*/ 0 h 43"/>
                <a:gd name="T44" fmla="*/ 0 w 21"/>
                <a:gd name="T45" fmla="*/ 0 h 43"/>
                <a:gd name="T46" fmla="*/ 0 w 21"/>
                <a:gd name="T47" fmla="*/ 0 h 43"/>
                <a:gd name="T48" fmla="*/ 0 w 21"/>
                <a:gd name="T49" fmla="*/ 0 h 43"/>
                <a:gd name="T50" fmla="*/ 0 w 21"/>
                <a:gd name="T51" fmla="*/ 0 h 43"/>
                <a:gd name="T52" fmla="*/ 0 w 21"/>
                <a:gd name="T53" fmla="*/ 0 h 43"/>
                <a:gd name="T54" fmla="*/ 0 w 21"/>
                <a:gd name="T55" fmla="*/ 0 h 43"/>
                <a:gd name="T56" fmla="*/ 0 w 21"/>
                <a:gd name="T57" fmla="*/ 0 h 43"/>
                <a:gd name="T58" fmla="*/ 0 w 21"/>
                <a:gd name="T59" fmla="*/ 0 h 43"/>
                <a:gd name="T60" fmla="*/ 0 w 21"/>
                <a:gd name="T61" fmla="*/ 0 h 43"/>
                <a:gd name="T62" fmla="*/ 0 w 21"/>
                <a:gd name="T63" fmla="*/ 0 h 43"/>
                <a:gd name="T64" fmla="*/ 0 w 21"/>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3">
                  <a:moveTo>
                    <a:pt x="0" y="31"/>
                  </a:moveTo>
                  <a:lnTo>
                    <a:pt x="0" y="35"/>
                  </a:lnTo>
                  <a:lnTo>
                    <a:pt x="2" y="37"/>
                  </a:lnTo>
                  <a:lnTo>
                    <a:pt x="2" y="40"/>
                  </a:lnTo>
                  <a:lnTo>
                    <a:pt x="5" y="40"/>
                  </a:lnTo>
                  <a:lnTo>
                    <a:pt x="5" y="43"/>
                  </a:lnTo>
                  <a:lnTo>
                    <a:pt x="7" y="43"/>
                  </a:lnTo>
                  <a:lnTo>
                    <a:pt x="10" y="43"/>
                  </a:lnTo>
                  <a:lnTo>
                    <a:pt x="12" y="43"/>
                  </a:lnTo>
                  <a:lnTo>
                    <a:pt x="16" y="43"/>
                  </a:lnTo>
                  <a:lnTo>
                    <a:pt x="18" y="43"/>
                  </a:lnTo>
                  <a:lnTo>
                    <a:pt x="18" y="40"/>
                  </a:lnTo>
                  <a:lnTo>
                    <a:pt x="21" y="40"/>
                  </a:lnTo>
                  <a:lnTo>
                    <a:pt x="21" y="37"/>
                  </a:lnTo>
                  <a:lnTo>
                    <a:pt x="21" y="35"/>
                  </a:lnTo>
                  <a:lnTo>
                    <a:pt x="21" y="14"/>
                  </a:lnTo>
                  <a:lnTo>
                    <a:pt x="21" y="8"/>
                  </a:lnTo>
                  <a:lnTo>
                    <a:pt x="21" y="6"/>
                  </a:lnTo>
                  <a:lnTo>
                    <a:pt x="18" y="3"/>
                  </a:lnTo>
                  <a:lnTo>
                    <a:pt x="18" y="0"/>
                  </a:lnTo>
                  <a:lnTo>
                    <a:pt x="16" y="0"/>
                  </a:lnTo>
                  <a:lnTo>
                    <a:pt x="12" y="0"/>
                  </a:lnTo>
                  <a:lnTo>
                    <a:pt x="10" y="0"/>
                  </a:lnTo>
                  <a:lnTo>
                    <a:pt x="7" y="0"/>
                  </a:lnTo>
                  <a:lnTo>
                    <a:pt x="5" y="0"/>
                  </a:lnTo>
                  <a:lnTo>
                    <a:pt x="5" y="3"/>
                  </a:lnTo>
                  <a:lnTo>
                    <a:pt x="2" y="6"/>
                  </a:lnTo>
                  <a:lnTo>
                    <a:pt x="0" y="12"/>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3179" name="Line 174"/>
            <p:cNvSpPr>
              <a:spLocks noChangeShapeType="1"/>
            </p:cNvSpPr>
            <p:nvPr/>
          </p:nvSpPr>
          <p:spPr bwMode="auto">
            <a:xfrm>
              <a:off x="1028" y="303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80" name="Freeform 175"/>
            <p:cNvSpPr>
              <a:spLocks/>
            </p:cNvSpPr>
            <p:nvPr/>
          </p:nvSpPr>
          <p:spPr bwMode="auto">
            <a:xfrm>
              <a:off x="1024" y="3035"/>
              <a:ext cx="11"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7" y="0"/>
                  </a:lnTo>
                  <a:lnTo>
                    <a:pt x="5" y="0"/>
                  </a:lnTo>
                  <a:lnTo>
                    <a:pt x="5" y="3"/>
                  </a:lnTo>
                  <a:lnTo>
                    <a:pt x="2" y="6"/>
                  </a:lnTo>
                  <a:lnTo>
                    <a:pt x="0" y="8"/>
                  </a:lnTo>
                  <a:lnTo>
                    <a:pt x="0" y="12"/>
                  </a:lnTo>
                  <a:lnTo>
                    <a:pt x="0" y="14"/>
                  </a:lnTo>
                  <a:lnTo>
                    <a:pt x="2" y="14"/>
                  </a:lnTo>
                  <a:lnTo>
                    <a:pt x="2" y="17"/>
                  </a:lnTo>
                  <a:lnTo>
                    <a:pt x="5" y="20"/>
                  </a:lnTo>
                  <a:lnTo>
                    <a:pt x="7" y="23"/>
                  </a:lnTo>
                  <a:lnTo>
                    <a:pt x="10" y="23"/>
                  </a:lnTo>
                  <a:lnTo>
                    <a:pt x="26" y="23"/>
                  </a:lnTo>
                  <a:lnTo>
                    <a:pt x="31" y="23"/>
                  </a:lnTo>
                  <a:lnTo>
                    <a:pt x="33" y="20"/>
                  </a:lnTo>
                  <a:lnTo>
                    <a:pt x="36" y="20"/>
                  </a:lnTo>
                  <a:lnTo>
                    <a:pt x="36" y="17"/>
                  </a:lnTo>
                  <a:lnTo>
                    <a:pt x="36" y="14"/>
                  </a:lnTo>
                  <a:lnTo>
                    <a:pt x="38" y="14"/>
                  </a:lnTo>
                  <a:lnTo>
                    <a:pt x="38" y="12"/>
                  </a:lnTo>
                  <a:lnTo>
                    <a:pt x="38" y="8"/>
                  </a:lnTo>
                  <a:lnTo>
                    <a:pt x="36" y="6"/>
                  </a:lnTo>
                  <a:lnTo>
                    <a:pt x="36" y="3"/>
                  </a:lnTo>
                  <a:lnTo>
                    <a:pt x="33"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grpSp>
          <p:nvGrpSpPr>
            <p:cNvPr id="43181" name="Group 176"/>
            <p:cNvGrpSpPr>
              <a:grpSpLocks/>
            </p:cNvGrpSpPr>
            <p:nvPr/>
          </p:nvGrpSpPr>
          <p:grpSpPr bwMode="auto">
            <a:xfrm>
              <a:off x="1030" y="2753"/>
              <a:ext cx="248" cy="288"/>
              <a:chOff x="1441" y="2662"/>
              <a:chExt cx="229" cy="288"/>
            </a:xfrm>
          </p:grpSpPr>
          <p:sp>
            <p:nvSpPr>
              <p:cNvPr id="44307" name="Line 177"/>
              <p:cNvSpPr>
                <a:spLocks noChangeShapeType="1"/>
              </p:cNvSpPr>
              <p:nvPr/>
            </p:nvSpPr>
            <p:spPr bwMode="auto">
              <a:xfrm>
                <a:off x="1441" y="294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08" name="Freeform 178"/>
              <p:cNvSpPr>
                <a:spLocks/>
              </p:cNvSpPr>
              <p:nvPr/>
            </p:nvSpPr>
            <p:spPr bwMode="auto">
              <a:xfrm>
                <a:off x="1441" y="2939"/>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6"/>
                    </a:lnTo>
                    <a:lnTo>
                      <a:pt x="0" y="39"/>
                    </a:lnTo>
                    <a:lnTo>
                      <a:pt x="3" y="42"/>
                    </a:lnTo>
                    <a:lnTo>
                      <a:pt x="5" y="42"/>
                    </a:lnTo>
                    <a:lnTo>
                      <a:pt x="5" y="45"/>
                    </a:lnTo>
                    <a:lnTo>
                      <a:pt x="8" y="45"/>
                    </a:lnTo>
                    <a:lnTo>
                      <a:pt x="10" y="45"/>
                    </a:lnTo>
                    <a:lnTo>
                      <a:pt x="13" y="45"/>
                    </a:lnTo>
                    <a:lnTo>
                      <a:pt x="15" y="42"/>
                    </a:lnTo>
                    <a:lnTo>
                      <a:pt x="18" y="42"/>
                    </a:lnTo>
                    <a:lnTo>
                      <a:pt x="18" y="39"/>
                    </a:lnTo>
                    <a:lnTo>
                      <a:pt x="18" y="36"/>
                    </a:lnTo>
                    <a:lnTo>
                      <a:pt x="20" y="36"/>
                    </a:lnTo>
                    <a:lnTo>
                      <a:pt x="20" y="17"/>
                    </a:lnTo>
                    <a:lnTo>
                      <a:pt x="20" y="9"/>
                    </a:lnTo>
                    <a:lnTo>
                      <a:pt x="18" y="9"/>
                    </a:lnTo>
                    <a:lnTo>
                      <a:pt x="18" y="5"/>
                    </a:lnTo>
                    <a:lnTo>
                      <a:pt x="18" y="3"/>
                    </a:lnTo>
                    <a:lnTo>
                      <a:pt x="15" y="3"/>
                    </a:lnTo>
                    <a:lnTo>
                      <a:pt x="13" y="0"/>
                    </a:lnTo>
                    <a:lnTo>
                      <a:pt x="10" y="0"/>
                    </a:lnTo>
                    <a:lnTo>
                      <a:pt x="8" y="0"/>
                    </a:lnTo>
                    <a:lnTo>
                      <a:pt x="5" y="0"/>
                    </a:lnTo>
                    <a:lnTo>
                      <a:pt x="5" y="3"/>
                    </a:lnTo>
                    <a:lnTo>
                      <a:pt x="3" y="3"/>
                    </a:lnTo>
                    <a:lnTo>
                      <a:pt x="0" y="5"/>
                    </a:lnTo>
                    <a:lnTo>
                      <a:pt x="0" y="9"/>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309" name="Line 179"/>
              <p:cNvSpPr>
                <a:spLocks noChangeShapeType="1"/>
              </p:cNvSpPr>
              <p:nvPr/>
            </p:nvSpPr>
            <p:spPr bwMode="auto">
              <a:xfrm>
                <a:off x="1443" y="293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10" name="Freeform 180"/>
              <p:cNvSpPr>
                <a:spLocks/>
              </p:cNvSpPr>
              <p:nvPr/>
            </p:nvSpPr>
            <p:spPr bwMode="auto">
              <a:xfrm>
                <a:off x="1441" y="2939"/>
                <a:ext cx="9" cy="5"/>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0"/>
                    </a:lnTo>
                    <a:lnTo>
                      <a:pt x="5" y="3"/>
                    </a:lnTo>
                    <a:lnTo>
                      <a:pt x="3" y="3"/>
                    </a:lnTo>
                    <a:lnTo>
                      <a:pt x="0" y="5"/>
                    </a:lnTo>
                    <a:lnTo>
                      <a:pt x="0" y="9"/>
                    </a:lnTo>
                    <a:lnTo>
                      <a:pt x="0" y="11"/>
                    </a:lnTo>
                    <a:lnTo>
                      <a:pt x="0" y="13"/>
                    </a:lnTo>
                    <a:lnTo>
                      <a:pt x="0" y="17"/>
                    </a:lnTo>
                    <a:lnTo>
                      <a:pt x="3" y="19"/>
                    </a:lnTo>
                    <a:lnTo>
                      <a:pt x="5" y="19"/>
                    </a:lnTo>
                    <a:lnTo>
                      <a:pt x="5" y="22"/>
                    </a:lnTo>
                    <a:lnTo>
                      <a:pt x="8" y="22"/>
                    </a:lnTo>
                    <a:lnTo>
                      <a:pt x="23" y="22"/>
                    </a:lnTo>
                    <a:lnTo>
                      <a:pt x="28" y="22"/>
                    </a:lnTo>
                    <a:lnTo>
                      <a:pt x="30" y="22"/>
                    </a:lnTo>
                    <a:lnTo>
                      <a:pt x="30" y="19"/>
                    </a:lnTo>
                    <a:lnTo>
                      <a:pt x="33" y="19"/>
                    </a:lnTo>
                    <a:lnTo>
                      <a:pt x="35" y="17"/>
                    </a:lnTo>
                    <a:lnTo>
                      <a:pt x="35" y="13"/>
                    </a:lnTo>
                    <a:lnTo>
                      <a:pt x="35" y="11"/>
                    </a:lnTo>
                    <a:lnTo>
                      <a:pt x="35" y="9"/>
                    </a:lnTo>
                    <a:lnTo>
                      <a:pt x="35" y="5"/>
                    </a:lnTo>
                    <a:lnTo>
                      <a:pt x="33" y="3"/>
                    </a:lnTo>
                    <a:lnTo>
                      <a:pt x="30"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11" name="Line 181"/>
              <p:cNvSpPr>
                <a:spLocks noChangeShapeType="1"/>
              </p:cNvSpPr>
              <p:nvPr/>
            </p:nvSpPr>
            <p:spPr bwMode="auto">
              <a:xfrm>
                <a:off x="1444" y="29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12" name="Freeform 182"/>
              <p:cNvSpPr>
                <a:spLocks/>
              </p:cNvSpPr>
              <p:nvPr/>
            </p:nvSpPr>
            <p:spPr bwMode="auto">
              <a:xfrm>
                <a:off x="1444" y="2934"/>
                <a:ext cx="6" cy="10"/>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1"/>
                    </a:moveTo>
                    <a:lnTo>
                      <a:pt x="0" y="33"/>
                    </a:lnTo>
                    <a:lnTo>
                      <a:pt x="3" y="37"/>
                    </a:lnTo>
                    <a:lnTo>
                      <a:pt x="3" y="39"/>
                    </a:lnTo>
                    <a:lnTo>
                      <a:pt x="5" y="39"/>
                    </a:lnTo>
                    <a:lnTo>
                      <a:pt x="8" y="42"/>
                    </a:lnTo>
                    <a:lnTo>
                      <a:pt x="10" y="42"/>
                    </a:lnTo>
                    <a:lnTo>
                      <a:pt x="13" y="42"/>
                    </a:lnTo>
                    <a:lnTo>
                      <a:pt x="15" y="42"/>
                    </a:lnTo>
                    <a:lnTo>
                      <a:pt x="15" y="39"/>
                    </a:lnTo>
                    <a:lnTo>
                      <a:pt x="18" y="39"/>
                    </a:lnTo>
                    <a:lnTo>
                      <a:pt x="20" y="37"/>
                    </a:lnTo>
                    <a:lnTo>
                      <a:pt x="20" y="33"/>
                    </a:lnTo>
                    <a:lnTo>
                      <a:pt x="20" y="14"/>
                    </a:lnTo>
                    <a:lnTo>
                      <a:pt x="20" y="8"/>
                    </a:lnTo>
                    <a:lnTo>
                      <a:pt x="20" y="6"/>
                    </a:lnTo>
                    <a:lnTo>
                      <a:pt x="20" y="2"/>
                    </a:lnTo>
                    <a:lnTo>
                      <a:pt x="18" y="2"/>
                    </a:lnTo>
                    <a:lnTo>
                      <a:pt x="15" y="0"/>
                    </a:lnTo>
                    <a:lnTo>
                      <a:pt x="13" y="0"/>
                    </a:lnTo>
                    <a:lnTo>
                      <a:pt x="10" y="0"/>
                    </a:lnTo>
                    <a:lnTo>
                      <a:pt x="8" y="0"/>
                    </a:lnTo>
                    <a:lnTo>
                      <a:pt x="5" y="0"/>
                    </a:lnTo>
                    <a:lnTo>
                      <a:pt x="3" y="2"/>
                    </a:lnTo>
                    <a:lnTo>
                      <a:pt x="3" y="6"/>
                    </a:lnTo>
                    <a:lnTo>
                      <a:pt x="0" y="12"/>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313" name="Line 183"/>
              <p:cNvSpPr>
                <a:spLocks noChangeShapeType="1"/>
              </p:cNvSpPr>
              <p:nvPr/>
            </p:nvSpPr>
            <p:spPr bwMode="auto">
              <a:xfrm>
                <a:off x="1447" y="29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14" name="Freeform 184"/>
              <p:cNvSpPr>
                <a:spLocks/>
              </p:cNvSpPr>
              <p:nvPr/>
            </p:nvSpPr>
            <p:spPr bwMode="auto">
              <a:xfrm>
                <a:off x="1444" y="2934"/>
                <a:ext cx="10" cy="5"/>
              </a:xfrm>
              <a:custGeom>
                <a:avLst/>
                <a:gdLst>
                  <a:gd name="T0" fmla="*/ 0 w 38"/>
                  <a:gd name="T1" fmla="*/ 0 h 20"/>
                  <a:gd name="T2" fmla="*/ 0 w 38"/>
                  <a:gd name="T3" fmla="*/ 0 h 20"/>
                  <a:gd name="T4" fmla="*/ 0 w 38"/>
                  <a:gd name="T5" fmla="*/ 0 h 20"/>
                  <a:gd name="T6" fmla="*/ 0 w 38"/>
                  <a:gd name="T7" fmla="*/ 0 h 20"/>
                  <a:gd name="T8" fmla="*/ 0 w 38"/>
                  <a:gd name="T9" fmla="*/ 0 h 20"/>
                  <a:gd name="T10" fmla="*/ 0 w 38"/>
                  <a:gd name="T11" fmla="*/ 0 h 20"/>
                  <a:gd name="T12" fmla="*/ 0 w 38"/>
                  <a:gd name="T13" fmla="*/ 0 h 20"/>
                  <a:gd name="T14" fmla="*/ 0 w 38"/>
                  <a:gd name="T15" fmla="*/ 0 h 20"/>
                  <a:gd name="T16" fmla="*/ 0 w 38"/>
                  <a:gd name="T17" fmla="*/ 0 h 20"/>
                  <a:gd name="T18" fmla="*/ 0 w 38"/>
                  <a:gd name="T19" fmla="*/ 0 h 20"/>
                  <a:gd name="T20" fmla="*/ 0 w 38"/>
                  <a:gd name="T21" fmla="*/ 0 h 20"/>
                  <a:gd name="T22" fmla="*/ 0 w 38"/>
                  <a:gd name="T23" fmla="*/ 0 h 20"/>
                  <a:gd name="T24" fmla="*/ 0 w 38"/>
                  <a:gd name="T25" fmla="*/ 0 h 20"/>
                  <a:gd name="T26" fmla="*/ 0 w 38"/>
                  <a:gd name="T27" fmla="*/ 0 h 20"/>
                  <a:gd name="T28" fmla="*/ 0 w 38"/>
                  <a:gd name="T29" fmla="*/ 0 h 20"/>
                  <a:gd name="T30" fmla="*/ 0 w 38"/>
                  <a:gd name="T31" fmla="*/ 0 h 20"/>
                  <a:gd name="T32" fmla="*/ 0 w 38"/>
                  <a:gd name="T33" fmla="*/ 0 h 20"/>
                  <a:gd name="T34" fmla="*/ 0 w 38"/>
                  <a:gd name="T35" fmla="*/ 0 h 20"/>
                  <a:gd name="T36" fmla="*/ 0 w 38"/>
                  <a:gd name="T37" fmla="*/ 0 h 20"/>
                  <a:gd name="T38" fmla="*/ 0 w 38"/>
                  <a:gd name="T39" fmla="*/ 0 h 20"/>
                  <a:gd name="T40" fmla="*/ 0 w 38"/>
                  <a:gd name="T41" fmla="*/ 0 h 20"/>
                  <a:gd name="T42" fmla="*/ 0 w 38"/>
                  <a:gd name="T43" fmla="*/ 0 h 20"/>
                  <a:gd name="T44" fmla="*/ 0 w 38"/>
                  <a:gd name="T45" fmla="*/ 0 h 20"/>
                  <a:gd name="T46" fmla="*/ 0 w 38"/>
                  <a:gd name="T47" fmla="*/ 0 h 20"/>
                  <a:gd name="T48" fmla="*/ 0 w 38"/>
                  <a:gd name="T49" fmla="*/ 0 h 20"/>
                  <a:gd name="T50" fmla="*/ 0 w 38"/>
                  <a:gd name="T51" fmla="*/ 0 h 20"/>
                  <a:gd name="T52" fmla="*/ 0 w 38"/>
                  <a:gd name="T53" fmla="*/ 0 h 20"/>
                  <a:gd name="T54" fmla="*/ 0 w 38"/>
                  <a:gd name="T55" fmla="*/ 0 h 20"/>
                  <a:gd name="T56" fmla="*/ 0 w 38"/>
                  <a:gd name="T57" fmla="*/ 0 h 20"/>
                  <a:gd name="T58" fmla="*/ 0 w 38"/>
                  <a:gd name="T59" fmla="*/ 0 h 20"/>
                  <a:gd name="T60" fmla="*/ 0 w 38"/>
                  <a:gd name="T61" fmla="*/ 0 h 20"/>
                  <a:gd name="T62" fmla="*/ 0 w 38"/>
                  <a:gd name="T63" fmla="*/ 0 h 20"/>
                  <a:gd name="T64" fmla="*/ 0 w 38"/>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0">
                    <a:moveTo>
                      <a:pt x="10" y="0"/>
                    </a:moveTo>
                    <a:lnTo>
                      <a:pt x="8" y="0"/>
                    </a:lnTo>
                    <a:lnTo>
                      <a:pt x="5" y="0"/>
                    </a:lnTo>
                    <a:lnTo>
                      <a:pt x="3" y="2"/>
                    </a:lnTo>
                    <a:lnTo>
                      <a:pt x="3" y="6"/>
                    </a:lnTo>
                    <a:lnTo>
                      <a:pt x="0" y="8"/>
                    </a:lnTo>
                    <a:lnTo>
                      <a:pt x="0" y="12"/>
                    </a:lnTo>
                    <a:lnTo>
                      <a:pt x="3" y="14"/>
                    </a:lnTo>
                    <a:lnTo>
                      <a:pt x="3" y="17"/>
                    </a:lnTo>
                    <a:lnTo>
                      <a:pt x="5" y="20"/>
                    </a:lnTo>
                    <a:lnTo>
                      <a:pt x="8" y="20"/>
                    </a:lnTo>
                    <a:lnTo>
                      <a:pt x="23" y="20"/>
                    </a:lnTo>
                    <a:lnTo>
                      <a:pt x="28" y="20"/>
                    </a:lnTo>
                    <a:lnTo>
                      <a:pt x="30" y="20"/>
                    </a:lnTo>
                    <a:lnTo>
                      <a:pt x="32" y="20"/>
                    </a:lnTo>
                    <a:lnTo>
                      <a:pt x="32" y="17"/>
                    </a:lnTo>
                    <a:lnTo>
                      <a:pt x="36" y="17"/>
                    </a:lnTo>
                    <a:lnTo>
                      <a:pt x="36" y="14"/>
                    </a:lnTo>
                    <a:lnTo>
                      <a:pt x="38" y="12"/>
                    </a:lnTo>
                    <a:lnTo>
                      <a:pt x="38" y="8"/>
                    </a:lnTo>
                    <a:lnTo>
                      <a:pt x="36" y="6"/>
                    </a:lnTo>
                    <a:lnTo>
                      <a:pt x="36" y="2"/>
                    </a:lnTo>
                    <a:lnTo>
                      <a:pt x="32" y="2"/>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15" name="Line 185"/>
              <p:cNvSpPr>
                <a:spLocks noChangeShapeType="1"/>
              </p:cNvSpPr>
              <p:nvPr/>
            </p:nvSpPr>
            <p:spPr bwMode="auto">
              <a:xfrm>
                <a:off x="1449" y="293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16" name="Freeform 186"/>
              <p:cNvSpPr>
                <a:spLocks/>
              </p:cNvSpPr>
              <p:nvPr/>
            </p:nvSpPr>
            <p:spPr bwMode="auto">
              <a:xfrm>
                <a:off x="1449" y="2920"/>
                <a:ext cx="5" cy="19"/>
              </a:xfrm>
              <a:custGeom>
                <a:avLst/>
                <a:gdLst>
                  <a:gd name="T0" fmla="*/ 0 w 20"/>
                  <a:gd name="T1" fmla="*/ 0 h 80"/>
                  <a:gd name="T2" fmla="*/ 0 w 20"/>
                  <a:gd name="T3" fmla="*/ 0 h 80"/>
                  <a:gd name="T4" fmla="*/ 0 w 20"/>
                  <a:gd name="T5" fmla="*/ 0 h 80"/>
                  <a:gd name="T6" fmla="*/ 0 w 20"/>
                  <a:gd name="T7" fmla="*/ 0 h 80"/>
                  <a:gd name="T8" fmla="*/ 0 w 20"/>
                  <a:gd name="T9" fmla="*/ 0 h 80"/>
                  <a:gd name="T10" fmla="*/ 0 w 20"/>
                  <a:gd name="T11" fmla="*/ 0 h 80"/>
                  <a:gd name="T12" fmla="*/ 0 w 20"/>
                  <a:gd name="T13" fmla="*/ 0 h 80"/>
                  <a:gd name="T14" fmla="*/ 0 w 20"/>
                  <a:gd name="T15" fmla="*/ 0 h 80"/>
                  <a:gd name="T16" fmla="*/ 0 w 20"/>
                  <a:gd name="T17" fmla="*/ 0 h 80"/>
                  <a:gd name="T18" fmla="*/ 0 w 20"/>
                  <a:gd name="T19" fmla="*/ 0 h 80"/>
                  <a:gd name="T20" fmla="*/ 0 w 20"/>
                  <a:gd name="T21" fmla="*/ 0 h 80"/>
                  <a:gd name="T22" fmla="*/ 0 w 20"/>
                  <a:gd name="T23" fmla="*/ 0 h 80"/>
                  <a:gd name="T24" fmla="*/ 0 w 20"/>
                  <a:gd name="T25" fmla="*/ 0 h 80"/>
                  <a:gd name="T26" fmla="*/ 0 w 20"/>
                  <a:gd name="T27" fmla="*/ 0 h 80"/>
                  <a:gd name="T28" fmla="*/ 0 w 20"/>
                  <a:gd name="T29" fmla="*/ 0 h 80"/>
                  <a:gd name="T30" fmla="*/ 0 w 20"/>
                  <a:gd name="T31" fmla="*/ 0 h 80"/>
                  <a:gd name="T32" fmla="*/ 0 w 20"/>
                  <a:gd name="T33" fmla="*/ 0 h 80"/>
                  <a:gd name="T34" fmla="*/ 0 w 20"/>
                  <a:gd name="T35" fmla="*/ 0 h 80"/>
                  <a:gd name="T36" fmla="*/ 0 w 20"/>
                  <a:gd name="T37" fmla="*/ 0 h 80"/>
                  <a:gd name="T38" fmla="*/ 0 w 20"/>
                  <a:gd name="T39" fmla="*/ 0 h 80"/>
                  <a:gd name="T40" fmla="*/ 0 w 20"/>
                  <a:gd name="T41" fmla="*/ 0 h 80"/>
                  <a:gd name="T42" fmla="*/ 0 w 20"/>
                  <a:gd name="T43" fmla="*/ 0 h 80"/>
                  <a:gd name="T44" fmla="*/ 0 w 20"/>
                  <a:gd name="T45" fmla="*/ 0 h 80"/>
                  <a:gd name="T46" fmla="*/ 0 w 20"/>
                  <a:gd name="T47" fmla="*/ 0 h 80"/>
                  <a:gd name="T48" fmla="*/ 0 w 20"/>
                  <a:gd name="T49" fmla="*/ 0 h 80"/>
                  <a:gd name="T50" fmla="*/ 0 w 20"/>
                  <a:gd name="T51" fmla="*/ 0 h 80"/>
                  <a:gd name="T52" fmla="*/ 0 w 20"/>
                  <a:gd name="T53" fmla="*/ 0 h 80"/>
                  <a:gd name="T54" fmla="*/ 0 w 20"/>
                  <a:gd name="T55" fmla="*/ 0 h 80"/>
                  <a:gd name="T56" fmla="*/ 0 w 20"/>
                  <a:gd name="T57" fmla="*/ 0 h 80"/>
                  <a:gd name="T58" fmla="*/ 0 w 20"/>
                  <a:gd name="T59" fmla="*/ 0 h 80"/>
                  <a:gd name="T60" fmla="*/ 0 w 20"/>
                  <a:gd name="T61" fmla="*/ 0 h 80"/>
                  <a:gd name="T62" fmla="*/ 0 w 20"/>
                  <a:gd name="T63" fmla="*/ 0 h 80"/>
                  <a:gd name="T64" fmla="*/ 0 w 20"/>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80">
                    <a:moveTo>
                      <a:pt x="0" y="69"/>
                    </a:moveTo>
                    <a:lnTo>
                      <a:pt x="0" y="69"/>
                    </a:lnTo>
                    <a:lnTo>
                      <a:pt x="0" y="71"/>
                    </a:lnTo>
                    <a:lnTo>
                      <a:pt x="0" y="74"/>
                    </a:lnTo>
                    <a:lnTo>
                      <a:pt x="2" y="74"/>
                    </a:lnTo>
                    <a:lnTo>
                      <a:pt x="2" y="77"/>
                    </a:lnTo>
                    <a:lnTo>
                      <a:pt x="5" y="77"/>
                    </a:lnTo>
                    <a:lnTo>
                      <a:pt x="7" y="77"/>
                    </a:lnTo>
                    <a:lnTo>
                      <a:pt x="10" y="80"/>
                    </a:lnTo>
                    <a:lnTo>
                      <a:pt x="10" y="77"/>
                    </a:lnTo>
                    <a:lnTo>
                      <a:pt x="12" y="77"/>
                    </a:lnTo>
                    <a:lnTo>
                      <a:pt x="14" y="77"/>
                    </a:lnTo>
                    <a:lnTo>
                      <a:pt x="14" y="74"/>
                    </a:lnTo>
                    <a:lnTo>
                      <a:pt x="18" y="74"/>
                    </a:lnTo>
                    <a:lnTo>
                      <a:pt x="18" y="71"/>
                    </a:lnTo>
                    <a:lnTo>
                      <a:pt x="20" y="69"/>
                    </a:lnTo>
                    <a:lnTo>
                      <a:pt x="20" y="14"/>
                    </a:lnTo>
                    <a:lnTo>
                      <a:pt x="20" y="12"/>
                    </a:lnTo>
                    <a:lnTo>
                      <a:pt x="18" y="9"/>
                    </a:lnTo>
                    <a:lnTo>
                      <a:pt x="18" y="6"/>
                    </a:lnTo>
                    <a:lnTo>
                      <a:pt x="14" y="6"/>
                    </a:lnTo>
                    <a:lnTo>
                      <a:pt x="14" y="4"/>
                    </a:lnTo>
                    <a:lnTo>
                      <a:pt x="12" y="4"/>
                    </a:lnTo>
                    <a:lnTo>
                      <a:pt x="10" y="0"/>
                    </a:lnTo>
                    <a:lnTo>
                      <a:pt x="7" y="0"/>
                    </a:lnTo>
                    <a:lnTo>
                      <a:pt x="5" y="4"/>
                    </a:lnTo>
                    <a:lnTo>
                      <a:pt x="2" y="4"/>
                    </a:lnTo>
                    <a:lnTo>
                      <a:pt x="2" y="6"/>
                    </a:lnTo>
                    <a:lnTo>
                      <a:pt x="0" y="6"/>
                    </a:lnTo>
                    <a:lnTo>
                      <a:pt x="0" y="9"/>
                    </a:lnTo>
                    <a:lnTo>
                      <a:pt x="0" y="14"/>
                    </a:lnTo>
                    <a:lnTo>
                      <a:pt x="0" y="69"/>
                    </a:lnTo>
                    <a:close/>
                  </a:path>
                </a:pathLst>
              </a:custGeom>
              <a:solidFill>
                <a:srgbClr val="000000"/>
              </a:solidFill>
              <a:ln w="6350">
                <a:solidFill>
                  <a:srgbClr val="000000"/>
                </a:solidFill>
                <a:prstDash val="solid"/>
                <a:round/>
                <a:headEnd/>
                <a:tailEnd/>
              </a:ln>
            </p:spPr>
            <p:txBody>
              <a:bodyPr/>
              <a:lstStyle/>
              <a:p>
                <a:endParaRPr lang="de-DE"/>
              </a:p>
            </p:txBody>
          </p:sp>
          <p:sp>
            <p:nvSpPr>
              <p:cNvPr id="44317" name="Line 187"/>
              <p:cNvSpPr>
                <a:spLocks noChangeShapeType="1"/>
              </p:cNvSpPr>
              <p:nvPr/>
            </p:nvSpPr>
            <p:spPr bwMode="auto">
              <a:xfrm>
                <a:off x="1452" y="292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18" name="Freeform 188"/>
              <p:cNvSpPr>
                <a:spLocks/>
              </p:cNvSpPr>
              <p:nvPr/>
            </p:nvSpPr>
            <p:spPr bwMode="auto">
              <a:xfrm>
                <a:off x="1449" y="2920"/>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4"/>
                    </a:lnTo>
                    <a:lnTo>
                      <a:pt x="2" y="4"/>
                    </a:lnTo>
                    <a:lnTo>
                      <a:pt x="2" y="6"/>
                    </a:lnTo>
                    <a:lnTo>
                      <a:pt x="0" y="6"/>
                    </a:lnTo>
                    <a:lnTo>
                      <a:pt x="0" y="9"/>
                    </a:lnTo>
                    <a:lnTo>
                      <a:pt x="0" y="12"/>
                    </a:lnTo>
                    <a:lnTo>
                      <a:pt x="0" y="14"/>
                    </a:lnTo>
                    <a:lnTo>
                      <a:pt x="0" y="17"/>
                    </a:lnTo>
                    <a:lnTo>
                      <a:pt x="0" y="19"/>
                    </a:lnTo>
                    <a:lnTo>
                      <a:pt x="2" y="19"/>
                    </a:lnTo>
                    <a:lnTo>
                      <a:pt x="2" y="23"/>
                    </a:lnTo>
                    <a:lnTo>
                      <a:pt x="5" y="23"/>
                    </a:lnTo>
                    <a:lnTo>
                      <a:pt x="7" y="23"/>
                    </a:lnTo>
                    <a:lnTo>
                      <a:pt x="38" y="23"/>
                    </a:lnTo>
                    <a:lnTo>
                      <a:pt x="43" y="23"/>
                    </a:lnTo>
                    <a:lnTo>
                      <a:pt x="45" y="23"/>
                    </a:lnTo>
                    <a:lnTo>
                      <a:pt x="48" y="23"/>
                    </a:lnTo>
                    <a:lnTo>
                      <a:pt x="48" y="19"/>
                    </a:lnTo>
                    <a:lnTo>
                      <a:pt x="50" y="19"/>
                    </a:lnTo>
                    <a:lnTo>
                      <a:pt x="50" y="17"/>
                    </a:lnTo>
                    <a:lnTo>
                      <a:pt x="50" y="14"/>
                    </a:lnTo>
                    <a:lnTo>
                      <a:pt x="53" y="12"/>
                    </a:lnTo>
                    <a:lnTo>
                      <a:pt x="50" y="12"/>
                    </a:lnTo>
                    <a:lnTo>
                      <a:pt x="50" y="9"/>
                    </a:lnTo>
                    <a:lnTo>
                      <a:pt x="50" y="6"/>
                    </a:lnTo>
                    <a:lnTo>
                      <a:pt x="48" y="6"/>
                    </a:lnTo>
                    <a:lnTo>
                      <a:pt x="48" y="4"/>
                    </a:lnTo>
                    <a:lnTo>
                      <a:pt x="45" y="4"/>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19" name="Line 189"/>
              <p:cNvSpPr>
                <a:spLocks noChangeShapeType="1"/>
              </p:cNvSpPr>
              <p:nvPr/>
            </p:nvSpPr>
            <p:spPr bwMode="auto">
              <a:xfrm>
                <a:off x="1457" y="29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20" name="Freeform 190"/>
              <p:cNvSpPr>
                <a:spLocks/>
              </p:cNvSpPr>
              <p:nvPr/>
            </p:nvSpPr>
            <p:spPr bwMode="auto">
              <a:xfrm>
                <a:off x="1457" y="2915"/>
                <a:ext cx="5" cy="10"/>
              </a:xfrm>
              <a:custGeom>
                <a:avLst/>
                <a:gdLst>
                  <a:gd name="T0" fmla="*/ 0 w 17"/>
                  <a:gd name="T1" fmla="*/ 0 h 42"/>
                  <a:gd name="T2" fmla="*/ 0 w 17"/>
                  <a:gd name="T3" fmla="*/ 0 h 42"/>
                  <a:gd name="T4" fmla="*/ 0 w 17"/>
                  <a:gd name="T5" fmla="*/ 0 h 42"/>
                  <a:gd name="T6" fmla="*/ 0 w 17"/>
                  <a:gd name="T7" fmla="*/ 0 h 42"/>
                  <a:gd name="T8" fmla="*/ 0 w 17"/>
                  <a:gd name="T9" fmla="*/ 0 h 42"/>
                  <a:gd name="T10" fmla="*/ 0 w 17"/>
                  <a:gd name="T11" fmla="*/ 0 h 42"/>
                  <a:gd name="T12" fmla="*/ 0 w 17"/>
                  <a:gd name="T13" fmla="*/ 0 h 42"/>
                  <a:gd name="T14" fmla="*/ 0 w 17"/>
                  <a:gd name="T15" fmla="*/ 0 h 42"/>
                  <a:gd name="T16" fmla="*/ 0 w 17"/>
                  <a:gd name="T17" fmla="*/ 0 h 42"/>
                  <a:gd name="T18" fmla="*/ 0 w 17"/>
                  <a:gd name="T19" fmla="*/ 0 h 42"/>
                  <a:gd name="T20" fmla="*/ 0 w 17"/>
                  <a:gd name="T21" fmla="*/ 0 h 42"/>
                  <a:gd name="T22" fmla="*/ 0 w 17"/>
                  <a:gd name="T23" fmla="*/ 0 h 42"/>
                  <a:gd name="T24" fmla="*/ 0 w 17"/>
                  <a:gd name="T25" fmla="*/ 0 h 42"/>
                  <a:gd name="T26" fmla="*/ 0 w 17"/>
                  <a:gd name="T27" fmla="*/ 0 h 42"/>
                  <a:gd name="T28" fmla="*/ 0 w 17"/>
                  <a:gd name="T29" fmla="*/ 0 h 42"/>
                  <a:gd name="T30" fmla="*/ 0 w 17"/>
                  <a:gd name="T31" fmla="*/ 0 h 42"/>
                  <a:gd name="T32" fmla="*/ 0 w 17"/>
                  <a:gd name="T33" fmla="*/ 0 h 42"/>
                  <a:gd name="T34" fmla="*/ 0 w 17"/>
                  <a:gd name="T35" fmla="*/ 0 h 42"/>
                  <a:gd name="T36" fmla="*/ 0 w 17"/>
                  <a:gd name="T37" fmla="*/ 0 h 42"/>
                  <a:gd name="T38" fmla="*/ 0 w 17"/>
                  <a:gd name="T39" fmla="*/ 0 h 42"/>
                  <a:gd name="T40" fmla="*/ 0 w 17"/>
                  <a:gd name="T41" fmla="*/ 0 h 42"/>
                  <a:gd name="T42" fmla="*/ 0 w 17"/>
                  <a:gd name="T43" fmla="*/ 0 h 42"/>
                  <a:gd name="T44" fmla="*/ 0 w 17"/>
                  <a:gd name="T45" fmla="*/ 0 h 42"/>
                  <a:gd name="T46" fmla="*/ 0 w 17"/>
                  <a:gd name="T47" fmla="*/ 0 h 42"/>
                  <a:gd name="T48" fmla="*/ 0 w 17"/>
                  <a:gd name="T49" fmla="*/ 0 h 42"/>
                  <a:gd name="T50" fmla="*/ 0 w 17"/>
                  <a:gd name="T51" fmla="*/ 0 h 42"/>
                  <a:gd name="T52" fmla="*/ 0 w 17"/>
                  <a:gd name="T53" fmla="*/ 0 h 42"/>
                  <a:gd name="T54" fmla="*/ 0 w 17"/>
                  <a:gd name="T55" fmla="*/ 0 h 42"/>
                  <a:gd name="T56" fmla="*/ 0 w 17"/>
                  <a:gd name="T57" fmla="*/ 0 h 42"/>
                  <a:gd name="T58" fmla="*/ 0 w 17"/>
                  <a:gd name="T59" fmla="*/ 0 h 42"/>
                  <a:gd name="T60" fmla="*/ 0 w 17"/>
                  <a:gd name="T61" fmla="*/ 0 h 42"/>
                  <a:gd name="T62" fmla="*/ 0 w 17"/>
                  <a:gd name="T63" fmla="*/ 0 h 42"/>
                  <a:gd name="T64" fmla="*/ 0 w 17"/>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42">
                    <a:moveTo>
                      <a:pt x="0" y="31"/>
                    </a:moveTo>
                    <a:lnTo>
                      <a:pt x="0" y="33"/>
                    </a:lnTo>
                    <a:lnTo>
                      <a:pt x="0" y="36"/>
                    </a:lnTo>
                    <a:lnTo>
                      <a:pt x="0" y="38"/>
                    </a:lnTo>
                    <a:lnTo>
                      <a:pt x="2" y="38"/>
                    </a:lnTo>
                    <a:lnTo>
                      <a:pt x="2" y="42"/>
                    </a:lnTo>
                    <a:lnTo>
                      <a:pt x="5" y="42"/>
                    </a:lnTo>
                    <a:lnTo>
                      <a:pt x="7" y="42"/>
                    </a:lnTo>
                    <a:lnTo>
                      <a:pt x="10" y="42"/>
                    </a:lnTo>
                    <a:lnTo>
                      <a:pt x="12" y="42"/>
                    </a:lnTo>
                    <a:lnTo>
                      <a:pt x="15" y="42"/>
                    </a:lnTo>
                    <a:lnTo>
                      <a:pt x="15" y="38"/>
                    </a:lnTo>
                    <a:lnTo>
                      <a:pt x="17" y="38"/>
                    </a:lnTo>
                    <a:lnTo>
                      <a:pt x="17" y="36"/>
                    </a:lnTo>
                    <a:lnTo>
                      <a:pt x="17" y="33"/>
                    </a:lnTo>
                    <a:lnTo>
                      <a:pt x="17" y="13"/>
                    </a:lnTo>
                    <a:lnTo>
                      <a:pt x="17" y="8"/>
                    </a:lnTo>
                    <a:lnTo>
                      <a:pt x="17" y="5"/>
                    </a:lnTo>
                    <a:lnTo>
                      <a:pt x="17" y="2"/>
                    </a:lnTo>
                    <a:lnTo>
                      <a:pt x="15" y="2"/>
                    </a:lnTo>
                    <a:lnTo>
                      <a:pt x="15" y="0"/>
                    </a:lnTo>
                    <a:lnTo>
                      <a:pt x="12" y="0"/>
                    </a:lnTo>
                    <a:lnTo>
                      <a:pt x="10" y="0"/>
                    </a:lnTo>
                    <a:lnTo>
                      <a:pt x="7" y="0"/>
                    </a:lnTo>
                    <a:lnTo>
                      <a:pt x="5" y="0"/>
                    </a:lnTo>
                    <a:lnTo>
                      <a:pt x="2" y="0"/>
                    </a:lnTo>
                    <a:lnTo>
                      <a:pt x="2" y="2"/>
                    </a:lnTo>
                    <a:lnTo>
                      <a:pt x="0" y="2"/>
                    </a:lnTo>
                    <a:lnTo>
                      <a:pt x="0" y="5"/>
                    </a:lnTo>
                    <a:lnTo>
                      <a:pt x="0" y="11"/>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321" name="Line 191"/>
              <p:cNvSpPr>
                <a:spLocks noChangeShapeType="1"/>
              </p:cNvSpPr>
              <p:nvPr/>
            </p:nvSpPr>
            <p:spPr bwMode="auto">
              <a:xfrm>
                <a:off x="1460" y="29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22" name="Freeform 192"/>
              <p:cNvSpPr>
                <a:spLocks/>
              </p:cNvSpPr>
              <p:nvPr/>
            </p:nvSpPr>
            <p:spPr bwMode="auto">
              <a:xfrm>
                <a:off x="1457" y="2915"/>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0"/>
                    </a:lnTo>
                    <a:lnTo>
                      <a:pt x="2" y="2"/>
                    </a:lnTo>
                    <a:lnTo>
                      <a:pt x="0" y="2"/>
                    </a:lnTo>
                    <a:lnTo>
                      <a:pt x="0" y="5"/>
                    </a:lnTo>
                    <a:lnTo>
                      <a:pt x="0" y="8"/>
                    </a:lnTo>
                    <a:lnTo>
                      <a:pt x="0" y="11"/>
                    </a:lnTo>
                    <a:lnTo>
                      <a:pt x="0" y="13"/>
                    </a:lnTo>
                    <a:lnTo>
                      <a:pt x="0" y="17"/>
                    </a:lnTo>
                    <a:lnTo>
                      <a:pt x="2" y="19"/>
                    </a:lnTo>
                    <a:lnTo>
                      <a:pt x="5" y="19"/>
                    </a:lnTo>
                    <a:lnTo>
                      <a:pt x="7" y="23"/>
                    </a:lnTo>
                    <a:lnTo>
                      <a:pt x="22" y="23"/>
                    </a:lnTo>
                    <a:lnTo>
                      <a:pt x="27" y="23"/>
                    </a:lnTo>
                    <a:lnTo>
                      <a:pt x="27" y="19"/>
                    </a:lnTo>
                    <a:lnTo>
                      <a:pt x="30" y="19"/>
                    </a:lnTo>
                    <a:lnTo>
                      <a:pt x="32" y="19"/>
                    </a:lnTo>
                    <a:lnTo>
                      <a:pt x="32" y="17"/>
                    </a:lnTo>
                    <a:lnTo>
                      <a:pt x="35" y="13"/>
                    </a:lnTo>
                    <a:lnTo>
                      <a:pt x="35" y="11"/>
                    </a:lnTo>
                    <a:lnTo>
                      <a:pt x="35" y="8"/>
                    </a:lnTo>
                    <a:lnTo>
                      <a:pt x="35" y="5"/>
                    </a:lnTo>
                    <a:lnTo>
                      <a:pt x="32" y="2"/>
                    </a:lnTo>
                    <a:lnTo>
                      <a:pt x="30" y="0"/>
                    </a:lnTo>
                    <a:lnTo>
                      <a:pt x="27"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23" name="Line 193"/>
              <p:cNvSpPr>
                <a:spLocks noChangeShapeType="1"/>
              </p:cNvSpPr>
              <p:nvPr/>
            </p:nvSpPr>
            <p:spPr bwMode="auto">
              <a:xfrm>
                <a:off x="1461" y="291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24" name="Freeform 194"/>
              <p:cNvSpPr>
                <a:spLocks/>
              </p:cNvSpPr>
              <p:nvPr/>
            </p:nvSpPr>
            <p:spPr bwMode="auto">
              <a:xfrm>
                <a:off x="1461" y="2901"/>
                <a:ext cx="5" cy="19"/>
              </a:xfrm>
              <a:custGeom>
                <a:avLst/>
                <a:gdLst>
                  <a:gd name="T0" fmla="*/ 0 w 20"/>
                  <a:gd name="T1" fmla="*/ 0 h 77"/>
                  <a:gd name="T2" fmla="*/ 0 w 20"/>
                  <a:gd name="T3" fmla="*/ 0 h 77"/>
                  <a:gd name="T4" fmla="*/ 0 w 20"/>
                  <a:gd name="T5" fmla="*/ 0 h 77"/>
                  <a:gd name="T6" fmla="*/ 0 w 20"/>
                  <a:gd name="T7" fmla="*/ 0 h 77"/>
                  <a:gd name="T8" fmla="*/ 0 w 20"/>
                  <a:gd name="T9" fmla="*/ 0 h 77"/>
                  <a:gd name="T10" fmla="*/ 0 w 20"/>
                  <a:gd name="T11" fmla="*/ 0 h 77"/>
                  <a:gd name="T12" fmla="*/ 0 w 20"/>
                  <a:gd name="T13" fmla="*/ 0 h 77"/>
                  <a:gd name="T14" fmla="*/ 0 w 20"/>
                  <a:gd name="T15" fmla="*/ 0 h 77"/>
                  <a:gd name="T16" fmla="*/ 0 w 20"/>
                  <a:gd name="T17" fmla="*/ 0 h 77"/>
                  <a:gd name="T18" fmla="*/ 0 w 20"/>
                  <a:gd name="T19" fmla="*/ 0 h 77"/>
                  <a:gd name="T20" fmla="*/ 0 w 20"/>
                  <a:gd name="T21" fmla="*/ 0 h 77"/>
                  <a:gd name="T22" fmla="*/ 0 w 20"/>
                  <a:gd name="T23" fmla="*/ 0 h 77"/>
                  <a:gd name="T24" fmla="*/ 0 w 20"/>
                  <a:gd name="T25" fmla="*/ 0 h 77"/>
                  <a:gd name="T26" fmla="*/ 0 w 20"/>
                  <a:gd name="T27" fmla="*/ 0 h 77"/>
                  <a:gd name="T28" fmla="*/ 0 w 20"/>
                  <a:gd name="T29" fmla="*/ 0 h 77"/>
                  <a:gd name="T30" fmla="*/ 0 w 20"/>
                  <a:gd name="T31" fmla="*/ 0 h 77"/>
                  <a:gd name="T32" fmla="*/ 0 w 20"/>
                  <a:gd name="T33" fmla="*/ 0 h 77"/>
                  <a:gd name="T34" fmla="*/ 0 w 20"/>
                  <a:gd name="T35" fmla="*/ 0 h 77"/>
                  <a:gd name="T36" fmla="*/ 0 w 20"/>
                  <a:gd name="T37" fmla="*/ 0 h 77"/>
                  <a:gd name="T38" fmla="*/ 0 w 20"/>
                  <a:gd name="T39" fmla="*/ 0 h 77"/>
                  <a:gd name="T40" fmla="*/ 0 w 20"/>
                  <a:gd name="T41" fmla="*/ 0 h 77"/>
                  <a:gd name="T42" fmla="*/ 0 w 20"/>
                  <a:gd name="T43" fmla="*/ 0 h 77"/>
                  <a:gd name="T44" fmla="*/ 0 w 20"/>
                  <a:gd name="T45" fmla="*/ 0 h 77"/>
                  <a:gd name="T46" fmla="*/ 0 w 20"/>
                  <a:gd name="T47" fmla="*/ 0 h 77"/>
                  <a:gd name="T48" fmla="*/ 0 w 20"/>
                  <a:gd name="T49" fmla="*/ 0 h 77"/>
                  <a:gd name="T50" fmla="*/ 0 w 20"/>
                  <a:gd name="T51" fmla="*/ 0 h 77"/>
                  <a:gd name="T52" fmla="*/ 0 w 20"/>
                  <a:gd name="T53" fmla="*/ 0 h 77"/>
                  <a:gd name="T54" fmla="*/ 0 w 20"/>
                  <a:gd name="T55" fmla="*/ 0 h 77"/>
                  <a:gd name="T56" fmla="*/ 0 w 20"/>
                  <a:gd name="T57" fmla="*/ 0 h 77"/>
                  <a:gd name="T58" fmla="*/ 0 w 20"/>
                  <a:gd name="T59" fmla="*/ 0 h 77"/>
                  <a:gd name="T60" fmla="*/ 0 w 20"/>
                  <a:gd name="T61" fmla="*/ 0 h 77"/>
                  <a:gd name="T62" fmla="*/ 0 w 20"/>
                  <a:gd name="T63" fmla="*/ 0 h 77"/>
                  <a:gd name="T64" fmla="*/ 0 w 20"/>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77">
                    <a:moveTo>
                      <a:pt x="0" y="65"/>
                    </a:moveTo>
                    <a:lnTo>
                      <a:pt x="0" y="65"/>
                    </a:lnTo>
                    <a:lnTo>
                      <a:pt x="0" y="67"/>
                    </a:lnTo>
                    <a:lnTo>
                      <a:pt x="2" y="71"/>
                    </a:lnTo>
                    <a:lnTo>
                      <a:pt x="2" y="73"/>
                    </a:lnTo>
                    <a:lnTo>
                      <a:pt x="5" y="73"/>
                    </a:lnTo>
                    <a:lnTo>
                      <a:pt x="7" y="77"/>
                    </a:lnTo>
                    <a:lnTo>
                      <a:pt x="10" y="77"/>
                    </a:lnTo>
                    <a:lnTo>
                      <a:pt x="12" y="77"/>
                    </a:lnTo>
                    <a:lnTo>
                      <a:pt x="12" y="73"/>
                    </a:lnTo>
                    <a:lnTo>
                      <a:pt x="15" y="73"/>
                    </a:lnTo>
                    <a:lnTo>
                      <a:pt x="17" y="73"/>
                    </a:lnTo>
                    <a:lnTo>
                      <a:pt x="17" y="71"/>
                    </a:lnTo>
                    <a:lnTo>
                      <a:pt x="20" y="67"/>
                    </a:lnTo>
                    <a:lnTo>
                      <a:pt x="20" y="65"/>
                    </a:lnTo>
                    <a:lnTo>
                      <a:pt x="20" y="10"/>
                    </a:lnTo>
                    <a:lnTo>
                      <a:pt x="20" y="8"/>
                    </a:lnTo>
                    <a:lnTo>
                      <a:pt x="20" y="5"/>
                    </a:lnTo>
                    <a:lnTo>
                      <a:pt x="17" y="2"/>
                    </a:lnTo>
                    <a:lnTo>
                      <a:pt x="15" y="0"/>
                    </a:lnTo>
                    <a:lnTo>
                      <a:pt x="12" y="0"/>
                    </a:lnTo>
                    <a:lnTo>
                      <a:pt x="10" y="0"/>
                    </a:lnTo>
                    <a:lnTo>
                      <a:pt x="7" y="0"/>
                    </a:lnTo>
                    <a:lnTo>
                      <a:pt x="5" y="0"/>
                    </a:lnTo>
                    <a:lnTo>
                      <a:pt x="2" y="2"/>
                    </a:lnTo>
                    <a:lnTo>
                      <a:pt x="0" y="5"/>
                    </a:lnTo>
                    <a:lnTo>
                      <a:pt x="0" y="10"/>
                    </a:lnTo>
                    <a:lnTo>
                      <a:pt x="0" y="65"/>
                    </a:lnTo>
                    <a:close/>
                  </a:path>
                </a:pathLst>
              </a:custGeom>
              <a:solidFill>
                <a:srgbClr val="000000"/>
              </a:solidFill>
              <a:ln w="6350">
                <a:solidFill>
                  <a:srgbClr val="000000"/>
                </a:solidFill>
                <a:prstDash val="solid"/>
                <a:round/>
                <a:headEnd/>
                <a:tailEnd/>
              </a:ln>
            </p:spPr>
            <p:txBody>
              <a:bodyPr/>
              <a:lstStyle/>
              <a:p>
                <a:endParaRPr lang="de-DE"/>
              </a:p>
            </p:txBody>
          </p:sp>
          <p:sp>
            <p:nvSpPr>
              <p:cNvPr id="44325" name="Line 195"/>
              <p:cNvSpPr>
                <a:spLocks noChangeShapeType="1"/>
              </p:cNvSpPr>
              <p:nvPr/>
            </p:nvSpPr>
            <p:spPr bwMode="auto">
              <a:xfrm>
                <a:off x="1464" y="290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26" name="Freeform 196"/>
              <p:cNvSpPr>
                <a:spLocks/>
              </p:cNvSpPr>
              <p:nvPr/>
            </p:nvSpPr>
            <p:spPr bwMode="auto">
              <a:xfrm>
                <a:off x="1461" y="2901"/>
                <a:ext cx="9" cy="5"/>
              </a:xfrm>
              <a:custGeom>
                <a:avLst/>
                <a:gdLst>
                  <a:gd name="T0" fmla="*/ 0 w 36"/>
                  <a:gd name="T1" fmla="*/ 0 h 19"/>
                  <a:gd name="T2" fmla="*/ 0 w 36"/>
                  <a:gd name="T3" fmla="*/ 0 h 19"/>
                  <a:gd name="T4" fmla="*/ 0 w 36"/>
                  <a:gd name="T5" fmla="*/ 0 h 19"/>
                  <a:gd name="T6" fmla="*/ 0 w 36"/>
                  <a:gd name="T7" fmla="*/ 0 h 19"/>
                  <a:gd name="T8" fmla="*/ 0 w 36"/>
                  <a:gd name="T9" fmla="*/ 0 h 19"/>
                  <a:gd name="T10" fmla="*/ 0 w 36"/>
                  <a:gd name="T11" fmla="*/ 0 h 19"/>
                  <a:gd name="T12" fmla="*/ 0 w 36"/>
                  <a:gd name="T13" fmla="*/ 0 h 19"/>
                  <a:gd name="T14" fmla="*/ 0 w 36"/>
                  <a:gd name="T15" fmla="*/ 0 h 19"/>
                  <a:gd name="T16" fmla="*/ 0 w 36"/>
                  <a:gd name="T17" fmla="*/ 0 h 19"/>
                  <a:gd name="T18" fmla="*/ 0 w 36"/>
                  <a:gd name="T19" fmla="*/ 0 h 19"/>
                  <a:gd name="T20" fmla="*/ 0 w 36"/>
                  <a:gd name="T21" fmla="*/ 0 h 19"/>
                  <a:gd name="T22" fmla="*/ 0 w 36"/>
                  <a:gd name="T23" fmla="*/ 0 h 19"/>
                  <a:gd name="T24" fmla="*/ 0 w 36"/>
                  <a:gd name="T25" fmla="*/ 0 h 19"/>
                  <a:gd name="T26" fmla="*/ 0 w 36"/>
                  <a:gd name="T27" fmla="*/ 0 h 19"/>
                  <a:gd name="T28" fmla="*/ 0 w 36"/>
                  <a:gd name="T29" fmla="*/ 0 h 19"/>
                  <a:gd name="T30" fmla="*/ 0 w 36"/>
                  <a:gd name="T31" fmla="*/ 0 h 19"/>
                  <a:gd name="T32" fmla="*/ 0 w 36"/>
                  <a:gd name="T33" fmla="*/ 0 h 19"/>
                  <a:gd name="T34" fmla="*/ 0 w 36"/>
                  <a:gd name="T35" fmla="*/ 0 h 19"/>
                  <a:gd name="T36" fmla="*/ 0 w 36"/>
                  <a:gd name="T37" fmla="*/ 0 h 19"/>
                  <a:gd name="T38" fmla="*/ 0 w 36"/>
                  <a:gd name="T39" fmla="*/ 0 h 19"/>
                  <a:gd name="T40" fmla="*/ 0 w 36"/>
                  <a:gd name="T41" fmla="*/ 0 h 19"/>
                  <a:gd name="T42" fmla="*/ 0 w 36"/>
                  <a:gd name="T43" fmla="*/ 0 h 19"/>
                  <a:gd name="T44" fmla="*/ 0 w 36"/>
                  <a:gd name="T45" fmla="*/ 0 h 19"/>
                  <a:gd name="T46" fmla="*/ 0 w 36"/>
                  <a:gd name="T47" fmla="*/ 0 h 19"/>
                  <a:gd name="T48" fmla="*/ 0 w 36"/>
                  <a:gd name="T49" fmla="*/ 0 h 19"/>
                  <a:gd name="T50" fmla="*/ 0 w 36"/>
                  <a:gd name="T51" fmla="*/ 0 h 19"/>
                  <a:gd name="T52" fmla="*/ 0 w 36"/>
                  <a:gd name="T53" fmla="*/ 0 h 19"/>
                  <a:gd name="T54" fmla="*/ 0 w 36"/>
                  <a:gd name="T55" fmla="*/ 0 h 19"/>
                  <a:gd name="T56" fmla="*/ 0 w 36"/>
                  <a:gd name="T57" fmla="*/ 0 h 19"/>
                  <a:gd name="T58" fmla="*/ 0 w 36"/>
                  <a:gd name="T59" fmla="*/ 0 h 19"/>
                  <a:gd name="T60" fmla="*/ 0 w 36"/>
                  <a:gd name="T61" fmla="*/ 0 h 19"/>
                  <a:gd name="T62" fmla="*/ 0 w 36"/>
                  <a:gd name="T63" fmla="*/ 0 h 19"/>
                  <a:gd name="T64" fmla="*/ 0 w 36"/>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19">
                    <a:moveTo>
                      <a:pt x="10" y="0"/>
                    </a:moveTo>
                    <a:lnTo>
                      <a:pt x="7" y="0"/>
                    </a:lnTo>
                    <a:lnTo>
                      <a:pt x="5" y="0"/>
                    </a:lnTo>
                    <a:lnTo>
                      <a:pt x="2" y="2"/>
                    </a:lnTo>
                    <a:lnTo>
                      <a:pt x="0" y="5"/>
                    </a:lnTo>
                    <a:lnTo>
                      <a:pt x="0" y="8"/>
                    </a:lnTo>
                    <a:lnTo>
                      <a:pt x="0" y="10"/>
                    </a:lnTo>
                    <a:lnTo>
                      <a:pt x="0" y="14"/>
                    </a:lnTo>
                    <a:lnTo>
                      <a:pt x="2" y="16"/>
                    </a:lnTo>
                    <a:lnTo>
                      <a:pt x="5" y="19"/>
                    </a:lnTo>
                    <a:lnTo>
                      <a:pt x="7" y="19"/>
                    </a:lnTo>
                    <a:lnTo>
                      <a:pt x="22" y="19"/>
                    </a:lnTo>
                    <a:lnTo>
                      <a:pt x="28" y="19"/>
                    </a:lnTo>
                    <a:lnTo>
                      <a:pt x="31" y="19"/>
                    </a:lnTo>
                    <a:lnTo>
                      <a:pt x="33" y="19"/>
                    </a:lnTo>
                    <a:lnTo>
                      <a:pt x="33" y="16"/>
                    </a:lnTo>
                    <a:lnTo>
                      <a:pt x="36" y="16"/>
                    </a:lnTo>
                    <a:lnTo>
                      <a:pt x="36" y="14"/>
                    </a:lnTo>
                    <a:lnTo>
                      <a:pt x="36" y="10"/>
                    </a:lnTo>
                    <a:lnTo>
                      <a:pt x="36" y="8"/>
                    </a:lnTo>
                    <a:lnTo>
                      <a:pt x="36" y="5"/>
                    </a:lnTo>
                    <a:lnTo>
                      <a:pt x="36" y="2"/>
                    </a:lnTo>
                    <a:lnTo>
                      <a:pt x="33" y="2"/>
                    </a:lnTo>
                    <a:lnTo>
                      <a:pt x="33"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27" name="Line 197"/>
              <p:cNvSpPr>
                <a:spLocks noChangeShapeType="1"/>
              </p:cNvSpPr>
              <p:nvPr/>
            </p:nvSpPr>
            <p:spPr bwMode="auto">
              <a:xfrm>
                <a:off x="1465" y="29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28" name="Freeform 198"/>
              <p:cNvSpPr>
                <a:spLocks/>
              </p:cNvSpPr>
              <p:nvPr/>
            </p:nvSpPr>
            <p:spPr bwMode="auto">
              <a:xfrm>
                <a:off x="1465" y="2893"/>
                <a:ext cx="5" cy="14"/>
              </a:xfrm>
              <a:custGeom>
                <a:avLst/>
                <a:gdLst>
                  <a:gd name="T0" fmla="*/ 0 w 21"/>
                  <a:gd name="T1" fmla="*/ 0 h 56"/>
                  <a:gd name="T2" fmla="*/ 0 w 21"/>
                  <a:gd name="T3" fmla="*/ 0 h 56"/>
                  <a:gd name="T4" fmla="*/ 0 w 21"/>
                  <a:gd name="T5" fmla="*/ 0 h 56"/>
                  <a:gd name="T6" fmla="*/ 0 w 21"/>
                  <a:gd name="T7" fmla="*/ 0 h 56"/>
                  <a:gd name="T8" fmla="*/ 0 w 21"/>
                  <a:gd name="T9" fmla="*/ 0 h 56"/>
                  <a:gd name="T10" fmla="*/ 0 w 21"/>
                  <a:gd name="T11" fmla="*/ 0 h 56"/>
                  <a:gd name="T12" fmla="*/ 0 w 21"/>
                  <a:gd name="T13" fmla="*/ 0 h 56"/>
                  <a:gd name="T14" fmla="*/ 0 w 21"/>
                  <a:gd name="T15" fmla="*/ 0 h 56"/>
                  <a:gd name="T16" fmla="*/ 0 w 21"/>
                  <a:gd name="T17" fmla="*/ 0 h 56"/>
                  <a:gd name="T18" fmla="*/ 0 w 21"/>
                  <a:gd name="T19" fmla="*/ 0 h 56"/>
                  <a:gd name="T20" fmla="*/ 0 w 21"/>
                  <a:gd name="T21" fmla="*/ 0 h 56"/>
                  <a:gd name="T22" fmla="*/ 0 w 21"/>
                  <a:gd name="T23" fmla="*/ 0 h 56"/>
                  <a:gd name="T24" fmla="*/ 0 w 21"/>
                  <a:gd name="T25" fmla="*/ 0 h 56"/>
                  <a:gd name="T26" fmla="*/ 0 w 21"/>
                  <a:gd name="T27" fmla="*/ 0 h 56"/>
                  <a:gd name="T28" fmla="*/ 0 w 21"/>
                  <a:gd name="T29" fmla="*/ 0 h 56"/>
                  <a:gd name="T30" fmla="*/ 0 w 21"/>
                  <a:gd name="T31" fmla="*/ 0 h 56"/>
                  <a:gd name="T32" fmla="*/ 0 w 21"/>
                  <a:gd name="T33" fmla="*/ 0 h 56"/>
                  <a:gd name="T34" fmla="*/ 0 w 21"/>
                  <a:gd name="T35" fmla="*/ 0 h 56"/>
                  <a:gd name="T36" fmla="*/ 0 w 21"/>
                  <a:gd name="T37" fmla="*/ 0 h 56"/>
                  <a:gd name="T38" fmla="*/ 0 w 21"/>
                  <a:gd name="T39" fmla="*/ 0 h 56"/>
                  <a:gd name="T40" fmla="*/ 0 w 21"/>
                  <a:gd name="T41" fmla="*/ 0 h 56"/>
                  <a:gd name="T42" fmla="*/ 0 w 21"/>
                  <a:gd name="T43" fmla="*/ 0 h 56"/>
                  <a:gd name="T44" fmla="*/ 0 w 21"/>
                  <a:gd name="T45" fmla="*/ 0 h 56"/>
                  <a:gd name="T46" fmla="*/ 0 w 21"/>
                  <a:gd name="T47" fmla="*/ 0 h 56"/>
                  <a:gd name="T48" fmla="*/ 0 w 21"/>
                  <a:gd name="T49" fmla="*/ 0 h 56"/>
                  <a:gd name="T50" fmla="*/ 0 w 21"/>
                  <a:gd name="T51" fmla="*/ 0 h 56"/>
                  <a:gd name="T52" fmla="*/ 0 w 21"/>
                  <a:gd name="T53" fmla="*/ 0 h 56"/>
                  <a:gd name="T54" fmla="*/ 0 w 21"/>
                  <a:gd name="T55" fmla="*/ 0 h 56"/>
                  <a:gd name="T56" fmla="*/ 0 w 21"/>
                  <a:gd name="T57" fmla="*/ 0 h 56"/>
                  <a:gd name="T58" fmla="*/ 0 w 21"/>
                  <a:gd name="T59" fmla="*/ 0 h 56"/>
                  <a:gd name="T60" fmla="*/ 0 w 21"/>
                  <a:gd name="T61" fmla="*/ 0 h 56"/>
                  <a:gd name="T62" fmla="*/ 0 w 21"/>
                  <a:gd name="T63" fmla="*/ 0 h 56"/>
                  <a:gd name="T64" fmla="*/ 0 w 21"/>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6">
                    <a:moveTo>
                      <a:pt x="0" y="44"/>
                    </a:moveTo>
                    <a:lnTo>
                      <a:pt x="0" y="44"/>
                    </a:lnTo>
                    <a:lnTo>
                      <a:pt x="2" y="48"/>
                    </a:lnTo>
                    <a:lnTo>
                      <a:pt x="2" y="50"/>
                    </a:lnTo>
                    <a:lnTo>
                      <a:pt x="5" y="50"/>
                    </a:lnTo>
                    <a:lnTo>
                      <a:pt x="5" y="53"/>
                    </a:lnTo>
                    <a:lnTo>
                      <a:pt x="7" y="53"/>
                    </a:lnTo>
                    <a:lnTo>
                      <a:pt x="11" y="53"/>
                    </a:lnTo>
                    <a:lnTo>
                      <a:pt x="11" y="56"/>
                    </a:lnTo>
                    <a:lnTo>
                      <a:pt x="13" y="53"/>
                    </a:lnTo>
                    <a:lnTo>
                      <a:pt x="16" y="53"/>
                    </a:lnTo>
                    <a:lnTo>
                      <a:pt x="18" y="53"/>
                    </a:lnTo>
                    <a:lnTo>
                      <a:pt x="18" y="50"/>
                    </a:lnTo>
                    <a:lnTo>
                      <a:pt x="21" y="50"/>
                    </a:lnTo>
                    <a:lnTo>
                      <a:pt x="21" y="48"/>
                    </a:lnTo>
                    <a:lnTo>
                      <a:pt x="21" y="44"/>
                    </a:lnTo>
                    <a:lnTo>
                      <a:pt x="21" y="14"/>
                    </a:lnTo>
                    <a:lnTo>
                      <a:pt x="21" y="8"/>
                    </a:lnTo>
                    <a:lnTo>
                      <a:pt x="21" y="6"/>
                    </a:lnTo>
                    <a:lnTo>
                      <a:pt x="18" y="2"/>
                    </a:lnTo>
                    <a:lnTo>
                      <a:pt x="16" y="0"/>
                    </a:lnTo>
                    <a:lnTo>
                      <a:pt x="13" y="0"/>
                    </a:lnTo>
                    <a:lnTo>
                      <a:pt x="11" y="0"/>
                    </a:lnTo>
                    <a:lnTo>
                      <a:pt x="7" y="0"/>
                    </a:lnTo>
                    <a:lnTo>
                      <a:pt x="5" y="2"/>
                    </a:lnTo>
                    <a:lnTo>
                      <a:pt x="2" y="6"/>
                    </a:lnTo>
                    <a:lnTo>
                      <a:pt x="2" y="8"/>
                    </a:lnTo>
                    <a:lnTo>
                      <a:pt x="0" y="14"/>
                    </a:lnTo>
                    <a:lnTo>
                      <a:pt x="0" y="44"/>
                    </a:lnTo>
                    <a:close/>
                  </a:path>
                </a:pathLst>
              </a:custGeom>
              <a:solidFill>
                <a:srgbClr val="000000"/>
              </a:solidFill>
              <a:ln w="6350">
                <a:solidFill>
                  <a:srgbClr val="000000"/>
                </a:solidFill>
                <a:prstDash val="solid"/>
                <a:round/>
                <a:headEnd/>
                <a:tailEnd/>
              </a:ln>
            </p:spPr>
            <p:txBody>
              <a:bodyPr/>
              <a:lstStyle/>
              <a:p>
                <a:endParaRPr lang="de-DE"/>
              </a:p>
            </p:txBody>
          </p:sp>
          <p:sp>
            <p:nvSpPr>
              <p:cNvPr id="44329" name="Line 199"/>
              <p:cNvSpPr>
                <a:spLocks noChangeShapeType="1"/>
              </p:cNvSpPr>
              <p:nvPr/>
            </p:nvSpPr>
            <p:spPr bwMode="auto">
              <a:xfrm>
                <a:off x="1467" y="289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30" name="Freeform 200"/>
              <p:cNvSpPr>
                <a:spLocks/>
              </p:cNvSpPr>
              <p:nvPr/>
            </p:nvSpPr>
            <p:spPr bwMode="auto">
              <a:xfrm>
                <a:off x="1465" y="2893"/>
                <a:ext cx="9"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11" y="0"/>
                    </a:lnTo>
                    <a:lnTo>
                      <a:pt x="7" y="0"/>
                    </a:lnTo>
                    <a:lnTo>
                      <a:pt x="5" y="2"/>
                    </a:lnTo>
                    <a:lnTo>
                      <a:pt x="2" y="6"/>
                    </a:lnTo>
                    <a:lnTo>
                      <a:pt x="2" y="8"/>
                    </a:lnTo>
                    <a:lnTo>
                      <a:pt x="0" y="8"/>
                    </a:lnTo>
                    <a:lnTo>
                      <a:pt x="0" y="11"/>
                    </a:lnTo>
                    <a:lnTo>
                      <a:pt x="0" y="14"/>
                    </a:lnTo>
                    <a:lnTo>
                      <a:pt x="2" y="17"/>
                    </a:lnTo>
                    <a:lnTo>
                      <a:pt x="5" y="19"/>
                    </a:lnTo>
                    <a:lnTo>
                      <a:pt x="7" y="23"/>
                    </a:lnTo>
                    <a:lnTo>
                      <a:pt x="11" y="23"/>
                    </a:lnTo>
                    <a:lnTo>
                      <a:pt x="25" y="23"/>
                    </a:lnTo>
                    <a:lnTo>
                      <a:pt x="30" y="23"/>
                    </a:lnTo>
                    <a:lnTo>
                      <a:pt x="33" y="19"/>
                    </a:lnTo>
                    <a:lnTo>
                      <a:pt x="35" y="19"/>
                    </a:lnTo>
                    <a:lnTo>
                      <a:pt x="35" y="17"/>
                    </a:lnTo>
                    <a:lnTo>
                      <a:pt x="38" y="17"/>
                    </a:lnTo>
                    <a:lnTo>
                      <a:pt x="38" y="14"/>
                    </a:lnTo>
                    <a:lnTo>
                      <a:pt x="38" y="11"/>
                    </a:lnTo>
                    <a:lnTo>
                      <a:pt x="38" y="8"/>
                    </a:lnTo>
                    <a:lnTo>
                      <a:pt x="35" y="6"/>
                    </a:lnTo>
                    <a:lnTo>
                      <a:pt x="35" y="2"/>
                    </a:lnTo>
                    <a:lnTo>
                      <a:pt x="33" y="2"/>
                    </a:lnTo>
                    <a:lnTo>
                      <a:pt x="30" y="0"/>
                    </a:lnTo>
                    <a:lnTo>
                      <a:pt x="25"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331" name="Line 201"/>
              <p:cNvSpPr>
                <a:spLocks noChangeShapeType="1"/>
              </p:cNvSpPr>
              <p:nvPr/>
            </p:nvSpPr>
            <p:spPr bwMode="auto">
              <a:xfrm>
                <a:off x="1469" y="289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32" name="Freeform 202"/>
              <p:cNvSpPr>
                <a:spLocks/>
              </p:cNvSpPr>
              <p:nvPr/>
            </p:nvSpPr>
            <p:spPr bwMode="auto">
              <a:xfrm>
                <a:off x="1469" y="2879"/>
                <a:ext cx="5" cy="19"/>
              </a:xfrm>
              <a:custGeom>
                <a:avLst/>
                <a:gdLst>
                  <a:gd name="T0" fmla="*/ 0 w 20"/>
                  <a:gd name="T1" fmla="*/ 0 h 77"/>
                  <a:gd name="T2" fmla="*/ 0 w 20"/>
                  <a:gd name="T3" fmla="*/ 0 h 77"/>
                  <a:gd name="T4" fmla="*/ 0 w 20"/>
                  <a:gd name="T5" fmla="*/ 0 h 77"/>
                  <a:gd name="T6" fmla="*/ 0 w 20"/>
                  <a:gd name="T7" fmla="*/ 0 h 77"/>
                  <a:gd name="T8" fmla="*/ 0 w 20"/>
                  <a:gd name="T9" fmla="*/ 0 h 77"/>
                  <a:gd name="T10" fmla="*/ 0 w 20"/>
                  <a:gd name="T11" fmla="*/ 0 h 77"/>
                  <a:gd name="T12" fmla="*/ 0 w 20"/>
                  <a:gd name="T13" fmla="*/ 0 h 77"/>
                  <a:gd name="T14" fmla="*/ 0 w 20"/>
                  <a:gd name="T15" fmla="*/ 0 h 77"/>
                  <a:gd name="T16" fmla="*/ 0 w 20"/>
                  <a:gd name="T17" fmla="*/ 0 h 77"/>
                  <a:gd name="T18" fmla="*/ 0 w 20"/>
                  <a:gd name="T19" fmla="*/ 0 h 77"/>
                  <a:gd name="T20" fmla="*/ 0 w 20"/>
                  <a:gd name="T21" fmla="*/ 0 h 77"/>
                  <a:gd name="T22" fmla="*/ 0 w 20"/>
                  <a:gd name="T23" fmla="*/ 0 h 77"/>
                  <a:gd name="T24" fmla="*/ 0 w 20"/>
                  <a:gd name="T25" fmla="*/ 0 h 77"/>
                  <a:gd name="T26" fmla="*/ 0 w 20"/>
                  <a:gd name="T27" fmla="*/ 0 h 77"/>
                  <a:gd name="T28" fmla="*/ 0 w 20"/>
                  <a:gd name="T29" fmla="*/ 0 h 77"/>
                  <a:gd name="T30" fmla="*/ 0 w 20"/>
                  <a:gd name="T31" fmla="*/ 0 h 77"/>
                  <a:gd name="T32" fmla="*/ 0 w 20"/>
                  <a:gd name="T33" fmla="*/ 0 h 77"/>
                  <a:gd name="T34" fmla="*/ 0 w 20"/>
                  <a:gd name="T35" fmla="*/ 0 h 77"/>
                  <a:gd name="T36" fmla="*/ 0 w 20"/>
                  <a:gd name="T37" fmla="*/ 0 h 77"/>
                  <a:gd name="T38" fmla="*/ 0 w 20"/>
                  <a:gd name="T39" fmla="*/ 0 h 77"/>
                  <a:gd name="T40" fmla="*/ 0 w 20"/>
                  <a:gd name="T41" fmla="*/ 0 h 77"/>
                  <a:gd name="T42" fmla="*/ 0 w 20"/>
                  <a:gd name="T43" fmla="*/ 0 h 77"/>
                  <a:gd name="T44" fmla="*/ 0 w 20"/>
                  <a:gd name="T45" fmla="*/ 0 h 77"/>
                  <a:gd name="T46" fmla="*/ 0 w 20"/>
                  <a:gd name="T47" fmla="*/ 0 h 77"/>
                  <a:gd name="T48" fmla="*/ 0 w 20"/>
                  <a:gd name="T49" fmla="*/ 0 h 77"/>
                  <a:gd name="T50" fmla="*/ 0 w 20"/>
                  <a:gd name="T51" fmla="*/ 0 h 77"/>
                  <a:gd name="T52" fmla="*/ 0 w 20"/>
                  <a:gd name="T53" fmla="*/ 0 h 77"/>
                  <a:gd name="T54" fmla="*/ 0 w 20"/>
                  <a:gd name="T55" fmla="*/ 0 h 77"/>
                  <a:gd name="T56" fmla="*/ 0 w 20"/>
                  <a:gd name="T57" fmla="*/ 0 h 77"/>
                  <a:gd name="T58" fmla="*/ 0 w 20"/>
                  <a:gd name="T59" fmla="*/ 0 h 77"/>
                  <a:gd name="T60" fmla="*/ 0 w 20"/>
                  <a:gd name="T61" fmla="*/ 0 h 77"/>
                  <a:gd name="T62" fmla="*/ 0 w 20"/>
                  <a:gd name="T63" fmla="*/ 0 h 77"/>
                  <a:gd name="T64" fmla="*/ 0 w 20"/>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77">
                    <a:moveTo>
                      <a:pt x="0" y="65"/>
                    </a:moveTo>
                    <a:lnTo>
                      <a:pt x="0" y="68"/>
                    </a:lnTo>
                    <a:lnTo>
                      <a:pt x="0" y="71"/>
                    </a:lnTo>
                    <a:lnTo>
                      <a:pt x="3" y="73"/>
                    </a:lnTo>
                    <a:lnTo>
                      <a:pt x="5" y="73"/>
                    </a:lnTo>
                    <a:lnTo>
                      <a:pt x="5" y="77"/>
                    </a:lnTo>
                    <a:lnTo>
                      <a:pt x="7" y="77"/>
                    </a:lnTo>
                    <a:lnTo>
                      <a:pt x="10" y="77"/>
                    </a:lnTo>
                    <a:lnTo>
                      <a:pt x="12" y="77"/>
                    </a:lnTo>
                    <a:lnTo>
                      <a:pt x="15" y="73"/>
                    </a:lnTo>
                    <a:lnTo>
                      <a:pt x="17" y="73"/>
                    </a:lnTo>
                    <a:lnTo>
                      <a:pt x="17" y="71"/>
                    </a:lnTo>
                    <a:lnTo>
                      <a:pt x="20" y="71"/>
                    </a:lnTo>
                    <a:lnTo>
                      <a:pt x="20" y="68"/>
                    </a:lnTo>
                    <a:lnTo>
                      <a:pt x="20" y="14"/>
                    </a:lnTo>
                    <a:lnTo>
                      <a:pt x="20" y="8"/>
                    </a:lnTo>
                    <a:lnTo>
                      <a:pt x="20" y="6"/>
                    </a:lnTo>
                    <a:lnTo>
                      <a:pt x="17" y="6"/>
                    </a:lnTo>
                    <a:lnTo>
                      <a:pt x="17" y="3"/>
                    </a:lnTo>
                    <a:lnTo>
                      <a:pt x="15" y="3"/>
                    </a:lnTo>
                    <a:lnTo>
                      <a:pt x="12" y="0"/>
                    </a:lnTo>
                    <a:lnTo>
                      <a:pt x="10" y="0"/>
                    </a:lnTo>
                    <a:lnTo>
                      <a:pt x="7" y="0"/>
                    </a:lnTo>
                    <a:lnTo>
                      <a:pt x="5" y="0"/>
                    </a:lnTo>
                    <a:lnTo>
                      <a:pt x="5" y="3"/>
                    </a:lnTo>
                    <a:lnTo>
                      <a:pt x="3" y="3"/>
                    </a:lnTo>
                    <a:lnTo>
                      <a:pt x="0" y="6"/>
                    </a:lnTo>
                    <a:lnTo>
                      <a:pt x="0" y="12"/>
                    </a:lnTo>
                    <a:lnTo>
                      <a:pt x="0" y="65"/>
                    </a:lnTo>
                    <a:close/>
                  </a:path>
                </a:pathLst>
              </a:custGeom>
              <a:solidFill>
                <a:srgbClr val="000000"/>
              </a:solidFill>
              <a:ln w="6350">
                <a:solidFill>
                  <a:srgbClr val="000000"/>
                </a:solidFill>
                <a:prstDash val="solid"/>
                <a:round/>
                <a:headEnd/>
                <a:tailEnd/>
              </a:ln>
            </p:spPr>
            <p:txBody>
              <a:bodyPr/>
              <a:lstStyle/>
              <a:p>
                <a:endParaRPr lang="de-DE"/>
              </a:p>
            </p:txBody>
          </p:sp>
          <p:sp>
            <p:nvSpPr>
              <p:cNvPr id="44333" name="Line 203"/>
              <p:cNvSpPr>
                <a:spLocks noChangeShapeType="1"/>
              </p:cNvSpPr>
              <p:nvPr/>
            </p:nvSpPr>
            <p:spPr bwMode="auto">
              <a:xfrm>
                <a:off x="1472" y="28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34" name="Freeform 204"/>
              <p:cNvSpPr>
                <a:spLocks/>
              </p:cNvSpPr>
              <p:nvPr/>
            </p:nvSpPr>
            <p:spPr bwMode="auto">
              <a:xfrm>
                <a:off x="1469" y="2879"/>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7" y="0"/>
                    </a:lnTo>
                    <a:lnTo>
                      <a:pt x="5" y="0"/>
                    </a:lnTo>
                    <a:lnTo>
                      <a:pt x="5" y="3"/>
                    </a:lnTo>
                    <a:lnTo>
                      <a:pt x="3" y="3"/>
                    </a:lnTo>
                    <a:lnTo>
                      <a:pt x="0" y="6"/>
                    </a:lnTo>
                    <a:lnTo>
                      <a:pt x="0" y="8"/>
                    </a:lnTo>
                    <a:lnTo>
                      <a:pt x="0" y="12"/>
                    </a:lnTo>
                    <a:lnTo>
                      <a:pt x="0" y="14"/>
                    </a:lnTo>
                    <a:lnTo>
                      <a:pt x="0" y="16"/>
                    </a:lnTo>
                    <a:lnTo>
                      <a:pt x="3" y="20"/>
                    </a:lnTo>
                    <a:lnTo>
                      <a:pt x="5" y="20"/>
                    </a:lnTo>
                    <a:lnTo>
                      <a:pt x="5" y="22"/>
                    </a:lnTo>
                    <a:lnTo>
                      <a:pt x="7" y="22"/>
                    </a:lnTo>
                    <a:lnTo>
                      <a:pt x="22" y="22"/>
                    </a:lnTo>
                    <a:lnTo>
                      <a:pt x="27" y="22"/>
                    </a:lnTo>
                    <a:lnTo>
                      <a:pt x="30" y="22"/>
                    </a:lnTo>
                    <a:lnTo>
                      <a:pt x="30" y="20"/>
                    </a:lnTo>
                    <a:lnTo>
                      <a:pt x="32" y="20"/>
                    </a:lnTo>
                    <a:lnTo>
                      <a:pt x="35" y="16"/>
                    </a:lnTo>
                    <a:lnTo>
                      <a:pt x="35" y="14"/>
                    </a:lnTo>
                    <a:lnTo>
                      <a:pt x="35" y="12"/>
                    </a:lnTo>
                    <a:lnTo>
                      <a:pt x="35" y="8"/>
                    </a:lnTo>
                    <a:lnTo>
                      <a:pt x="35" y="6"/>
                    </a:lnTo>
                    <a:lnTo>
                      <a:pt x="32" y="3"/>
                    </a:lnTo>
                    <a:lnTo>
                      <a:pt x="30"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35" name="Line 205"/>
              <p:cNvSpPr>
                <a:spLocks noChangeShapeType="1"/>
              </p:cNvSpPr>
              <p:nvPr/>
            </p:nvSpPr>
            <p:spPr bwMode="auto">
              <a:xfrm>
                <a:off x="1473" y="288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36" name="Freeform 206"/>
              <p:cNvSpPr>
                <a:spLocks/>
              </p:cNvSpPr>
              <p:nvPr/>
            </p:nvSpPr>
            <p:spPr bwMode="auto">
              <a:xfrm>
                <a:off x="1473" y="2874"/>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5"/>
                    </a:moveTo>
                    <a:lnTo>
                      <a:pt x="0" y="37"/>
                    </a:lnTo>
                    <a:lnTo>
                      <a:pt x="2" y="37"/>
                    </a:lnTo>
                    <a:lnTo>
                      <a:pt x="2" y="39"/>
                    </a:lnTo>
                    <a:lnTo>
                      <a:pt x="2" y="43"/>
                    </a:lnTo>
                    <a:lnTo>
                      <a:pt x="5" y="43"/>
                    </a:lnTo>
                    <a:lnTo>
                      <a:pt x="7" y="45"/>
                    </a:lnTo>
                    <a:lnTo>
                      <a:pt x="10" y="45"/>
                    </a:lnTo>
                    <a:lnTo>
                      <a:pt x="12" y="45"/>
                    </a:lnTo>
                    <a:lnTo>
                      <a:pt x="15" y="45"/>
                    </a:lnTo>
                    <a:lnTo>
                      <a:pt x="15" y="43"/>
                    </a:lnTo>
                    <a:lnTo>
                      <a:pt x="17" y="43"/>
                    </a:lnTo>
                    <a:lnTo>
                      <a:pt x="20" y="39"/>
                    </a:lnTo>
                    <a:lnTo>
                      <a:pt x="20" y="37"/>
                    </a:lnTo>
                    <a:lnTo>
                      <a:pt x="20" y="18"/>
                    </a:lnTo>
                    <a:lnTo>
                      <a:pt x="20" y="8"/>
                    </a:lnTo>
                    <a:lnTo>
                      <a:pt x="20" y="6"/>
                    </a:lnTo>
                    <a:lnTo>
                      <a:pt x="17" y="3"/>
                    </a:lnTo>
                    <a:lnTo>
                      <a:pt x="15" y="3"/>
                    </a:lnTo>
                    <a:lnTo>
                      <a:pt x="12" y="0"/>
                    </a:lnTo>
                    <a:lnTo>
                      <a:pt x="10" y="0"/>
                    </a:lnTo>
                    <a:lnTo>
                      <a:pt x="7" y="0"/>
                    </a:lnTo>
                    <a:lnTo>
                      <a:pt x="7" y="3"/>
                    </a:lnTo>
                    <a:lnTo>
                      <a:pt x="5" y="3"/>
                    </a:lnTo>
                    <a:lnTo>
                      <a:pt x="2" y="3"/>
                    </a:lnTo>
                    <a:lnTo>
                      <a:pt x="2" y="6"/>
                    </a:lnTo>
                    <a:lnTo>
                      <a:pt x="2" y="8"/>
                    </a:lnTo>
                    <a:lnTo>
                      <a:pt x="0" y="14"/>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4337" name="Line 207"/>
              <p:cNvSpPr>
                <a:spLocks noChangeShapeType="1"/>
              </p:cNvSpPr>
              <p:nvPr/>
            </p:nvSpPr>
            <p:spPr bwMode="auto">
              <a:xfrm>
                <a:off x="1476" y="28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38" name="Freeform 208"/>
              <p:cNvSpPr>
                <a:spLocks/>
              </p:cNvSpPr>
              <p:nvPr/>
            </p:nvSpPr>
            <p:spPr bwMode="auto">
              <a:xfrm>
                <a:off x="1473" y="2874"/>
                <a:ext cx="9"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7" y="3"/>
                    </a:lnTo>
                    <a:lnTo>
                      <a:pt x="5" y="3"/>
                    </a:lnTo>
                    <a:lnTo>
                      <a:pt x="2" y="3"/>
                    </a:lnTo>
                    <a:lnTo>
                      <a:pt x="2" y="6"/>
                    </a:lnTo>
                    <a:lnTo>
                      <a:pt x="2" y="8"/>
                    </a:lnTo>
                    <a:lnTo>
                      <a:pt x="0" y="8"/>
                    </a:lnTo>
                    <a:lnTo>
                      <a:pt x="0" y="12"/>
                    </a:lnTo>
                    <a:lnTo>
                      <a:pt x="0" y="14"/>
                    </a:lnTo>
                    <a:lnTo>
                      <a:pt x="2" y="18"/>
                    </a:lnTo>
                    <a:lnTo>
                      <a:pt x="2" y="20"/>
                    </a:lnTo>
                    <a:lnTo>
                      <a:pt x="5" y="23"/>
                    </a:lnTo>
                    <a:lnTo>
                      <a:pt x="7" y="23"/>
                    </a:lnTo>
                    <a:lnTo>
                      <a:pt x="22" y="23"/>
                    </a:lnTo>
                    <a:lnTo>
                      <a:pt x="27" y="23"/>
                    </a:lnTo>
                    <a:lnTo>
                      <a:pt x="31" y="23"/>
                    </a:lnTo>
                    <a:lnTo>
                      <a:pt x="33" y="23"/>
                    </a:lnTo>
                    <a:lnTo>
                      <a:pt x="36" y="20"/>
                    </a:lnTo>
                    <a:lnTo>
                      <a:pt x="36" y="18"/>
                    </a:lnTo>
                    <a:lnTo>
                      <a:pt x="38" y="14"/>
                    </a:lnTo>
                    <a:lnTo>
                      <a:pt x="38" y="12"/>
                    </a:lnTo>
                    <a:lnTo>
                      <a:pt x="38" y="8"/>
                    </a:lnTo>
                    <a:lnTo>
                      <a:pt x="36" y="8"/>
                    </a:lnTo>
                    <a:lnTo>
                      <a:pt x="36" y="6"/>
                    </a:lnTo>
                    <a:lnTo>
                      <a:pt x="36" y="3"/>
                    </a:lnTo>
                    <a:lnTo>
                      <a:pt x="33" y="3"/>
                    </a:lnTo>
                    <a:lnTo>
                      <a:pt x="31"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39" name="Line 209"/>
              <p:cNvSpPr>
                <a:spLocks noChangeShapeType="1"/>
              </p:cNvSpPr>
              <p:nvPr/>
            </p:nvSpPr>
            <p:spPr bwMode="auto">
              <a:xfrm>
                <a:off x="1477" y="28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40" name="Freeform 210"/>
              <p:cNvSpPr>
                <a:spLocks/>
              </p:cNvSpPr>
              <p:nvPr/>
            </p:nvSpPr>
            <p:spPr bwMode="auto">
              <a:xfrm>
                <a:off x="1477" y="2871"/>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5"/>
                    </a:lnTo>
                    <a:lnTo>
                      <a:pt x="0" y="29"/>
                    </a:lnTo>
                    <a:lnTo>
                      <a:pt x="3" y="31"/>
                    </a:lnTo>
                    <a:lnTo>
                      <a:pt x="3" y="34"/>
                    </a:lnTo>
                    <a:lnTo>
                      <a:pt x="5" y="34"/>
                    </a:lnTo>
                    <a:lnTo>
                      <a:pt x="8" y="34"/>
                    </a:lnTo>
                    <a:lnTo>
                      <a:pt x="10" y="34"/>
                    </a:lnTo>
                    <a:lnTo>
                      <a:pt x="14" y="34"/>
                    </a:lnTo>
                    <a:lnTo>
                      <a:pt x="16" y="34"/>
                    </a:lnTo>
                    <a:lnTo>
                      <a:pt x="19" y="31"/>
                    </a:lnTo>
                    <a:lnTo>
                      <a:pt x="19" y="29"/>
                    </a:lnTo>
                    <a:lnTo>
                      <a:pt x="21" y="25"/>
                    </a:lnTo>
                    <a:lnTo>
                      <a:pt x="21" y="17"/>
                    </a:lnTo>
                    <a:lnTo>
                      <a:pt x="21" y="11"/>
                    </a:lnTo>
                    <a:lnTo>
                      <a:pt x="19" y="8"/>
                    </a:lnTo>
                    <a:lnTo>
                      <a:pt x="19" y="6"/>
                    </a:lnTo>
                    <a:lnTo>
                      <a:pt x="16" y="2"/>
                    </a:lnTo>
                    <a:lnTo>
                      <a:pt x="14" y="2"/>
                    </a:lnTo>
                    <a:lnTo>
                      <a:pt x="10" y="2"/>
                    </a:lnTo>
                    <a:lnTo>
                      <a:pt x="10" y="0"/>
                    </a:lnTo>
                    <a:lnTo>
                      <a:pt x="8" y="2"/>
                    </a:lnTo>
                    <a:lnTo>
                      <a:pt x="5" y="2"/>
                    </a:lnTo>
                    <a:lnTo>
                      <a:pt x="3" y="2"/>
                    </a:lnTo>
                    <a:lnTo>
                      <a:pt x="3" y="6"/>
                    </a:lnTo>
                    <a:lnTo>
                      <a:pt x="0" y="6"/>
                    </a:lnTo>
                    <a:lnTo>
                      <a:pt x="0"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341" name="Line 211"/>
              <p:cNvSpPr>
                <a:spLocks noChangeShapeType="1"/>
              </p:cNvSpPr>
              <p:nvPr/>
            </p:nvSpPr>
            <p:spPr bwMode="auto">
              <a:xfrm>
                <a:off x="1480" y="28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42" name="Freeform 212"/>
              <p:cNvSpPr>
                <a:spLocks/>
              </p:cNvSpPr>
              <p:nvPr/>
            </p:nvSpPr>
            <p:spPr bwMode="auto">
              <a:xfrm>
                <a:off x="1477" y="2871"/>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2"/>
                    </a:lnTo>
                    <a:lnTo>
                      <a:pt x="5" y="2"/>
                    </a:lnTo>
                    <a:lnTo>
                      <a:pt x="3" y="2"/>
                    </a:lnTo>
                    <a:lnTo>
                      <a:pt x="3" y="6"/>
                    </a:lnTo>
                    <a:lnTo>
                      <a:pt x="0" y="6"/>
                    </a:lnTo>
                    <a:lnTo>
                      <a:pt x="0" y="8"/>
                    </a:lnTo>
                    <a:lnTo>
                      <a:pt x="0" y="11"/>
                    </a:lnTo>
                    <a:lnTo>
                      <a:pt x="0" y="14"/>
                    </a:lnTo>
                    <a:lnTo>
                      <a:pt x="0" y="17"/>
                    </a:lnTo>
                    <a:lnTo>
                      <a:pt x="0" y="19"/>
                    </a:lnTo>
                    <a:lnTo>
                      <a:pt x="3" y="19"/>
                    </a:lnTo>
                    <a:lnTo>
                      <a:pt x="3" y="23"/>
                    </a:lnTo>
                    <a:lnTo>
                      <a:pt x="5" y="23"/>
                    </a:lnTo>
                    <a:lnTo>
                      <a:pt x="8" y="23"/>
                    </a:lnTo>
                    <a:lnTo>
                      <a:pt x="24" y="23"/>
                    </a:lnTo>
                    <a:lnTo>
                      <a:pt x="29" y="23"/>
                    </a:lnTo>
                    <a:lnTo>
                      <a:pt x="31" y="23"/>
                    </a:lnTo>
                    <a:lnTo>
                      <a:pt x="34" y="19"/>
                    </a:lnTo>
                    <a:lnTo>
                      <a:pt x="36" y="17"/>
                    </a:lnTo>
                    <a:lnTo>
                      <a:pt x="36" y="14"/>
                    </a:lnTo>
                    <a:lnTo>
                      <a:pt x="36" y="11"/>
                    </a:lnTo>
                    <a:lnTo>
                      <a:pt x="36" y="8"/>
                    </a:lnTo>
                    <a:lnTo>
                      <a:pt x="34" y="6"/>
                    </a:lnTo>
                    <a:lnTo>
                      <a:pt x="31"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43" name="Line 213"/>
              <p:cNvSpPr>
                <a:spLocks noChangeShapeType="1"/>
              </p:cNvSpPr>
              <p:nvPr/>
            </p:nvSpPr>
            <p:spPr bwMode="auto">
              <a:xfrm>
                <a:off x="1481" y="28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44" name="Freeform 214"/>
              <p:cNvSpPr>
                <a:spLocks/>
              </p:cNvSpPr>
              <p:nvPr/>
            </p:nvSpPr>
            <p:spPr bwMode="auto">
              <a:xfrm>
                <a:off x="1481" y="2866"/>
                <a:ext cx="5" cy="10"/>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2"/>
                    </a:moveTo>
                    <a:lnTo>
                      <a:pt x="0" y="35"/>
                    </a:lnTo>
                    <a:lnTo>
                      <a:pt x="0" y="38"/>
                    </a:lnTo>
                    <a:lnTo>
                      <a:pt x="3" y="40"/>
                    </a:lnTo>
                    <a:lnTo>
                      <a:pt x="5" y="44"/>
                    </a:lnTo>
                    <a:lnTo>
                      <a:pt x="8" y="44"/>
                    </a:lnTo>
                    <a:lnTo>
                      <a:pt x="10" y="44"/>
                    </a:lnTo>
                    <a:lnTo>
                      <a:pt x="13" y="44"/>
                    </a:lnTo>
                    <a:lnTo>
                      <a:pt x="15" y="44"/>
                    </a:lnTo>
                    <a:lnTo>
                      <a:pt x="18" y="40"/>
                    </a:lnTo>
                    <a:lnTo>
                      <a:pt x="20" y="38"/>
                    </a:lnTo>
                    <a:lnTo>
                      <a:pt x="20" y="35"/>
                    </a:lnTo>
                    <a:lnTo>
                      <a:pt x="20" y="15"/>
                    </a:lnTo>
                    <a:lnTo>
                      <a:pt x="20" y="10"/>
                    </a:lnTo>
                    <a:lnTo>
                      <a:pt x="20" y="6"/>
                    </a:lnTo>
                    <a:lnTo>
                      <a:pt x="18" y="6"/>
                    </a:lnTo>
                    <a:lnTo>
                      <a:pt x="18" y="4"/>
                    </a:lnTo>
                    <a:lnTo>
                      <a:pt x="15" y="0"/>
                    </a:lnTo>
                    <a:lnTo>
                      <a:pt x="13" y="0"/>
                    </a:lnTo>
                    <a:lnTo>
                      <a:pt x="10" y="0"/>
                    </a:lnTo>
                    <a:lnTo>
                      <a:pt x="8" y="0"/>
                    </a:lnTo>
                    <a:lnTo>
                      <a:pt x="5" y="0"/>
                    </a:lnTo>
                    <a:lnTo>
                      <a:pt x="3" y="4"/>
                    </a:lnTo>
                    <a:lnTo>
                      <a:pt x="3" y="6"/>
                    </a:lnTo>
                    <a:lnTo>
                      <a:pt x="0" y="6"/>
                    </a:lnTo>
                    <a:lnTo>
                      <a:pt x="0" y="12"/>
                    </a:lnTo>
                    <a:lnTo>
                      <a:pt x="0" y="32"/>
                    </a:lnTo>
                    <a:close/>
                  </a:path>
                </a:pathLst>
              </a:custGeom>
              <a:solidFill>
                <a:srgbClr val="000000"/>
              </a:solidFill>
              <a:ln w="6350">
                <a:solidFill>
                  <a:srgbClr val="000000"/>
                </a:solidFill>
                <a:prstDash val="solid"/>
                <a:round/>
                <a:headEnd/>
                <a:tailEnd/>
              </a:ln>
            </p:spPr>
            <p:txBody>
              <a:bodyPr/>
              <a:lstStyle/>
              <a:p>
                <a:endParaRPr lang="de-DE"/>
              </a:p>
            </p:txBody>
          </p:sp>
          <p:sp>
            <p:nvSpPr>
              <p:cNvPr id="44345" name="Line 215"/>
              <p:cNvSpPr>
                <a:spLocks noChangeShapeType="1"/>
              </p:cNvSpPr>
              <p:nvPr/>
            </p:nvSpPr>
            <p:spPr bwMode="auto">
              <a:xfrm>
                <a:off x="1484" y="28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46" name="Freeform 216"/>
              <p:cNvSpPr>
                <a:spLocks/>
              </p:cNvSpPr>
              <p:nvPr/>
            </p:nvSpPr>
            <p:spPr bwMode="auto">
              <a:xfrm>
                <a:off x="1481" y="2866"/>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8" y="0"/>
                    </a:lnTo>
                    <a:lnTo>
                      <a:pt x="5" y="0"/>
                    </a:lnTo>
                    <a:lnTo>
                      <a:pt x="3" y="4"/>
                    </a:lnTo>
                    <a:lnTo>
                      <a:pt x="3" y="6"/>
                    </a:lnTo>
                    <a:lnTo>
                      <a:pt x="0" y="6"/>
                    </a:lnTo>
                    <a:lnTo>
                      <a:pt x="0" y="10"/>
                    </a:lnTo>
                    <a:lnTo>
                      <a:pt x="0" y="12"/>
                    </a:lnTo>
                    <a:lnTo>
                      <a:pt x="0" y="15"/>
                    </a:lnTo>
                    <a:lnTo>
                      <a:pt x="3" y="18"/>
                    </a:lnTo>
                    <a:lnTo>
                      <a:pt x="3" y="21"/>
                    </a:lnTo>
                    <a:lnTo>
                      <a:pt x="5" y="21"/>
                    </a:lnTo>
                    <a:lnTo>
                      <a:pt x="8" y="21"/>
                    </a:lnTo>
                    <a:lnTo>
                      <a:pt x="8" y="23"/>
                    </a:lnTo>
                    <a:lnTo>
                      <a:pt x="37" y="23"/>
                    </a:lnTo>
                    <a:lnTo>
                      <a:pt x="45" y="23"/>
                    </a:lnTo>
                    <a:lnTo>
                      <a:pt x="47" y="21"/>
                    </a:lnTo>
                    <a:lnTo>
                      <a:pt x="51" y="21"/>
                    </a:lnTo>
                    <a:lnTo>
                      <a:pt x="51" y="18"/>
                    </a:lnTo>
                    <a:lnTo>
                      <a:pt x="53" y="15"/>
                    </a:lnTo>
                    <a:lnTo>
                      <a:pt x="53" y="12"/>
                    </a:lnTo>
                    <a:lnTo>
                      <a:pt x="53" y="10"/>
                    </a:lnTo>
                    <a:lnTo>
                      <a:pt x="53" y="6"/>
                    </a:lnTo>
                    <a:lnTo>
                      <a:pt x="51" y="6"/>
                    </a:lnTo>
                    <a:lnTo>
                      <a:pt x="51" y="4"/>
                    </a:lnTo>
                    <a:lnTo>
                      <a:pt x="47"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47" name="Line 217"/>
              <p:cNvSpPr>
                <a:spLocks noChangeShapeType="1"/>
              </p:cNvSpPr>
              <p:nvPr/>
            </p:nvSpPr>
            <p:spPr bwMode="auto">
              <a:xfrm>
                <a:off x="1489" y="286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48" name="Freeform 218"/>
              <p:cNvSpPr>
                <a:spLocks/>
              </p:cNvSpPr>
              <p:nvPr/>
            </p:nvSpPr>
            <p:spPr bwMode="auto">
              <a:xfrm>
                <a:off x="1489" y="2857"/>
                <a:ext cx="5" cy="14"/>
              </a:xfrm>
              <a:custGeom>
                <a:avLst/>
                <a:gdLst>
                  <a:gd name="T0" fmla="*/ 0 w 21"/>
                  <a:gd name="T1" fmla="*/ 0 h 56"/>
                  <a:gd name="T2" fmla="*/ 0 w 21"/>
                  <a:gd name="T3" fmla="*/ 0 h 56"/>
                  <a:gd name="T4" fmla="*/ 0 w 21"/>
                  <a:gd name="T5" fmla="*/ 0 h 56"/>
                  <a:gd name="T6" fmla="*/ 0 w 21"/>
                  <a:gd name="T7" fmla="*/ 0 h 56"/>
                  <a:gd name="T8" fmla="*/ 0 w 21"/>
                  <a:gd name="T9" fmla="*/ 0 h 56"/>
                  <a:gd name="T10" fmla="*/ 0 w 21"/>
                  <a:gd name="T11" fmla="*/ 0 h 56"/>
                  <a:gd name="T12" fmla="*/ 0 w 21"/>
                  <a:gd name="T13" fmla="*/ 0 h 56"/>
                  <a:gd name="T14" fmla="*/ 0 w 21"/>
                  <a:gd name="T15" fmla="*/ 0 h 56"/>
                  <a:gd name="T16" fmla="*/ 0 w 21"/>
                  <a:gd name="T17" fmla="*/ 0 h 56"/>
                  <a:gd name="T18" fmla="*/ 0 w 21"/>
                  <a:gd name="T19" fmla="*/ 0 h 56"/>
                  <a:gd name="T20" fmla="*/ 0 w 21"/>
                  <a:gd name="T21" fmla="*/ 0 h 56"/>
                  <a:gd name="T22" fmla="*/ 0 w 21"/>
                  <a:gd name="T23" fmla="*/ 0 h 56"/>
                  <a:gd name="T24" fmla="*/ 0 w 21"/>
                  <a:gd name="T25" fmla="*/ 0 h 56"/>
                  <a:gd name="T26" fmla="*/ 0 w 21"/>
                  <a:gd name="T27" fmla="*/ 0 h 56"/>
                  <a:gd name="T28" fmla="*/ 0 w 21"/>
                  <a:gd name="T29" fmla="*/ 0 h 56"/>
                  <a:gd name="T30" fmla="*/ 0 w 21"/>
                  <a:gd name="T31" fmla="*/ 0 h 56"/>
                  <a:gd name="T32" fmla="*/ 0 w 21"/>
                  <a:gd name="T33" fmla="*/ 0 h 56"/>
                  <a:gd name="T34" fmla="*/ 0 w 21"/>
                  <a:gd name="T35" fmla="*/ 0 h 56"/>
                  <a:gd name="T36" fmla="*/ 0 w 21"/>
                  <a:gd name="T37" fmla="*/ 0 h 56"/>
                  <a:gd name="T38" fmla="*/ 0 w 21"/>
                  <a:gd name="T39" fmla="*/ 0 h 56"/>
                  <a:gd name="T40" fmla="*/ 0 w 21"/>
                  <a:gd name="T41" fmla="*/ 0 h 56"/>
                  <a:gd name="T42" fmla="*/ 0 w 21"/>
                  <a:gd name="T43" fmla="*/ 0 h 56"/>
                  <a:gd name="T44" fmla="*/ 0 w 21"/>
                  <a:gd name="T45" fmla="*/ 0 h 56"/>
                  <a:gd name="T46" fmla="*/ 0 w 21"/>
                  <a:gd name="T47" fmla="*/ 0 h 56"/>
                  <a:gd name="T48" fmla="*/ 0 w 21"/>
                  <a:gd name="T49" fmla="*/ 0 h 56"/>
                  <a:gd name="T50" fmla="*/ 0 w 21"/>
                  <a:gd name="T51" fmla="*/ 0 h 56"/>
                  <a:gd name="T52" fmla="*/ 0 w 21"/>
                  <a:gd name="T53" fmla="*/ 0 h 56"/>
                  <a:gd name="T54" fmla="*/ 0 w 21"/>
                  <a:gd name="T55" fmla="*/ 0 h 56"/>
                  <a:gd name="T56" fmla="*/ 0 w 21"/>
                  <a:gd name="T57" fmla="*/ 0 h 56"/>
                  <a:gd name="T58" fmla="*/ 0 w 21"/>
                  <a:gd name="T59" fmla="*/ 0 h 56"/>
                  <a:gd name="T60" fmla="*/ 0 w 21"/>
                  <a:gd name="T61" fmla="*/ 0 h 56"/>
                  <a:gd name="T62" fmla="*/ 0 w 21"/>
                  <a:gd name="T63" fmla="*/ 0 h 56"/>
                  <a:gd name="T64" fmla="*/ 0 w 21"/>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6">
                    <a:moveTo>
                      <a:pt x="0" y="45"/>
                    </a:moveTo>
                    <a:lnTo>
                      <a:pt x="0" y="48"/>
                    </a:lnTo>
                    <a:lnTo>
                      <a:pt x="3" y="51"/>
                    </a:lnTo>
                    <a:lnTo>
                      <a:pt x="3" y="54"/>
                    </a:lnTo>
                    <a:lnTo>
                      <a:pt x="5" y="54"/>
                    </a:lnTo>
                    <a:lnTo>
                      <a:pt x="8" y="56"/>
                    </a:lnTo>
                    <a:lnTo>
                      <a:pt x="10" y="56"/>
                    </a:lnTo>
                    <a:lnTo>
                      <a:pt x="13" y="56"/>
                    </a:lnTo>
                    <a:lnTo>
                      <a:pt x="15" y="54"/>
                    </a:lnTo>
                    <a:lnTo>
                      <a:pt x="19" y="54"/>
                    </a:lnTo>
                    <a:lnTo>
                      <a:pt x="19" y="51"/>
                    </a:lnTo>
                    <a:lnTo>
                      <a:pt x="21" y="48"/>
                    </a:lnTo>
                    <a:lnTo>
                      <a:pt x="21" y="17"/>
                    </a:lnTo>
                    <a:lnTo>
                      <a:pt x="21" y="8"/>
                    </a:lnTo>
                    <a:lnTo>
                      <a:pt x="19" y="6"/>
                    </a:lnTo>
                    <a:lnTo>
                      <a:pt x="19" y="3"/>
                    </a:lnTo>
                    <a:lnTo>
                      <a:pt x="15" y="3"/>
                    </a:lnTo>
                    <a:lnTo>
                      <a:pt x="13" y="0"/>
                    </a:lnTo>
                    <a:lnTo>
                      <a:pt x="10" y="0"/>
                    </a:lnTo>
                    <a:lnTo>
                      <a:pt x="8" y="0"/>
                    </a:lnTo>
                    <a:lnTo>
                      <a:pt x="5" y="3"/>
                    </a:lnTo>
                    <a:lnTo>
                      <a:pt x="3" y="3"/>
                    </a:lnTo>
                    <a:lnTo>
                      <a:pt x="3" y="6"/>
                    </a:lnTo>
                    <a:lnTo>
                      <a:pt x="0" y="8"/>
                    </a:lnTo>
                    <a:lnTo>
                      <a:pt x="0" y="14"/>
                    </a:lnTo>
                    <a:lnTo>
                      <a:pt x="0" y="45"/>
                    </a:lnTo>
                    <a:close/>
                  </a:path>
                </a:pathLst>
              </a:custGeom>
              <a:solidFill>
                <a:srgbClr val="000000"/>
              </a:solidFill>
              <a:ln w="6350">
                <a:solidFill>
                  <a:srgbClr val="000000"/>
                </a:solidFill>
                <a:prstDash val="solid"/>
                <a:round/>
                <a:headEnd/>
                <a:tailEnd/>
              </a:ln>
            </p:spPr>
            <p:txBody>
              <a:bodyPr/>
              <a:lstStyle/>
              <a:p>
                <a:endParaRPr lang="de-DE"/>
              </a:p>
            </p:txBody>
          </p:sp>
          <p:sp>
            <p:nvSpPr>
              <p:cNvPr id="44349" name="Line 219"/>
              <p:cNvSpPr>
                <a:spLocks noChangeShapeType="1"/>
              </p:cNvSpPr>
              <p:nvPr/>
            </p:nvSpPr>
            <p:spPr bwMode="auto">
              <a:xfrm>
                <a:off x="1492" y="285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50" name="Freeform 220"/>
              <p:cNvSpPr>
                <a:spLocks/>
              </p:cNvSpPr>
              <p:nvPr/>
            </p:nvSpPr>
            <p:spPr bwMode="auto">
              <a:xfrm>
                <a:off x="1489" y="2857"/>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8" y="0"/>
                    </a:lnTo>
                    <a:lnTo>
                      <a:pt x="5" y="3"/>
                    </a:lnTo>
                    <a:lnTo>
                      <a:pt x="3" y="3"/>
                    </a:lnTo>
                    <a:lnTo>
                      <a:pt x="3" y="6"/>
                    </a:lnTo>
                    <a:lnTo>
                      <a:pt x="0" y="8"/>
                    </a:lnTo>
                    <a:lnTo>
                      <a:pt x="0" y="12"/>
                    </a:lnTo>
                    <a:lnTo>
                      <a:pt x="0" y="14"/>
                    </a:lnTo>
                    <a:lnTo>
                      <a:pt x="0" y="17"/>
                    </a:lnTo>
                    <a:lnTo>
                      <a:pt x="3" y="17"/>
                    </a:lnTo>
                    <a:lnTo>
                      <a:pt x="3" y="20"/>
                    </a:lnTo>
                    <a:lnTo>
                      <a:pt x="5" y="22"/>
                    </a:lnTo>
                    <a:lnTo>
                      <a:pt x="8" y="22"/>
                    </a:lnTo>
                    <a:lnTo>
                      <a:pt x="24" y="22"/>
                    </a:lnTo>
                    <a:lnTo>
                      <a:pt x="29" y="22"/>
                    </a:lnTo>
                    <a:lnTo>
                      <a:pt x="31" y="22"/>
                    </a:lnTo>
                    <a:lnTo>
                      <a:pt x="34" y="22"/>
                    </a:lnTo>
                    <a:lnTo>
                      <a:pt x="34" y="20"/>
                    </a:lnTo>
                    <a:lnTo>
                      <a:pt x="36" y="17"/>
                    </a:lnTo>
                    <a:lnTo>
                      <a:pt x="36" y="14"/>
                    </a:lnTo>
                    <a:lnTo>
                      <a:pt x="36" y="12"/>
                    </a:lnTo>
                    <a:lnTo>
                      <a:pt x="36" y="8"/>
                    </a:lnTo>
                    <a:lnTo>
                      <a:pt x="36" y="6"/>
                    </a:lnTo>
                    <a:lnTo>
                      <a:pt x="34" y="3"/>
                    </a:lnTo>
                    <a:lnTo>
                      <a:pt x="31"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51" name="Line 221"/>
              <p:cNvSpPr>
                <a:spLocks noChangeShapeType="1"/>
              </p:cNvSpPr>
              <p:nvPr/>
            </p:nvSpPr>
            <p:spPr bwMode="auto">
              <a:xfrm>
                <a:off x="1493" y="286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52" name="Freeform 222"/>
              <p:cNvSpPr>
                <a:spLocks/>
              </p:cNvSpPr>
              <p:nvPr/>
            </p:nvSpPr>
            <p:spPr bwMode="auto">
              <a:xfrm>
                <a:off x="1493" y="2849"/>
                <a:ext cx="5" cy="14"/>
              </a:xfrm>
              <a:custGeom>
                <a:avLst/>
                <a:gdLst>
                  <a:gd name="T0" fmla="*/ 0 w 21"/>
                  <a:gd name="T1" fmla="*/ 0 h 54"/>
                  <a:gd name="T2" fmla="*/ 0 w 21"/>
                  <a:gd name="T3" fmla="*/ 0 h 54"/>
                  <a:gd name="T4" fmla="*/ 0 w 21"/>
                  <a:gd name="T5" fmla="*/ 0 h 54"/>
                  <a:gd name="T6" fmla="*/ 0 w 21"/>
                  <a:gd name="T7" fmla="*/ 0 h 54"/>
                  <a:gd name="T8" fmla="*/ 0 w 21"/>
                  <a:gd name="T9" fmla="*/ 0 h 54"/>
                  <a:gd name="T10" fmla="*/ 0 w 21"/>
                  <a:gd name="T11" fmla="*/ 0 h 54"/>
                  <a:gd name="T12" fmla="*/ 0 w 21"/>
                  <a:gd name="T13" fmla="*/ 0 h 54"/>
                  <a:gd name="T14" fmla="*/ 0 w 21"/>
                  <a:gd name="T15" fmla="*/ 0 h 54"/>
                  <a:gd name="T16" fmla="*/ 0 w 21"/>
                  <a:gd name="T17" fmla="*/ 0 h 54"/>
                  <a:gd name="T18" fmla="*/ 0 w 21"/>
                  <a:gd name="T19" fmla="*/ 0 h 54"/>
                  <a:gd name="T20" fmla="*/ 0 w 21"/>
                  <a:gd name="T21" fmla="*/ 0 h 54"/>
                  <a:gd name="T22" fmla="*/ 0 w 21"/>
                  <a:gd name="T23" fmla="*/ 0 h 54"/>
                  <a:gd name="T24" fmla="*/ 0 w 21"/>
                  <a:gd name="T25" fmla="*/ 0 h 54"/>
                  <a:gd name="T26" fmla="*/ 0 w 21"/>
                  <a:gd name="T27" fmla="*/ 0 h 54"/>
                  <a:gd name="T28" fmla="*/ 0 w 21"/>
                  <a:gd name="T29" fmla="*/ 0 h 54"/>
                  <a:gd name="T30" fmla="*/ 0 w 21"/>
                  <a:gd name="T31" fmla="*/ 0 h 54"/>
                  <a:gd name="T32" fmla="*/ 0 w 21"/>
                  <a:gd name="T33" fmla="*/ 0 h 54"/>
                  <a:gd name="T34" fmla="*/ 0 w 21"/>
                  <a:gd name="T35" fmla="*/ 0 h 54"/>
                  <a:gd name="T36" fmla="*/ 0 w 21"/>
                  <a:gd name="T37" fmla="*/ 0 h 54"/>
                  <a:gd name="T38" fmla="*/ 0 w 21"/>
                  <a:gd name="T39" fmla="*/ 0 h 54"/>
                  <a:gd name="T40" fmla="*/ 0 w 21"/>
                  <a:gd name="T41" fmla="*/ 0 h 54"/>
                  <a:gd name="T42" fmla="*/ 0 w 21"/>
                  <a:gd name="T43" fmla="*/ 0 h 54"/>
                  <a:gd name="T44" fmla="*/ 0 w 21"/>
                  <a:gd name="T45" fmla="*/ 0 h 54"/>
                  <a:gd name="T46" fmla="*/ 0 w 21"/>
                  <a:gd name="T47" fmla="*/ 0 h 54"/>
                  <a:gd name="T48" fmla="*/ 0 w 21"/>
                  <a:gd name="T49" fmla="*/ 0 h 54"/>
                  <a:gd name="T50" fmla="*/ 0 w 21"/>
                  <a:gd name="T51" fmla="*/ 0 h 54"/>
                  <a:gd name="T52" fmla="*/ 0 w 21"/>
                  <a:gd name="T53" fmla="*/ 0 h 54"/>
                  <a:gd name="T54" fmla="*/ 0 w 21"/>
                  <a:gd name="T55" fmla="*/ 0 h 54"/>
                  <a:gd name="T56" fmla="*/ 0 w 21"/>
                  <a:gd name="T57" fmla="*/ 0 h 54"/>
                  <a:gd name="T58" fmla="*/ 0 w 21"/>
                  <a:gd name="T59" fmla="*/ 0 h 54"/>
                  <a:gd name="T60" fmla="*/ 0 w 21"/>
                  <a:gd name="T61" fmla="*/ 0 h 54"/>
                  <a:gd name="T62" fmla="*/ 0 w 21"/>
                  <a:gd name="T63" fmla="*/ 0 h 54"/>
                  <a:gd name="T64" fmla="*/ 0 w 2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4">
                    <a:moveTo>
                      <a:pt x="0" y="44"/>
                    </a:moveTo>
                    <a:lnTo>
                      <a:pt x="4" y="46"/>
                    </a:lnTo>
                    <a:lnTo>
                      <a:pt x="4" y="49"/>
                    </a:lnTo>
                    <a:lnTo>
                      <a:pt x="6" y="52"/>
                    </a:lnTo>
                    <a:lnTo>
                      <a:pt x="6" y="54"/>
                    </a:lnTo>
                    <a:lnTo>
                      <a:pt x="9" y="54"/>
                    </a:lnTo>
                    <a:lnTo>
                      <a:pt x="11" y="54"/>
                    </a:lnTo>
                    <a:lnTo>
                      <a:pt x="14" y="54"/>
                    </a:lnTo>
                    <a:lnTo>
                      <a:pt x="16" y="54"/>
                    </a:lnTo>
                    <a:lnTo>
                      <a:pt x="19" y="54"/>
                    </a:lnTo>
                    <a:lnTo>
                      <a:pt x="19" y="52"/>
                    </a:lnTo>
                    <a:lnTo>
                      <a:pt x="21" y="49"/>
                    </a:lnTo>
                    <a:lnTo>
                      <a:pt x="21" y="46"/>
                    </a:lnTo>
                    <a:lnTo>
                      <a:pt x="21" y="15"/>
                    </a:lnTo>
                    <a:lnTo>
                      <a:pt x="21" y="10"/>
                    </a:lnTo>
                    <a:lnTo>
                      <a:pt x="21" y="6"/>
                    </a:lnTo>
                    <a:lnTo>
                      <a:pt x="19" y="4"/>
                    </a:lnTo>
                    <a:lnTo>
                      <a:pt x="19" y="0"/>
                    </a:lnTo>
                    <a:lnTo>
                      <a:pt x="16" y="0"/>
                    </a:lnTo>
                    <a:lnTo>
                      <a:pt x="14" y="0"/>
                    </a:lnTo>
                    <a:lnTo>
                      <a:pt x="11" y="0"/>
                    </a:lnTo>
                    <a:lnTo>
                      <a:pt x="9" y="0"/>
                    </a:lnTo>
                    <a:lnTo>
                      <a:pt x="6" y="0"/>
                    </a:lnTo>
                    <a:lnTo>
                      <a:pt x="6" y="4"/>
                    </a:lnTo>
                    <a:lnTo>
                      <a:pt x="4" y="6"/>
                    </a:lnTo>
                    <a:lnTo>
                      <a:pt x="0" y="12"/>
                    </a:lnTo>
                    <a:lnTo>
                      <a:pt x="0" y="44"/>
                    </a:lnTo>
                    <a:close/>
                  </a:path>
                </a:pathLst>
              </a:custGeom>
              <a:solidFill>
                <a:srgbClr val="000000"/>
              </a:solidFill>
              <a:ln w="6350">
                <a:solidFill>
                  <a:srgbClr val="000000"/>
                </a:solidFill>
                <a:prstDash val="solid"/>
                <a:round/>
                <a:headEnd/>
                <a:tailEnd/>
              </a:ln>
            </p:spPr>
            <p:txBody>
              <a:bodyPr/>
              <a:lstStyle/>
              <a:p>
                <a:endParaRPr lang="de-DE"/>
              </a:p>
            </p:txBody>
          </p:sp>
          <p:sp>
            <p:nvSpPr>
              <p:cNvPr id="44353" name="Line 223"/>
              <p:cNvSpPr>
                <a:spLocks noChangeShapeType="1"/>
              </p:cNvSpPr>
              <p:nvPr/>
            </p:nvSpPr>
            <p:spPr bwMode="auto">
              <a:xfrm>
                <a:off x="1496" y="28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54" name="Freeform 224"/>
              <p:cNvSpPr>
                <a:spLocks/>
              </p:cNvSpPr>
              <p:nvPr/>
            </p:nvSpPr>
            <p:spPr bwMode="auto">
              <a:xfrm>
                <a:off x="1493" y="2849"/>
                <a:ext cx="10"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1" y="0"/>
                    </a:moveTo>
                    <a:lnTo>
                      <a:pt x="11" y="0"/>
                    </a:lnTo>
                    <a:lnTo>
                      <a:pt x="9" y="0"/>
                    </a:lnTo>
                    <a:lnTo>
                      <a:pt x="6" y="0"/>
                    </a:lnTo>
                    <a:lnTo>
                      <a:pt x="6" y="4"/>
                    </a:lnTo>
                    <a:lnTo>
                      <a:pt x="4" y="6"/>
                    </a:lnTo>
                    <a:lnTo>
                      <a:pt x="4" y="10"/>
                    </a:lnTo>
                    <a:lnTo>
                      <a:pt x="0" y="12"/>
                    </a:lnTo>
                    <a:lnTo>
                      <a:pt x="4" y="15"/>
                    </a:lnTo>
                    <a:lnTo>
                      <a:pt x="4" y="18"/>
                    </a:lnTo>
                    <a:lnTo>
                      <a:pt x="6" y="21"/>
                    </a:lnTo>
                    <a:lnTo>
                      <a:pt x="9" y="21"/>
                    </a:lnTo>
                    <a:lnTo>
                      <a:pt x="11" y="23"/>
                    </a:lnTo>
                    <a:lnTo>
                      <a:pt x="26" y="23"/>
                    </a:lnTo>
                    <a:lnTo>
                      <a:pt x="31" y="23"/>
                    </a:lnTo>
                    <a:lnTo>
                      <a:pt x="31" y="21"/>
                    </a:lnTo>
                    <a:lnTo>
                      <a:pt x="34" y="21"/>
                    </a:lnTo>
                    <a:lnTo>
                      <a:pt x="36" y="21"/>
                    </a:lnTo>
                    <a:lnTo>
                      <a:pt x="36" y="18"/>
                    </a:lnTo>
                    <a:lnTo>
                      <a:pt x="39" y="15"/>
                    </a:lnTo>
                    <a:lnTo>
                      <a:pt x="39" y="12"/>
                    </a:lnTo>
                    <a:lnTo>
                      <a:pt x="39" y="10"/>
                    </a:lnTo>
                    <a:lnTo>
                      <a:pt x="39" y="6"/>
                    </a:lnTo>
                    <a:lnTo>
                      <a:pt x="36" y="6"/>
                    </a:lnTo>
                    <a:lnTo>
                      <a:pt x="36" y="4"/>
                    </a:lnTo>
                    <a:lnTo>
                      <a:pt x="34"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355" name="Line 225"/>
              <p:cNvSpPr>
                <a:spLocks noChangeShapeType="1"/>
              </p:cNvSpPr>
              <p:nvPr/>
            </p:nvSpPr>
            <p:spPr bwMode="auto">
              <a:xfrm>
                <a:off x="1498" y="28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56" name="Freeform 226"/>
              <p:cNvSpPr>
                <a:spLocks/>
              </p:cNvSpPr>
              <p:nvPr/>
            </p:nvSpPr>
            <p:spPr bwMode="auto">
              <a:xfrm>
                <a:off x="1498" y="2838"/>
                <a:ext cx="5" cy="17"/>
              </a:xfrm>
              <a:custGeom>
                <a:avLst/>
                <a:gdLst>
                  <a:gd name="T0" fmla="*/ 0 w 20"/>
                  <a:gd name="T1" fmla="*/ 0 h 67"/>
                  <a:gd name="T2" fmla="*/ 0 w 20"/>
                  <a:gd name="T3" fmla="*/ 0 h 67"/>
                  <a:gd name="T4" fmla="*/ 0 w 20"/>
                  <a:gd name="T5" fmla="*/ 0 h 67"/>
                  <a:gd name="T6" fmla="*/ 0 w 20"/>
                  <a:gd name="T7" fmla="*/ 0 h 67"/>
                  <a:gd name="T8" fmla="*/ 0 w 20"/>
                  <a:gd name="T9" fmla="*/ 0 h 67"/>
                  <a:gd name="T10" fmla="*/ 0 w 20"/>
                  <a:gd name="T11" fmla="*/ 0 h 67"/>
                  <a:gd name="T12" fmla="*/ 0 w 20"/>
                  <a:gd name="T13" fmla="*/ 0 h 67"/>
                  <a:gd name="T14" fmla="*/ 0 w 20"/>
                  <a:gd name="T15" fmla="*/ 0 h 67"/>
                  <a:gd name="T16" fmla="*/ 0 w 20"/>
                  <a:gd name="T17" fmla="*/ 0 h 67"/>
                  <a:gd name="T18" fmla="*/ 0 w 20"/>
                  <a:gd name="T19" fmla="*/ 0 h 67"/>
                  <a:gd name="T20" fmla="*/ 0 w 20"/>
                  <a:gd name="T21" fmla="*/ 0 h 67"/>
                  <a:gd name="T22" fmla="*/ 0 w 20"/>
                  <a:gd name="T23" fmla="*/ 0 h 67"/>
                  <a:gd name="T24" fmla="*/ 0 w 20"/>
                  <a:gd name="T25" fmla="*/ 0 h 67"/>
                  <a:gd name="T26" fmla="*/ 0 w 20"/>
                  <a:gd name="T27" fmla="*/ 0 h 67"/>
                  <a:gd name="T28" fmla="*/ 0 w 20"/>
                  <a:gd name="T29" fmla="*/ 0 h 67"/>
                  <a:gd name="T30" fmla="*/ 0 w 20"/>
                  <a:gd name="T31" fmla="*/ 0 h 67"/>
                  <a:gd name="T32" fmla="*/ 0 w 20"/>
                  <a:gd name="T33" fmla="*/ 0 h 67"/>
                  <a:gd name="T34" fmla="*/ 0 w 20"/>
                  <a:gd name="T35" fmla="*/ 0 h 67"/>
                  <a:gd name="T36" fmla="*/ 0 w 20"/>
                  <a:gd name="T37" fmla="*/ 0 h 67"/>
                  <a:gd name="T38" fmla="*/ 0 w 20"/>
                  <a:gd name="T39" fmla="*/ 0 h 67"/>
                  <a:gd name="T40" fmla="*/ 0 w 20"/>
                  <a:gd name="T41" fmla="*/ 0 h 67"/>
                  <a:gd name="T42" fmla="*/ 0 w 20"/>
                  <a:gd name="T43" fmla="*/ 0 h 67"/>
                  <a:gd name="T44" fmla="*/ 0 w 20"/>
                  <a:gd name="T45" fmla="*/ 0 h 67"/>
                  <a:gd name="T46" fmla="*/ 0 w 20"/>
                  <a:gd name="T47" fmla="*/ 0 h 67"/>
                  <a:gd name="T48" fmla="*/ 0 w 20"/>
                  <a:gd name="T49" fmla="*/ 0 h 67"/>
                  <a:gd name="T50" fmla="*/ 0 w 20"/>
                  <a:gd name="T51" fmla="*/ 0 h 67"/>
                  <a:gd name="T52" fmla="*/ 0 w 20"/>
                  <a:gd name="T53" fmla="*/ 0 h 67"/>
                  <a:gd name="T54" fmla="*/ 0 w 20"/>
                  <a:gd name="T55" fmla="*/ 0 h 67"/>
                  <a:gd name="T56" fmla="*/ 0 w 20"/>
                  <a:gd name="T57" fmla="*/ 0 h 67"/>
                  <a:gd name="T58" fmla="*/ 0 w 20"/>
                  <a:gd name="T59" fmla="*/ 0 h 67"/>
                  <a:gd name="T60" fmla="*/ 0 w 20"/>
                  <a:gd name="T61" fmla="*/ 0 h 67"/>
                  <a:gd name="T62" fmla="*/ 0 w 20"/>
                  <a:gd name="T63" fmla="*/ 0 h 67"/>
                  <a:gd name="T64" fmla="*/ 0 w 20"/>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7">
                    <a:moveTo>
                      <a:pt x="0" y="56"/>
                    </a:moveTo>
                    <a:lnTo>
                      <a:pt x="0" y="59"/>
                    </a:lnTo>
                    <a:lnTo>
                      <a:pt x="2" y="62"/>
                    </a:lnTo>
                    <a:lnTo>
                      <a:pt x="2" y="65"/>
                    </a:lnTo>
                    <a:lnTo>
                      <a:pt x="5" y="65"/>
                    </a:lnTo>
                    <a:lnTo>
                      <a:pt x="7" y="67"/>
                    </a:lnTo>
                    <a:lnTo>
                      <a:pt x="10" y="67"/>
                    </a:lnTo>
                    <a:lnTo>
                      <a:pt x="12" y="67"/>
                    </a:lnTo>
                    <a:lnTo>
                      <a:pt x="12" y="65"/>
                    </a:lnTo>
                    <a:lnTo>
                      <a:pt x="15" y="65"/>
                    </a:lnTo>
                    <a:lnTo>
                      <a:pt x="17" y="65"/>
                    </a:lnTo>
                    <a:lnTo>
                      <a:pt x="17" y="62"/>
                    </a:lnTo>
                    <a:lnTo>
                      <a:pt x="20" y="59"/>
                    </a:lnTo>
                    <a:lnTo>
                      <a:pt x="20" y="16"/>
                    </a:lnTo>
                    <a:lnTo>
                      <a:pt x="20" y="11"/>
                    </a:lnTo>
                    <a:lnTo>
                      <a:pt x="20" y="8"/>
                    </a:lnTo>
                    <a:lnTo>
                      <a:pt x="17" y="6"/>
                    </a:lnTo>
                    <a:lnTo>
                      <a:pt x="15" y="2"/>
                    </a:lnTo>
                    <a:lnTo>
                      <a:pt x="12" y="2"/>
                    </a:lnTo>
                    <a:lnTo>
                      <a:pt x="10" y="0"/>
                    </a:lnTo>
                    <a:lnTo>
                      <a:pt x="7" y="2"/>
                    </a:lnTo>
                    <a:lnTo>
                      <a:pt x="5" y="2"/>
                    </a:lnTo>
                    <a:lnTo>
                      <a:pt x="2" y="6"/>
                    </a:lnTo>
                    <a:lnTo>
                      <a:pt x="0" y="8"/>
                    </a:lnTo>
                    <a:lnTo>
                      <a:pt x="0" y="14"/>
                    </a:lnTo>
                    <a:lnTo>
                      <a:pt x="0" y="56"/>
                    </a:lnTo>
                    <a:close/>
                  </a:path>
                </a:pathLst>
              </a:custGeom>
              <a:solidFill>
                <a:srgbClr val="000000"/>
              </a:solidFill>
              <a:ln w="6350">
                <a:solidFill>
                  <a:srgbClr val="000000"/>
                </a:solidFill>
                <a:prstDash val="solid"/>
                <a:round/>
                <a:headEnd/>
                <a:tailEnd/>
              </a:ln>
            </p:spPr>
            <p:txBody>
              <a:bodyPr/>
              <a:lstStyle/>
              <a:p>
                <a:endParaRPr lang="de-DE"/>
              </a:p>
            </p:txBody>
          </p:sp>
          <p:sp>
            <p:nvSpPr>
              <p:cNvPr id="44357" name="Line 227"/>
              <p:cNvSpPr>
                <a:spLocks noChangeShapeType="1"/>
              </p:cNvSpPr>
              <p:nvPr/>
            </p:nvSpPr>
            <p:spPr bwMode="auto">
              <a:xfrm>
                <a:off x="1500" y="28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58" name="Freeform 228"/>
              <p:cNvSpPr>
                <a:spLocks/>
              </p:cNvSpPr>
              <p:nvPr/>
            </p:nvSpPr>
            <p:spPr bwMode="auto">
              <a:xfrm>
                <a:off x="1498" y="2838"/>
                <a:ext cx="8" cy="6"/>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2">
                    <a:moveTo>
                      <a:pt x="10" y="0"/>
                    </a:moveTo>
                    <a:lnTo>
                      <a:pt x="7" y="2"/>
                    </a:lnTo>
                    <a:lnTo>
                      <a:pt x="5" y="2"/>
                    </a:lnTo>
                    <a:lnTo>
                      <a:pt x="2" y="6"/>
                    </a:lnTo>
                    <a:lnTo>
                      <a:pt x="0" y="8"/>
                    </a:lnTo>
                    <a:lnTo>
                      <a:pt x="0" y="11"/>
                    </a:lnTo>
                    <a:lnTo>
                      <a:pt x="0" y="14"/>
                    </a:lnTo>
                    <a:lnTo>
                      <a:pt x="0" y="16"/>
                    </a:lnTo>
                    <a:lnTo>
                      <a:pt x="2" y="19"/>
                    </a:lnTo>
                    <a:lnTo>
                      <a:pt x="5" y="22"/>
                    </a:lnTo>
                    <a:lnTo>
                      <a:pt x="7" y="22"/>
                    </a:lnTo>
                    <a:lnTo>
                      <a:pt x="22" y="22"/>
                    </a:lnTo>
                    <a:lnTo>
                      <a:pt x="27" y="22"/>
                    </a:lnTo>
                    <a:lnTo>
                      <a:pt x="30" y="22"/>
                    </a:lnTo>
                    <a:lnTo>
                      <a:pt x="32" y="22"/>
                    </a:lnTo>
                    <a:lnTo>
                      <a:pt x="32" y="19"/>
                    </a:lnTo>
                    <a:lnTo>
                      <a:pt x="34" y="19"/>
                    </a:lnTo>
                    <a:lnTo>
                      <a:pt x="34" y="16"/>
                    </a:lnTo>
                    <a:lnTo>
                      <a:pt x="34" y="14"/>
                    </a:lnTo>
                    <a:lnTo>
                      <a:pt x="34" y="11"/>
                    </a:lnTo>
                    <a:lnTo>
                      <a:pt x="34" y="8"/>
                    </a:lnTo>
                    <a:lnTo>
                      <a:pt x="34" y="6"/>
                    </a:lnTo>
                    <a:lnTo>
                      <a:pt x="32" y="6"/>
                    </a:lnTo>
                    <a:lnTo>
                      <a:pt x="32" y="2"/>
                    </a:lnTo>
                    <a:lnTo>
                      <a:pt x="30"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59" name="Line 229"/>
              <p:cNvSpPr>
                <a:spLocks noChangeShapeType="1"/>
              </p:cNvSpPr>
              <p:nvPr/>
            </p:nvSpPr>
            <p:spPr bwMode="auto">
              <a:xfrm>
                <a:off x="1502" y="28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60" name="Freeform 230"/>
              <p:cNvSpPr>
                <a:spLocks/>
              </p:cNvSpPr>
              <p:nvPr/>
            </p:nvSpPr>
            <p:spPr bwMode="auto">
              <a:xfrm>
                <a:off x="1502" y="2830"/>
                <a:ext cx="4" cy="14"/>
              </a:xfrm>
              <a:custGeom>
                <a:avLst/>
                <a:gdLst>
                  <a:gd name="T0" fmla="*/ 0 w 19"/>
                  <a:gd name="T1" fmla="*/ 0 h 54"/>
                  <a:gd name="T2" fmla="*/ 0 w 19"/>
                  <a:gd name="T3" fmla="*/ 0 h 54"/>
                  <a:gd name="T4" fmla="*/ 0 w 19"/>
                  <a:gd name="T5" fmla="*/ 0 h 54"/>
                  <a:gd name="T6" fmla="*/ 0 w 19"/>
                  <a:gd name="T7" fmla="*/ 0 h 54"/>
                  <a:gd name="T8" fmla="*/ 0 w 19"/>
                  <a:gd name="T9" fmla="*/ 0 h 54"/>
                  <a:gd name="T10" fmla="*/ 0 w 19"/>
                  <a:gd name="T11" fmla="*/ 0 h 54"/>
                  <a:gd name="T12" fmla="*/ 0 w 19"/>
                  <a:gd name="T13" fmla="*/ 0 h 54"/>
                  <a:gd name="T14" fmla="*/ 0 w 19"/>
                  <a:gd name="T15" fmla="*/ 0 h 54"/>
                  <a:gd name="T16" fmla="*/ 0 w 19"/>
                  <a:gd name="T17" fmla="*/ 0 h 54"/>
                  <a:gd name="T18" fmla="*/ 0 w 19"/>
                  <a:gd name="T19" fmla="*/ 0 h 54"/>
                  <a:gd name="T20" fmla="*/ 0 w 19"/>
                  <a:gd name="T21" fmla="*/ 0 h 54"/>
                  <a:gd name="T22" fmla="*/ 0 w 19"/>
                  <a:gd name="T23" fmla="*/ 0 h 54"/>
                  <a:gd name="T24" fmla="*/ 0 w 19"/>
                  <a:gd name="T25" fmla="*/ 0 h 54"/>
                  <a:gd name="T26" fmla="*/ 0 w 19"/>
                  <a:gd name="T27" fmla="*/ 0 h 54"/>
                  <a:gd name="T28" fmla="*/ 0 w 19"/>
                  <a:gd name="T29" fmla="*/ 0 h 54"/>
                  <a:gd name="T30" fmla="*/ 0 w 19"/>
                  <a:gd name="T31" fmla="*/ 0 h 54"/>
                  <a:gd name="T32" fmla="*/ 0 w 19"/>
                  <a:gd name="T33" fmla="*/ 0 h 54"/>
                  <a:gd name="T34" fmla="*/ 0 w 19"/>
                  <a:gd name="T35" fmla="*/ 0 h 54"/>
                  <a:gd name="T36" fmla="*/ 0 w 19"/>
                  <a:gd name="T37" fmla="*/ 0 h 54"/>
                  <a:gd name="T38" fmla="*/ 0 w 19"/>
                  <a:gd name="T39" fmla="*/ 0 h 54"/>
                  <a:gd name="T40" fmla="*/ 0 w 19"/>
                  <a:gd name="T41" fmla="*/ 0 h 54"/>
                  <a:gd name="T42" fmla="*/ 0 w 19"/>
                  <a:gd name="T43" fmla="*/ 0 h 54"/>
                  <a:gd name="T44" fmla="*/ 0 w 19"/>
                  <a:gd name="T45" fmla="*/ 0 h 54"/>
                  <a:gd name="T46" fmla="*/ 0 w 19"/>
                  <a:gd name="T47" fmla="*/ 0 h 54"/>
                  <a:gd name="T48" fmla="*/ 0 w 19"/>
                  <a:gd name="T49" fmla="*/ 0 h 54"/>
                  <a:gd name="T50" fmla="*/ 0 w 19"/>
                  <a:gd name="T51" fmla="*/ 0 h 54"/>
                  <a:gd name="T52" fmla="*/ 0 w 19"/>
                  <a:gd name="T53" fmla="*/ 0 h 54"/>
                  <a:gd name="T54" fmla="*/ 0 w 19"/>
                  <a:gd name="T55" fmla="*/ 0 h 54"/>
                  <a:gd name="T56" fmla="*/ 0 w 19"/>
                  <a:gd name="T57" fmla="*/ 0 h 54"/>
                  <a:gd name="T58" fmla="*/ 0 w 19"/>
                  <a:gd name="T59" fmla="*/ 0 h 54"/>
                  <a:gd name="T60" fmla="*/ 0 w 19"/>
                  <a:gd name="T61" fmla="*/ 0 h 54"/>
                  <a:gd name="T62" fmla="*/ 0 w 19"/>
                  <a:gd name="T63" fmla="*/ 0 h 54"/>
                  <a:gd name="T64" fmla="*/ 0 w 19"/>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54">
                    <a:moveTo>
                      <a:pt x="0" y="43"/>
                    </a:moveTo>
                    <a:lnTo>
                      <a:pt x="0" y="46"/>
                    </a:lnTo>
                    <a:lnTo>
                      <a:pt x="2" y="48"/>
                    </a:lnTo>
                    <a:lnTo>
                      <a:pt x="2" y="51"/>
                    </a:lnTo>
                    <a:lnTo>
                      <a:pt x="5" y="54"/>
                    </a:lnTo>
                    <a:lnTo>
                      <a:pt x="7" y="54"/>
                    </a:lnTo>
                    <a:lnTo>
                      <a:pt x="10" y="54"/>
                    </a:lnTo>
                    <a:lnTo>
                      <a:pt x="12" y="54"/>
                    </a:lnTo>
                    <a:lnTo>
                      <a:pt x="15" y="54"/>
                    </a:lnTo>
                    <a:lnTo>
                      <a:pt x="17" y="54"/>
                    </a:lnTo>
                    <a:lnTo>
                      <a:pt x="17" y="51"/>
                    </a:lnTo>
                    <a:lnTo>
                      <a:pt x="19" y="51"/>
                    </a:lnTo>
                    <a:lnTo>
                      <a:pt x="19" y="48"/>
                    </a:lnTo>
                    <a:lnTo>
                      <a:pt x="19" y="46"/>
                    </a:lnTo>
                    <a:lnTo>
                      <a:pt x="19" y="15"/>
                    </a:lnTo>
                    <a:lnTo>
                      <a:pt x="19" y="9"/>
                    </a:lnTo>
                    <a:lnTo>
                      <a:pt x="19" y="6"/>
                    </a:lnTo>
                    <a:lnTo>
                      <a:pt x="17" y="3"/>
                    </a:lnTo>
                    <a:lnTo>
                      <a:pt x="15" y="0"/>
                    </a:lnTo>
                    <a:lnTo>
                      <a:pt x="12" y="0"/>
                    </a:lnTo>
                    <a:lnTo>
                      <a:pt x="10" y="0"/>
                    </a:lnTo>
                    <a:lnTo>
                      <a:pt x="7" y="0"/>
                    </a:lnTo>
                    <a:lnTo>
                      <a:pt x="5" y="3"/>
                    </a:lnTo>
                    <a:lnTo>
                      <a:pt x="2" y="3"/>
                    </a:lnTo>
                    <a:lnTo>
                      <a:pt x="2" y="6"/>
                    </a:lnTo>
                    <a:lnTo>
                      <a:pt x="0" y="11"/>
                    </a:lnTo>
                    <a:lnTo>
                      <a:pt x="0" y="43"/>
                    </a:lnTo>
                    <a:close/>
                  </a:path>
                </a:pathLst>
              </a:custGeom>
              <a:solidFill>
                <a:srgbClr val="000000"/>
              </a:solidFill>
              <a:ln w="6350">
                <a:solidFill>
                  <a:srgbClr val="000000"/>
                </a:solidFill>
                <a:prstDash val="solid"/>
                <a:round/>
                <a:headEnd/>
                <a:tailEnd/>
              </a:ln>
            </p:spPr>
            <p:txBody>
              <a:bodyPr/>
              <a:lstStyle/>
              <a:p>
                <a:endParaRPr lang="de-DE"/>
              </a:p>
            </p:txBody>
          </p:sp>
          <p:sp>
            <p:nvSpPr>
              <p:cNvPr id="44361" name="Line 231"/>
              <p:cNvSpPr>
                <a:spLocks noChangeShapeType="1"/>
              </p:cNvSpPr>
              <p:nvPr/>
            </p:nvSpPr>
            <p:spPr bwMode="auto">
              <a:xfrm>
                <a:off x="1504" y="28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62" name="Freeform 232"/>
              <p:cNvSpPr>
                <a:spLocks/>
              </p:cNvSpPr>
              <p:nvPr/>
            </p:nvSpPr>
            <p:spPr bwMode="auto">
              <a:xfrm>
                <a:off x="1502" y="2830"/>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7" y="0"/>
                    </a:lnTo>
                    <a:lnTo>
                      <a:pt x="5" y="3"/>
                    </a:lnTo>
                    <a:lnTo>
                      <a:pt x="2" y="3"/>
                    </a:lnTo>
                    <a:lnTo>
                      <a:pt x="2" y="6"/>
                    </a:lnTo>
                    <a:lnTo>
                      <a:pt x="0" y="9"/>
                    </a:lnTo>
                    <a:lnTo>
                      <a:pt x="0" y="11"/>
                    </a:lnTo>
                    <a:lnTo>
                      <a:pt x="0" y="15"/>
                    </a:lnTo>
                    <a:lnTo>
                      <a:pt x="2" y="15"/>
                    </a:lnTo>
                    <a:lnTo>
                      <a:pt x="2" y="17"/>
                    </a:lnTo>
                    <a:lnTo>
                      <a:pt x="2" y="21"/>
                    </a:lnTo>
                    <a:lnTo>
                      <a:pt x="5" y="21"/>
                    </a:lnTo>
                    <a:lnTo>
                      <a:pt x="7" y="23"/>
                    </a:lnTo>
                    <a:lnTo>
                      <a:pt x="10" y="23"/>
                    </a:lnTo>
                    <a:lnTo>
                      <a:pt x="25" y="23"/>
                    </a:lnTo>
                    <a:lnTo>
                      <a:pt x="30" y="23"/>
                    </a:lnTo>
                    <a:lnTo>
                      <a:pt x="33" y="21"/>
                    </a:lnTo>
                    <a:lnTo>
                      <a:pt x="35" y="21"/>
                    </a:lnTo>
                    <a:lnTo>
                      <a:pt x="35" y="17"/>
                    </a:lnTo>
                    <a:lnTo>
                      <a:pt x="35" y="15"/>
                    </a:lnTo>
                    <a:lnTo>
                      <a:pt x="38" y="15"/>
                    </a:lnTo>
                    <a:lnTo>
                      <a:pt x="38" y="11"/>
                    </a:lnTo>
                    <a:lnTo>
                      <a:pt x="38" y="9"/>
                    </a:lnTo>
                    <a:lnTo>
                      <a:pt x="35" y="6"/>
                    </a:lnTo>
                    <a:lnTo>
                      <a:pt x="35" y="3"/>
                    </a:lnTo>
                    <a:lnTo>
                      <a:pt x="33"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63" name="Line 233"/>
              <p:cNvSpPr>
                <a:spLocks noChangeShapeType="1"/>
              </p:cNvSpPr>
              <p:nvPr/>
            </p:nvSpPr>
            <p:spPr bwMode="auto">
              <a:xfrm>
                <a:off x="1506" y="28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64" name="Freeform 234"/>
              <p:cNvSpPr>
                <a:spLocks/>
              </p:cNvSpPr>
              <p:nvPr/>
            </p:nvSpPr>
            <p:spPr bwMode="auto">
              <a:xfrm>
                <a:off x="1506" y="2827"/>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0" y="26"/>
                    </a:lnTo>
                    <a:lnTo>
                      <a:pt x="0" y="28"/>
                    </a:lnTo>
                    <a:lnTo>
                      <a:pt x="2" y="32"/>
                    </a:lnTo>
                    <a:lnTo>
                      <a:pt x="5" y="32"/>
                    </a:lnTo>
                    <a:lnTo>
                      <a:pt x="5" y="34"/>
                    </a:lnTo>
                    <a:lnTo>
                      <a:pt x="8" y="34"/>
                    </a:lnTo>
                    <a:lnTo>
                      <a:pt x="11" y="34"/>
                    </a:lnTo>
                    <a:lnTo>
                      <a:pt x="13" y="34"/>
                    </a:lnTo>
                    <a:lnTo>
                      <a:pt x="16" y="32"/>
                    </a:lnTo>
                    <a:lnTo>
                      <a:pt x="18" y="32"/>
                    </a:lnTo>
                    <a:lnTo>
                      <a:pt x="18" y="28"/>
                    </a:lnTo>
                    <a:lnTo>
                      <a:pt x="18" y="26"/>
                    </a:lnTo>
                    <a:lnTo>
                      <a:pt x="21" y="26"/>
                    </a:lnTo>
                    <a:lnTo>
                      <a:pt x="21" y="17"/>
                    </a:lnTo>
                    <a:lnTo>
                      <a:pt x="21" y="9"/>
                    </a:lnTo>
                    <a:lnTo>
                      <a:pt x="18" y="9"/>
                    </a:lnTo>
                    <a:lnTo>
                      <a:pt x="18" y="5"/>
                    </a:lnTo>
                    <a:lnTo>
                      <a:pt x="18" y="3"/>
                    </a:lnTo>
                    <a:lnTo>
                      <a:pt x="16" y="3"/>
                    </a:lnTo>
                    <a:lnTo>
                      <a:pt x="13" y="0"/>
                    </a:lnTo>
                    <a:lnTo>
                      <a:pt x="11" y="0"/>
                    </a:lnTo>
                    <a:lnTo>
                      <a:pt x="8" y="0"/>
                    </a:lnTo>
                    <a:lnTo>
                      <a:pt x="5" y="0"/>
                    </a:lnTo>
                    <a:lnTo>
                      <a:pt x="5" y="3"/>
                    </a:lnTo>
                    <a:lnTo>
                      <a:pt x="2" y="3"/>
                    </a:lnTo>
                    <a:lnTo>
                      <a:pt x="0"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365" name="Line 235"/>
              <p:cNvSpPr>
                <a:spLocks noChangeShapeType="1"/>
              </p:cNvSpPr>
              <p:nvPr/>
            </p:nvSpPr>
            <p:spPr bwMode="auto">
              <a:xfrm>
                <a:off x="1508" y="282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66" name="Freeform 236"/>
              <p:cNvSpPr>
                <a:spLocks/>
              </p:cNvSpPr>
              <p:nvPr/>
            </p:nvSpPr>
            <p:spPr bwMode="auto">
              <a:xfrm>
                <a:off x="1506" y="2827"/>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1" y="0"/>
                    </a:moveTo>
                    <a:lnTo>
                      <a:pt x="8" y="0"/>
                    </a:lnTo>
                    <a:lnTo>
                      <a:pt x="5" y="0"/>
                    </a:lnTo>
                    <a:lnTo>
                      <a:pt x="5" y="3"/>
                    </a:lnTo>
                    <a:lnTo>
                      <a:pt x="2" y="3"/>
                    </a:lnTo>
                    <a:lnTo>
                      <a:pt x="0" y="5"/>
                    </a:lnTo>
                    <a:lnTo>
                      <a:pt x="0" y="9"/>
                    </a:lnTo>
                    <a:lnTo>
                      <a:pt x="0" y="11"/>
                    </a:lnTo>
                    <a:lnTo>
                      <a:pt x="0" y="14"/>
                    </a:lnTo>
                    <a:lnTo>
                      <a:pt x="0" y="17"/>
                    </a:lnTo>
                    <a:lnTo>
                      <a:pt x="2" y="20"/>
                    </a:lnTo>
                    <a:lnTo>
                      <a:pt x="5" y="20"/>
                    </a:lnTo>
                    <a:lnTo>
                      <a:pt x="5" y="22"/>
                    </a:lnTo>
                    <a:lnTo>
                      <a:pt x="8" y="22"/>
                    </a:lnTo>
                    <a:lnTo>
                      <a:pt x="23" y="22"/>
                    </a:lnTo>
                    <a:lnTo>
                      <a:pt x="28" y="22"/>
                    </a:lnTo>
                    <a:lnTo>
                      <a:pt x="31" y="22"/>
                    </a:lnTo>
                    <a:lnTo>
                      <a:pt x="31" y="20"/>
                    </a:lnTo>
                    <a:lnTo>
                      <a:pt x="33" y="20"/>
                    </a:lnTo>
                    <a:lnTo>
                      <a:pt x="36" y="17"/>
                    </a:lnTo>
                    <a:lnTo>
                      <a:pt x="36" y="14"/>
                    </a:lnTo>
                    <a:lnTo>
                      <a:pt x="36" y="11"/>
                    </a:lnTo>
                    <a:lnTo>
                      <a:pt x="36" y="9"/>
                    </a:lnTo>
                    <a:lnTo>
                      <a:pt x="36" y="5"/>
                    </a:lnTo>
                    <a:lnTo>
                      <a:pt x="33" y="3"/>
                    </a:lnTo>
                    <a:lnTo>
                      <a:pt x="31"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367" name="Line 237"/>
              <p:cNvSpPr>
                <a:spLocks noChangeShapeType="1"/>
              </p:cNvSpPr>
              <p:nvPr/>
            </p:nvSpPr>
            <p:spPr bwMode="auto">
              <a:xfrm>
                <a:off x="1510" y="28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68" name="Freeform 238"/>
              <p:cNvSpPr>
                <a:spLocks/>
              </p:cNvSpPr>
              <p:nvPr/>
            </p:nvSpPr>
            <p:spPr bwMode="auto">
              <a:xfrm>
                <a:off x="1510" y="2822"/>
                <a:ext cx="5"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3"/>
                    </a:moveTo>
                    <a:lnTo>
                      <a:pt x="0" y="36"/>
                    </a:lnTo>
                    <a:lnTo>
                      <a:pt x="0" y="39"/>
                    </a:lnTo>
                    <a:lnTo>
                      <a:pt x="2" y="39"/>
                    </a:lnTo>
                    <a:lnTo>
                      <a:pt x="2" y="42"/>
                    </a:lnTo>
                    <a:lnTo>
                      <a:pt x="5" y="42"/>
                    </a:lnTo>
                    <a:lnTo>
                      <a:pt x="7" y="44"/>
                    </a:lnTo>
                    <a:lnTo>
                      <a:pt x="10" y="44"/>
                    </a:lnTo>
                    <a:lnTo>
                      <a:pt x="12" y="44"/>
                    </a:lnTo>
                    <a:lnTo>
                      <a:pt x="15" y="44"/>
                    </a:lnTo>
                    <a:lnTo>
                      <a:pt x="15" y="42"/>
                    </a:lnTo>
                    <a:lnTo>
                      <a:pt x="17" y="42"/>
                    </a:lnTo>
                    <a:lnTo>
                      <a:pt x="20" y="39"/>
                    </a:lnTo>
                    <a:lnTo>
                      <a:pt x="20" y="36"/>
                    </a:lnTo>
                    <a:lnTo>
                      <a:pt x="20" y="16"/>
                    </a:lnTo>
                    <a:lnTo>
                      <a:pt x="20" y="10"/>
                    </a:lnTo>
                    <a:lnTo>
                      <a:pt x="20" y="8"/>
                    </a:lnTo>
                    <a:lnTo>
                      <a:pt x="20" y="4"/>
                    </a:lnTo>
                    <a:lnTo>
                      <a:pt x="17" y="4"/>
                    </a:lnTo>
                    <a:lnTo>
                      <a:pt x="15" y="2"/>
                    </a:lnTo>
                    <a:lnTo>
                      <a:pt x="12" y="2"/>
                    </a:lnTo>
                    <a:lnTo>
                      <a:pt x="10" y="0"/>
                    </a:lnTo>
                    <a:lnTo>
                      <a:pt x="7" y="2"/>
                    </a:lnTo>
                    <a:lnTo>
                      <a:pt x="5" y="2"/>
                    </a:lnTo>
                    <a:lnTo>
                      <a:pt x="2" y="4"/>
                    </a:lnTo>
                    <a:lnTo>
                      <a:pt x="0"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4369" name="Line 239"/>
              <p:cNvSpPr>
                <a:spLocks noChangeShapeType="1"/>
              </p:cNvSpPr>
              <p:nvPr/>
            </p:nvSpPr>
            <p:spPr bwMode="auto">
              <a:xfrm>
                <a:off x="1512" y="28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70" name="Freeform 240"/>
              <p:cNvSpPr>
                <a:spLocks/>
              </p:cNvSpPr>
              <p:nvPr/>
            </p:nvSpPr>
            <p:spPr bwMode="auto">
              <a:xfrm>
                <a:off x="1510" y="2822"/>
                <a:ext cx="9" cy="5"/>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7" y="2"/>
                    </a:lnTo>
                    <a:lnTo>
                      <a:pt x="5" y="2"/>
                    </a:lnTo>
                    <a:lnTo>
                      <a:pt x="2" y="4"/>
                    </a:lnTo>
                    <a:lnTo>
                      <a:pt x="0" y="8"/>
                    </a:lnTo>
                    <a:lnTo>
                      <a:pt x="0" y="10"/>
                    </a:lnTo>
                    <a:lnTo>
                      <a:pt x="0" y="14"/>
                    </a:lnTo>
                    <a:lnTo>
                      <a:pt x="0" y="16"/>
                    </a:lnTo>
                    <a:lnTo>
                      <a:pt x="2" y="19"/>
                    </a:lnTo>
                    <a:lnTo>
                      <a:pt x="5" y="22"/>
                    </a:lnTo>
                    <a:lnTo>
                      <a:pt x="7" y="22"/>
                    </a:lnTo>
                    <a:lnTo>
                      <a:pt x="22" y="22"/>
                    </a:lnTo>
                    <a:lnTo>
                      <a:pt x="27" y="22"/>
                    </a:lnTo>
                    <a:lnTo>
                      <a:pt x="30" y="22"/>
                    </a:lnTo>
                    <a:lnTo>
                      <a:pt x="32" y="22"/>
                    </a:lnTo>
                    <a:lnTo>
                      <a:pt x="32" y="19"/>
                    </a:lnTo>
                    <a:lnTo>
                      <a:pt x="35" y="19"/>
                    </a:lnTo>
                    <a:lnTo>
                      <a:pt x="35" y="16"/>
                    </a:lnTo>
                    <a:lnTo>
                      <a:pt x="37" y="14"/>
                    </a:lnTo>
                    <a:lnTo>
                      <a:pt x="37" y="10"/>
                    </a:lnTo>
                    <a:lnTo>
                      <a:pt x="35" y="8"/>
                    </a:lnTo>
                    <a:lnTo>
                      <a:pt x="35" y="4"/>
                    </a:lnTo>
                    <a:lnTo>
                      <a:pt x="32" y="4"/>
                    </a:lnTo>
                    <a:lnTo>
                      <a:pt x="32" y="2"/>
                    </a:lnTo>
                    <a:lnTo>
                      <a:pt x="30"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71" name="Line 241"/>
              <p:cNvSpPr>
                <a:spLocks noChangeShapeType="1"/>
              </p:cNvSpPr>
              <p:nvPr/>
            </p:nvSpPr>
            <p:spPr bwMode="auto">
              <a:xfrm>
                <a:off x="1514" y="282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72" name="Freeform 242"/>
              <p:cNvSpPr>
                <a:spLocks/>
              </p:cNvSpPr>
              <p:nvPr/>
            </p:nvSpPr>
            <p:spPr bwMode="auto">
              <a:xfrm>
                <a:off x="1514" y="2820"/>
                <a:ext cx="5" cy="7"/>
              </a:xfrm>
              <a:custGeom>
                <a:avLst/>
                <a:gdLst>
                  <a:gd name="T0" fmla="*/ 0 w 20"/>
                  <a:gd name="T1" fmla="*/ 0 h 31"/>
                  <a:gd name="T2" fmla="*/ 0 w 20"/>
                  <a:gd name="T3" fmla="*/ 0 h 31"/>
                  <a:gd name="T4" fmla="*/ 0 w 20"/>
                  <a:gd name="T5" fmla="*/ 0 h 31"/>
                  <a:gd name="T6" fmla="*/ 0 w 20"/>
                  <a:gd name="T7" fmla="*/ 0 h 31"/>
                  <a:gd name="T8" fmla="*/ 0 w 20"/>
                  <a:gd name="T9" fmla="*/ 0 h 31"/>
                  <a:gd name="T10" fmla="*/ 0 w 20"/>
                  <a:gd name="T11" fmla="*/ 0 h 31"/>
                  <a:gd name="T12" fmla="*/ 0 w 20"/>
                  <a:gd name="T13" fmla="*/ 0 h 31"/>
                  <a:gd name="T14" fmla="*/ 0 w 20"/>
                  <a:gd name="T15" fmla="*/ 0 h 31"/>
                  <a:gd name="T16" fmla="*/ 0 w 20"/>
                  <a:gd name="T17" fmla="*/ 0 h 31"/>
                  <a:gd name="T18" fmla="*/ 0 w 20"/>
                  <a:gd name="T19" fmla="*/ 0 h 31"/>
                  <a:gd name="T20" fmla="*/ 0 w 20"/>
                  <a:gd name="T21" fmla="*/ 0 h 31"/>
                  <a:gd name="T22" fmla="*/ 0 w 20"/>
                  <a:gd name="T23" fmla="*/ 0 h 31"/>
                  <a:gd name="T24" fmla="*/ 0 w 20"/>
                  <a:gd name="T25" fmla="*/ 0 h 31"/>
                  <a:gd name="T26" fmla="*/ 0 w 20"/>
                  <a:gd name="T27" fmla="*/ 0 h 31"/>
                  <a:gd name="T28" fmla="*/ 0 w 20"/>
                  <a:gd name="T29" fmla="*/ 0 h 31"/>
                  <a:gd name="T30" fmla="*/ 0 w 20"/>
                  <a:gd name="T31" fmla="*/ 0 h 31"/>
                  <a:gd name="T32" fmla="*/ 0 w 20"/>
                  <a:gd name="T33" fmla="*/ 0 h 31"/>
                  <a:gd name="T34" fmla="*/ 0 w 20"/>
                  <a:gd name="T35" fmla="*/ 0 h 31"/>
                  <a:gd name="T36" fmla="*/ 0 w 20"/>
                  <a:gd name="T37" fmla="*/ 0 h 31"/>
                  <a:gd name="T38" fmla="*/ 0 w 20"/>
                  <a:gd name="T39" fmla="*/ 0 h 31"/>
                  <a:gd name="T40" fmla="*/ 0 w 20"/>
                  <a:gd name="T41" fmla="*/ 0 h 31"/>
                  <a:gd name="T42" fmla="*/ 0 w 20"/>
                  <a:gd name="T43" fmla="*/ 0 h 31"/>
                  <a:gd name="T44" fmla="*/ 0 w 20"/>
                  <a:gd name="T45" fmla="*/ 0 h 31"/>
                  <a:gd name="T46" fmla="*/ 0 w 20"/>
                  <a:gd name="T47" fmla="*/ 0 h 31"/>
                  <a:gd name="T48" fmla="*/ 0 w 20"/>
                  <a:gd name="T49" fmla="*/ 0 h 31"/>
                  <a:gd name="T50" fmla="*/ 0 w 20"/>
                  <a:gd name="T51" fmla="*/ 0 h 31"/>
                  <a:gd name="T52" fmla="*/ 0 w 20"/>
                  <a:gd name="T53" fmla="*/ 0 h 31"/>
                  <a:gd name="T54" fmla="*/ 0 w 20"/>
                  <a:gd name="T55" fmla="*/ 0 h 31"/>
                  <a:gd name="T56" fmla="*/ 0 w 20"/>
                  <a:gd name="T57" fmla="*/ 0 h 31"/>
                  <a:gd name="T58" fmla="*/ 0 w 20"/>
                  <a:gd name="T59" fmla="*/ 0 h 31"/>
                  <a:gd name="T60" fmla="*/ 0 w 20"/>
                  <a:gd name="T61" fmla="*/ 0 h 31"/>
                  <a:gd name="T62" fmla="*/ 0 w 20"/>
                  <a:gd name="T63" fmla="*/ 0 h 31"/>
                  <a:gd name="T64" fmla="*/ 0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1">
                    <a:moveTo>
                      <a:pt x="0" y="19"/>
                    </a:moveTo>
                    <a:lnTo>
                      <a:pt x="0" y="23"/>
                    </a:lnTo>
                    <a:lnTo>
                      <a:pt x="0" y="25"/>
                    </a:lnTo>
                    <a:lnTo>
                      <a:pt x="0" y="28"/>
                    </a:lnTo>
                    <a:lnTo>
                      <a:pt x="3" y="28"/>
                    </a:lnTo>
                    <a:lnTo>
                      <a:pt x="3" y="31"/>
                    </a:lnTo>
                    <a:lnTo>
                      <a:pt x="5" y="31"/>
                    </a:lnTo>
                    <a:lnTo>
                      <a:pt x="8" y="31"/>
                    </a:lnTo>
                    <a:lnTo>
                      <a:pt x="10" y="31"/>
                    </a:lnTo>
                    <a:lnTo>
                      <a:pt x="13" y="31"/>
                    </a:lnTo>
                    <a:lnTo>
                      <a:pt x="15" y="31"/>
                    </a:lnTo>
                    <a:lnTo>
                      <a:pt x="15" y="28"/>
                    </a:lnTo>
                    <a:lnTo>
                      <a:pt x="18" y="28"/>
                    </a:lnTo>
                    <a:lnTo>
                      <a:pt x="18" y="25"/>
                    </a:lnTo>
                    <a:lnTo>
                      <a:pt x="20" y="23"/>
                    </a:lnTo>
                    <a:lnTo>
                      <a:pt x="20" y="13"/>
                    </a:lnTo>
                    <a:lnTo>
                      <a:pt x="20" y="9"/>
                    </a:lnTo>
                    <a:lnTo>
                      <a:pt x="18" y="5"/>
                    </a:lnTo>
                    <a:lnTo>
                      <a:pt x="18" y="3"/>
                    </a:lnTo>
                    <a:lnTo>
                      <a:pt x="15" y="3"/>
                    </a:lnTo>
                    <a:lnTo>
                      <a:pt x="15" y="0"/>
                    </a:lnTo>
                    <a:lnTo>
                      <a:pt x="13" y="0"/>
                    </a:lnTo>
                    <a:lnTo>
                      <a:pt x="10" y="0"/>
                    </a:lnTo>
                    <a:lnTo>
                      <a:pt x="8" y="0"/>
                    </a:lnTo>
                    <a:lnTo>
                      <a:pt x="5" y="0"/>
                    </a:lnTo>
                    <a:lnTo>
                      <a:pt x="3" y="0"/>
                    </a:lnTo>
                    <a:lnTo>
                      <a:pt x="3" y="3"/>
                    </a:lnTo>
                    <a:lnTo>
                      <a:pt x="0" y="3"/>
                    </a:lnTo>
                    <a:lnTo>
                      <a:pt x="0" y="5"/>
                    </a:lnTo>
                    <a:lnTo>
                      <a:pt x="0" y="11"/>
                    </a:lnTo>
                    <a:lnTo>
                      <a:pt x="0" y="19"/>
                    </a:lnTo>
                    <a:close/>
                  </a:path>
                </a:pathLst>
              </a:custGeom>
              <a:solidFill>
                <a:srgbClr val="000000"/>
              </a:solidFill>
              <a:ln w="6350">
                <a:solidFill>
                  <a:srgbClr val="000000"/>
                </a:solidFill>
                <a:prstDash val="solid"/>
                <a:round/>
                <a:headEnd/>
                <a:tailEnd/>
              </a:ln>
            </p:spPr>
            <p:txBody>
              <a:bodyPr/>
              <a:lstStyle/>
              <a:p>
                <a:endParaRPr lang="de-DE"/>
              </a:p>
            </p:txBody>
          </p:sp>
          <p:sp>
            <p:nvSpPr>
              <p:cNvPr id="44373" name="Line 243"/>
              <p:cNvSpPr>
                <a:spLocks noChangeShapeType="1"/>
              </p:cNvSpPr>
              <p:nvPr/>
            </p:nvSpPr>
            <p:spPr bwMode="auto">
              <a:xfrm>
                <a:off x="1517" y="282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74" name="Freeform 244"/>
              <p:cNvSpPr>
                <a:spLocks/>
              </p:cNvSpPr>
              <p:nvPr/>
            </p:nvSpPr>
            <p:spPr bwMode="auto">
              <a:xfrm>
                <a:off x="1514" y="2820"/>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0"/>
                    </a:lnTo>
                    <a:lnTo>
                      <a:pt x="3" y="3"/>
                    </a:lnTo>
                    <a:lnTo>
                      <a:pt x="0" y="3"/>
                    </a:lnTo>
                    <a:lnTo>
                      <a:pt x="0" y="5"/>
                    </a:lnTo>
                    <a:lnTo>
                      <a:pt x="0" y="9"/>
                    </a:lnTo>
                    <a:lnTo>
                      <a:pt x="0" y="11"/>
                    </a:lnTo>
                    <a:lnTo>
                      <a:pt x="0" y="13"/>
                    </a:lnTo>
                    <a:lnTo>
                      <a:pt x="0" y="17"/>
                    </a:lnTo>
                    <a:lnTo>
                      <a:pt x="3" y="17"/>
                    </a:lnTo>
                    <a:lnTo>
                      <a:pt x="3" y="19"/>
                    </a:lnTo>
                    <a:lnTo>
                      <a:pt x="5" y="19"/>
                    </a:lnTo>
                    <a:lnTo>
                      <a:pt x="8" y="23"/>
                    </a:lnTo>
                    <a:lnTo>
                      <a:pt x="23" y="23"/>
                    </a:lnTo>
                    <a:lnTo>
                      <a:pt x="29" y="23"/>
                    </a:lnTo>
                    <a:lnTo>
                      <a:pt x="31" y="19"/>
                    </a:lnTo>
                    <a:lnTo>
                      <a:pt x="34" y="17"/>
                    </a:lnTo>
                    <a:lnTo>
                      <a:pt x="36" y="13"/>
                    </a:lnTo>
                    <a:lnTo>
                      <a:pt x="36" y="11"/>
                    </a:lnTo>
                    <a:lnTo>
                      <a:pt x="36" y="9"/>
                    </a:lnTo>
                    <a:lnTo>
                      <a:pt x="36" y="5"/>
                    </a:lnTo>
                    <a:lnTo>
                      <a:pt x="34" y="3"/>
                    </a:lnTo>
                    <a:lnTo>
                      <a:pt x="31"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75" name="Line 245"/>
              <p:cNvSpPr>
                <a:spLocks noChangeShapeType="1"/>
              </p:cNvSpPr>
              <p:nvPr/>
            </p:nvSpPr>
            <p:spPr bwMode="auto">
              <a:xfrm>
                <a:off x="1518" y="28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76" name="Freeform 246"/>
              <p:cNvSpPr>
                <a:spLocks/>
              </p:cNvSpPr>
              <p:nvPr/>
            </p:nvSpPr>
            <p:spPr bwMode="auto">
              <a:xfrm>
                <a:off x="1518" y="2814"/>
                <a:ext cx="5" cy="11"/>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4"/>
                    </a:moveTo>
                    <a:lnTo>
                      <a:pt x="0" y="34"/>
                    </a:lnTo>
                    <a:lnTo>
                      <a:pt x="0" y="36"/>
                    </a:lnTo>
                    <a:lnTo>
                      <a:pt x="3" y="40"/>
                    </a:lnTo>
                    <a:lnTo>
                      <a:pt x="5" y="42"/>
                    </a:lnTo>
                    <a:lnTo>
                      <a:pt x="8" y="42"/>
                    </a:lnTo>
                    <a:lnTo>
                      <a:pt x="8" y="46"/>
                    </a:lnTo>
                    <a:lnTo>
                      <a:pt x="10" y="46"/>
                    </a:lnTo>
                    <a:lnTo>
                      <a:pt x="14" y="46"/>
                    </a:lnTo>
                    <a:lnTo>
                      <a:pt x="16" y="42"/>
                    </a:lnTo>
                    <a:lnTo>
                      <a:pt x="19" y="40"/>
                    </a:lnTo>
                    <a:lnTo>
                      <a:pt x="21" y="36"/>
                    </a:lnTo>
                    <a:lnTo>
                      <a:pt x="21" y="34"/>
                    </a:lnTo>
                    <a:lnTo>
                      <a:pt x="21" y="15"/>
                    </a:lnTo>
                    <a:lnTo>
                      <a:pt x="21" y="9"/>
                    </a:lnTo>
                    <a:lnTo>
                      <a:pt x="21" y="6"/>
                    </a:lnTo>
                    <a:lnTo>
                      <a:pt x="19" y="6"/>
                    </a:lnTo>
                    <a:lnTo>
                      <a:pt x="19" y="3"/>
                    </a:lnTo>
                    <a:lnTo>
                      <a:pt x="16" y="3"/>
                    </a:lnTo>
                    <a:lnTo>
                      <a:pt x="16" y="0"/>
                    </a:lnTo>
                    <a:lnTo>
                      <a:pt x="14" y="0"/>
                    </a:lnTo>
                    <a:lnTo>
                      <a:pt x="10" y="0"/>
                    </a:lnTo>
                    <a:lnTo>
                      <a:pt x="8" y="0"/>
                    </a:lnTo>
                    <a:lnTo>
                      <a:pt x="5" y="3"/>
                    </a:lnTo>
                    <a:lnTo>
                      <a:pt x="3" y="3"/>
                    </a:lnTo>
                    <a:lnTo>
                      <a:pt x="3" y="6"/>
                    </a:lnTo>
                    <a:lnTo>
                      <a:pt x="0" y="6"/>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377" name="Line 247"/>
              <p:cNvSpPr>
                <a:spLocks noChangeShapeType="1"/>
              </p:cNvSpPr>
              <p:nvPr/>
            </p:nvSpPr>
            <p:spPr bwMode="auto">
              <a:xfrm>
                <a:off x="1520" y="28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78" name="Freeform 248"/>
              <p:cNvSpPr>
                <a:spLocks/>
              </p:cNvSpPr>
              <p:nvPr/>
            </p:nvSpPr>
            <p:spPr bwMode="auto">
              <a:xfrm>
                <a:off x="1518" y="2814"/>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3"/>
                    </a:lnTo>
                    <a:lnTo>
                      <a:pt x="3" y="3"/>
                    </a:lnTo>
                    <a:lnTo>
                      <a:pt x="3" y="6"/>
                    </a:lnTo>
                    <a:lnTo>
                      <a:pt x="0" y="6"/>
                    </a:lnTo>
                    <a:lnTo>
                      <a:pt x="0" y="9"/>
                    </a:lnTo>
                    <a:lnTo>
                      <a:pt x="0" y="11"/>
                    </a:lnTo>
                    <a:lnTo>
                      <a:pt x="0" y="15"/>
                    </a:lnTo>
                    <a:lnTo>
                      <a:pt x="3" y="17"/>
                    </a:lnTo>
                    <a:lnTo>
                      <a:pt x="3" y="20"/>
                    </a:lnTo>
                    <a:lnTo>
                      <a:pt x="5" y="20"/>
                    </a:lnTo>
                    <a:lnTo>
                      <a:pt x="8" y="23"/>
                    </a:lnTo>
                    <a:lnTo>
                      <a:pt x="24" y="23"/>
                    </a:lnTo>
                    <a:lnTo>
                      <a:pt x="28" y="23"/>
                    </a:lnTo>
                    <a:lnTo>
                      <a:pt x="31" y="23"/>
                    </a:lnTo>
                    <a:lnTo>
                      <a:pt x="33" y="20"/>
                    </a:lnTo>
                    <a:lnTo>
                      <a:pt x="36" y="17"/>
                    </a:lnTo>
                    <a:lnTo>
                      <a:pt x="36" y="15"/>
                    </a:lnTo>
                    <a:lnTo>
                      <a:pt x="36" y="11"/>
                    </a:lnTo>
                    <a:lnTo>
                      <a:pt x="36" y="9"/>
                    </a:lnTo>
                    <a:lnTo>
                      <a:pt x="36" y="6"/>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79" name="Line 249"/>
              <p:cNvSpPr>
                <a:spLocks noChangeShapeType="1"/>
              </p:cNvSpPr>
              <p:nvPr/>
            </p:nvSpPr>
            <p:spPr bwMode="auto">
              <a:xfrm>
                <a:off x="1522" y="28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80" name="Freeform 250"/>
              <p:cNvSpPr>
                <a:spLocks/>
              </p:cNvSpPr>
              <p:nvPr/>
            </p:nvSpPr>
            <p:spPr bwMode="auto">
              <a:xfrm>
                <a:off x="1522" y="2808"/>
                <a:ext cx="5" cy="12"/>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3" y="38"/>
                    </a:lnTo>
                    <a:lnTo>
                      <a:pt x="3" y="40"/>
                    </a:lnTo>
                    <a:lnTo>
                      <a:pt x="5" y="43"/>
                    </a:lnTo>
                    <a:lnTo>
                      <a:pt x="8" y="46"/>
                    </a:lnTo>
                    <a:lnTo>
                      <a:pt x="10" y="46"/>
                    </a:lnTo>
                    <a:lnTo>
                      <a:pt x="12" y="46"/>
                    </a:lnTo>
                    <a:lnTo>
                      <a:pt x="15" y="46"/>
                    </a:lnTo>
                    <a:lnTo>
                      <a:pt x="17" y="43"/>
                    </a:lnTo>
                    <a:lnTo>
                      <a:pt x="20" y="40"/>
                    </a:lnTo>
                    <a:lnTo>
                      <a:pt x="20" y="38"/>
                    </a:lnTo>
                    <a:lnTo>
                      <a:pt x="20" y="17"/>
                    </a:lnTo>
                    <a:lnTo>
                      <a:pt x="20" y="9"/>
                    </a:lnTo>
                    <a:lnTo>
                      <a:pt x="20" y="6"/>
                    </a:lnTo>
                    <a:lnTo>
                      <a:pt x="17" y="4"/>
                    </a:lnTo>
                    <a:lnTo>
                      <a:pt x="15" y="4"/>
                    </a:lnTo>
                    <a:lnTo>
                      <a:pt x="12" y="0"/>
                    </a:lnTo>
                    <a:lnTo>
                      <a:pt x="10" y="0"/>
                    </a:lnTo>
                    <a:lnTo>
                      <a:pt x="8" y="4"/>
                    </a:lnTo>
                    <a:lnTo>
                      <a:pt x="5" y="4"/>
                    </a:lnTo>
                    <a:lnTo>
                      <a:pt x="3" y="6"/>
                    </a:lnTo>
                    <a:lnTo>
                      <a:pt x="3"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381" name="Line 251"/>
              <p:cNvSpPr>
                <a:spLocks noChangeShapeType="1"/>
              </p:cNvSpPr>
              <p:nvPr/>
            </p:nvSpPr>
            <p:spPr bwMode="auto">
              <a:xfrm>
                <a:off x="1524" y="28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82" name="Freeform 252"/>
              <p:cNvSpPr>
                <a:spLocks/>
              </p:cNvSpPr>
              <p:nvPr/>
            </p:nvSpPr>
            <p:spPr bwMode="auto">
              <a:xfrm>
                <a:off x="1522" y="2808"/>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8" y="4"/>
                    </a:lnTo>
                    <a:lnTo>
                      <a:pt x="5" y="4"/>
                    </a:lnTo>
                    <a:lnTo>
                      <a:pt x="3" y="6"/>
                    </a:lnTo>
                    <a:lnTo>
                      <a:pt x="3" y="9"/>
                    </a:lnTo>
                    <a:lnTo>
                      <a:pt x="0" y="12"/>
                    </a:lnTo>
                    <a:lnTo>
                      <a:pt x="3" y="15"/>
                    </a:lnTo>
                    <a:lnTo>
                      <a:pt x="3" y="17"/>
                    </a:lnTo>
                    <a:lnTo>
                      <a:pt x="5" y="21"/>
                    </a:lnTo>
                    <a:lnTo>
                      <a:pt x="5" y="23"/>
                    </a:lnTo>
                    <a:lnTo>
                      <a:pt x="8" y="23"/>
                    </a:lnTo>
                    <a:lnTo>
                      <a:pt x="10" y="23"/>
                    </a:lnTo>
                    <a:lnTo>
                      <a:pt x="25" y="23"/>
                    </a:lnTo>
                    <a:lnTo>
                      <a:pt x="30" y="23"/>
                    </a:lnTo>
                    <a:lnTo>
                      <a:pt x="32" y="23"/>
                    </a:lnTo>
                    <a:lnTo>
                      <a:pt x="35" y="21"/>
                    </a:lnTo>
                    <a:lnTo>
                      <a:pt x="35" y="17"/>
                    </a:lnTo>
                    <a:lnTo>
                      <a:pt x="37" y="17"/>
                    </a:lnTo>
                    <a:lnTo>
                      <a:pt x="37" y="15"/>
                    </a:lnTo>
                    <a:lnTo>
                      <a:pt x="37" y="12"/>
                    </a:lnTo>
                    <a:lnTo>
                      <a:pt x="37" y="9"/>
                    </a:lnTo>
                    <a:lnTo>
                      <a:pt x="35" y="6"/>
                    </a:lnTo>
                    <a:lnTo>
                      <a:pt x="35" y="4"/>
                    </a:lnTo>
                    <a:lnTo>
                      <a:pt x="32" y="4"/>
                    </a:lnTo>
                    <a:lnTo>
                      <a:pt x="30" y="4"/>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83" name="Line 253"/>
              <p:cNvSpPr>
                <a:spLocks noChangeShapeType="1"/>
              </p:cNvSpPr>
              <p:nvPr/>
            </p:nvSpPr>
            <p:spPr bwMode="auto">
              <a:xfrm>
                <a:off x="1526" y="28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84" name="Freeform 254"/>
              <p:cNvSpPr>
                <a:spLocks/>
              </p:cNvSpPr>
              <p:nvPr/>
            </p:nvSpPr>
            <p:spPr bwMode="auto">
              <a:xfrm>
                <a:off x="1526" y="2803"/>
                <a:ext cx="5" cy="11"/>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1"/>
                    </a:moveTo>
                    <a:lnTo>
                      <a:pt x="0" y="34"/>
                    </a:lnTo>
                    <a:lnTo>
                      <a:pt x="0" y="36"/>
                    </a:lnTo>
                    <a:lnTo>
                      <a:pt x="3" y="36"/>
                    </a:lnTo>
                    <a:lnTo>
                      <a:pt x="3" y="40"/>
                    </a:lnTo>
                    <a:lnTo>
                      <a:pt x="5" y="42"/>
                    </a:lnTo>
                    <a:lnTo>
                      <a:pt x="8" y="42"/>
                    </a:lnTo>
                    <a:lnTo>
                      <a:pt x="10" y="42"/>
                    </a:lnTo>
                    <a:lnTo>
                      <a:pt x="13" y="42"/>
                    </a:lnTo>
                    <a:lnTo>
                      <a:pt x="15" y="42"/>
                    </a:lnTo>
                    <a:lnTo>
                      <a:pt x="18" y="40"/>
                    </a:lnTo>
                    <a:lnTo>
                      <a:pt x="18" y="36"/>
                    </a:lnTo>
                    <a:lnTo>
                      <a:pt x="20" y="36"/>
                    </a:lnTo>
                    <a:lnTo>
                      <a:pt x="20" y="34"/>
                    </a:lnTo>
                    <a:lnTo>
                      <a:pt x="20" y="13"/>
                    </a:lnTo>
                    <a:lnTo>
                      <a:pt x="20" y="8"/>
                    </a:lnTo>
                    <a:lnTo>
                      <a:pt x="20" y="5"/>
                    </a:lnTo>
                    <a:lnTo>
                      <a:pt x="18" y="2"/>
                    </a:lnTo>
                    <a:lnTo>
                      <a:pt x="15" y="0"/>
                    </a:lnTo>
                    <a:lnTo>
                      <a:pt x="13" y="0"/>
                    </a:lnTo>
                    <a:lnTo>
                      <a:pt x="10" y="0"/>
                    </a:lnTo>
                    <a:lnTo>
                      <a:pt x="8" y="0"/>
                    </a:lnTo>
                    <a:lnTo>
                      <a:pt x="5" y="0"/>
                    </a:lnTo>
                    <a:lnTo>
                      <a:pt x="3" y="2"/>
                    </a:lnTo>
                    <a:lnTo>
                      <a:pt x="0" y="5"/>
                    </a:lnTo>
                    <a:lnTo>
                      <a:pt x="0" y="11"/>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385" name="Line 255"/>
              <p:cNvSpPr>
                <a:spLocks noChangeShapeType="1"/>
              </p:cNvSpPr>
              <p:nvPr/>
            </p:nvSpPr>
            <p:spPr bwMode="auto">
              <a:xfrm>
                <a:off x="1529" y="28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86" name="Freeform 256"/>
              <p:cNvSpPr>
                <a:spLocks/>
              </p:cNvSpPr>
              <p:nvPr/>
            </p:nvSpPr>
            <p:spPr bwMode="auto">
              <a:xfrm>
                <a:off x="1526" y="2803"/>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2"/>
                    </a:lnTo>
                    <a:lnTo>
                      <a:pt x="0" y="5"/>
                    </a:lnTo>
                    <a:lnTo>
                      <a:pt x="0" y="8"/>
                    </a:lnTo>
                    <a:lnTo>
                      <a:pt x="0" y="11"/>
                    </a:lnTo>
                    <a:lnTo>
                      <a:pt x="0" y="13"/>
                    </a:lnTo>
                    <a:lnTo>
                      <a:pt x="3" y="17"/>
                    </a:lnTo>
                    <a:lnTo>
                      <a:pt x="5" y="19"/>
                    </a:lnTo>
                    <a:lnTo>
                      <a:pt x="8" y="23"/>
                    </a:lnTo>
                    <a:lnTo>
                      <a:pt x="23" y="23"/>
                    </a:lnTo>
                    <a:lnTo>
                      <a:pt x="28" y="23"/>
                    </a:lnTo>
                    <a:lnTo>
                      <a:pt x="30" y="19"/>
                    </a:lnTo>
                    <a:lnTo>
                      <a:pt x="34" y="19"/>
                    </a:lnTo>
                    <a:lnTo>
                      <a:pt x="34" y="17"/>
                    </a:lnTo>
                    <a:lnTo>
                      <a:pt x="36" y="17"/>
                    </a:lnTo>
                    <a:lnTo>
                      <a:pt x="36" y="13"/>
                    </a:lnTo>
                    <a:lnTo>
                      <a:pt x="36" y="11"/>
                    </a:lnTo>
                    <a:lnTo>
                      <a:pt x="36" y="8"/>
                    </a:lnTo>
                    <a:lnTo>
                      <a:pt x="36" y="5"/>
                    </a:lnTo>
                    <a:lnTo>
                      <a:pt x="36" y="2"/>
                    </a:lnTo>
                    <a:lnTo>
                      <a:pt x="34" y="2"/>
                    </a:lnTo>
                    <a:lnTo>
                      <a:pt x="34"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87" name="Line 257"/>
              <p:cNvSpPr>
                <a:spLocks noChangeShapeType="1"/>
              </p:cNvSpPr>
              <p:nvPr/>
            </p:nvSpPr>
            <p:spPr bwMode="auto">
              <a:xfrm>
                <a:off x="1530" y="280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88" name="Freeform 258"/>
              <p:cNvSpPr>
                <a:spLocks/>
              </p:cNvSpPr>
              <p:nvPr/>
            </p:nvSpPr>
            <p:spPr bwMode="auto">
              <a:xfrm>
                <a:off x="1530" y="2792"/>
                <a:ext cx="5" cy="17"/>
              </a:xfrm>
              <a:custGeom>
                <a:avLst/>
                <a:gdLst>
                  <a:gd name="T0" fmla="*/ 0 w 21"/>
                  <a:gd name="T1" fmla="*/ 0 h 69"/>
                  <a:gd name="T2" fmla="*/ 0 w 21"/>
                  <a:gd name="T3" fmla="*/ 0 h 69"/>
                  <a:gd name="T4" fmla="*/ 0 w 21"/>
                  <a:gd name="T5" fmla="*/ 0 h 69"/>
                  <a:gd name="T6" fmla="*/ 0 w 21"/>
                  <a:gd name="T7" fmla="*/ 0 h 69"/>
                  <a:gd name="T8" fmla="*/ 0 w 21"/>
                  <a:gd name="T9" fmla="*/ 0 h 69"/>
                  <a:gd name="T10" fmla="*/ 0 w 21"/>
                  <a:gd name="T11" fmla="*/ 0 h 69"/>
                  <a:gd name="T12" fmla="*/ 0 w 21"/>
                  <a:gd name="T13" fmla="*/ 0 h 69"/>
                  <a:gd name="T14" fmla="*/ 0 w 21"/>
                  <a:gd name="T15" fmla="*/ 0 h 69"/>
                  <a:gd name="T16" fmla="*/ 0 w 21"/>
                  <a:gd name="T17" fmla="*/ 0 h 69"/>
                  <a:gd name="T18" fmla="*/ 0 w 21"/>
                  <a:gd name="T19" fmla="*/ 0 h 69"/>
                  <a:gd name="T20" fmla="*/ 0 w 21"/>
                  <a:gd name="T21" fmla="*/ 0 h 69"/>
                  <a:gd name="T22" fmla="*/ 0 w 21"/>
                  <a:gd name="T23" fmla="*/ 0 h 69"/>
                  <a:gd name="T24" fmla="*/ 0 w 21"/>
                  <a:gd name="T25" fmla="*/ 0 h 69"/>
                  <a:gd name="T26" fmla="*/ 0 w 21"/>
                  <a:gd name="T27" fmla="*/ 0 h 69"/>
                  <a:gd name="T28" fmla="*/ 0 w 21"/>
                  <a:gd name="T29" fmla="*/ 0 h 69"/>
                  <a:gd name="T30" fmla="*/ 0 w 21"/>
                  <a:gd name="T31" fmla="*/ 0 h 69"/>
                  <a:gd name="T32" fmla="*/ 0 w 21"/>
                  <a:gd name="T33" fmla="*/ 0 h 69"/>
                  <a:gd name="T34" fmla="*/ 0 w 21"/>
                  <a:gd name="T35" fmla="*/ 0 h 69"/>
                  <a:gd name="T36" fmla="*/ 0 w 21"/>
                  <a:gd name="T37" fmla="*/ 0 h 69"/>
                  <a:gd name="T38" fmla="*/ 0 w 21"/>
                  <a:gd name="T39" fmla="*/ 0 h 69"/>
                  <a:gd name="T40" fmla="*/ 0 w 21"/>
                  <a:gd name="T41" fmla="*/ 0 h 69"/>
                  <a:gd name="T42" fmla="*/ 0 w 21"/>
                  <a:gd name="T43" fmla="*/ 0 h 69"/>
                  <a:gd name="T44" fmla="*/ 0 w 21"/>
                  <a:gd name="T45" fmla="*/ 0 h 69"/>
                  <a:gd name="T46" fmla="*/ 0 w 21"/>
                  <a:gd name="T47" fmla="*/ 0 h 69"/>
                  <a:gd name="T48" fmla="*/ 0 w 21"/>
                  <a:gd name="T49" fmla="*/ 0 h 69"/>
                  <a:gd name="T50" fmla="*/ 0 w 21"/>
                  <a:gd name="T51" fmla="*/ 0 h 69"/>
                  <a:gd name="T52" fmla="*/ 0 w 21"/>
                  <a:gd name="T53" fmla="*/ 0 h 69"/>
                  <a:gd name="T54" fmla="*/ 0 w 21"/>
                  <a:gd name="T55" fmla="*/ 0 h 69"/>
                  <a:gd name="T56" fmla="*/ 0 w 21"/>
                  <a:gd name="T57" fmla="*/ 0 h 69"/>
                  <a:gd name="T58" fmla="*/ 0 w 21"/>
                  <a:gd name="T59" fmla="*/ 0 h 69"/>
                  <a:gd name="T60" fmla="*/ 0 w 21"/>
                  <a:gd name="T61" fmla="*/ 0 h 69"/>
                  <a:gd name="T62" fmla="*/ 0 w 21"/>
                  <a:gd name="T63" fmla="*/ 0 h 69"/>
                  <a:gd name="T64" fmla="*/ 0 w 21"/>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69">
                    <a:moveTo>
                      <a:pt x="0" y="57"/>
                    </a:moveTo>
                    <a:lnTo>
                      <a:pt x="0" y="57"/>
                    </a:lnTo>
                    <a:lnTo>
                      <a:pt x="3" y="59"/>
                    </a:lnTo>
                    <a:lnTo>
                      <a:pt x="3" y="63"/>
                    </a:lnTo>
                    <a:lnTo>
                      <a:pt x="5" y="63"/>
                    </a:lnTo>
                    <a:lnTo>
                      <a:pt x="5" y="65"/>
                    </a:lnTo>
                    <a:lnTo>
                      <a:pt x="8" y="65"/>
                    </a:lnTo>
                    <a:lnTo>
                      <a:pt x="10" y="69"/>
                    </a:lnTo>
                    <a:lnTo>
                      <a:pt x="13" y="69"/>
                    </a:lnTo>
                    <a:lnTo>
                      <a:pt x="15" y="65"/>
                    </a:lnTo>
                    <a:lnTo>
                      <a:pt x="19" y="65"/>
                    </a:lnTo>
                    <a:lnTo>
                      <a:pt x="19" y="63"/>
                    </a:lnTo>
                    <a:lnTo>
                      <a:pt x="21" y="63"/>
                    </a:lnTo>
                    <a:lnTo>
                      <a:pt x="21" y="59"/>
                    </a:lnTo>
                    <a:lnTo>
                      <a:pt x="21" y="57"/>
                    </a:lnTo>
                    <a:lnTo>
                      <a:pt x="21" y="15"/>
                    </a:lnTo>
                    <a:lnTo>
                      <a:pt x="21" y="9"/>
                    </a:lnTo>
                    <a:lnTo>
                      <a:pt x="21" y="6"/>
                    </a:lnTo>
                    <a:lnTo>
                      <a:pt x="19" y="4"/>
                    </a:lnTo>
                    <a:lnTo>
                      <a:pt x="15" y="4"/>
                    </a:lnTo>
                    <a:lnTo>
                      <a:pt x="13" y="0"/>
                    </a:lnTo>
                    <a:lnTo>
                      <a:pt x="10" y="0"/>
                    </a:lnTo>
                    <a:lnTo>
                      <a:pt x="8" y="4"/>
                    </a:lnTo>
                    <a:lnTo>
                      <a:pt x="5" y="4"/>
                    </a:lnTo>
                    <a:lnTo>
                      <a:pt x="3" y="6"/>
                    </a:lnTo>
                    <a:lnTo>
                      <a:pt x="3" y="9"/>
                    </a:lnTo>
                    <a:lnTo>
                      <a:pt x="0" y="15"/>
                    </a:lnTo>
                    <a:lnTo>
                      <a:pt x="0" y="57"/>
                    </a:lnTo>
                    <a:close/>
                  </a:path>
                </a:pathLst>
              </a:custGeom>
              <a:solidFill>
                <a:srgbClr val="000000"/>
              </a:solidFill>
              <a:ln w="6350">
                <a:solidFill>
                  <a:srgbClr val="000000"/>
                </a:solidFill>
                <a:prstDash val="solid"/>
                <a:round/>
                <a:headEnd/>
                <a:tailEnd/>
              </a:ln>
            </p:spPr>
            <p:txBody>
              <a:bodyPr/>
              <a:lstStyle/>
              <a:p>
                <a:endParaRPr lang="de-DE"/>
              </a:p>
            </p:txBody>
          </p:sp>
          <p:sp>
            <p:nvSpPr>
              <p:cNvPr id="44389" name="Line 259"/>
              <p:cNvSpPr>
                <a:spLocks noChangeShapeType="1"/>
              </p:cNvSpPr>
              <p:nvPr/>
            </p:nvSpPr>
            <p:spPr bwMode="auto">
              <a:xfrm>
                <a:off x="1532" y="27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90" name="Freeform 260"/>
              <p:cNvSpPr>
                <a:spLocks/>
              </p:cNvSpPr>
              <p:nvPr/>
            </p:nvSpPr>
            <p:spPr bwMode="auto">
              <a:xfrm>
                <a:off x="1530" y="2792"/>
                <a:ext cx="9"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10" y="0"/>
                    </a:lnTo>
                    <a:lnTo>
                      <a:pt x="8" y="4"/>
                    </a:lnTo>
                    <a:lnTo>
                      <a:pt x="5" y="4"/>
                    </a:lnTo>
                    <a:lnTo>
                      <a:pt x="3" y="6"/>
                    </a:lnTo>
                    <a:lnTo>
                      <a:pt x="3" y="9"/>
                    </a:lnTo>
                    <a:lnTo>
                      <a:pt x="0" y="9"/>
                    </a:lnTo>
                    <a:lnTo>
                      <a:pt x="0" y="12"/>
                    </a:lnTo>
                    <a:lnTo>
                      <a:pt x="0" y="15"/>
                    </a:lnTo>
                    <a:lnTo>
                      <a:pt x="3" y="17"/>
                    </a:lnTo>
                    <a:lnTo>
                      <a:pt x="5" y="21"/>
                    </a:lnTo>
                    <a:lnTo>
                      <a:pt x="5" y="23"/>
                    </a:lnTo>
                    <a:lnTo>
                      <a:pt x="8" y="23"/>
                    </a:lnTo>
                    <a:lnTo>
                      <a:pt x="10" y="23"/>
                    </a:lnTo>
                    <a:lnTo>
                      <a:pt x="26" y="23"/>
                    </a:lnTo>
                    <a:lnTo>
                      <a:pt x="31" y="23"/>
                    </a:lnTo>
                    <a:lnTo>
                      <a:pt x="34" y="23"/>
                    </a:lnTo>
                    <a:lnTo>
                      <a:pt x="36" y="21"/>
                    </a:lnTo>
                    <a:lnTo>
                      <a:pt x="36" y="17"/>
                    </a:lnTo>
                    <a:lnTo>
                      <a:pt x="39" y="15"/>
                    </a:lnTo>
                    <a:lnTo>
                      <a:pt x="39" y="12"/>
                    </a:lnTo>
                    <a:lnTo>
                      <a:pt x="39" y="9"/>
                    </a:lnTo>
                    <a:lnTo>
                      <a:pt x="36" y="9"/>
                    </a:lnTo>
                    <a:lnTo>
                      <a:pt x="36" y="6"/>
                    </a:lnTo>
                    <a:lnTo>
                      <a:pt x="36" y="4"/>
                    </a:lnTo>
                    <a:lnTo>
                      <a:pt x="34" y="4"/>
                    </a:lnTo>
                    <a:lnTo>
                      <a:pt x="31" y="4"/>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91" name="Line 261"/>
              <p:cNvSpPr>
                <a:spLocks noChangeShapeType="1"/>
              </p:cNvSpPr>
              <p:nvPr/>
            </p:nvSpPr>
            <p:spPr bwMode="auto">
              <a:xfrm>
                <a:off x="1534" y="27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92" name="Freeform 262"/>
              <p:cNvSpPr>
                <a:spLocks/>
              </p:cNvSpPr>
              <p:nvPr/>
            </p:nvSpPr>
            <p:spPr bwMode="auto">
              <a:xfrm>
                <a:off x="1534" y="2789"/>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8"/>
                    </a:lnTo>
                    <a:lnTo>
                      <a:pt x="2" y="32"/>
                    </a:lnTo>
                    <a:lnTo>
                      <a:pt x="5" y="34"/>
                    </a:lnTo>
                    <a:lnTo>
                      <a:pt x="7" y="34"/>
                    </a:lnTo>
                    <a:lnTo>
                      <a:pt x="10" y="34"/>
                    </a:lnTo>
                    <a:lnTo>
                      <a:pt x="12" y="34"/>
                    </a:lnTo>
                    <a:lnTo>
                      <a:pt x="15" y="34"/>
                    </a:lnTo>
                    <a:lnTo>
                      <a:pt x="17" y="32"/>
                    </a:lnTo>
                    <a:lnTo>
                      <a:pt x="17" y="28"/>
                    </a:lnTo>
                    <a:lnTo>
                      <a:pt x="20" y="26"/>
                    </a:lnTo>
                    <a:lnTo>
                      <a:pt x="20" y="17"/>
                    </a:lnTo>
                    <a:lnTo>
                      <a:pt x="20" y="11"/>
                    </a:lnTo>
                    <a:lnTo>
                      <a:pt x="17" y="9"/>
                    </a:lnTo>
                    <a:lnTo>
                      <a:pt x="17" y="5"/>
                    </a:lnTo>
                    <a:lnTo>
                      <a:pt x="15" y="3"/>
                    </a:lnTo>
                    <a:lnTo>
                      <a:pt x="12" y="3"/>
                    </a:lnTo>
                    <a:lnTo>
                      <a:pt x="10" y="0"/>
                    </a:lnTo>
                    <a:lnTo>
                      <a:pt x="7" y="3"/>
                    </a:lnTo>
                    <a:lnTo>
                      <a:pt x="5" y="3"/>
                    </a:lnTo>
                    <a:lnTo>
                      <a:pt x="2" y="5"/>
                    </a:lnTo>
                    <a:lnTo>
                      <a:pt x="0" y="5"/>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393" name="Line 263"/>
              <p:cNvSpPr>
                <a:spLocks noChangeShapeType="1"/>
              </p:cNvSpPr>
              <p:nvPr/>
            </p:nvSpPr>
            <p:spPr bwMode="auto">
              <a:xfrm>
                <a:off x="1537" y="27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94" name="Freeform 264"/>
              <p:cNvSpPr>
                <a:spLocks/>
              </p:cNvSpPr>
              <p:nvPr/>
            </p:nvSpPr>
            <p:spPr bwMode="auto">
              <a:xfrm>
                <a:off x="1534" y="2789"/>
                <a:ext cx="9" cy="6"/>
              </a:xfrm>
              <a:custGeom>
                <a:avLst/>
                <a:gdLst>
                  <a:gd name="T0" fmla="*/ 0 w 34"/>
                  <a:gd name="T1" fmla="*/ 0 h 23"/>
                  <a:gd name="T2" fmla="*/ 0 w 34"/>
                  <a:gd name="T3" fmla="*/ 0 h 23"/>
                  <a:gd name="T4" fmla="*/ 0 w 34"/>
                  <a:gd name="T5" fmla="*/ 0 h 23"/>
                  <a:gd name="T6" fmla="*/ 0 w 34"/>
                  <a:gd name="T7" fmla="*/ 0 h 23"/>
                  <a:gd name="T8" fmla="*/ 0 w 34"/>
                  <a:gd name="T9" fmla="*/ 0 h 23"/>
                  <a:gd name="T10" fmla="*/ 0 w 34"/>
                  <a:gd name="T11" fmla="*/ 0 h 23"/>
                  <a:gd name="T12" fmla="*/ 0 w 34"/>
                  <a:gd name="T13" fmla="*/ 0 h 23"/>
                  <a:gd name="T14" fmla="*/ 0 w 34"/>
                  <a:gd name="T15" fmla="*/ 0 h 23"/>
                  <a:gd name="T16" fmla="*/ 0 w 34"/>
                  <a:gd name="T17" fmla="*/ 0 h 23"/>
                  <a:gd name="T18" fmla="*/ 0 w 34"/>
                  <a:gd name="T19" fmla="*/ 0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0 h 23"/>
                  <a:gd name="T32" fmla="*/ 0 w 34"/>
                  <a:gd name="T33" fmla="*/ 0 h 23"/>
                  <a:gd name="T34" fmla="*/ 0 w 34"/>
                  <a:gd name="T35" fmla="*/ 0 h 23"/>
                  <a:gd name="T36" fmla="*/ 0 w 34"/>
                  <a:gd name="T37" fmla="*/ 0 h 23"/>
                  <a:gd name="T38" fmla="*/ 0 w 34"/>
                  <a:gd name="T39" fmla="*/ 0 h 23"/>
                  <a:gd name="T40" fmla="*/ 0 w 34"/>
                  <a:gd name="T41" fmla="*/ 0 h 23"/>
                  <a:gd name="T42" fmla="*/ 0 w 34"/>
                  <a:gd name="T43" fmla="*/ 0 h 23"/>
                  <a:gd name="T44" fmla="*/ 0 w 34"/>
                  <a:gd name="T45" fmla="*/ 0 h 23"/>
                  <a:gd name="T46" fmla="*/ 0 w 34"/>
                  <a:gd name="T47" fmla="*/ 0 h 23"/>
                  <a:gd name="T48" fmla="*/ 0 w 34"/>
                  <a:gd name="T49" fmla="*/ 0 h 23"/>
                  <a:gd name="T50" fmla="*/ 0 w 34"/>
                  <a:gd name="T51" fmla="*/ 0 h 23"/>
                  <a:gd name="T52" fmla="*/ 0 w 34"/>
                  <a:gd name="T53" fmla="*/ 0 h 23"/>
                  <a:gd name="T54" fmla="*/ 0 w 34"/>
                  <a:gd name="T55" fmla="*/ 0 h 23"/>
                  <a:gd name="T56" fmla="*/ 0 w 34"/>
                  <a:gd name="T57" fmla="*/ 0 h 23"/>
                  <a:gd name="T58" fmla="*/ 0 w 34"/>
                  <a:gd name="T59" fmla="*/ 0 h 23"/>
                  <a:gd name="T60" fmla="*/ 0 w 34"/>
                  <a:gd name="T61" fmla="*/ 0 h 23"/>
                  <a:gd name="T62" fmla="*/ 0 w 34"/>
                  <a:gd name="T63" fmla="*/ 0 h 23"/>
                  <a:gd name="T64" fmla="*/ 0 w 3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3">
                    <a:moveTo>
                      <a:pt x="10" y="0"/>
                    </a:moveTo>
                    <a:lnTo>
                      <a:pt x="7" y="3"/>
                    </a:lnTo>
                    <a:lnTo>
                      <a:pt x="5" y="3"/>
                    </a:lnTo>
                    <a:lnTo>
                      <a:pt x="2" y="5"/>
                    </a:lnTo>
                    <a:lnTo>
                      <a:pt x="0" y="5"/>
                    </a:lnTo>
                    <a:lnTo>
                      <a:pt x="0" y="9"/>
                    </a:lnTo>
                    <a:lnTo>
                      <a:pt x="0" y="11"/>
                    </a:lnTo>
                    <a:lnTo>
                      <a:pt x="0" y="15"/>
                    </a:lnTo>
                    <a:lnTo>
                      <a:pt x="0" y="17"/>
                    </a:lnTo>
                    <a:lnTo>
                      <a:pt x="0" y="20"/>
                    </a:lnTo>
                    <a:lnTo>
                      <a:pt x="2" y="20"/>
                    </a:lnTo>
                    <a:lnTo>
                      <a:pt x="5" y="23"/>
                    </a:lnTo>
                    <a:lnTo>
                      <a:pt x="7" y="23"/>
                    </a:lnTo>
                    <a:lnTo>
                      <a:pt x="22" y="23"/>
                    </a:lnTo>
                    <a:lnTo>
                      <a:pt x="27" y="23"/>
                    </a:lnTo>
                    <a:lnTo>
                      <a:pt x="29" y="23"/>
                    </a:lnTo>
                    <a:lnTo>
                      <a:pt x="32" y="20"/>
                    </a:lnTo>
                    <a:lnTo>
                      <a:pt x="34" y="20"/>
                    </a:lnTo>
                    <a:lnTo>
                      <a:pt x="34" y="17"/>
                    </a:lnTo>
                    <a:lnTo>
                      <a:pt x="34" y="15"/>
                    </a:lnTo>
                    <a:lnTo>
                      <a:pt x="34" y="11"/>
                    </a:lnTo>
                    <a:lnTo>
                      <a:pt x="34" y="9"/>
                    </a:lnTo>
                    <a:lnTo>
                      <a:pt x="34" y="5"/>
                    </a:lnTo>
                    <a:lnTo>
                      <a:pt x="32" y="5"/>
                    </a:lnTo>
                    <a:lnTo>
                      <a:pt x="29"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95" name="Line 265"/>
              <p:cNvSpPr>
                <a:spLocks noChangeShapeType="1"/>
              </p:cNvSpPr>
              <p:nvPr/>
            </p:nvSpPr>
            <p:spPr bwMode="auto">
              <a:xfrm>
                <a:off x="1538" y="27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96" name="Freeform 266"/>
              <p:cNvSpPr>
                <a:spLocks/>
              </p:cNvSpPr>
              <p:nvPr/>
            </p:nvSpPr>
            <p:spPr bwMode="auto">
              <a:xfrm>
                <a:off x="1538" y="2779"/>
                <a:ext cx="5" cy="16"/>
              </a:xfrm>
              <a:custGeom>
                <a:avLst/>
                <a:gdLst>
                  <a:gd name="T0" fmla="*/ 0 w 19"/>
                  <a:gd name="T1" fmla="*/ 0 h 66"/>
                  <a:gd name="T2" fmla="*/ 0 w 19"/>
                  <a:gd name="T3" fmla="*/ 0 h 66"/>
                  <a:gd name="T4" fmla="*/ 0 w 19"/>
                  <a:gd name="T5" fmla="*/ 0 h 66"/>
                  <a:gd name="T6" fmla="*/ 0 w 19"/>
                  <a:gd name="T7" fmla="*/ 0 h 66"/>
                  <a:gd name="T8" fmla="*/ 0 w 19"/>
                  <a:gd name="T9" fmla="*/ 0 h 66"/>
                  <a:gd name="T10" fmla="*/ 0 w 19"/>
                  <a:gd name="T11" fmla="*/ 0 h 66"/>
                  <a:gd name="T12" fmla="*/ 0 w 19"/>
                  <a:gd name="T13" fmla="*/ 0 h 66"/>
                  <a:gd name="T14" fmla="*/ 0 w 19"/>
                  <a:gd name="T15" fmla="*/ 0 h 66"/>
                  <a:gd name="T16" fmla="*/ 0 w 19"/>
                  <a:gd name="T17" fmla="*/ 0 h 66"/>
                  <a:gd name="T18" fmla="*/ 0 w 19"/>
                  <a:gd name="T19" fmla="*/ 0 h 66"/>
                  <a:gd name="T20" fmla="*/ 0 w 19"/>
                  <a:gd name="T21" fmla="*/ 0 h 66"/>
                  <a:gd name="T22" fmla="*/ 0 w 19"/>
                  <a:gd name="T23" fmla="*/ 0 h 66"/>
                  <a:gd name="T24" fmla="*/ 0 w 19"/>
                  <a:gd name="T25" fmla="*/ 0 h 66"/>
                  <a:gd name="T26" fmla="*/ 0 w 19"/>
                  <a:gd name="T27" fmla="*/ 0 h 66"/>
                  <a:gd name="T28" fmla="*/ 0 w 19"/>
                  <a:gd name="T29" fmla="*/ 0 h 66"/>
                  <a:gd name="T30" fmla="*/ 0 w 19"/>
                  <a:gd name="T31" fmla="*/ 0 h 66"/>
                  <a:gd name="T32" fmla="*/ 0 w 19"/>
                  <a:gd name="T33" fmla="*/ 0 h 66"/>
                  <a:gd name="T34" fmla="*/ 0 w 19"/>
                  <a:gd name="T35" fmla="*/ 0 h 66"/>
                  <a:gd name="T36" fmla="*/ 0 w 19"/>
                  <a:gd name="T37" fmla="*/ 0 h 66"/>
                  <a:gd name="T38" fmla="*/ 0 w 19"/>
                  <a:gd name="T39" fmla="*/ 0 h 66"/>
                  <a:gd name="T40" fmla="*/ 0 w 19"/>
                  <a:gd name="T41" fmla="*/ 0 h 66"/>
                  <a:gd name="T42" fmla="*/ 0 w 19"/>
                  <a:gd name="T43" fmla="*/ 0 h 66"/>
                  <a:gd name="T44" fmla="*/ 0 w 19"/>
                  <a:gd name="T45" fmla="*/ 0 h 66"/>
                  <a:gd name="T46" fmla="*/ 0 w 19"/>
                  <a:gd name="T47" fmla="*/ 0 h 66"/>
                  <a:gd name="T48" fmla="*/ 0 w 19"/>
                  <a:gd name="T49" fmla="*/ 0 h 66"/>
                  <a:gd name="T50" fmla="*/ 0 w 19"/>
                  <a:gd name="T51" fmla="*/ 0 h 66"/>
                  <a:gd name="T52" fmla="*/ 0 w 19"/>
                  <a:gd name="T53" fmla="*/ 0 h 66"/>
                  <a:gd name="T54" fmla="*/ 0 w 19"/>
                  <a:gd name="T55" fmla="*/ 0 h 66"/>
                  <a:gd name="T56" fmla="*/ 0 w 19"/>
                  <a:gd name="T57" fmla="*/ 0 h 66"/>
                  <a:gd name="T58" fmla="*/ 0 w 19"/>
                  <a:gd name="T59" fmla="*/ 0 h 66"/>
                  <a:gd name="T60" fmla="*/ 0 w 19"/>
                  <a:gd name="T61" fmla="*/ 0 h 66"/>
                  <a:gd name="T62" fmla="*/ 0 w 19"/>
                  <a:gd name="T63" fmla="*/ 0 h 66"/>
                  <a:gd name="T64" fmla="*/ 0 w 19"/>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66">
                    <a:moveTo>
                      <a:pt x="0" y="54"/>
                    </a:moveTo>
                    <a:lnTo>
                      <a:pt x="0" y="58"/>
                    </a:lnTo>
                    <a:lnTo>
                      <a:pt x="2" y="60"/>
                    </a:lnTo>
                    <a:lnTo>
                      <a:pt x="2" y="63"/>
                    </a:lnTo>
                    <a:lnTo>
                      <a:pt x="5" y="66"/>
                    </a:lnTo>
                    <a:lnTo>
                      <a:pt x="7" y="66"/>
                    </a:lnTo>
                    <a:lnTo>
                      <a:pt x="10" y="66"/>
                    </a:lnTo>
                    <a:lnTo>
                      <a:pt x="12" y="66"/>
                    </a:lnTo>
                    <a:lnTo>
                      <a:pt x="14" y="66"/>
                    </a:lnTo>
                    <a:lnTo>
                      <a:pt x="17" y="63"/>
                    </a:lnTo>
                    <a:lnTo>
                      <a:pt x="19" y="63"/>
                    </a:lnTo>
                    <a:lnTo>
                      <a:pt x="19" y="60"/>
                    </a:lnTo>
                    <a:lnTo>
                      <a:pt x="19" y="58"/>
                    </a:lnTo>
                    <a:lnTo>
                      <a:pt x="19" y="15"/>
                    </a:lnTo>
                    <a:lnTo>
                      <a:pt x="19" y="10"/>
                    </a:lnTo>
                    <a:lnTo>
                      <a:pt x="19" y="6"/>
                    </a:lnTo>
                    <a:lnTo>
                      <a:pt x="17" y="4"/>
                    </a:lnTo>
                    <a:lnTo>
                      <a:pt x="14" y="4"/>
                    </a:lnTo>
                    <a:lnTo>
                      <a:pt x="14" y="0"/>
                    </a:lnTo>
                    <a:lnTo>
                      <a:pt x="12" y="0"/>
                    </a:lnTo>
                    <a:lnTo>
                      <a:pt x="10" y="0"/>
                    </a:lnTo>
                    <a:lnTo>
                      <a:pt x="7" y="0"/>
                    </a:lnTo>
                    <a:lnTo>
                      <a:pt x="5" y="4"/>
                    </a:lnTo>
                    <a:lnTo>
                      <a:pt x="2" y="4"/>
                    </a:lnTo>
                    <a:lnTo>
                      <a:pt x="2" y="6"/>
                    </a:lnTo>
                    <a:lnTo>
                      <a:pt x="2" y="10"/>
                    </a:lnTo>
                    <a:lnTo>
                      <a:pt x="0" y="12"/>
                    </a:lnTo>
                    <a:lnTo>
                      <a:pt x="0" y="54"/>
                    </a:lnTo>
                    <a:close/>
                  </a:path>
                </a:pathLst>
              </a:custGeom>
              <a:solidFill>
                <a:srgbClr val="000000"/>
              </a:solidFill>
              <a:ln w="6350">
                <a:solidFill>
                  <a:srgbClr val="000000"/>
                </a:solidFill>
                <a:prstDash val="solid"/>
                <a:round/>
                <a:headEnd/>
                <a:tailEnd/>
              </a:ln>
            </p:spPr>
            <p:txBody>
              <a:bodyPr/>
              <a:lstStyle/>
              <a:p>
                <a:endParaRPr lang="de-DE"/>
              </a:p>
            </p:txBody>
          </p:sp>
          <p:sp>
            <p:nvSpPr>
              <p:cNvPr id="44397" name="Line 267"/>
              <p:cNvSpPr>
                <a:spLocks noChangeShapeType="1"/>
              </p:cNvSpPr>
              <p:nvPr/>
            </p:nvSpPr>
            <p:spPr bwMode="auto">
              <a:xfrm>
                <a:off x="1541" y="27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98" name="Freeform 268"/>
              <p:cNvSpPr>
                <a:spLocks/>
              </p:cNvSpPr>
              <p:nvPr/>
            </p:nvSpPr>
            <p:spPr bwMode="auto">
              <a:xfrm>
                <a:off x="1538" y="2779"/>
                <a:ext cx="10" cy="5"/>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7" y="0"/>
                    </a:lnTo>
                    <a:lnTo>
                      <a:pt x="5" y="4"/>
                    </a:lnTo>
                    <a:lnTo>
                      <a:pt x="2" y="4"/>
                    </a:lnTo>
                    <a:lnTo>
                      <a:pt x="2" y="6"/>
                    </a:lnTo>
                    <a:lnTo>
                      <a:pt x="2" y="10"/>
                    </a:lnTo>
                    <a:lnTo>
                      <a:pt x="0" y="10"/>
                    </a:lnTo>
                    <a:lnTo>
                      <a:pt x="0" y="12"/>
                    </a:lnTo>
                    <a:lnTo>
                      <a:pt x="0" y="15"/>
                    </a:lnTo>
                    <a:lnTo>
                      <a:pt x="2" y="18"/>
                    </a:lnTo>
                    <a:lnTo>
                      <a:pt x="2" y="20"/>
                    </a:lnTo>
                    <a:lnTo>
                      <a:pt x="5" y="20"/>
                    </a:lnTo>
                    <a:lnTo>
                      <a:pt x="7" y="23"/>
                    </a:lnTo>
                    <a:lnTo>
                      <a:pt x="22" y="23"/>
                    </a:lnTo>
                    <a:lnTo>
                      <a:pt x="27" y="23"/>
                    </a:lnTo>
                    <a:lnTo>
                      <a:pt x="29" y="23"/>
                    </a:lnTo>
                    <a:lnTo>
                      <a:pt x="32" y="20"/>
                    </a:lnTo>
                    <a:lnTo>
                      <a:pt x="34" y="18"/>
                    </a:lnTo>
                    <a:lnTo>
                      <a:pt x="37" y="15"/>
                    </a:lnTo>
                    <a:lnTo>
                      <a:pt x="37" y="12"/>
                    </a:lnTo>
                    <a:lnTo>
                      <a:pt x="37" y="10"/>
                    </a:lnTo>
                    <a:lnTo>
                      <a:pt x="34" y="10"/>
                    </a:lnTo>
                    <a:lnTo>
                      <a:pt x="34" y="6"/>
                    </a:lnTo>
                    <a:lnTo>
                      <a:pt x="32" y="4"/>
                    </a:lnTo>
                    <a:lnTo>
                      <a:pt x="29"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99" name="Line 269"/>
              <p:cNvSpPr>
                <a:spLocks noChangeShapeType="1"/>
              </p:cNvSpPr>
              <p:nvPr/>
            </p:nvSpPr>
            <p:spPr bwMode="auto">
              <a:xfrm>
                <a:off x="1543" y="278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00" name="Freeform 270"/>
              <p:cNvSpPr>
                <a:spLocks/>
              </p:cNvSpPr>
              <p:nvPr/>
            </p:nvSpPr>
            <p:spPr bwMode="auto">
              <a:xfrm>
                <a:off x="1543" y="2776"/>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2" y="31"/>
                    </a:lnTo>
                    <a:lnTo>
                      <a:pt x="5" y="34"/>
                    </a:lnTo>
                    <a:lnTo>
                      <a:pt x="7" y="34"/>
                    </a:lnTo>
                    <a:lnTo>
                      <a:pt x="10" y="34"/>
                    </a:lnTo>
                    <a:lnTo>
                      <a:pt x="12" y="34"/>
                    </a:lnTo>
                    <a:lnTo>
                      <a:pt x="15" y="31"/>
                    </a:lnTo>
                    <a:lnTo>
                      <a:pt x="17" y="29"/>
                    </a:lnTo>
                    <a:lnTo>
                      <a:pt x="20" y="26"/>
                    </a:lnTo>
                    <a:lnTo>
                      <a:pt x="20" y="17"/>
                    </a:lnTo>
                    <a:lnTo>
                      <a:pt x="20" y="9"/>
                    </a:lnTo>
                    <a:lnTo>
                      <a:pt x="17" y="9"/>
                    </a:lnTo>
                    <a:lnTo>
                      <a:pt x="17" y="6"/>
                    </a:lnTo>
                    <a:lnTo>
                      <a:pt x="15" y="4"/>
                    </a:lnTo>
                    <a:lnTo>
                      <a:pt x="12" y="4"/>
                    </a:lnTo>
                    <a:lnTo>
                      <a:pt x="10" y="0"/>
                    </a:lnTo>
                    <a:lnTo>
                      <a:pt x="7" y="0"/>
                    </a:lnTo>
                    <a:lnTo>
                      <a:pt x="5" y="4"/>
                    </a:lnTo>
                    <a:lnTo>
                      <a:pt x="2" y="4"/>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401" name="Line 271"/>
              <p:cNvSpPr>
                <a:spLocks noChangeShapeType="1"/>
              </p:cNvSpPr>
              <p:nvPr/>
            </p:nvSpPr>
            <p:spPr bwMode="auto">
              <a:xfrm>
                <a:off x="1545" y="27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02" name="Freeform 272"/>
              <p:cNvSpPr>
                <a:spLocks/>
              </p:cNvSpPr>
              <p:nvPr/>
            </p:nvSpPr>
            <p:spPr bwMode="auto">
              <a:xfrm>
                <a:off x="1543" y="2776"/>
                <a:ext cx="8"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4"/>
                    </a:lnTo>
                    <a:lnTo>
                      <a:pt x="2" y="4"/>
                    </a:lnTo>
                    <a:lnTo>
                      <a:pt x="0" y="6"/>
                    </a:lnTo>
                    <a:lnTo>
                      <a:pt x="0" y="9"/>
                    </a:lnTo>
                    <a:lnTo>
                      <a:pt x="0" y="11"/>
                    </a:lnTo>
                    <a:lnTo>
                      <a:pt x="0" y="15"/>
                    </a:lnTo>
                    <a:lnTo>
                      <a:pt x="0" y="17"/>
                    </a:lnTo>
                    <a:lnTo>
                      <a:pt x="2" y="21"/>
                    </a:lnTo>
                    <a:lnTo>
                      <a:pt x="2" y="23"/>
                    </a:lnTo>
                    <a:lnTo>
                      <a:pt x="5" y="23"/>
                    </a:lnTo>
                    <a:lnTo>
                      <a:pt x="7" y="23"/>
                    </a:lnTo>
                    <a:lnTo>
                      <a:pt x="23" y="23"/>
                    </a:lnTo>
                    <a:lnTo>
                      <a:pt x="28" y="23"/>
                    </a:lnTo>
                    <a:lnTo>
                      <a:pt x="31" y="23"/>
                    </a:lnTo>
                    <a:lnTo>
                      <a:pt x="33" y="21"/>
                    </a:lnTo>
                    <a:lnTo>
                      <a:pt x="33" y="17"/>
                    </a:lnTo>
                    <a:lnTo>
                      <a:pt x="36" y="17"/>
                    </a:lnTo>
                    <a:lnTo>
                      <a:pt x="36" y="15"/>
                    </a:lnTo>
                    <a:lnTo>
                      <a:pt x="36" y="11"/>
                    </a:lnTo>
                    <a:lnTo>
                      <a:pt x="36" y="9"/>
                    </a:lnTo>
                    <a:lnTo>
                      <a:pt x="33" y="6"/>
                    </a:lnTo>
                    <a:lnTo>
                      <a:pt x="33" y="4"/>
                    </a:lnTo>
                    <a:lnTo>
                      <a:pt x="31" y="4"/>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03" name="Line 273"/>
              <p:cNvSpPr>
                <a:spLocks noChangeShapeType="1"/>
              </p:cNvSpPr>
              <p:nvPr/>
            </p:nvSpPr>
            <p:spPr bwMode="auto">
              <a:xfrm>
                <a:off x="1546" y="27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04" name="Freeform 274"/>
              <p:cNvSpPr>
                <a:spLocks/>
              </p:cNvSpPr>
              <p:nvPr/>
            </p:nvSpPr>
            <p:spPr bwMode="auto">
              <a:xfrm>
                <a:off x="1546" y="2768"/>
                <a:ext cx="5" cy="13"/>
              </a:xfrm>
              <a:custGeom>
                <a:avLst/>
                <a:gdLst>
                  <a:gd name="T0" fmla="*/ 0 w 21"/>
                  <a:gd name="T1" fmla="*/ 0 h 54"/>
                  <a:gd name="T2" fmla="*/ 0 w 21"/>
                  <a:gd name="T3" fmla="*/ 0 h 54"/>
                  <a:gd name="T4" fmla="*/ 0 w 21"/>
                  <a:gd name="T5" fmla="*/ 0 h 54"/>
                  <a:gd name="T6" fmla="*/ 0 w 21"/>
                  <a:gd name="T7" fmla="*/ 0 h 54"/>
                  <a:gd name="T8" fmla="*/ 0 w 21"/>
                  <a:gd name="T9" fmla="*/ 0 h 54"/>
                  <a:gd name="T10" fmla="*/ 0 w 21"/>
                  <a:gd name="T11" fmla="*/ 0 h 54"/>
                  <a:gd name="T12" fmla="*/ 0 w 21"/>
                  <a:gd name="T13" fmla="*/ 0 h 54"/>
                  <a:gd name="T14" fmla="*/ 0 w 21"/>
                  <a:gd name="T15" fmla="*/ 0 h 54"/>
                  <a:gd name="T16" fmla="*/ 0 w 21"/>
                  <a:gd name="T17" fmla="*/ 0 h 54"/>
                  <a:gd name="T18" fmla="*/ 0 w 21"/>
                  <a:gd name="T19" fmla="*/ 0 h 54"/>
                  <a:gd name="T20" fmla="*/ 0 w 21"/>
                  <a:gd name="T21" fmla="*/ 0 h 54"/>
                  <a:gd name="T22" fmla="*/ 0 w 21"/>
                  <a:gd name="T23" fmla="*/ 0 h 54"/>
                  <a:gd name="T24" fmla="*/ 0 w 21"/>
                  <a:gd name="T25" fmla="*/ 0 h 54"/>
                  <a:gd name="T26" fmla="*/ 0 w 21"/>
                  <a:gd name="T27" fmla="*/ 0 h 54"/>
                  <a:gd name="T28" fmla="*/ 0 w 21"/>
                  <a:gd name="T29" fmla="*/ 0 h 54"/>
                  <a:gd name="T30" fmla="*/ 0 w 21"/>
                  <a:gd name="T31" fmla="*/ 0 h 54"/>
                  <a:gd name="T32" fmla="*/ 0 w 21"/>
                  <a:gd name="T33" fmla="*/ 0 h 54"/>
                  <a:gd name="T34" fmla="*/ 0 w 21"/>
                  <a:gd name="T35" fmla="*/ 0 h 54"/>
                  <a:gd name="T36" fmla="*/ 0 w 21"/>
                  <a:gd name="T37" fmla="*/ 0 h 54"/>
                  <a:gd name="T38" fmla="*/ 0 w 21"/>
                  <a:gd name="T39" fmla="*/ 0 h 54"/>
                  <a:gd name="T40" fmla="*/ 0 w 21"/>
                  <a:gd name="T41" fmla="*/ 0 h 54"/>
                  <a:gd name="T42" fmla="*/ 0 w 21"/>
                  <a:gd name="T43" fmla="*/ 0 h 54"/>
                  <a:gd name="T44" fmla="*/ 0 w 21"/>
                  <a:gd name="T45" fmla="*/ 0 h 54"/>
                  <a:gd name="T46" fmla="*/ 0 w 21"/>
                  <a:gd name="T47" fmla="*/ 0 h 54"/>
                  <a:gd name="T48" fmla="*/ 0 w 21"/>
                  <a:gd name="T49" fmla="*/ 0 h 54"/>
                  <a:gd name="T50" fmla="*/ 0 w 21"/>
                  <a:gd name="T51" fmla="*/ 0 h 54"/>
                  <a:gd name="T52" fmla="*/ 0 w 21"/>
                  <a:gd name="T53" fmla="*/ 0 h 54"/>
                  <a:gd name="T54" fmla="*/ 0 w 21"/>
                  <a:gd name="T55" fmla="*/ 0 h 54"/>
                  <a:gd name="T56" fmla="*/ 0 w 21"/>
                  <a:gd name="T57" fmla="*/ 0 h 54"/>
                  <a:gd name="T58" fmla="*/ 0 w 21"/>
                  <a:gd name="T59" fmla="*/ 0 h 54"/>
                  <a:gd name="T60" fmla="*/ 0 w 21"/>
                  <a:gd name="T61" fmla="*/ 0 h 54"/>
                  <a:gd name="T62" fmla="*/ 0 w 21"/>
                  <a:gd name="T63" fmla="*/ 0 h 54"/>
                  <a:gd name="T64" fmla="*/ 0 w 2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4">
                    <a:moveTo>
                      <a:pt x="0" y="42"/>
                    </a:moveTo>
                    <a:lnTo>
                      <a:pt x="0" y="46"/>
                    </a:lnTo>
                    <a:lnTo>
                      <a:pt x="0" y="48"/>
                    </a:lnTo>
                    <a:lnTo>
                      <a:pt x="2" y="48"/>
                    </a:lnTo>
                    <a:lnTo>
                      <a:pt x="2" y="52"/>
                    </a:lnTo>
                    <a:lnTo>
                      <a:pt x="5" y="54"/>
                    </a:lnTo>
                    <a:lnTo>
                      <a:pt x="8" y="54"/>
                    </a:lnTo>
                    <a:lnTo>
                      <a:pt x="11" y="54"/>
                    </a:lnTo>
                    <a:lnTo>
                      <a:pt x="13" y="54"/>
                    </a:lnTo>
                    <a:lnTo>
                      <a:pt x="16" y="54"/>
                    </a:lnTo>
                    <a:lnTo>
                      <a:pt x="18" y="52"/>
                    </a:lnTo>
                    <a:lnTo>
                      <a:pt x="18" y="48"/>
                    </a:lnTo>
                    <a:lnTo>
                      <a:pt x="21" y="48"/>
                    </a:lnTo>
                    <a:lnTo>
                      <a:pt x="21" y="46"/>
                    </a:lnTo>
                    <a:lnTo>
                      <a:pt x="21" y="14"/>
                    </a:lnTo>
                    <a:lnTo>
                      <a:pt x="21" y="8"/>
                    </a:lnTo>
                    <a:lnTo>
                      <a:pt x="21" y="6"/>
                    </a:lnTo>
                    <a:lnTo>
                      <a:pt x="18" y="6"/>
                    </a:lnTo>
                    <a:lnTo>
                      <a:pt x="18" y="3"/>
                    </a:lnTo>
                    <a:lnTo>
                      <a:pt x="16" y="0"/>
                    </a:lnTo>
                    <a:lnTo>
                      <a:pt x="13" y="0"/>
                    </a:lnTo>
                    <a:lnTo>
                      <a:pt x="11" y="0"/>
                    </a:lnTo>
                    <a:lnTo>
                      <a:pt x="8" y="0"/>
                    </a:lnTo>
                    <a:lnTo>
                      <a:pt x="5" y="0"/>
                    </a:lnTo>
                    <a:lnTo>
                      <a:pt x="2" y="3"/>
                    </a:lnTo>
                    <a:lnTo>
                      <a:pt x="2" y="6"/>
                    </a:lnTo>
                    <a:lnTo>
                      <a:pt x="0" y="6"/>
                    </a:lnTo>
                    <a:lnTo>
                      <a:pt x="0" y="12"/>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4405" name="Line 275"/>
              <p:cNvSpPr>
                <a:spLocks noChangeShapeType="1"/>
              </p:cNvSpPr>
              <p:nvPr/>
            </p:nvSpPr>
            <p:spPr bwMode="auto">
              <a:xfrm>
                <a:off x="1549" y="276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06" name="Freeform 276"/>
              <p:cNvSpPr>
                <a:spLocks/>
              </p:cNvSpPr>
              <p:nvPr/>
            </p:nvSpPr>
            <p:spPr bwMode="auto">
              <a:xfrm>
                <a:off x="1546" y="2768"/>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8" y="0"/>
                    </a:lnTo>
                    <a:lnTo>
                      <a:pt x="5" y="0"/>
                    </a:lnTo>
                    <a:lnTo>
                      <a:pt x="2" y="3"/>
                    </a:lnTo>
                    <a:lnTo>
                      <a:pt x="2" y="6"/>
                    </a:lnTo>
                    <a:lnTo>
                      <a:pt x="0" y="6"/>
                    </a:lnTo>
                    <a:lnTo>
                      <a:pt x="0" y="8"/>
                    </a:lnTo>
                    <a:lnTo>
                      <a:pt x="0" y="12"/>
                    </a:lnTo>
                    <a:lnTo>
                      <a:pt x="0" y="14"/>
                    </a:lnTo>
                    <a:lnTo>
                      <a:pt x="2" y="17"/>
                    </a:lnTo>
                    <a:lnTo>
                      <a:pt x="2" y="20"/>
                    </a:lnTo>
                    <a:lnTo>
                      <a:pt x="5" y="20"/>
                    </a:lnTo>
                    <a:lnTo>
                      <a:pt x="8" y="20"/>
                    </a:lnTo>
                    <a:lnTo>
                      <a:pt x="8" y="23"/>
                    </a:lnTo>
                    <a:lnTo>
                      <a:pt x="23" y="23"/>
                    </a:lnTo>
                    <a:lnTo>
                      <a:pt x="28" y="23"/>
                    </a:lnTo>
                    <a:lnTo>
                      <a:pt x="31" y="20"/>
                    </a:lnTo>
                    <a:lnTo>
                      <a:pt x="33" y="20"/>
                    </a:lnTo>
                    <a:lnTo>
                      <a:pt x="36" y="17"/>
                    </a:lnTo>
                    <a:lnTo>
                      <a:pt x="36" y="14"/>
                    </a:lnTo>
                    <a:lnTo>
                      <a:pt x="38" y="12"/>
                    </a:lnTo>
                    <a:lnTo>
                      <a:pt x="36" y="8"/>
                    </a:lnTo>
                    <a:lnTo>
                      <a:pt x="36" y="6"/>
                    </a:lnTo>
                    <a:lnTo>
                      <a:pt x="33" y="3"/>
                    </a:lnTo>
                    <a:lnTo>
                      <a:pt x="33"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407" name="Line 277"/>
              <p:cNvSpPr>
                <a:spLocks noChangeShapeType="1"/>
              </p:cNvSpPr>
              <p:nvPr/>
            </p:nvSpPr>
            <p:spPr bwMode="auto">
              <a:xfrm>
                <a:off x="1551" y="27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08" name="Freeform 278"/>
              <p:cNvSpPr>
                <a:spLocks/>
              </p:cNvSpPr>
              <p:nvPr/>
            </p:nvSpPr>
            <p:spPr bwMode="auto">
              <a:xfrm>
                <a:off x="1551" y="2762"/>
                <a:ext cx="4" cy="12"/>
              </a:xfrm>
              <a:custGeom>
                <a:avLst/>
                <a:gdLst>
                  <a:gd name="T0" fmla="*/ 0 w 18"/>
                  <a:gd name="T1" fmla="*/ 0 h 46"/>
                  <a:gd name="T2" fmla="*/ 0 w 18"/>
                  <a:gd name="T3" fmla="*/ 0 h 46"/>
                  <a:gd name="T4" fmla="*/ 0 w 18"/>
                  <a:gd name="T5" fmla="*/ 0 h 46"/>
                  <a:gd name="T6" fmla="*/ 0 w 18"/>
                  <a:gd name="T7" fmla="*/ 0 h 46"/>
                  <a:gd name="T8" fmla="*/ 0 w 18"/>
                  <a:gd name="T9" fmla="*/ 0 h 46"/>
                  <a:gd name="T10" fmla="*/ 0 w 18"/>
                  <a:gd name="T11" fmla="*/ 0 h 46"/>
                  <a:gd name="T12" fmla="*/ 0 w 18"/>
                  <a:gd name="T13" fmla="*/ 0 h 46"/>
                  <a:gd name="T14" fmla="*/ 0 w 18"/>
                  <a:gd name="T15" fmla="*/ 0 h 46"/>
                  <a:gd name="T16" fmla="*/ 0 w 18"/>
                  <a:gd name="T17" fmla="*/ 0 h 46"/>
                  <a:gd name="T18" fmla="*/ 0 w 18"/>
                  <a:gd name="T19" fmla="*/ 0 h 46"/>
                  <a:gd name="T20" fmla="*/ 0 w 18"/>
                  <a:gd name="T21" fmla="*/ 0 h 46"/>
                  <a:gd name="T22" fmla="*/ 0 w 18"/>
                  <a:gd name="T23" fmla="*/ 0 h 46"/>
                  <a:gd name="T24" fmla="*/ 0 w 18"/>
                  <a:gd name="T25" fmla="*/ 0 h 46"/>
                  <a:gd name="T26" fmla="*/ 0 w 18"/>
                  <a:gd name="T27" fmla="*/ 0 h 46"/>
                  <a:gd name="T28" fmla="*/ 0 w 18"/>
                  <a:gd name="T29" fmla="*/ 0 h 46"/>
                  <a:gd name="T30" fmla="*/ 0 w 18"/>
                  <a:gd name="T31" fmla="*/ 0 h 46"/>
                  <a:gd name="T32" fmla="*/ 0 w 18"/>
                  <a:gd name="T33" fmla="*/ 0 h 46"/>
                  <a:gd name="T34" fmla="*/ 0 w 18"/>
                  <a:gd name="T35" fmla="*/ 0 h 46"/>
                  <a:gd name="T36" fmla="*/ 0 w 18"/>
                  <a:gd name="T37" fmla="*/ 0 h 46"/>
                  <a:gd name="T38" fmla="*/ 0 w 18"/>
                  <a:gd name="T39" fmla="*/ 0 h 46"/>
                  <a:gd name="T40" fmla="*/ 0 w 18"/>
                  <a:gd name="T41" fmla="*/ 0 h 46"/>
                  <a:gd name="T42" fmla="*/ 0 w 18"/>
                  <a:gd name="T43" fmla="*/ 0 h 46"/>
                  <a:gd name="T44" fmla="*/ 0 w 18"/>
                  <a:gd name="T45" fmla="*/ 0 h 46"/>
                  <a:gd name="T46" fmla="*/ 0 w 18"/>
                  <a:gd name="T47" fmla="*/ 0 h 46"/>
                  <a:gd name="T48" fmla="*/ 0 w 18"/>
                  <a:gd name="T49" fmla="*/ 0 h 46"/>
                  <a:gd name="T50" fmla="*/ 0 w 18"/>
                  <a:gd name="T51" fmla="*/ 0 h 46"/>
                  <a:gd name="T52" fmla="*/ 0 w 18"/>
                  <a:gd name="T53" fmla="*/ 0 h 46"/>
                  <a:gd name="T54" fmla="*/ 0 w 18"/>
                  <a:gd name="T55" fmla="*/ 0 h 46"/>
                  <a:gd name="T56" fmla="*/ 0 w 18"/>
                  <a:gd name="T57" fmla="*/ 0 h 46"/>
                  <a:gd name="T58" fmla="*/ 0 w 18"/>
                  <a:gd name="T59" fmla="*/ 0 h 46"/>
                  <a:gd name="T60" fmla="*/ 0 w 18"/>
                  <a:gd name="T61" fmla="*/ 0 h 46"/>
                  <a:gd name="T62" fmla="*/ 0 w 18"/>
                  <a:gd name="T63" fmla="*/ 0 h 46"/>
                  <a:gd name="T64" fmla="*/ 0 w 18"/>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46">
                    <a:moveTo>
                      <a:pt x="0" y="35"/>
                    </a:moveTo>
                    <a:lnTo>
                      <a:pt x="0" y="37"/>
                    </a:lnTo>
                    <a:lnTo>
                      <a:pt x="0" y="40"/>
                    </a:lnTo>
                    <a:lnTo>
                      <a:pt x="3" y="43"/>
                    </a:lnTo>
                    <a:lnTo>
                      <a:pt x="5" y="43"/>
                    </a:lnTo>
                    <a:lnTo>
                      <a:pt x="8" y="46"/>
                    </a:lnTo>
                    <a:lnTo>
                      <a:pt x="10" y="46"/>
                    </a:lnTo>
                    <a:lnTo>
                      <a:pt x="13" y="43"/>
                    </a:lnTo>
                    <a:lnTo>
                      <a:pt x="15" y="43"/>
                    </a:lnTo>
                    <a:lnTo>
                      <a:pt x="18" y="40"/>
                    </a:lnTo>
                    <a:lnTo>
                      <a:pt x="18" y="37"/>
                    </a:lnTo>
                    <a:lnTo>
                      <a:pt x="18" y="18"/>
                    </a:lnTo>
                    <a:lnTo>
                      <a:pt x="18" y="8"/>
                    </a:lnTo>
                    <a:lnTo>
                      <a:pt x="18" y="6"/>
                    </a:lnTo>
                    <a:lnTo>
                      <a:pt x="15" y="3"/>
                    </a:lnTo>
                    <a:lnTo>
                      <a:pt x="13" y="0"/>
                    </a:lnTo>
                    <a:lnTo>
                      <a:pt x="10" y="0"/>
                    </a:lnTo>
                    <a:lnTo>
                      <a:pt x="8" y="0"/>
                    </a:lnTo>
                    <a:lnTo>
                      <a:pt x="5" y="0"/>
                    </a:lnTo>
                    <a:lnTo>
                      <a:pt x="3" y="3"/>
                    </a:lnTo>
                    <a:lnTo>
                      <a:pt x="0" y="6"/>
                    </a:lnTo>
                    <a:lnTo>
                      <a:pt x="0" y="8"/>
                    </a:lnTo>
                    <a:lnTo>
                      <a:pt x="0" y="14"/>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4409" name="Line 279"/>
              <p:cNvSpPr>
                <a:spLocks noChangeShapeType="1"/>
              </p:cNvSpPr>
              <p:nvPr/>
            </p:nvSpPr>
            <p:spPr bwMode="auto">
              <a:xfrm>
                <a:off x="1553" y="27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10" name="Freeform 280"/>
              <p:cNvSpPr>
                <a:spLocks/>
              </p:cNvSpPr>
              <p:nvPr/>
            </p:nvSpPr>
            <p:spPr bwMode="auto">
              <a:xfrm>
                <a:off x="1551" y="2762"/>
                <a:ext cx="12" cy="6"/>
              </a:xfrm>
              <a:custGeom>
                <a:avLst/>
                <a:gdLst>
                  <a:gd name="T0" fmla="*/ 0 w 51"/>
                  <a:gd name="T1" fmla="*/ 0 h 23"/>
                  <a:gd name="T2" fmla="*/ 0 w 51"/>
                  <a:gd name="T3" fmla="*/ 0 h 23"/>
                  <a:gd name="T4" fmla="*/ 0 w 51"/>
                  <a:gd name="T5" fmla="*/ 0 h 23"/>
                  <a:gd name="T6" fmla="*/ 0 w 51"/>
                  <a:gd name="T7" fmla="*/ 0 h 23"/>
                  <a:gd name="T8" fmla="*/ 0 w 51"/>
                  <a:gd name="T9" fmla="*/ 0 h 23"/>
                  <a:gd name="T10" fmla="*/ 0 w 51"/>
                  <a:gd name="T11" fmla="*/ 0 h 23"/>
                  <a:gd name="T12" fmla="*/ 0 w 51"/>
                  <a:gd name="T13" fmla="*/ 0 h 23"/>
                  <a:gd name="T14" fmla="*/ 0 w 51"/>
                  <a:gd name="T15" fmla="*/ 0 h 23"/>
                  <a:gd name="T16" fmla="*/ 0 w 51"/>
                  <a:gd name="T17" fmla="*/ 0 h 23"/>
                  <a:gd name="T18" fmla="*/ 0 w 51"/>
                  <a:gd name="T19" fmla="*/ 0 h 23"/>
                  <a:gd name="T20" fmla="*/ 0 w 51"/>
                  <a:gd name="T21" fmla="*/ 0 h 23"/>
                  <a:gd name="T22" fmla="*/ 0 w 51"/>
                  <a:gd name="T23" fmla="*/ 0 h 23"/>
                  <a:gd name="T24" fmla="*/ 0 w 51"/>
                  <a:gd name="T25" fmla="*/ 0 h 23"/>
                  <a:gd name="T26" fmla="*/ 0 w 51"/>
                  <a:gd name="T27" fmla="*/ 0 h 23"/>
                  <a:gd name="T28" fmla="*/ 0 w 51"/>
                  <a:gd name="T29" fmla="*/ 0 h 23"/>
                  <a:gd name="T30" fmla="*/ 0 w 51"/>
                  <a:gd name="T31" fmla="*/ 0 h 23"/>
                  <a:gd name="T32" fmla="*/ 0 w 51"/>
                  <a:gd name="T33" fmla="*/ 0 h 23"/>
                  <a:gd name="T34" fmla="*/ 0 w 51"/>
                  <a:gd name="T35" fmla="*/ 0 h 23"/>
                  <a:gd name="T36" fmla="*/ 0 w 51"/>
                  <a:gd name="T37" fmla="*/ 0 h 23"/>
                  <a:gd name="T38" fmla="*/ 0 w 51"/>
                  <a:gd name="T39" fmla="*/ 0 h 23"/>
                  <a:gd name="T40" fmla="*/ 0 w 51"/>
                  <a:gd name="T41" fmla="*/ 0 h 23"/>
                  <a:gd name="T42" fmla="*/ 0 w 51"/>
                  <a:gd name="T43" fmla="*/ 0 h 23"/>
                  <a:gd name="T44" fmla="*/ 0 w 51"/>
                  <a:gd name="T45" fmla="*/ 0 h 23"/>
                  <a:gd name="T46" fmla="*/ 0 w 51"/>
                  <a:gd name="T47" fmla="*/ 0 h 23"/>
                  <a:gd name="T48" fmla="*/ 0 w 51"/>
                  <a:gd name="T49" fmla="*/ 0 h 23"/>
                  <a:gd name="T50" fmla="*/ 0 w 51"/>
                  <a:gd name="T51" fmla="*/ 0 h 23"/>
                  <a:gd name="T52" fmla="*/ 0 w 51"/>
                  <a:gd name="T53" fmla="*/ 0 h 23"/>
                  <a:gd name="T54" fmla="*/ 0 w 51"/>
                  <a:gd name="T55" fmla="*/ 0 h 23"/>
                  <a:gd name="T56" fmla="*/ 0 w 51"/>
                  <a:gd name="T57" fmla="*/ 0 h 23"/>
                  <a:gd name="T58" fmla="*/ 0 w 51"/>
                  <a:gd name="T59" fmla="*/ 0 h 23"/>
                  <a:gd name="T60" fmla="*/ 0 w 51"/>
                  <a:gd name="T61" fmla="*/ 0 h 23"/>
                  <a:gd name="T62" fmla="*/ 0 w 51"/>
                  <a:gd name="T63" fmla="*/ 0 h 23"/>
                  <a:gd name="T64" fmla="*/ 0 w 5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23">
                    <a:moveTo>
                      <a:pt x="10" y="0"/>
                    </a:moveTo>
                    <a:lnTo>
                      <a:pt x="8" y="0"/>
                    </a:lnTo>
                    <a:lnTo>
                      <a:pt x="5" y="0"/>
                    </a:lnTo>
                    <a:lnTo>
                      <a:pt x="3" y="3"/>
                    </a:lnTo>
                    <a:lnTo>
                      <a:pt x="0" y="6"/>
                    </a:lnTo>
                    <a:lnTo>
                      <a:pt x="0" y="8"/>
                    </a:lnTo>
                    <a:lnTo>
                      <a:pt x="0" y="12"/>
                    </a:lnTo>
                    <a:lnTo>
                      <a:pt x="0" y="14"/>
                    </a:lnTo>
                    <a:lnTo>
                      <a:pt x="0" y="18"/>
                    </a:lnTo>
                    <a:lnTo>
                      <a:pt x="3" y="20"/>
                    </a:lnTo>
                    <a:lnTo>
                      <a:pt x="5" y="23"/>
                    </a:lnTo>
                    <a:lnTo>
                      <a:pt x="8" y="23"/>
                    </a:lnTo>
                    <a:lnTo>
                      <a:pt x="37" y="23"/>
                    </a:lnTo>
                    <a:lnTo>
                      <a:pt x="43" y="23"/>
                    </a:lnTo>
                    <a:lnTo>
                      <a:pt x="46" y="23"/>
                    </a:lnTo>
                    <a:lnTo>
                      <a:pt x="48" y="20"/>
                    </a:lnTo>
                    <a:lnTo>
                      <a:pt x="51" y="18"/>
                    </a:lnTo>
                    <a:lnTo>
                      <a:pt x="51" y="14"/>
                    </a:lnTo>
                    <a:lnTo>
                      <a:pt x="51" y="12"/>
                    </a:lnTo>
                    <a:lnTo>
                      <a:pt x="51" y="8"/>
                    </a:lnTo>
                    <a:lnTo>
                      <a:pt x="51" y="6"/>
                    </a:lnTo>
                    <a:lnTo>
                      <a:pt x="48" y="3"/>
                    </a:lnTo>
                    <a:lnTo>
                      <a:pt x="46"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11" name="Line 281"/>
              <p:cNvSpPr>
                <a:spLocks noChangeShapeType="1"/>
              </p:cNvSpPr>
              <p:nvPr/>
            </p:nvSpPr>
            <p:spPr bwMode="auto">
              <a:xfrm>
                <a:off x="1558" y="276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12" name="Freeform 282"/>
              <p:cNvSpPr>
                <a:spLocks/>
              </p:cNvSpPr>
              <p:nvPr/>
            </p:nvSpPr>
            <p:spPr bwMode="auto">
              <a:xfrm>
                <a:off x="1558" y="2760"/>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5"/>
                    </a:lnTo>
                    <a:lnTo>
                      <a:pt x="3" y="29"/>
                    </a:lnTo>
                    <a:lnTo>
                      <a:pt x="5" y="31"/>
                    </a:lnTo>
                    <a:lnTo>
                      <a:pt x="7" y="34"/>
                    </a:lnTo>
                    <a:lnTo>
                      <a:pt x="10" y="34"/>
                    </a:lnTo>
                    <a:lnTo>
                      <a:pt x="13" y="34"/>
                    </a:lnTo>
                    <a:lnTo>
                      <a:pt x="16" y="34"/>
                    </a:lnTo>
                    <a:lnTo>
                      <a:pt x="18" y="31"/>
                    </a:lnTo>
                    <a:lnTo>
                      <a:pt x="21" y="29"/>
                    </a:lnTo>
                    <a:lnTo>
                      <a:pt x="21" y="25"/>
                    </a:lnTo>
                    <a:lnTo>
                      <a:pt x="21" y="17"/>
                    </a:lnTo>
                    <a:lnTo>
                      <a:pt x="21" y="9"/>
                    </a:lnTo>
                    <a:lnTo>
                      <a:pt x="21" y="6"/>
                    </a:lnTo>
                    <a:lnTo>
                      <a:pt x="18" y="3"/>
                    </a:lnTo>
                    <a:lnTo>
                      <a:pt x="16" y="3"/>
                    </a:lnTo>
                    <a:lnTo>
                      <a:pt x="13" y="0"/>
                    </a:lnTo>
                    <a:lnTo>
                      <a:pt x="10" y="0"/>
                    </a:lnTo>
                    <a:lnTo>
                      <a:pt x="7" y="3"/>
                    </a:lnTo>
                    <a:lnTo>
                      <a:pt x="5" y="3"/>
                    </a:lnTo>
                    <a:lnTo>
                      <a:pt x="3" y="6"/>
                    </a:lnTo>
                    <a:lnTo>
                      <a:pt x="3" y="9"/>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413" name="Line 283"/>
              <p:cNvSpPr>
                <a:spLocks noChangeShapeType="1"/>
              </p:cNvSpPr>
              <p:nvPr/>
            </p:nvSpPr>
            <p:spPr bwMode="auto">
              <a:xfrm>
                <a:off x="1561" y="276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14" name="Freeform 284"/>
              <p:cNvSpPr>
                <a:spLocks/>
              </p:cNvSpPr>
              <p:nvPr/>
            </p:nvSpPr>
            <p:spPr bwMode="auto">
              <a:xfrm>
                <a:off x="1558" y="2760"/>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7" y="3"/>
                    </a:lnTo>
                    <a:lnTo>
                      <a:pt x="5" y="3"/>
                    </a:lnTo>
                    <a:lnTo>
                      <a:pt x="3" y="6"/>
                    </a:lnTo>
                    <a:lnTo>
                      <a:pt x="3" y="9"/>
                    </a:lnTo>
                    <a:lnTo>
                      <a:pt x="0" y="9"/>
                    </a:lnTo>
                    <a:lnTo>
                      <a:pt x="0" y="11"/>
                    </a:lnTo>
                    <a:lnTo>
                      <a:pt x="0" y="14"/>
                    </a:lnTo>
                    <a:lnTo>
                      <a:pt x="3" y="17"/>
                    </a:lnTo>
                    <a:lnTo>
                      <a:pt x="5" y="19"/>
                    </a:lnTo>
                    <a:lnTo>
                      <a:pt x="5" y="23"/>
                    </a:lnTo>
                    <a:lnTo>
                      <a:pt x="7" y="23"/>
                    </a:lnTo>
                    <a:lnTo>
                      <a:pt x="10" y="23"/>
                    </a:lnTo>
                    <a:lnTo>
                      <a:pt x="26" y="23"/>
                    </a:lnTo>
                    <a:lnTo>
                      <a:pt x="31" y="23"/>
                    </a:lnTo>
                    <a:lnTo>
                      <a:pt x="33" y="23"/>
                    </a:lnTo>
                    <a:lnTo>
                      <a:pt x="36" y="19"/>
                    </a:lnTo>
                    <a:lnTo>
                      <a:pt x="36" y="17"/>
                    </a:lnTo>
                    <a:lnTo>
                      <a:pt x="38" y="17"/>
                    </a:lnTo>
                    <a:lnTo>
                      <a:pt x="38" y="14"/>
                    </a:lnTo>
                    <a:lnTo>
                      <a:pt x="38" y="11"/>
                    </a:lnTo>
                    <a:lnTo>
                      <a:pt x="38" y="9"/>
                    </a:lnTo>
                    <a:lnTo>
                      <a:pt x="36" y="6"/>
                    </a:lnTo>
                    <a:lnTo>
                      <a:pt x="36" y="3"/>
                    </a:lnTo>
                    <a:lnTo>
                      <a:pt x="33" y="3"/>
                    </a:lnTo>
                    <a:lnTo>
                      <a:pt x="31"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15" name="Line 285"/>
              <p:cNvSpPr>
                <a:spLocks noChangeShapeType="1"/>
              </p:cNvSpPr>
              <p:nvPr/>
            </p:nvSpPr>
            <p:spPr bwMode="auto">
              <a:xfrm>
                <a:off x="1563" y="27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16" name="Freeform 286"/>
              <p:cNvSpPr>
                <a:spLocks/>
              </p:cNvSpPr>
              <p:nvPr/>
            </p:nvSpPr>
            <p:spPr bwMode="auto">
              <a:xfrm>
                <a:off x="1563" y="2757"/>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5"/>
                    </a:lnTo>
                    <a:lnTo>
                      <a:pt x="0" y="28"/>
                    </a:lnTo>
                    <a:lnTo>
                      <a:pt x="3" y="28"/>
                    </a:lnTo>
                    <a:lnTo>
                      <a:pt x="3" y="30"/>
                    </a:lnTo>
                    <a:lnTo>
                      <a:pt x="5" y="34"/>
                    </a:lnTo>
                    <a:lnTo>
                      <a:pt x="8" y="34"/>
                    </a:lnTo>
                    <a:lnTo>
                      <a:pt x="10" y="34"/>
                    </a:lnTo>
                    <a:lnTo>
                      <a:pt x="13" y="34"/>
                    </a:lnTo>
                    <a:lnTo>
                      <a:pt x="15" y="34"/>
                    </a:lnTo>
                    <a:lnTo>
                      <a:pt x="18" y="30"/>
                    </a:lnTo>
                    <a:lnTo>
                      <a:pt x="18" y="28"/>
                    </a:lnTo>
                    <a:lnTo>
                      <a:pt x="20" y="28"/>
                    </a:lnTo>
                    <a:lnTo>
                      <a:pt x="20" y="25"/>
                    </a:lnTo>
                    <a:lnTo>
                      <a:pt x="20" y="17"/>
                    </a:lnTo>
                    <a:lnTo>
                      <a:pt x="20" y="11"/>
                    </a:lnTo>
                    <a:lnTo>
                      <a:pt x="20" y="9"/>
                    </a:lnTo>
                    <a:lnTo>
                      <a:pt x="18" y="5"/>
                    </a:lnTo>
                    <a:lnTo>
                      <a:pt x="15" y="3"/>
                    </a:lnTo>
                    <a:lnTo>
                      <a:pt x="13" y="3"/>
                    </a:lnTo>
                    <a:lnTo>
                      <a:pt x="13" y="0"/>
                    </a:lnTo>
                    <a:lnTo>
                      <a:pt x="10" y="0"/>
                    </a:lnTo>
                    <a:lnTo>
                      <a:pt x="8" y="0"/>
                    </a:lnTo>
                    <a:lnTo>
                      <a:pt x="5" y="3"/>
                    </a:lnTo>
                    <a:lnTo>
                      <a:pt x="3"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417" name="Line 287"/>
              <p:cNvSpPr>
                <a:spLocks noChangeShapeType="1"/>
              </p:cNvSpPr>
              <p:nvPr/>
            </p:nvSpPr>
            <p:spPr bwMode="auto">
              <a:xfrm>
                <a:off x="1565" y="275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18" name="Freeform 288"/>
              <p:cNvSpPr>
                <a:spLocks/>
              </p:cNvSpPr>
              <p:nvPr/>
            </p:nvSpPr>
            <p:spPr bwMode="auto">
              <a:xfrm>
                <a:off x="1563" y="2757"/>
                <a:ext cx="9" cy="5"/>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3"/>
                    </a:lnTo>
                    <a:lnTo>
                      <a:pt x="3" y="5"/>
                    </a:lnTo>
                    <a:lnTo>
                      <a:pt x="0" y="9"/>
                    </a:lnTo>
                    <a:lnTo>
                      <a:pt x="0" y="11"/>
                    </a:lnTo>
                    <a:lnTo>
                      <a:pt x="0" y="14"/>
                    </a:lnTo>
                    <a:lnTo>
                      <a:pt x="0" y="17"/>
                    </a:lnTo>
                    <a:lnTo>
                      <a:pt x="3" y="20"/>
                    </a:lnTo>
                    <a:lnTo>
                      <a:pt x="5" y="22"/>
                    </a:lnTo>
                    <a:lnTo>
                      <a:pt x="8" y="22"/>
                    </a:lnTo>
                    <a:lnTo>
                      <a:pt x="23" y="22"/>
                    </a:lnTo>
                    <a:lnTo>
                      <a:pt x="28" y="22"/>
                    </a:lnTo>
                    <a:lnTo>
                      <a:pt x="30" y="22"/>
                    </a:lnTo>
                    <a:lnTo>
                      <a:pt x="33" y="22"/>
                    </a:lnTo>
                    <a:lnTo>
                      <a:pt x="33" y="20"/>
                    </a:lnTo>
                    <a:lnTo>
                      <a:pt x="35" y="20"/>
                    </a:lnTo>
                    <a:lnTo>
                      <a:pt x="35" y="17"/>
                    </a:lnTo>
                    <a:lnTo>
                      <a:pt x="35" y="14"/>
                    </a:lnTo>
                    <a:lnTo>
                      <a:pt x="35" y="11"/>
                    </a:lnTo>
                    <a:lnTo>
                      <a:pt x="35" y="9"/>
                    </a:lnTo>
                    <a:lnTo>
                      <a:pt x="35" y="5"/>
                    </a:lnTo>
                    <a:lnTo>
                      <a:pt x="33" y="5"/>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19" name="Line 289"/>
              <p:cNvSpPr>
                <a:spLocks noChangeShapeType="1"/>
              </p:cNvSpPr>
              <p:nvPr/>
            </p:nvSpPr>
            <p:spPr bwMode="auto">
              <a:xfrm>
                <a:off x="1566" y="276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20" name="Freeform 290"/>
              <p:cNvSpPr>
                <a:spLocks/>
              </p:cNvSpPr>
              <p:nvPr/>
            </p:nvSpPr>
            <p:spPr bwMode="auto">
              <a:xfrm>
                <a:off x="1566" y="2749"/>
                <a:ext cx="6" cy="13"/>
              </a:xfrm>
              <a:custGeom>
                <a:avLst/>
                <a:gdLst>
                  <a:gd name="T0" fmla="*/ 0 w 20"/>
                  <a:gd name="T1" fmla="*/ 0 h 53"/>
                  <a:gd name="T2" fmla="*/ 0 w 20"/>
                  <a:gd name="T3" fmla="*/ 0 h 53"/>
                  <a:gd name="T4" fmla="*/ 0 w 20"/>
                  <a:gd name="T5" fmla="*/ 0 h 53"/>
                  <a:gd name="T6" fmla="*/ 0 w 20"/>
                  <a:gd name="T7" fmla="*/ 0 h 53"/>
                  <a:gd name="T8" fmla="*/ 0 w 20"/>
                  <a:gd name="T9" fmla="*/ 0 h 53"/>
                  <a:gd name="T10" fmla="*/ 0 w 20"/>
                  <a:gd name="T11" fmla="*/ 0 h 53"/>
                  <a:gd name="T12" fmla="*/ 0 w 20"/>
                  <a:gd name="T13" fmla="*/ 0 h 53"/>
                  <a:gd name="T14" fmla="*/ 0 w 20"/>
                  <a:gd name="T15" fmla="*/ 0 h 53"/>
                  <a:gd name="T16" fmla="*/ 0 w 20"/>
                  <a:gd name="T17" fmla="*/ 0 h 53"/>
                  <a:gd name="T18" fmla="*/ 0 w 20"/>
                  <a:gd name="T19" fmla="*/ 0 h 53"/>
                  <a:gd name="T20" fmla="*/ 0 w 20"/>
                  <a:gd name="T21" fmla="*/ 0 h 53"/>
                  <a:gd name="T22" fmla="*/ 0 w 20"/>
                  <a:gd name="T23" fmla="*/ 0 h 53"/>
                  <a:gd name="T24" fmla="*/ 0 w 20"/>
                  <a:gd name="T25" fmla="*/ 0 h 53"/>
                  <a:gd name="T26" fmla="*/ 0 w 20"/>
                  <a:gd name="T27" fmla="*/ 0 h 53"/>
                  <a:gd name="T28" fmla="*/ 0 w 20"/>
                  <a:gd name="T29" fmla="*/ 0 h 53"/>
                  <a:gd name="T30" fmla="*/ 0 w 20"/>
                  <a:gd name="T31" fmla="*/ 0 h 53"/>
                  <a:gd name="T32" fmla="*/ 0 w 20"/>
                  <a:gd name="T33" fmla="*/ 0 h 53"/>
                  <a:gd name="T34" fmla="*/ 0 w 20"/>
                  <a:gd name="T35" fmla="*/ 0 h 53"/>
                  <a:gd name="T36" fmla="*/ 0 w 20"/>
                  <a:gd name="T37" fmla="*/ 0 h 53"/>
                  <a:gd name="T38" fmla="*/ 0 w 20"/>
                  <a:gd name="T39" fmla="*/ 0 h 53"/>
                  <a:gd name="T40" fmla="*/ 0 w 20"/>
                  <a:gd name="T41" fmla="*/ 0 h 53"/>
                  <a:gd name="T42" fmla="*/ 0 w 20"/>
                  <a:gd name="T43" fmla="*/ 0 h 53"/>
                  <a:gd name="T44" fmla="*/ 0 w 20"/>
                  <a:gd name="T45" fmla="*/ 0 h 53"/>
                  <a:gd name="T46" fmla="*/ 0 w 20"/>
                  <a:gd name="T47" fmla="*/ 0 h 53"/>
                  <a:gd name="T48" fmla="*/ 0 w 20"/>
                  <a:gd name="T49" fmla="*/ 0 h 53"/>
                  <a:gd name="T50" fmla="*/ 0 w 20"/>
                  <a:gd name="T51" fmla="*/ 0 h 53"/>
                  <a:gd name="T52" fmla="*/ 0 w 20"/>
                  <a:gd name="T53" fmla="*/ 0 h 53"/>
                  <a:gd name="T54" fmla="*/ 0 w 20"/>
                  <a:gd name="T55" fmla="*/ 0 h 53"/>
                  <a:gd name="T56" fmla="*/ 0 w 20"/>
                  <a:gd name="T57" fmla="*/ 0 h 53"/>
                  <a:gd name="T58" fmla="*/ 0 w 20"/>
                  <a:gd name="T59" fmla="*/ 0 h 53"/>
                  <a:gd name="T60" fmla="*/ 0 w 20"/>
                  <a:gd name="T61" fmla="*/ 0 h 53"/>
                  <a:gd name="T62" fmla="*/ 0 w 20"/>
                  <a:gd name="T63" fmla="*/ 0 h 53"/>
                  <a:gd name="T64" fmla="*/ 0 w 20"/>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3">
                    <a:moveTo>
                      <a:pt x="0" y="42"/>
                    </a:moveTo>
                    <a:lnTo>
                      <a:pt x="0" y="45"/>
                    </a:lnTo>
                    <a:lnTo>
                      <a:pt x="3" y="48"/>
                    </a:lnTo>
                    <a:lnTo>
                      <a:pt x="3" y="51"/>
                    </a:lnTo>
                    <a:lnTo>
                      <a:pt x="5" y="53"/>
                    </a:lnTo>
                    <a:lnTo>
                      <a:pt x="8" y="53"/>
                    </a:lnTo>
                    <a:lnTo>
                      <a:pt x="10" y="53"/>
                    </a:lnTo>
                    <a:lnTo>
                      <a:pt x="13" y="53"/>
                    </a:lnTo>
                    <a:lnTo>
                      <a:pt x="15" y="53"/>
                    </a:lnTo>
                    <a:lnTo>
                      <a:pt x="18" y="53"/>
                    </a:lnTo>
                    <a:lnTo>
                      <a:pt x="18" y="51"/>
                    </a:lnTo>
                    <a:lnTo>
                      <a:pt x="20" y="51"/>
                    </a:lnTo>
                    <a:lnTo>
                      <a:pt x="20" y="48"/>
                    </a:lnTo>
                    <a:lnTo>
                      <a:pt x="20" y="45"/>
                    </a:lnTo>
                    <a:lnTo>
                      <a:pt x="20" y="14"/>
                    </a:lnTo>
                    <a:lnTo>
                      <a:pt x="20" y="8"/>
                    </a:lnTo>
                    <a:lnTo>
                      <a:pt x="20" y="6"/>
                    </a:lnTo>
                    <a:lnTo>
                      <a:pt x="18" y="2"/>
                    </a:lnTo>
                    <a:lnTo>
                      <a:pt x="15" y="0"/>
                    </a:lnTo>
                    <a:lnTo>
                      <a:pt x="13" y="0"/>
                    </a:lnTo>
                    <a:lnTo>
                      <a:pt x="10" y="0"/>
                    </a:lnTo>
                    <a:lnTo>
                      <a:pt x="8" y="0"/>
                    </a:lnTo>
                    <a:lnTo>
                      <a:pt x="5" y="2"/>
                    </a:lnTo>
                    <a:lnTo>
                      <a:pt x="3" y="2"/>
                    </a:lnTo>
                    <a:lnTo>
                      <a:pt x="3" y="6"/>
                    </a:lnTo>
                    <a:lnTo>
                      <a:pt x="0" y="11"/>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4421" name="Line 291"/>
              <p:cNvSpPr>
                <a:spLocks noChangeShapeType="1"/>
              </p:cNvSpPr>
              <p:nvPr/>
            </p:nvSpPr>
            <p:spPr bwMode="auto">
              <a:xfrm>
                <a:off x="1569" y="27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22" name="Freeform 292"/>
              <p:cNvSpPr>
                <a:spLocks/>
              </p:cNvSpPr>
              <p:nvPr/>
            </p:nvSpPr>
            <p:spPr bwMode="auto">
              <a:xfrm>
                <a:off x="1566" y="2749"/>
                <a:ext cx="10"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10" y="0"/>
                    </a:lnTo>
                    <a:lnTo>
                      <a:pt x="8" y="0"/>
                    </a:lnTo>
                    <a:lnTo>
                      <a:pt x="5" y="2"/>
                    </a:lnTo>
                    <a:lnTo>
                      <a:pt x="3" y="2"/>
                    </a:lnTo>
                    <a:lnTo>
                      <a:pt x="3" y="6"/>
                    </a:lnTo>
                    <a:lnTo>
                      <a:pt x="0" y="8"/>
                    </a:lnTo>
                    <a:lnTo>
                      <a:pt x="0" y="11"/>
                    </a:lnTo>
                    <a:lnTo>
                      <a:pt x="0" y="14"/>
                    </a:lnTo>
                    <a:lnTo>
                      <a:pt x="3" y="14"/>
                    </a:lnTo>
                    <a:lnTo>
                      <a:pt x="3" y="17"/>
                    </a:lnTo>
                    <a:lnTo>
                      <a:pt x="3" y="19"/>
                    </a:lnTo>
                    <a:lnTo>
                      <a:pt x="5" y="19"/>
                    </a:lnTo>
                    <a:lnTo>
                      <a:pt x="8" y="23"/>
                    </a:lnTo>
                    <a:lnTo>
                      <a:pt x="10" y="23"/>
                    </a:lnTo>
                    <a:lnTo>
                      <a:pt x="25" y="23"/>
                    </a:lnTo>
                    <a:lnTo>
                      <a:pt x="30" y="23"/>
                    </a:lnTo>
                    <a:lnTo>
                      <a:pt x="34" y="19"/>
                    </a:lnTo>
                    <a:lnTo>
                      <a:pt x="36" y="19"/>
                    </a:lnTo>
                    <a:lnTo>
                      <a:pt x="36" y="17"/>
                    </a:lnTo>
                    <a:lnTo>
                      <a:pt x="36" y="14"/>
                    </a:lnTo>
                    <a:lnTo>
                      <a:pt x="39" y="14"/>
                    </a:lnTo>
                    <a:lnTo>
                      <a:pt x="39" y="11"/>
                    </a:lnTo>
                    <a:lnTo>
                      <a:pt x="39" y="8"/>
                    </a:lnTo>
                    <a:lnTo>
                      <a:pt x="36" y="6"/>
                    </a:lnTo>
                    <a:lnTo>
                      <a:pt x="36" y="2"/>
                    </a:lnTo>
                    <a:lnTo>
                      <a:pt x="34"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23" name="Line 293"/>
              <p:cNvSpPr>
                <a:spLocks noChangeShapeType="1"/>
              </p:cNvSpPr>
              <p:nvPr/>
            </p:nvSpPr>
            <p:spPr bwMode="auto">
              <a:xfrm>
                <a:off x="1571" y="27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24" name="Freeform 294"/>
              <p:cNvSpPr>
                <a:spLocks/>
              </p:cNvSpPr>
              <p:nvPr/>
            </p:nvSpPr>
            <p:spPr bwMode="auto">
              <a:xfrm>
                <a:off x="1571" y="2743"/>
                <a:ext cx="5" cy="12"/>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4"/>
                    </a:moveTo>
                    <a:lnTo>
                      <a:pt x="0" y="37"/>
                    </a:lnTo>
                    <a:lnTo>
                      <a:pt x="0" y="40"/>
                    </a:lnTo>
                    <a:lnTo>
                      <a:pt x="2" y="42"/>
                    </a:lnTo>
                    <a:lnTo>
                      <a:pt x="5" y="46"/>
                    </a:lnTo>
                    <a:lnTo>
                      <a:pt x="7" y="46"/>
                    </a:lnTo>
                    <a:lnTo>
                      <a:pt x="10" y="46"/>
                    </a:lnTo>
                    <a:lnTo>
                      <a:pt x="12" y="46"/>
                    </a:lnTo>
                    <a:lnTo>
                      <a:pt x="16" y="42"/>
                    </a:lnTo>
                    <a:lnTo>
                      <a:pt x="18" y="42"/>
                    </a:lnTo>
                    <a:lnTo>
                      <a:pt x="18" y="40"/>
                    </a:lnTo>
                    <a:lnTo>
                      <a:pt x="18" y="37"/>
                    </a:lnTo>
                    <a:lnTo>
                      <a:pt x="21" y="37"/>
                    </a:lnTo>
                    <a:lnTo>
                      <a:pt x="21" y="17"/>
                    </a:lnTo>
                    <a:lnTo>
                      <a:pt x="21" y="8"/>
                    </a:lnTo>
                    <a:lnTo>
                      <a:pt x="18" y="8"/>
                    </a:lnTo>
                    <a:lnTo>
                      <a:pt x="18" y="6"/>
                    </a:lnTo>
                    <a:lnTo>
                      <a:pt x="18" y="2"/>
                    </a:lnTo>
                    <a:lnTo>
                      <a:pt x="16" y="2"/>
                    </a:lnTo>
                    <a:lnTo>
                      <a:pt x="12" y="2"/>
                    </a:lnTo>
                    <a:lnTo>
                      <a:pt x="12" y="0"/>
                    </a:lnTo>
                    <a:lnTo>
                      <a:pt x="10" y="0"/>
                    </a:lnTo>
                    <a:lnTo>
                      <a:pt x="7" y="0"/>
                    </a:lnTo>
                    <a:lnTo>
                      <a:pt x="5" y="2"/>
                    </a:lnTo>
                    <a:lnTo>
                      <a:pt x="2" y="2"/>
                    </a:lnTo>
                    <a:lnTo>
                      <a:pt x="0" y="6"/>
                    </a:lnTo>
                    <a:lnTo>
                      <a:pt x="0" y="8"/>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425" name="Line 295"/>
              <p:cNvSpPr>
                <a:spLocks noChangeShapeType="1"/>
              </p:cNvSpPr>
              <p:nvPr/>
            </p:nvSpPr>
            <p:spPr bwMode="auto">
              <a:xfrm>
                <a:off x="1574" y="274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26" name="Freeform 296"/>
              <p:cNvSpPr>
                <a:spLocks/>
              </p:cNvSpPr>
              <p:nvPr/>
            </p:nvSpPr>
            <p:spPr bwMode="auto">
              <a:xfrm>
                <a:off x="1571" y="2743"/>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2"/>
                    </a:lnTo>
                    <a:lnTo>
                      <a:pt x="2" y="2"/>
                    </a:lnTo>
                    <a:lnTo>
                      <a:pt x="0" y="6"/>
                    </a:lnTo>
                    <a:lnTo>
                      <a:pt x="0" y="8"/>
                    </a:lnTo>
                    <a:lnTo>
                      <a:pt x="0" y="11"/>
                    </a:lnTo>
                    <a:lnTo>
                      <a:pt x="0" y="14"/>
                    </a:lnTo>
                    <a:lnTo>
                      <a:pt x="0" y="17"/>
                    </a:lnTo>
                    <a:lnTo>
                      <a:pt x="2" y="19"/>
                    </a:lnTo>
                    <a:lnTo>
                      <a:pt x="2" y="23"/>
                    </a:lnTo>
                    <a:lnTo>
                      <a:pt x="5" y="23"/>
                    </a:lnTo>
                    <a:lnTo>
                      <a:pt x="7" y="23"/>
                    </a:lnTo>
                    <a:lnTo>
                      <a:pt x="23" y="23"/>
                    </a:lnTo>
                    <a:lnTo>
                      <a:pt x="28" y="23"/>
                    </a:lnTo>
                    <a:lnTo>
                      <a:pt x="30" y="23"/>
                    </a:lnTo>
                    <a:lnTo>
                      <a:pt x="33" y="19"/>
                    </a:lnTo>
                    <a:lnTo>
                      <a:pt x="33" y="17"/>
                    </a:lnTo>
                    <a:lnTo>
                      <a:pt x="35" y="17"/>
                    </a:lnTo>
                    <a:lnTo>
                      <a:pt x="35" y="14"/>
                    </a:lnTo>
                    <a:lnTo>
                      <a:pt x="35" y="11"/>
                    </a:lnTo>
                    <a:lnTo>
                      <a:pt x="35" y="8"/>
                    </a:lnTo>
                    <a:lnTo>
                      <a:pt x="33" y="6"/>
                    </a:lnTo>
                    <a:lnTo>
                      <a:pt x="33" y="2"/>
                    </a:lnTo>
                    <a:lnTo>
                      <a:pt x="30"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27" name="Line 297"/>
              <p:cNvSpPr>
                <a:spLocks noChangeShapeType="1"/>
              </p:cNvSpPr>
              <p:nvPr/>
            </p:nvSpPr>
            <p:spPr bwMode="auto">
              <a:xfrm>
                <a:off x="1575" y="274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28" name="Freeform 298"/>
              <p:cNvSpPr>
                <a:spLocks/>
              </p:cNvSpPr>
              <p:nvPr/>
            </p:nvSpPr>
            <p:spPr bwMode="auto">
              <a:xfrm>
                <a:off x="1575" y="2740"/>
                <a:ext cx="5" cy="9"/>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w 19"/>
                  <a:gd name="T27" fmla="*/ 0 h 34"/>
                  <a:gd name="T28" fmla="*/ 0 w 19"/>
                  <a:gd name="T29" fmla="*/ 0 h 34"/>
                  <a:gd name="T30" fmla="*/ 0 w 19"/>
                  <a:gd name="T31" fmla="*/ 0 h 34"/>
                  <a:gd name="T32" fmla="*/ 0 w 19"/>
                  <a:gd name="T33" fmla="*/ 0 h 34"/>
                  <a:gd name="T34" fmla="*/ 0 w 19"/>
                  <a:gd name="T35" fmla="*/ 0 h 34"/>
                  <a:gd name="T36" fmla="*/ 0 w 19"/>
                  <a:gd name="T37" fmla="*/ 0 h 34"/>
                  <a:gd name="T38" fmla="*/ 0 w 19"/>
                  <a:gd name="T39" fmla="*/ 0 h 34"/>
                  <a:gd name="T40" fmla="*/ 0 w 19"/>
                  <a:gd name="T41" fmla="*/ 0 h 34"/>
                  <a:gd name="T42" fmla="*/ 0 w 19"/>
                  <a:gd name="T43" fmla="*/ 0 h 34"/>
                  <a:gd name="T44" fmla="*/ 0 w 19"/>
                  <a:gd name="T45" fmla="*/ 0 h 34"/>
                  <a:gd name="T46" fmla="*/ 0 w 19"/>
                  <a:gd name="T47" fmla="*/ 0 h 34"/>
                  <a:gd name="T48" fmla="*/ 0 w 19"/>
                  <a:gd name="T49" fmla="*/ 0 h 34"/>
                  <a:gd name="T50" fmla="*/ 0 w 19"/>
                  <a:gd name="T51" fmla="*/ 0 h 34"/>
                  <a:gd name="T52" fmla="*/ 0 w 19"/>
                  <a:gd name="T53" fmla="*/ 0 h 34"/>
                  <a:gd name="T54" fmla="*/ 0 w 19"/>
                  <a:gd name="T55" fmla="*/ 0 h 34"/>
                  <a:gd name="T56" fmla="*/ 0 w 19"/>
                  <a:gd name="T57" fmla="*/ 0 h 34"/>
                  <a:gd name="T58" fmla="*/ 0 w 19"/>
                  <a:gd name="T59" fmla="*/ 0 h 34"/>
                  <a:gd name="T60" fmla="*/ 0 w 19"/>
                  <a:gd name="T61" fmla="*/ 0 h 34"/>
                  <a:gd name="T62" fmla="*/ 0 w 19"/>
                  <a:gd name="T63" fmla="*/ 0 h 34"/>
                  <a:gd name="T64" fmla="*/ 0 w 19"/>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4">
                    <a:moveTo>
                      <a:pt x="0" y="22"/>
                    </a:moveTo>
                    <a:lnTo>
                      <a:pt x="0" y="25"/>
                    </a:lnTo>
                    <a:lnTo>
                      <a:pt x="0" y="28"/>
                    </a:lnTo>
                    <a:lnTo>
                      <a:pt x="2" y="28"/>
                    </a:lnTo>
                    <a:lnTo>
                      <a:pt x="2" y="30"/>
                    </a:lnTo>
                    <a:lnTo>
                      <a:pt x="5" y="34"/>
                    </a:lnTo>
                    <a:lnTo>
                      <a:pt x="7" y="34"/>
                    </a:lnTo>
                    <a:lnTo>
                      <a:pt x="9" y="34"/>
                    </a:lnTo>
                    <a:lnTo>
                      <a:pt x="12" y="34"/>
                    </a:lnTo>
                    <a:lnTo>
                      <a:pt x="14" y="34"/>
                    </a:lnTo>
                    <a:lnTo>
                      <a:pt x="17" y="30"/>
                    </a:lnTo>
                    <a:lnTo>
                      <a:pt x="17" y="28"/>
                    </a:lnTo>
                    <a:lnTo>
                      <a:pt x="19" y="28"/>
                    </a:lnTo>
                    <a:lnTo>
                      <a:pt x="19" y="25"/>
                    </a:lnTo>
                    <a:lnTo>
                      <a:pt x="19" y="17"/>
                    </a:lnTo>
                    <a:lnTo>
                      <a:pt x="19" y="11"/>
                    </a:lnTo>
                    <a:lnTo>
                      <a:pt x="19" y="8"/>
                    </a:lnTo>
                    <a:lnTo>
                      <a:pt x="17" y="5"/>
                    </a:lnTo>
                    <a:lnTo>
                      <a:pt x="14" y="3"/>
                    </a:lnTo>
                    <a:lnTo>
                      <a:pt x="12" y="0"/>
                    </a:lnTo>
                    <a:lnTo>
                      <a:pt x="9" y="0"/>
                    </a:lnTo>
                    <a:lnTo>
                      <a:pt x="7" y="0"/>
                    </a:lnTo>
                    <a:lnTo>
                      <a:pt x="7" y="3"/>
                    </a:lnTo>
                    <a:lnTo>
                      <a:pt x="5" y="3"/>
                    </a:lnTo>
                    <a:lnTo>
                      <a:pt x="2" y="5"/>
                    </a:lnTo>
                    <a:lnTo>
                      <a:pt x="0" y="8"/>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429" name="Line 299"/>
              <p:cNvSpPr>
                <a:spLocks noChangeShapeType="1"/>
              </p:cNvSpPr>
              <p:nvPr/>
            </p:nvSpPr>
            <p:spPr bwMode="auto">
              <a:xfrm>
                <a:off x="1577" y="274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30" name="Freeform 300"/>
              <p:cNvSpPr>
                <a:spLocks/>
              </p:cNvSpPr>
              <p:nvPr/>
            </p:nvSpPr>
            <p:spPr bwMode="auto">
              <a:xfrm>
                <a:off x="1575" y="2740"/>
                <a:ext cx="9" cy="6"/>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9" y="0"/>
                    </a:moveTo>
                    <a:lnTo>
                      <a:pt x="7" y="0"/>
                    </a:lnTo>
                    <a:lnTo>
                      <a:pt x="7" y="3"/>
                    </a:lnTo>
                    <a:lnTo>
                      <a:pt x="5" y="3"/>
                    </a:lnTo>
                    <a:lnTo>
                      <a:pt x="2" y="5"/>
                    </a:lnTo>
                    <a:lnTo>
                      <a:pt x="0" y="8"/>
                    </a:lnTo>
                    <a:lnTo>
                      <a:pt x="0" y="11"/>
                    </a:lnTo>
                    <a:lnTo>
                      <a:pt x="0" y="13"/>
                    </a:lnTo>
                    <a:lnTo>
                      <a:pt x="0" y="17"/>
                    </a:lnTo>
                    <a:lnTo>
                      <a:pt x="2" y="19"/>
                    </a:lnTo>
                    <a:lnTo>
                      <a:pt x="5" y="22"/>
                    </a:lnTo>
                    <a:lnTo>
                      <a:pt x="7" y="22"/>
                    </a:lnTo>
                    <a:lnTo>
                      <a:pt x="22" y="22"/>
                    </a:lnTo>
                    <a:lnTo>
                      <a:pt x="27" y="22"/>
                    </a:lnTo>
                    <a:lnTo>
                      <a:pt x="29" y="22"/>
                    </a:lnTo>
                    <a:lnTo>
                      <a:pt x="32" y="22"/>
                    </a:lnTo>
                    <a:lnTo>
                      <a:pt x="32" y="19"/>
                    </a:lnTo>
                    <a:lnTo>
                      <a:pt x="34" y="19"/>
                    </a:lnTo>
                    <a:lnTo>
                      <a:pt x="34" y="17"/>
                    </a:lnTo>
                    <a:lnTo>
                      <a:pt x="37" y="13"/>
                    </a:lnTo>
                    <a:lnTo>
                      <a:pt x="37" y="11"/>
                    </a:lnTo>
                    <a:lnTo>
                      <a:pt x="34" y="8"/>
                    </a:lnTo>
                    <a:lnTo>
                      <a:pt x="34" y="5"/>
                    </a:lnTo>
                    <a:lnTo>
                      <a:pt x="32" y="5"/>
                    </a:lnTo>
                    <a:lnTo>
                      <a:pt x="32" y="3"/>
                    </a:lnTo>
                    <a:lnTo>
                      <a:pt x="29" y="3"/>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4431" name="Line 301"/>
              <p:cNvSpPr>
                <a:spLocks noChangeShapeType="1"/>
              </p:cNvSpPr>
              <p:nvPr/>
            </p:nvSpPr>
            <p:spPr bwMode="auto">
              <a:xfrm>
                <a:off x="1579" y="274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32" name="Freeform 302"/>
              <p:cNvSpPr>
                <a:spLocks/>
              </p:cNvSpPr>
              <p:nvPr/>
            </p:nvSpPr>
            <p:spPr bwMode="auto">
              <a:xfrm>
                <a:off x="1579" y="2738"/>
                <a:ext cx="5" cy="8"/>
              </a:xfrm>
              <a:custGeom>
                <a:avLst/>
                <a:gdLst>
                  <a:gd name="T0" fmla="*/ 0 w 20"/>
                  <a:gd name="T1" fmla="*/ 0 h 30"/>
                  <a:gd name="T2" fmla="*/ 0 w 20"/>
                  <a:gd name="T3" fmla="*/ 0 h 30"/>
                  <a:gd name="T4" fmla="*/ 0 w 20"/>
                  <a:gd name="T5" fmla="*/ 0 h 30"/>
                  <a:gd name="T6" fmla="*/ 0 w 20"/>
                  <a:gd name="T7" fmla="*/ 0 h 30"/>
                  <a:gd name="T8" fmla="*/ 0 w 20"/>
                  <a:gd name="T9" fmla="*/ 0 h 30"/>
                  <a:gd name="T10" fmla="*/ 0 w 20"/>
                  <a:gd name="T11" fmla="*/ 0 h 30"/>
                  <a:gd name="T12" fmla="*/ 0 w 20"/>
                  <a:gd name="T13" fmla="*/ 0 h 30"/>
                  <a:gd name="T14" fmla="*/ 0 w 20"/>
                  <a:gd name="T15" fmla="*/ 0 h 30"/>
                  <a:gd name="T16" fmla="*/ 0 w 20"/>
                  <a:gd name="T17" fmla="*/ 0 h 30"/>
                  <a:gd name="T18" fmla="*/ 0 w 20"/>
                  <a:gd name="T19" fmla="*/ 0 h 30"/>
                  <a:gd name="T20" fmla="*/ 0 w 20"/>
                  <a:gd name="T21" fmla="*/ 0 h 30"/>
                  <a:gd name="T22" fmla="*/ 0 w 20"/>
                  <a:gd name="T23" fmla="*/ 0 h 30"/>
                  <a:gd name="T24" fmla="*/ 0 w 20"/>
                  <a:gd name="T25" fmla="*/ 0 h 30"/>
                  <a:gd name="T26" fmla="*/ 0 w 20"/>
                  <a:gd name="T27" fmla="*/ 0 h 30"/>
                  <a:gd name="T28" fmla="*/ 0 w 20"/>
                  <a:gd name="T29" fmla="*/ 0 h 30"/>
                  <a:gd name="T30" fmla="*/ 0 w 20"/>
                  <a:gd name="T31" fmla="*/ 0 h 30"/>
                  <a:gd name="T32" fmla="*/ 0 w 20"/>
                  <a:gd name="T33" fmla="*/ 0 h 30"/>
                  <a:gd name="T34" fmla="*/ 0 w 20"/>
                  <a:gd name="T35" fmla="*/ 0 h 30"/>
                  <a:gd name="T36" fmla="*/ 0 w 20"/>
                  <a:gd name="T37" fmla="*/ 0 h 30"/>
                  <a:gd name="T38" fmla="*/ 0 w 20"/>
                  <a:gd name="T39" fmla="*/ 0 h 30"/>
                  <a:gd name="T40" fmla="*/ 0 w 20"/>
                  <a:gd name="T41" fmla="*/ 0 h 30"/>
                  <a:gd name="T42" fmla="*/ 0 w 20"/>
                  <a:gd name="T43" fmla="*/ 0 h 30"/>
                  <a:gd name="T44" fmla="*/ 0 w 20"/>
                  <a:gd name="T45" fmla="*/ 0 h 30"/>
                  <a:gd name="T46" fmla="*/ 0 w 20"/>
                  <a:gd name="T47" fmla="*/ 0 h 30"/>
                  <a:gd name="T48" fmla="*/ 0 w 20"/>
                  <a:gd name="T49" fmla="*/ 0 h 30"/>
                  <a:gd name="T50" fmla="*/ 0 w 20"/>
                  <a:gd name="T51" fmla="*/ 0 h 30"/>
                  <a:gd name="T52" fmla="*/ 0 w 20"/>
                  <a:gd name="T53" fmla="*/ 0 h 30"/>
                  <a:gd name="T54" fmla="*/ 0 w 20"/>
                  <a:gd name="T55" fmla="*/ 0 h 30"/>
                  <a:gd name="T56" fmla="*/ 0 w 20"/>
                  <a:gd name="T57" fmla="*/ 0 h 30"/>
                  <a:gd name="T58" fmla="*/ 0 w 20"/>
                  <a:gd name="T59" fmla="*/ 0 h 30"/>
                  <a:gd name="T60" fmla="*/ 0 w 20"/>
                  <a:gd name="T61" fmla="*/ 0 h 30"/>
                  <a:gd name="T62" fmla="*/ 0 w 20"/>
                  <a:gd name="T63" fmla="*/ 0 h 30"/>
                  <a:gd name="T64" fmla="*/ 0 w 20"/>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0">
                    <a:moveTo>
                      <a:pt x="0" y="19"/>
                    </a:moveTo>
                    <a:lnTo>
                      <a:pt x="0" y="21"/>
                    </a:lnTo>
                    <a:lnTo>
                      <a:pt x="0" y="25"/>
                    </a:lnTo>
                    <a:lnTo>
                      <a:pt x="0" y="27"/>
                    </a:lnTo>
                    <a:lnTo>
                      <a:pt x="2" y="27"/>
                    </a:lnTo>
                    <a:lnTo>
                      <a:pt x="2" y="30"/>
                    </a:lnTo>
                    <a:lnTo>
                      <a:pt x="5" y="30"/>
                    </a:lnTo>
                    <a:lnTo>
                      <a:pt x="7" y="30"/>
                    </a:lnTo>
                    <a:lnTo>
                      <a:pt x="10" y="30"/>
                    </a:lnTo>
                    <a:lnTo>
                      <a:pt x="12" y="30"/>
                    </a:lnTo>
                    <a:lnTo>
                      <a:pt x="15" y="30"/>
                    </a:lnTo>
                    <a:lnTo>
                      <a:pt x="15" y="27"/>
                    </a:lnTo>
                    <a:lnTo>
                      <a:pt x="17" y="27"/>
                    </a:lnTo>
                    <a:lnTo>
                      <a:pt x="17" y="25"/>
                    </a:lnTo>
                    <a:lnTo>
                      <a:pt x="20" y="21"/>
                    </a:lnTo>
                    <a:lnTo>
                      <a:pt x="20" y="13"/>
                    </a:lnTo>
                    <a:lnTo>
                      <a:pt x="20" y="8"/>
                    </a:lnTo>
                    <a:lnTo>
                      <a:pt x="17" y="5"/>
                    </a:lnTo>
                    <a:lnTo>
                      <a:pt x="17" y="2"/>
                    </a:lnTo>
                    <a:lnTo>
                      <a:pt x="15" y="2"/>
                    </a:lnTo>
                    <a:lnTo>
                      <a:pt x="15" y="0"/>
                    </a:lnTo>
                    <a:lnTo>
                      <a:pt x="12" y="0"/>
                    </a:lnTo>
                    <a:lnTo>
                      <a:pt x="10" y="0"/>
                    </a:lnTo>
                    <a:lnTo>
                      <a:pt x="7" y="0"/>
                    </a:lnTo>
                    <a:lnTo>
                      <a:pt x="5" y="0"/>
                    </a:lnTo>
                    <a:lnTo>
                      <a:pt x="2" y="0"/>
                    </a:lnTo>
                    <a:lnTo>
                      <a:pt x="2" y="2"/>
                    </a:lnTo>
                    <a:lnTo>
                      <a:pt x="0" y="2"/>
                    </a:lnTo>
                    <a:lnTo>
                      <a:pt x="0" y="5"/>
                    </a:lnTo>
                    <a:lnTo>
                      <a:pt x="0" y="11"/>
                    </a:lnTo>
                    <a:lnTo>
                      <a:pt x="0" y="19"/>
                    </a:lnTo>
                    <a:close/>
                  </a:path>
                </a:pathLst>
              </a:custGeom>
              <a:solidFill>
                <a:srgbClr val="000000"/>
              </a:solidFill>
              <a:ln w="6350">
                <a:solidFill>
                  <a:srgbClr val="000000"/>
                </a:solidFill>
                <a:prstDash val="solid"/>
                <a:round/>
                <a:headEnd/>
                <a:tailEnd/>
              </a:ln>
            </p:spPr>
            <p:txBody>
              <a:bodyPr/>
              <a:lstStyle/>
              <a:p>
                <a:endParaRPr lang="de-DE"/>
              </a:p>
            </p:txBody>
          </p:sp>
          <p:sp>
            <p:nvSpPr>
              <p:cNvPr id="44433" name="Line 303"/>
              <p:cNvSpPr>
                <a:spLocks noChangeShapeType="1"/>
              </p:cNvSpPr>
              <p:nvPr/>
            </p:nvSpPr>
            <p:spPr bwMode="auto">
              <a:xfrm>
                <a:off x="1582" y="27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34" name="Freeform 304"/>
              <p:cNvSpPr>
                <a:spLocks/>
              </p:cNvSpPr>
              <p:nvPr/>
            </p:nvSpPr>
            <p:spPr bwMode="auto">
              <a:xfrm>
                <a:off x="1579" y="2738"/>
                <a:ext cx="9" cy="5"/>
              </a:xfrm>
              <a:custGeom>
                <a:avLst/>
                <a:gdLst>
                  <a:gd name="T0" fmla="*/ 0 w 35"/>
                  <a:gd name="T1" fmla="*/ 0 h 19"/>
                  <a:gd name="T2" fmla="*/ 0 w 35"/>
                  <a:gd name="T3" fmla="*/ 0 h 19"/>
                  <a:gd name="T4" fmla="*/ 0 w 35"/>
                  <a:gd name="T5" fmla="*/ 0 h 19"/>
                  <a:gd name="T6" fmla="*/ 0 w 35"/>
                  <a:gd name="T7" fmla="*/ 0 h 19"/>
                  <a:gd name="T8" fmla="*/ 0 w 35"/>
                  <a:gd name="T9" fmla="*/ 0 h 19"/>
                  <a:gd name="T10" fmla="*/ 0 w 35"/>
                  <a:gd name="T11" fmla="*/ 0 h 19"/>
                  <a:gd name="T12" fmla="*/ 0 w 35"/>
                  <a:gd name="T13" fmla="*/ 0 h 19"/>
                  <a:gd name="T14" fmla="*/ 0 w 35"/>
                  <a:gd name="T15" fmla="*/ 0 h 19"/>
                  <a:gd name="T16" fmla="*/ 0 w 35"/>
                  <a:gd name="T17" fmla="*/ 0 h 19"/>
                  <a:gd name="T18" fmla="*/ 0 w 35"/>
                  <a:gd name="T19" fmla="*/ 0 h 19"/>
                  <a:gd name="T20" fmla="*/ 0 w 35"/>
                  <a:gd name="T21" fmla="*/ 0 h 19"/>
                  <a:gd name="T22" fmla="*/ 0 w 35"/>
                  <a:gd name="T23" fmla="*/ 0 h 19"/>
                  <a:gd name="T24" fmla="*/ 0 w 35"/>
                  <a:gd name="T25" fmla="*/ 0 h 19"/>
                  <a:gd name="T26" fmla="*/ 0 w 35"/>
                  <a:gd name="T27" fmla="*/ 0 h 19"/>
                  <a:gd name="T28" fmla="*/ 0 w 35"/>
                  <a:gd name="T29" fmla="*/ 0 h 19"/>
                  <a:gd name="T30" fmla="*/ 0 w 35"/>
                  <a:gd name="T31" fmla="*/ 0 h 19"/>
                  <a:gd name="T32" fmla="*/ 0 w 35"/>
                  <a:gd name="T33" fmla="*/ 0 h 19"/>
                  <a:gd name="T34" fmla="*/ 0 w 35"/>
                  <a:gd name="T35" fmla="*/ 0 h 19"/>
                  <a:gd name="T36" fmla="*/ 0 w 35"/>
                  <a:gd name="T37" fmla="*/ 0 h 19"/>
                  <a:gd name="T38" fmla="*/ 0 w 35"/>
                  <a:gd name="T39" fmla="*/ 0 h 19"/>
                  <a:gd name="T40" fmla="*/ 0 w 35"/>
                  <a:gd name="T41" fmla="*/ 0 h 19"/>
                  <a:gd name="T42" fmla="*/ 0 w 35"/>
                  <a:gd name="T43" fmla="*/ 0 h 19"/>
                  <a:gd name="T44" fmla="*/ 0 w 35"/>
                  <a:gd name="T45" fmla="*/ 0 h 19"/>
                  <a:gd name="T46" fmla="*/ 0 w 35"/>
                  <a:gd name="T47" fmla="*/ 0 h 19"/>
                  <a:gd name="T48" fmla="*/ 0 w 35"/>
                  <a:gd name="T49" fmla="*/ 0 h 19"/>
                  <a:gd name="T50" fmla="*/ 0 w 35"/>
                  <a:gd name="T51" fmla="*/ 0 h 19"/>
                  <a:gd name="T52" fmla="*/ 0 w 35"/>
                  <a:gd name="T53" fmla="*/ 0 h 19"/>
                  <a:gd name="T54" fmla="*/ 0 w 35"/>
                  <a:gd name="T55" fmla="*/ 0 h 19"/>
                  <a:gd name="T56" fmla="*/ 0 w 35"/>
                  <a:gd name="T57" fmla="*/ 0 h 19"/>
                  <a:gd name="T58" fmla="*/ 0 w 35"/>
                  <a:gd name="T59" fmla="*/ 0 h 19"/>
                  <a:gd name="T60" fmla="*/ 0 w 35"/>
                  <a:gd name="T61" fmla="*/ 0 h 19"/>
                  <a:gd name="T62" fmla="*/ 0 w 35"/>
                  <a:gd name="T63" fmla="*/ 0 h 19"/>
                  <a:gd name="T64" fmla="*/ 0 w 35"/>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19">
                    <a:moveTo>
                      <a:pt x="10" y="0"/>
                    </a:moveTo>
                    <a:lnTo>
                      <a:pt x="7" y="0"/>
                    </a:lnTo>
                    <a:lnTo>
                      <a:pt x="5" y="0"/>
                    </a:lnTo>
                    <a:lnTo>
                      <a:pt x="2" y="0"/>
                    </a:lnTo>
                    <a:lnTo>
                      <a:pt x="2" y="2"/>
                    </a:lnTo>
                    <a:lnTo>
                      <a:pt x="0" y="2"/>
                    </a:lnTo>
                    <a:lnTo>
                      <a:pt x="0" y="5"/>
                    </a:lnTo>
                    <a:lnTo>
                      <a:pt x="0" y="8"/>
                    </a:lnTo>
                    <a:lnTo>
                      <a:pt x="0" y="11"/>
                    </a:lnTo>
                    <a:lnTo>
                      <a:pt x="0" y="13"/>
                    </a:lnTo>
                    <a:lnTo>
                      <a:pt x="0" y="16"/>
                    </a:lnTo>
                    <a:lnTo>
                      <a:pt x="2" y="16"/>
                    </a:lnTo>
                    <a:lnTo>
                      <a:pt x="2" y="19"/>
                    </a:lnTo>
                    <a:lnTo>
                      <a:pt x="5" y="19"/>
                    </a:lnTo>
                    <a:lnTo>
                      <a:pt x="7" y="19"/>
                    </a:lnTo>
                    <a:lnTo>
                      <a:pt x="22" y="19"/>
                    </a:lnTo>
                    <a:lnTo>
                      <a:pt x="27" y="19"/>
                    </a:lnTo>
                    <a:lnTo>
                      <a:pt x="30" y="19"/>
                    </a:lnTo>
                    <a:lnTo>
                      <a:pt x="32" y="16"/>
                    </a:lnTo>
                    <a:lnTo>
                      <a:pt x="35" y="13"/>
                    </a:lnTo>
                    <a:lnTo>
                      <a:pt x="35" y="11"/>
                    </a:lnTo>
                    <a:lnTo>
                      <a:pt x="35" y="8"/>
                    </a:lnTo>
                    <a:lnTo>
                      <a:pt x="35" y="5"/>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35" name="Line 305"/>
              <p:cNvSpPr>
                <a:spLocks noChangeShapeType="1"/>
              </p:cNvSpPr>
              <p:nvPr/>
            </p:nvSpPr>
            <p:spPr bwMode="auto">
              <a:xfrm>
                <a:off x="1583" y="27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36" name="Freeform 306"/>
              <p:cNvSpPr>
                <a:spLocks/>
              </p:cNvSpPr>
              <p:nvPr/>
            </p:nvSpPr>
            <p:spPr bwMode="auto">
              <a:xfrm>
                <a:off x="1583" y="2733"/>
                <a:ext cx="5"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4"/>
                    </a:moveTo>
                    <a:lnTo>
                      <a:pt x="0" y="34"/>
                    </a:lnTo>
                    <a:lnTo>
                      <a:pt x="0" y="36"/>
                    </a:lnTo>
                    <a:lnTo>
                      <a:pt x="2" y="39"/>
                    </a:lnTo>
                    <a:lnTo>
                      <a:pt x="5" y="42"/>
                    </a:lnTo>
                    <a:lnTo>
                      <a:pt x="7" y="42"/>
                    </a:lnTo>
                    <a:lnTo>
                      <a:pt x="10" y="44"/>
                    </a:lnTo>
                    <a:lnTo>
                      <a:pt x="12" y="42"/>
                    </a:lnTo>
                    <a:lnTo>
                      <a:pt x="15" y="42"/>
                    </a:lnTo>
                    <a:lnTo>
                      <a:pt x="17" y="39"/>
                    </a:lnTo>
                    <a:lnTo>
                      <a:pt x="20" y="36"/>
                    </a:lnTo>
                    <a:lnTo>
                      <a:pt x="20" y="34"/>
                    </a:lnTo>
                    <a:lnTo>
                      <a:pt x="20" y="13"/>
                    </a:lnTo>
                    <a:lnTo>
                      <a:pt x="20" y="8"/>
                    </a:lnTo>
                    <a:lnTo>
                      <a:pt x="20" y="6"/>
                    </a:lnTo>
                    <a:lnTo>
                      <a:pt x="17" y="6"/>
                    </a:lnTo>
                    <a:lnTo>
                      <a:pt x="17" y="2"/>
                    </a:lnTo>
                    <a:lnTo>
                      <a:pt x="15" y="2"/>
                    </a:lnTo>
                    <a:lnTo>
                      <a:pt x="15" y="0"/>
                    </a:lnTo>
                    <a:lnTo>
                      <a:pt x="12" y="0"/>
                    </a:lnTo>
                    <a:lnTo>
                      <a:pt x="10" y="0"/>
                    </a:lnTo>
                    <a:lnTo>
                      <a:pt x="7" y="0"/>
                    </a:lnTo>
                    <a:lnTo>
                      <a:pt x="5" y="0"/>
                    </a:lnTo>
                    <a:lnTo>
                      <a:pt x="5" y="2"/>
                    </a:lnTo>
                    <a:lnTo>
                      <a:pt x="2" y="2"/>
                    </a:lnTo>
                    <a:lnTo>
                      <a:pt x="2" y="6"/>
                    </a:lnTo>
                    <a:lnTo>
                      <a:pt x="0" y="6"/>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437" name="Line 307"/>
              <p:cNvSpPr>
                <a:spLocks noChangeShapeType="1"/>
              </p:cNvSpPr>
              <p:nvPr/>
            </p:nvSpPr>
            <p:spPr bwMode="auto">
              <a:xfrm>
                <a:off x="1586" y="27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38" name="Freeform 308"/>
              <p:cNvSpPr>
                <a:spLocks/>
              </p:cNvSpPr>
              <p:nvPr/>
            </p:nvSpPr>
            <p:spPr bwMode="auto">
              <a:xfrm>
                <a:off x="1583" y="2733"/>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0"/>
                    </a:lnTo>
                    <a:lnTo>
                      <a:pt x="5" y="2"/>
                    </a:lnTo>
                    <a:lnTo>
                      <a:pt x="2" y="2"/>
                    </a:lnTo>
                    <a:lnTo>
                      <a:pt x="2" y="6"/>
                    </a:lnTo>
                    <a:lnTo>
                      <a:pt x="0" y="6"/>
                    </a:lnTo>
                    <a:lnTo>
                      <a:pt x="0" y="8"/>
                    </a:lnTo>
                    <a:lnTo>
                      <a:pt x="0" y="11"/>
                    </a:lnTo>
                    <a:lnTo>
                      <a:pt x="0" y="13"/>
                    </a:lnTo>
                    <a:lnTo>
                      <a:pt x="2" y="17"/>
                    </a:lnTo>
                    <a:lnTo>
                      <a:pt x="2" y="19"/>
                    </a:lnTo>
                    <a:lnTo>
                      <a:pt x="5" y="19"/>
                    </a:lnTo>
                    <a:lnTo>
                      <a:pt x="5" y="23"/>
                    </a:lnTo>
                    <a:lnTo>
                      <a:pt x="7" y="23"/>
                    </a:lnTo>
                    <a:lnTo>
                      <a:pt x="38" y="23"/>
                    </a:lnTo>
                    <a:lnTo>
                      <a:pt x="46" y="23"/>
                    </a:lnTo>
                    <a:lnTo>
                      <a:pt x="48" y="19"/>
                    </a:lnTo>
                    <a:lnTo>
                      <a:pt x="50" y="19"/>
                    </a:lnTo>
                    <a:lnTo>
                      <a:pt x="50" y="17"/>
                    </a:lnTo>
                    <a:lnTo>
                      <a:pt x="53" y="13"/>
                    </a:lnTo>
                    <a:lnTo>
                      <a:pt x="53" y="11"/>
                    </a:lnTo>
                    <a:lnTo>
                      <a:pt x="53" y="8"/>
                    </a:lnTo>
                    <a:lnTo>
                      <a:pt x="53" y="6"/>
                    </a:lnTo>
                    <a:lnTo>
                      <a:pt x="50" y="6"/>
                    </a:lnTo>
                    <a:lnTo>
                      <a:pt x="50" y="2"/>
                    </a:lnTo>
                    <a:lnTo>
                      <a:pt x="48" y="2"/>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39" name="Line 309"/>
              <p:cNvSpPr>
                <a:spLocks noChangeShapeType="1"/>
              </p:cNvSpPr>
              <p:nvPr/>
            </p:nvSpPr>
            <p:spPr bwMode="auto">
              <a:xfrm>
                <a:off x="1591" y="27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40" name="Freeform 310"/>
              <p:cNvSpPr>
                <a:spLocks/>
              </p:cNvSpPr>
              <p:nvPr/>
            </p:nvSpPr>
            <p:spPr bwMode="auto">
              <a:xfrm>
                <a:off x="1591" y="2724"/>
                <a:ext cx="5" cy="14"/>
              </a:xfrm>
              <a:custGeom>
                <a:avLst/>
                <a:gdLst>
                  <a:gd name="T0" fmla="*/ 0 w 20"/>
                  <a:gd name="T1" fmla="*/ 0 h 57"/>
                  <a:gd name="T2" fmla="*/ 0 w 20"/>
                  <a:gd name="T3" fmla="*/ 0 h 57"/>
                  <a:gd name="T4" fmla="*/ 0 w 20"/>
                  <a:gd name="T5" fmla="*/ 0 h 57"/>
                  <a:gd name="T6" fmla="*/ 0 w 20"/>
                  <a:gd name="T7" fmla="*/ 0 h 57"/>
                  <a:gd name="T8" fmla="*/ 0 w 20"/>
                  <a:gd name="T9" fmla="*/ 0 h 57"/>
                  <a:gd name="T10" fmla="*/ 0 w 20"/>
                  <a:gd name="T11" fmla="*/ 0 h 57"/>
                  <a:gd name="T12" fmla="*/ 0 w 20"/>
                  <a:gd name="T13" fmla="*/ 0 h 57"/>
                  <a:gd name="T14" fmla="*/ 0 w 20"/>
                  <a:gd name="T15" fmla="*/ 0 h 57"/>
                  <a:gd name="T16" fmla="*/ 0 w 20"/>
                  <a:gd name="T17" fmla="*/ 0 h 57"/>
                  <a:gd name="T18" fmla="*/ 0 w 20"/>
                  <a:gd name="T19" fmla="*/ 0 h 57"/>
                  <a:gd name="T20" fmla="*/ 0 w 20"/>
                  <a:gd name="T21" fmla="*/ 0 h 57"/>
                  <a:gd name="T22" fmla="*/ 0 w 20"/>
                  <a:gd name="T23" fmla="*/ 0 h 57"/>
                  <a:gd name="T24" fmla="*/ 0 w 20"/>
                  <a:gd name="T25" fmla="*/ 0 h 57"/>
                  <a:gd name="T26" fmla="*/ 0 w 20"/>
                  <a:gd name="T27" fmla="*/ 0 h 57"/>
                  <a:gd name="T28" fmla="*/ 0 w 20"/>
                  <a:gd name="T29" fmla="*/ 0 h 57"/>
                  <a:gd name="T30" fmla="*/ 0 w 20"/>
                  <a:gd name="T31" fmla="*/ 0 h 57"/>
                  <a:gd name="T32" fmla="*/ 0 w 20"/>
                  <a:gd name="T33" fmla="*/ 0 h 57"/>
                  <a:gd name="T34" fmla="*/ 0 w 20"/>
                  <a:gd name="T35" fmla="*/ 0 h 57"/>
                  <a:gd name="T36" fmla="*/ 0 w 20"/>
                  <a:gd name="T37" fmla="*/ 0 h 57"/>
                  <a:gd name="T38" fmla="*/ 0 w 20"/>
                  <a:gd name="T39" fmla="*/ 0 h 57"/>
                  <a:gd name="T40" fmla="*/ 0 w 20"/>
                  <a:gd name="T41" fmla="*/ 0 h 57"/>
                  <a:gd name="T42" fmla="*/ 0 w 20"/>
                  <a:gd name="T43" fmla="*/ 0 h 57"/>
                  <a:gd name="T44" fmla="*/ 0 w 20"/>
                  <a:gd name="T45" fmla="*/ 0 h 57"/>
                  <a:gd name="T46" fmla="*/ 0 w 20"/>
                  <a:gd name="T47" fmla="*/ 0 h 57"/>
                  <a:gd name="T48" fmla="*/ 0 w 20"/>
                  <a:gd name="T49" fmla="*/ 0 h 57"/>
                  <a:gd name="T50" fmla="*/ 0 w 20"/>
                  <a:gd name="T51" fmla="*/ 0 h 57"/>
                  <a:gd name="T52" fmla="*/ 0 w 20"/>
                  <a:gd name="T53" fmla="*/ 0 h 57"/>
                  <a:gd name="T54" fmla="*/ 0 w 20"/>
                  <a:gd name="T55" fmla="*/ 0 h 57"/>
                  <a:gd name="T56" fmla="*/ 0 w 20"/>
                  <a:gd name="T57" fmla="*/ 0 h 57"/>
                  <a:gd name="T58" fmla="*/ 0 w 20"/>
                  <a:gd name="T59" fmla="*/ 0 h 57"/>
                  <a:gd name="T60" fmla="*/ 0 w 20"/>
                  <a:gd name="T61" fmla="*/ 0 h 57"/>
                  <a:gd name="T62" fmla="*/ 0 w 20"/>
                  <a:gd name="T63" fmla="*/ 0 h 57"/>
                  <a:gd name="T64" fmla="*/ 0 w 20"/>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7">
                    <a:moveTo>
                      <a:pt x="0" y="45"/>
                    </a:moveTo>
                    <a:lnTo>
                      <a:pt x="0" y="47"/>
                    </a:lnTo>
                    <a:lnTo>
                      <a:pt x="3" y="51"/>
                    </a:lnTo>
                    <a:lnTo>
                      <a:pt x="3" y="53"/>
                    </a:lnTo>
                    <a:lnTo>
                      <a:pt x="5" y="53"/>
                    </a:lnTo>
                    <a:lnTo>
                      <a:pt x="5" y="57"/>
                    </a:lnTo>
                    <a:lnTo>
                      <a:pt x="8" y="57"/>
                    </a:lnTo>
                    <a:lnTo>
                      <a:pt x="10" y="57"/>
                    </a:lnTo>
                    <a:lnTo>
                      <a:pt x="13" y="57"/>
                    </a:lnTo>
                    <a:lnTo>
                      <a:pt x="15" y="53"/>
                    </a:lnTo>
                    <a:lnTo>
                      <a:pt x="17" y="53"/>
                    </a:lnTo>
                    <a:lnTo>
                      <a:pt x="17" y="51"/>
                    </a:lnTo>
                    <a:lnTo>
                      <a:pt x="20" y="47"/>
                    </a:lnTo>
                    <a:lnTo>
                      <a:pt x="20" y="17"/>
                    </a:lnTo>
                    <a:lnTo>
                      <a:pt x="20" y="11"/>
                    </a:lnTo>
                    <a:lnTo>
                      <a:pt x="20" y="8"/>
                    </a:lnTo>
                    <a:lnTo>
                      <a:pt x="17" y="5"/>
                    </a:lnTo>
                    <a:lnTo>
                      <a:pt x="17" y="2"/>
                    </a:lnTo>
                    <a:lnTo>
                      <a:pt x="15" y="2"/>
                    </a:lnTo>
                    <a:lnTo>
                      <a:pt x="13" y="2"/>
                    </a:lnTo>
                    <a:lnTo>
                      <a:pt x="13" y="0"/>
                    </a:lnTo>
                    <a:lnTo>
                      <a:pt x="10" y="0"/>
                    </a:lnTo>
                    <a:lnTo>
                      <a:pt x="8" y="0"/>
                    </a:lnTo>
                    <a:lnTo>
                      <a:pt x="5" y="2"/>
                    </a:lnTo>
                    <a:lnTo>
                      <a:pt x="3" y="2"/>
                    </a:lnTo>
                    <a:lnTo>
                      <a:pt x="3" y="5"/>
                    </a:lnTo>
                    <a:lnTo>
                      <a:pt x="0" y="8"/>
                    </a:lnTo>
                    <a:lnTo>
                      <a:pt x="0" y="13"/>
                    </a:lnTo>
                    <a:lnTo>
                      <a:pt x="0" y="45"/>
                    </a:lnTo>
                    <a:close/>
                  </a:path>
                </a:pathLst>
              </a:custGeom>
              <a:solidFill>
                <a:srgbClr val="000000"/>
              </a:solidFill>
              <a:ln w="6350">
                <a:solidFill>
                  <a:srgbClr val="000000"/>
                </a:solidFill>
                <a:prstDash val="solid"/>
                <a:round/>
                <a:headEnd/>
                <a:tailEnd/>
              </a:ln>
            </p:spPr>
            <p:txBody>
              <a:bodyPr/>
              <a:lstStyle/>
              <a:p>
                <a:endParaRPr lang="de-DE"/>
              </a:p>
            </p:txBody>
          </p:sp>
          <p:sp>
            <p:nvSpPr>
              <p:cNvPr id="44441" name="Line 311"/>
              <p:cNvSpPr>
                <a:spLocks noChangeShapeType="1"/>
              </p:cNvSpPr>
              <p:nvPr/>
            </p:nvSpPr>
            <p:spPr bwMode="auto">
              <a:xfrm>
                <a:off x="1594" y="272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42" name="Freeform 312"/>
              <p:cNvSpPr>
                <a:spLocks/>
              </p:cNvSpPr>
              <p:nvPr/>
            </p:nvSpPr>
            <p:spPr bwMode="auto">
              <a:xfrm>
                <a:off x="1591" y="2724"/>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2"/>
                    </a:lnTo>
                    <a:lnTo>
                      <a:pt x="3" y="2"/>
                    </a:lnTo>
                    <a:lnTo>
                      <a:pt x="3" y="5"/>
                    </a:lnTo>
                    <a:lnTo>
                      <a:pt x="0" y="8"/>
                    </a:lnTo>
                    <a:lnTo>
                      <a:pt x="0" y="11"/>
                    </a:lnTo>
                    <a:lnTo>
                      <a:pt x="0" y="13"/>
                    </a:lnTo>
                    <a:lnTo>
                      <a:pt x="0" y="17"/>
                    </a:lnTo>
                    <a:lnTo>
                      <a:pt x="3" y="19"/>
                    </a:lnTo>
                    <a:lnTo>
                      <a:pt x="5" y="22"/>
                    </a:lnTo>
                    <a:lnTo>
                      <a:pt x="8" y="22"/>
                    </a:lnTo>
                    <a:lnTo>
                      <a:pt x="22" y="22"/>
                    </a:lnTo>
                    <a:lnTo>
                      <a:pt x="27" y="22"/>
                    </a:lnTo>
                    <a:lnTo>
                      <a:pt x="30" y="22"/>
                    </a:lnTo>
                    <a:lnTo>
                      <a:pt x="32" y="22"/>
                    </a:lnTo>
                    <a:lnTo>
                      <a:pt x="32" y="19"/>
                    </a:lnTo>
                    <a:lnTo>
                      <a:pt x="35" y="19"/>
                    </a:lnTo>
                    <a:lnTo>
                      <a:pt x="35" y="17"/>
                    </a:lnTo>
                    <a:lnTo>
                      <a:pt x="35" y="13"/>
                    </a:lnTo>
                    <a:lnTo>
                      <a:pt x="35" y="11"/>
                    </a:lnTo>
                    <a:lnTo>
                      <a:pt x="35" y="8"/>
                    </a:lnTo>
                    <a:lnTo>
                      <a:pt x="35" y="5"/>
                    </a:lnTo>
                    <a:lnTo>
                      <a:pt x="32" y="2"/>
                    </a:lnTo>
                    <a:lnTo>
                      <a:pt x="30"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43" name="Line 313"/>
              <p:cNvSpPr>
                <a:spLocks noChangeShapeType="1"/>
              </p:cNvSpPr>
              <p:nvPr/>
            </p:nvSpPr>
            <p:spPr bwMode="auto">
              <a:xfrm>
                <a:off x="1595" y="272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44" name="Freeform 314"/>
              <p:cNvSpPr>
                <a:spLocks/>
              </p:cNvSpPr>
              <p:nvPr/>
            </p:nvSpPr>
            <p:spPr bwMode="auto">
              <a:xfrm>
                <a:off x="1595" y="2719"/>
                <a:ext cx="5" cy="11"/>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1"/>
                    </a:moveTo>
                    <a:lnTo>
                      <a:pt x="0" y="33"/>
                    </a:lnTo>
                    <a:lnTo>
                      <a:pt x="2" y="37"/>
                    </a:lnTo>
                    <a:lnTo>
                      <a:pt x="2" y="39"/>
                    </a:lnTo>
                    <a:lnTo>
                      <a:pt x="5" y="39"/>
                    </a:lnTo>
                    <a:lnTo>
                      <a:pt x="5" y="42"/>
                    </a:lnTo>
                    <a:lnTo>
                      <a:pt x="7" y="42"/>
                    </a:lnTo>
                    <a:lnTo>
                      <a:pt x="10" y="42"/>
                    </a:lnTo>
                    <a:lnTo>
                      <a:pt x="12" y="42"/>
                    </a:lnTo>
                    <a:lnTo>
                      <a:pt x="15" y="42"/>
                    </a:lnTo>
                    <a:lnTo>
                      <a:pt x="17" y="42"/>
                    </a:lnTo>
                    <a:lnTo>
                      <a:pt x="17" y="39"/>
                    </a:lnTo>
                    <a:lnTo>
                      <a:pt x="20" y="39"/>
                    </a:lnTo>
                    <a:lnTo>
                      <a:pt x="20" y="37"/>
                    </a:lnTo>
                    <a:lnTo>
                      <a:pt x="20" y="33"/>
                    </a:lnTo>
                    <a:lnTo>
                      <a:pt x="20" y="14"/>
                    </a:lnTo>
                    <a:lnTo>
                      <a:pt x="20" y="8"/>
                    </a:lnTo>
                    <a:lnTo>
                      <a:pt x="20" y="6"/>
                    </a:lnTo>
                    <a:lnTo>
                      <a:pt x="20" y="2"/>
                    </a:lnTo>
                    <a:lnTo>
                      <a:pt x="17" y="2"/>
                    </a:lnTo>
                    <a:lnTo>
                      <a:pt x="17" y="0"/>
                    </a:lnTo>
                    <a:lnTo>
                      <a:pt x="15" y="0"/>
                    </a:lnTo>
                    <a:lnTo>
                      <a:pt x="12" y="0"/>
                    </a:lnTo>
                    <a:lnTo>
                      <a:pt x="10" y="0"/>
                    </a:lnTo>
                    <a:lnTo>
                      <a:pt x="7" y="0"/>
                    </a:lnTo>
                    <a:lnTo>
                      <a:pt x="5" y="0"/>
                    </a:lnTo>
                    <a:lnTo>
                      <a:pt x="5" y="2"/>
                    </a:lnTo>
                    <a:lnTo>
                      <a:pt x="2" y="2"/>
                    </a:lnTo>
                    <a:lnTo>
                      <a:pt x="2" y="6"/>
                    </a:lnTo>
                    <a:lnTo>
                      <a:pt x="0" y="12"/>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445" name="Line 315"/>
              <p:cNvSpPr>
                <a:spLocks noChangeShapeType="1"/>
              </p:cNvSpPr>
              <p:nvPr/>
            </p:nvSpPr>
            <p:spPr bwMode="auto">
              <a:xfrm>
                <a:off x="1598" y="271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46" name="Freeform 316"/>
              <p:cNvSpPr>
                <a:spLocks/>
              </p:cNvSpPr>
              <p:nvPr/>
            </p:nvSpPr>
            <p:spPr bwMode="auto">
              <a:xfrm>
                <a:off x="1595" y="2719"/>
                <a:ext cx="9" cy="6"/>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10" y="0"/>
                    </a:lnTo>
                    <a:lnTo>
                      <a:pt x="7" y="0"/>
                    </a:lnTo>
                    <a:lnTo>
                      <a:pt x="5" y="0"/>
                    </a:lnTo>
                    <a:lnTo>
                      <a:pt x="5" y="2"/>
                    </a:lnTo>
                    <a:lnTo>
                      <a:pt x="2" y="2"/>
                    </a:lnTo>
                    <a:lnTo>
                      <a:pt x="2" y="6"/>
                    </a:lnTo>
                    <a:lnTo>
                      <a:pt x="0" y="8"/>
                    </a:lnTo>
                    <a:lnTo>
                      <a:pt x="0" y="12"/>
                    </a:lnTo>
                    <a:lnTo>
                      <a:pt x="2" y="14"/>
                    </a:lnTo>
                    <a:lnTo>
                      <a:pt x="2" y="16"/>
                    </a:lnTo>
                    <a:lnTo>
                      <a:pt x="5" y="16"/>
                    </a:lnTo>
                    <a:lnTo>
                      <a:pt x="5" y="20"/>
                    </a:lnTo>
                    <a:lnTo>
                      <a:pt x="7" y="20"/>
                    </a:lnTo>
                    <a:lnTo>
                      <a:pt x="10" y="22"/>
                    </a:lnTo>
                    <a:lnTo>
                      <a:pt x="25" y="22"/>
                    </a:lnTo>
                    <a:lnTo>
                      <a:pt x="31" y="22"/>
                    </a:lnTo>
                    <a:lnTo>
                      <a:pt x="31" y="20"/>
                    </a:lnTo>
                    <a:lnTo>
                      <a:pt x="33" y="20"/>
                    </a:lnTo>
                    <a:lnTo>
                      <a:pt x="36" y="16"/>
                    </a:lnTo>
                    <a:lnTo>
                      <a:pt x="36" y="14"/>
                    </a:lnTo>
                    <a:lnTo>
                      <a:pt x="38" y="12"/>
                    </a:lnTo>
                    <a:lnTo>
                      <a:pt x="38" y="8"/>
                    </a:lnTo>
                    <a:lnTo>
                      <a:pt x="36" y="6"/>
                    </a:lnTo>
                    <a:lnTo>
                      <a:pt x="36" y="2"/>
                    </a:lnTo>
                    <a:lnTo>
                      <a:pt x="33" y="0"/>
                    </a:lnTo>
                    <a:lnTo>
                      <a:pt x="31"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47" name="Line 317"/>
              <p:cNvSpPr>
                <a:spLocks noChangeShapeType="1"/>
              </p:cNvSpPr>
              <p:nvPr/>
            </p:nvSpPr>
            <p:spPr bwMode="auto">
              <a:xfrm>
                <a:off x="1599" y="27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48" name="Freeform 318"/>
              <p:cNvSpPr>
                <a:spLocks/>
              </p:cNvSpPr>
              <p:nvPr/>
            </p:nvSpPr>
            <p:spPr bwMode="auto">
              <a:xfrm>
                <a:off x="1599" y="2716"/>
                <a:ext cx="5" cy="9"/>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3"/>
                    </a:moveTo>
                    <a:lnTo>
                      <a:pt x="0" y="23"/>
                    </a:lnTo>
                    <a:lnTo>
                      <a:pt x="0" y="25"/>
                    </a:lnTo>
                    <a:lnTo>
                      <a:pt x="0" y="27"/>
                    </a:lnTo>
                    <a:lnTo>
                      <a:pt x="3" y="27"/>
                    </a:lnTo>
                    <a:lnTo>
                      <a:pt x="5" y="31"/>
                    </a:lnTo>
                    <a:lnTo>
                      <a:pt x="8" y="33"/>
                    </a:lnTo>
                    <a:lnTo>
                      <a:pt x="11" y="33"/>
                    </a:lnTo>
                    <a:lnTo>
                      <a:pt x="14" y="33"/>
                    </a:lnTo>
                    <a:lnTo>
                      <a:pt x="14" y="31"/>
                    </a:lnTo>
                    <a:lnTo>
                      <a:pt x="16" y="31"/>
                    </a:lnTo>
                    <a:lnTo>
                      <a:pt x="19" y="27"/>
                    </a:lnTo>
                    <a:lnTo>
                      <a:pt x="19" y="25"/>
                    </a:lnTo>
                    <a:lnTo>
                      <a:pt x="21" y="23"/>
                    </a:lnTo>
                    <a:lnTo>
                      <a:pt x="21" y="13"/>
                    </a:lnTo>
                    <a:lnTo>
                      <a:pt x="21" y="8"/>
                    </a:lnTo>
                    <a:lnTo>
                      <a:pt x="19" y="5"/>
                    </a:lnTo>
                    <a:lnTo>
                      <a:pt x="19" y="2"/>
                    </a:lnTo>
                    <a:lnTo>
                      <a:pt x="16" y="0"/>
                    </a:lnTo>
                    <a:lnTo>
                      <a:pt x="14" y="0"/>
                    </a:lnTo>
                    <a:lnTo>
                      <a:pt x="11" y="0"/>
                    </a:lnTo>
                    <a:lnTo>
                      <a:pt x="8" y="0"/>
                    </a:lnTo>
                    <a:lnTo>
                      <a:pt x="5" y="0"/>
                    </a:lnTo>
                    <a:lnTo>
                      <a:pt x="3" y="2"/>
                    </a:lnTo>
                    <a:lnTo>
                      <a:pt x="0"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449" name="Line 319"/>
              <p:cNvSpPr>
                <a:spLocks noChangeShapeType="1"/>
              </p:cNvSpPr>
              <p:nvPr/>
            </p:nvSpPr>
            <p:spPr bwMode="auto">
              <a:xfrm>
                <a:off x="1602" y="27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50" name="Freeform 320"/>
              <p:cNvSpPr>
                <a:spLocks/>
              </p:cNvSpPr>
              <p:nvPr/>
            </p:nvSpPr>
            <p:spPr bwMode="auto">
              <a:xfrm>
                <a:off x="1599" y="2716"/>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8" y="0"/>
                    </a:lnTo>
                    <a:lnTo>
                      <a:pt x="5" y="0"/>
                    </a:lnTo>
                    <a:lnTo>
                      <a:pt x="3" y="2"/>
                    </a:lnTo>
                    <a:lnTo>
                      <a:pt x="0" y="5"/>
                    </a:lnTo>
                    <a:lnTo>
                      <a:pt x="0" y="8"/>
                    </a:lnTo>
                    <a:lnTo>
                      <a:pt x="0" y="11"/>
                    </a:lnTo>
                    <a:lnTo>
                      <a:pt x="0" y="13"/>
                    </a:lnTo>
                    <a:lnTo>
                      <a:pt x="0" y="17"/>
                    </a:lnTo>
                    <a:lnTo>
                      <a:pt x="3" y="19"/>
                    </a:lnTo>
                    <a:lnTo>
                      <a:pt x="5" y="19"/>
                    </a:lnTo>
                    <a:lnTo>
                      <a:pt x="8" y="23"/>
                    </a:lnTo>
                    <a:lnTo>
                      <a:pt x="24" y="23"/>
                    </a:lnTo>
                    <a:lnTo>
                      <a:pt x="29" y="23"/>
                    </a:lnTo>
                    <a:lnTo>
                      <a:pt x="31" y="19"/>
                    </a:lnTo>
                    <a:lnTo>
                      <a:pt x="34" y="19"/>
                    </a:lnTo>
                    <a:lnTo>
                      <a:pt x="36" y="17"/>
                    </a:lnTo>
                    <a:lnTo>
                      <a:pt x="36" y="13"/>
                    </a:lnTo>
                    <a:lnTo>
                      <a:pt x="36" y="11"/>
                    </a:lnTo>
                    <a:lnTo>
                      <a:pt x="36" y="8"/>
                    </a:lnTo>
                    <a:lnTo>
                      <a:pt x="36" y="5"/>
                    </a:lnTo>
                    <a:lnTo>
                      <a:pt x="34" y="2"/>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451" name="Line 321"/>
              <p:cNvSpPr>
                <a:spLocks noChangeShapeType="1"/>
              </p:cNvSpPr>
              <p:nvPr/>
            </p:nvSpPr>
            <p:spPr bwMode="auto">
              <a:xfrm>
                <a:off x="1603" y="271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52" name="Freeform 322"/>
              <p:cNvSpPr>
                <a:spLocks/>
              </p:cNvSpPr>
              <p:nvPr/>
            </p:nvSpPr>
            <p:spPr bwMode="auto">
              <a:xfrm>
                <a:off x="1603" y="2714"/>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5"/>
                    </a:lnTo>
                    <a:lnTo>
                      <a:pt x="3" y="25"/>
                    </a:lnTo>
                    <a:lnTo>
                      <a:pt x="3" y="29"/>
                    </a:lnTo>
                    <a:lnTo>
                      <a:pt x="3" y="31"/>
                    </a:lnTo>
                    <a:lnTo>
                      <a:pt x="5" y="31"/>
                    </a:lnTo>
                    <a:lnTo>
                      <a:pt x="8" y="31"/>
                    </a:lnTo>
                    <a:lnTo>
                      <a:pt x="8" y="35"/>
                    </a:lnTo>
                    <a:lnTo>
                      <a:pt x="10" y="35"/>
                    </a:lnTo>
                    <a:lnTo>
                      <a:pt x="13" y="35"/>
                    </a:lnTo>
                    <a:lnTo>
                      <a:pt x="15" y="31"/>
                    </a:lnTo>
                    <a:lnTo>
                      <a:pt x="18" y="31"/>
                    </a:lnTo>
                    <a:lnTo>
                      <a:pt x="20" y="29"/>
                    </a:lnTo>
                    <a:lnTo>
                      <a:pt x="20" y="25"/>
                    </a:lnTo>
                    <a:lnTo>
                      <a:pt x="20" y="17"/>
                    </a:lnTo>
                    <a:lnTo>
                      <a:pt x="20" y="8"/>
                    </a:lnTo>
                    <a:lnTo>
                      <a:pt x="20" y="6"/>
                    </a:lnTo>
                    <a:lnTo>
                      <a:pt x="18" y="3"/>
                    </a:lnTo>
                    <a:lnTo>
                      <a:pt x="15" y="3"/>
                    </a:lnTo>
                    <a:lnTo>
                      <a:pt x="15" y="0"/>
                    </a:lnTo>
                    <a:lnTo>
                      <a:pt x="13" y="0"/>
                    </a:lnTo>
                    <a:lnTo>
                      <a:pt x="10" y="0"/>
                    </a:lnTo>
                    <a:lnTo>
                      <a:pt x="8" y="0"/>
                    </a:lnTo>
                    <a:lnTo>
                      <a:pt x="5" y="3"/>
                    </a:lnTo>
                    <a:lnTo>
                      <a:pt x="3" y="3"/>
                    </a:lnTo>
                    <a:lnTo>
                      <a:pt x="3"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453" name="Line 323"/>
              <p:cNvSpPr>
                <a:spLocks noChangeShapeType="1"/>
              </p:cNvSpPr>
              <p:nvPr/>
            </p:nvSpPr>
            <p:spPr bwMode="auto">
              <a:xfrm>
                <a:off x="1606" y="27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54" name="Freeform 324"/>
              <p:cNvSpPr>
                <a:spLocks/>
              </p:cNvSpPr>
              <p:nvPr/>
            </p:nvSpPr>
            <p:spPr bwMode="auto">
              <a:xfrm>
                <a:off x="1603" y="2714"/>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8" y="0"/>
                    </a:lnTo>
                    <a:lnTo>
                      <a:pt x="5" y="3"/>
                    </a:lnTo>
                    <a:lnTo>
                      <a:pt x="3" y="3"/>
                    </a:lnTo>
                    <a:lnTo>
                      <a:pt x="3" y="6"/>
                    </a:lnTo>
                    <a:lnTo>
                      <a:pt x="0" y="8"/>
                    </a:lnTo>
                    <a:lnTo>
                      <a:pt x="0" y="12"/>
                    </a:lnTo>
                    <a:lnTo>
                      <a:pt x="0" y="14"/>
                    </a:lnTo>
                    <a:lnTo>
                      <a:pt x="3" y="14"/>
                    </a:lnTo>
                    <a:lnTo>
                      <a:pt x="3" y="17"/>
                    </a:lnTo>
                    <a:lnTo>
                      <a:pt x="3" y="20"/>
                    </a:lnTo>
                    <a:lnTo>
                      <a:pt x="5" y="20"/>
                    </a:lnTo>
                    <a:lnTo>
                      <a:pt x="8" y="23"/>
                    </a:lnTo>
                    <a:lnTo>
                      <a:pt x="23" y="23"/>
                    </a:lnTo>
                    <a:lnTo>
                      <a:pt x="28" y="23"/>
                    </a:lnTo>
                    <a:lnTo>
                      <a:pt x="30" y="23"/>
                    </a:lnTo>
                    <a:lnTo>
                      <a:pt x="33" y="20"/>
                    </a:lnTo>
                    <a:lnTo>
                      <a:pt x="35" y="17"/>
                    </a:lnTo>
                    <a:lnTo>
                      <a:pt x="35" y="14"/>
                    </a:lnTo>
                    <a:lnTo>
                      <a:pt x="38" y="14"/>
                    </a:lnTo>
                    <a:lnTo>
                      <a:pt x="38" y="12"/>
                    </a:lnTo>
                    <a:lnTo>
                      <a:pt x="38" y="8"/>
                    </a:lnTo>
                    <a:lnTo>
                      <a:pt x="35" y="6"/>
                    </a:lnTo>
                    <a:lnTo>
                      <a:pt x="33"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55" name="Line 325"/>
              <p:cNvSpPr>
                <a:spLocks noChangeShapeType="1"/>
              </p:cNvSpPr>
              <p:nvPr/>
            </p:nvSpPr>
            <p:spPr bwMode="auto">
              <a:xfrm>
                <a:off x="1608" y="27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56" name="Freeform 326"/>
              <p:cNvSpPr>
                <a:spLocks/>
              </p:cNvSpPr>
              <p:nvPr/>
            </p:nvSpPr>
            <p:spPr bwMode="auto">
              <a:xfrm>
                <a:off x="1608" y="2711"/>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8"/>
                    </a:lnTo>
                    <a:lnTo>
                      <a:pt x="2" y="31"/>
                    </a:lnTo>
                    <a:lnTo>
                      <a:pt x="5" y="34"/>
                    </a:lnTo>
                    <a:lnTo>
                      <a:pt x="7" y="34"/>
                    </a:lnTo>
                    <a:lnTo>
                      <a:pt x="10" y="34"/>
                    </a:lnTo>
                    <a:lnTo>
                      <a:pt x="12" y="34"/>
                    </a:lnTo>
                    <a:lnTo>
                      <a:pt x="15" y="31"/>
                    </a:lnTo>
                    <a:lnTo>
                      <a:pt x="17" y="28"/>
                    </a:lnTo>
                    <a:lnTo>
                      <a:pt x="17" y="25"/>
                    </a:lnTo>
                    <a:lnTo>
                      <a:pt x="20" y="25"/>
                    </a:lnTo>
                    <a:lnTo>
                      <a:pt x="20" y="17"/>
                    </a:lnTo>
                    <a:lnTo>
                      <a:pt x="20" y="8"/>
                    </a:lnTo>
                    <a:lnTo>
                      <a:pt x="17" y="8"/>
                    </a:lnTo>
                    <a:lnTo>
                      <a:pt x="17" y="6"/>
                    </a:lnTo>
                    <a:lnTo>
                      <a:pt x="15" y="2"/>
                    </a:lnTo>
                    <a:lnTo>
                      <a:pt x="12" y="0"/>
                    </a:lnTo>
                    <a:lnTo>
                      <a:pt x="10" y="0"/>
                    </a:lnTo>
                    <a:lnTo>
                      <a:pt x="7" y="0"/>
                    </a:lnTo>
                    <a:lnTo>
                      <a:pt x="5" y="0"/>
                    </a:lnTo>
                    <a:lnTo>
                      <a:pt x="2" y="2"/>
                    </a:lnTo>
                    <a:lnTo>
                      <a:pt x="0" y="6"/>
                    </a:lnTo>
                    <a:lnTo>
                      <a:pt x="0"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457" name="Line 327"/>
              <p:cNvSpPr>
                <a:spLocks noChangeShapeType="1"/>
              </p:cNvSpPr>
              <p:nvPr/>
            </p:nvSpPr>
            <p:spPr bwMode="auto">
              <a:xfrm>
                <a:off x="1610" y="27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58" name="Freeform 328"/>
              <p:cNvSpPr>
                <a:spLocks/>
              </p:cNvSpPr>
              <p:nvPr/>
            </p:nvSpPr>
            <p:spPr bwMode="auto">
              <a:xfrm>
                <a:off x="1608" y="2711"/>
                <a:ext cx="8"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2"/>
                    </a:lnTo>
                    <a:lnTo>
                      <a:pt x="0" y="6"/>
                    </a:lnTo>
                    <a:lnTo>
                      <a:pt x="0" y="8"/>
                    </a:lnTo>
                    <a:lnTo>
                      <a:pt x="0" y="11"/>
                    </a:lnTo>
                    <a:lnTo>
                      <a:pt x="0" y="14"/>
                    </a:lnTo>
                    <a:lnTo>
                      <a:pt x="0" y="17"/>
                    </a:lnTo>
                    <a:lnTo>
                      <a:pt x="2" y="19"/>
                    </a:lnTo>
                    <a:lnTo>
                      <a:pt x="5" y="23"/>
                    </a:lnTo>
                    <a:lnTo>
                      <a:pt x="7" y="23"/>
                    </a:lnTo>
                    <a:lnTo>
                      <a:pt x="22" y="23"/>
                    </a:lnTo>
                    <a:lnTo>
                      <a:pt x="27" y="23"/>
                    </a:lnTo>
                    <a:lnTo>
                      <a:pt x="29" y="23"/>
                    </a:lnTo>
                    <a:lnTo>
                      <a:pt x="29" y="19"/>
                    </a:lnTo>
                    <a:lnTo>
                      <a:pt x="33" y="19"/>
                    </a:lnTo>
                    <a:lnTo>
                      <a:pt x="33" y="17"/>
                    </a:lnTo>
                    <a:lnTo>
                      <a:pt x="35" y="17"/>
                    </a:lnTo>
                    <a:lnTo>
                      <a:pt x="35" y="14"/>
                    </a:lnTo>
                    <a:lnTo>
                      <a:pt x="35" y="11"/>
                    </a:lnTo>
                    <a:lnTo>
                      <a:pt x="35" y="8"/>
                    </a:lnTo>
                    <a:lnTo>
                      <a:pt x="33" y="6"/>
                    </a:lnTo>
                    <a:lnTo>
                      <a:pt x="33" y="2"/>
                    </a:lnTo>
                    <a:lnTo>
                      <a:pt x="29" y="2"/>
                    </a:lnTo>
                    <a:lnTo>
                      <a:pt x="29"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59" name="Line 329"/>
              <p:cNvSpPr>
                <a:spLocks noChangeShapeType="1"/>
              </p:cNvSpPr>
              <p:nvPr/>
            </p:nvSpPr>
            <p:spPr bwMode="auto">
              <a:xfrm>
                <a:off x="1612" y="27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60" name="Freeform 330"/>
              <p:cNvSpPr>
                <a:spLocks/>
              </p:cNvSpPr>
              <p:nvPr/>
            </p:nvSpPr>
            <p:spPr bwMode="auto">
              <a:xfrm>
                <a:off x="1612" y="2705"/>
                <a:ext cx="4"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7"/>
                    </a:lnTo>
                    <a:lnTo>
                      <a:pt x="0" y="40"/>
                    </a:lnTo>
                    <a:lnTo>
                      <a:pt x="2" y="40"/>
                    </a:lnTo>
                    <a:lnTo>
                      <a:pt x="2" y="42"/>
                    </a:lnTo>
                    <a:lnTo>
                      <a:pt x="5" y="42"/>
                    </a:lnTo>
                    <a:lnTo>
                      <a:pt x="7" y="46"/>
                    </a:lnTo>
                    <a:lnTo>
                      <a:pt x="9" y="46"/>
                    </a:lnTo>
                    <a:lnTo>
                      <a:pt x="12" y="46"/>
                    </a:lnTo>
                    <a:lnTo>
                      <a:pt x="14" y="46"/>
                    </a:lnTo>
                    <a:lnTo>
                      <a:pt x="14" y="42"/>
                    </a:lnTo>
                    <a:lnTo>
                      <a:pt x="18" y="42"/>
                    </a:lnTo>
                    <a:lnTo>
                      <a:pt x="18" y="40"/>
                    </a:lnTo>
                    <a:lnTo>
                      <a:pt x="20" y="40"/>
                    </a:lnTo>
                    <a:lnTo>
                      <a:pt x="20" y="37"/>
                    </a:lnTo>
                    <a:lnTo>
                      <a:pt x="20" y="17"/>
                    </a:lnTo>
                    <a:lnTo>
                      <a:pt x="20" y="12"/>
                    </a:lnTo>
                    <a:lnTo>
                      <a:pt x="20" y="8"/>
                    </a:lnTo>
                    <a:lnTo>
                      <a:pt x="18" y="6"/>
                    </a:lnTo>
                    <a:lnTo>
                      <a:pt x="14" y="2"/>
                    </a:lnTo>
                    <a:lnTo>
                      <a:pt x="12" y="2"/>
                    </a:lnTo>
                    <a:lnTo>
                      <a:pt x="9" y="0"/>
                    </a:lnTo>
                    <a:lnTo>
                      <a:pt x="7" y="2"/>
                    </a:lnTo>
                    <a:lnTo>
                      <a:pt x="5" y="2"/>
                    </a:lnTo>
                    <a:lnTo>
                      <a:pt x="2" y="6"/>
                    </a:lnTo>
                    <a:lnTo>
                      <a:pt x="0" y="8"/>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461" name="Line 331"/>
              <p:cNvSpPr>
                <a:spLocks noChangeShapeType="1"/>
              </p:cNvSpPr>
              <p:nvPr/>
            </p:nvSpPr>
            <p:spPr bwMode="auto">
              <a:xfrm>
                <a:off x="1614" y="270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62" name="Freeform 332"/>
              <p:cNvSpPr>
                <a:spLocks/>
              </p:cNvSpPr>
              <p:nvPr/>
            </p:nvSpPr>
            <p:spPr bwMode="auto">
              <a:xfrm>
                <a:off x="1612" y="2705"/>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9" y="0"/>
                    </a:moveTo>
                    <a:lnTo>
                      <a:pt x="7" y="2"/>
                    </a:lnTo>
                    <a:lnTo>
                      <a:pt x="5" y="2"/>
                    </a:lnTo>
                    <a:lnTo>
                      <a:pt x="2" y="6"/>
                    </a:lnTo>
                    <a:lnTo>
                      <a:pt x="0" y="8"/>
                    </a:lnTo>
                    <a:lnTo>
                      <a:pt x="0" y="12"/>
                    </a:lnTo>
                    <a:lnTo>
                      <a:pt x="0" y="14"/>
                    </a:lnTo>
                    <a:lnTo>
                      <a:pt x="0" y="17"/>
                    </a:lnTo>
                    <a:lnTo>
                      <a:pt x="2" y="20"/>
                    </a:lnTo>
                    <a:lnTo>
                      <a:pt x="5" y="23"/>
                    </a:lnTo>
                    <a:lnTo>
                      <a:pt x="7" y="23"/>
                    </a:lnTo>
                    <a:lnTo>
                      <a:pt x="23" y="23"/>
                    </a:lnTo>
                    <a:lnTo>
                      <a:pt x="28" y="23"/>
                    </a:lnTo>
                    <a:lnTo>
                      <a:pt x="30" y="23"/>
                    </a:lnTo>
                    <a:lnTo>
                      <a:pt x="33" y="23"/>
                    </a:lnTo>
                    <a:lnTo>
                      <a:pt x="33" y="20"/>
                    </a:lnTo>
                    <a:lnTo>
                      <a:pt x="35" y="20"/>
                    </a:lnTo>
                    <a:lnTo>
                      <a:pt x="35" y="17"/>
                    </a:lnTo>
                    <a:lnTo>
                      <a:pt x="35" y="14"/>
                    </a:lnTo>
                    <a:lnTo>
                      <a:pt x="38" y="12"/>
                    </a:lnTo>
                    <a:lnTo>
                      <a:pt x="35" y="12"/>
                    </a:lnTo>
                    <a:lnTo>
                      <a:pt x="35" y="8"/>
                    </a:lnTo>
                    <a:lnTo>
                      <a:pt x="35" y="6"/>
                    </a:lnTo>
                    <a:lnTo>
                      <a:pt x="33" y="6"/>
                    </a:lnTo>
                    <a:lnTo>
                      <a:pt x="33" y="2"/>
                    </a:lnTo>
                    <a:lnTo>
                      <a:pt x="30" y="2"/>
                    </a:lnTo>
                    <a:lnTo>
                      <a:pt x="25"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4463" name="Line 333"/>
              <p:cNvSpPr>
                <a:spLocks noChangeShapeType="1"/>
              </p:cNvSpPr>
              <p:nvPr/>
            </p:nvSpPr>
            <p:spPr bwMode="auto">
              <a:xfrm>
                <a:off x="1616" y="27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64" name="Freeform 334"/>
              <p:cNvSpPr>
                <a:spLocks/>
              </p:cNvSpPr>
              <p:nvPr/>
            </p:nvSpPr>
            <p:spPr bwMode="auto">
              <a:xfrm>
                <a:off x="1616" y="2703"/>
                <a:ext cx="4" cy="8"/>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w 17"/>
                  <a:gd name="T13" fmla="*/ 0 h 32"/>
                  <a:gd name="T14" fmla="*/ 0 w 17"/>
                  <a:gd name="T15" fmla="*/ 0 h 32"/>
                  <a:gd name="T16" fmla="*/ 0 w 17"/>
                  <a:gd name="T17" fmla="*/ 0 h 32"/>
                  <a:gd name="T18" fmla="*/ 0 w 17"/>
                  <a:gd name="T19" fmla="*/ 0 h 32"/>
                  <a:gd name="T20" fmla="*/ 0 w 17"/>
                  <a:gd name="T21" fmla="*/ 0 h 32"/>
                  <a:gd name="T22" fmla="*/ 0 w 17"/>
                  <a:gd name="T23" fmla="*/ 0 h 32"/>
                  <a:gd name="T24" fmla="*/ 0 w 17"/>
                  <a:gd name="T25" fmla="*/ 0 h 32"/>
                  <a:gd name="T26" fmla="*/ 0 w 17"/>
                  <a:gd name="T27" fmla="*/ 0 h 32"/>
                  <a:gd name="T28" fmla="*/ 0 w 17"/>
                  <a:gd name="T29" fmla="*/ 0 h 32"/>
                  <a:gd name="T30" fmla="*/ 0 w 17"/>
                  <a:gd name="T31" fmla="*/ 0 h 32"/>
                  <a:gd name="T32" fmla="*/ 0 w 17"/>
                  <a:gd name="T33" fmla="*/ 0 h 32"/>
                  <a:gd name="T34" fmla="*/ 0 w 17"/>
                  <a:gd name="T35" fmla="*/ 0 h 32"/>
                  <a:gd name="T36" fmla="*/ 0 w 17"/>
                  <a:gd name="T37" fmla="*/ 0 h 32"/>
                  <a:gd name="T38" fmla="*/ 0 w 17"/>
                  <a:gd name="T39" fmla="*/ 0 h 32"/>
                  <a:gd name="T40" fmla="*/ 0 w 17"/>
                  <a:gd name="T41" fmla="*/ 0 h 32"/>
                  <a:gd name="T42" fmla="*/ 0 w 17"/>
                  <a:gd name="T43" fmla="*/ 0 h 32"/>
                  <a:gd name="T44" fmla="*/ 0 w 17"/>
                  <a:gd name="T45" fmla="*/ 0 h 32"/>
                  <a:gd name="T46" fmla="*/ 0 w 17"/>
                  <a:gd name="T47" fmla="*/ 0 h 32"/>
                  <a:gd name="T48" fmla="*/ 0 w 17"/>
                  <a:gd name="T49" fmla="*/ 0 h 32"/>
                  <a:gd name="T50" fmla="*/ 0 w 17"/>
                  <a:gd name="T51" fmla="*/ 0 h 32"/>
                  <a:gd name="T52" fmla="*/ 0 w 17"/>
                  <a:gd name="T53" fmla="*/ 0 h 32"/>
                  <a:gd name="T54" fmla="*/ 0 w 17"/>
                  <a:gd name="T55" fmla="*/ 0 h 32"/>
                  <a:gd name="T56" fmla="*/ 0 w 17"/>
                  <a:gd name="T57" fmla="*/ 0 h 32"/>
                  <a:gd name="T58" fmla="*/ 0 w 17"/>
                  <a:gd name="T59" fmla="*/ 0 h 32"/>
                  <a:gd name="T60" fmla="*/ 0 w 17"/>
                  <a:gd name="T61" fmla="*/ 0 h 32"/>
                  <a:gd name="T62" fmla="*/ 0 w 17"/>
                  <a:gd name="T63" fmla="*/ 0 h 32"/>
                  <a:gd name="T64" fmla="*/ 0 w 1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2">
                    <a:moveTo>
                      <a:pt x="0" y="21"/>
                    </a:moveTo>
                    <a:lnTo>
                      <a:pt x="0" y="23"/>
                    </a:lnTo>
                    <a:lnTo>
                      <a:pt x="0" y="26"/>
                    </a:lnTo>
                    <a:lnTo>
                      <a:pt x="0" y="29"/>
                    </a:lnTo>
                    <a:lnTo>
                      <a:pt x="2" y="29"/>
                    </a:lnTo>
                    <a:lnTo>
                      <a:pt x="2" y="32"/>
                    </a:lnTo>
                    <a:lnTo>
                      <a:pt x="5" y="32"/>
                    </a:lnTo>
                    <a:lnTo>
                      <a:pt x="7" y="32"/>
                    </a:lnTo>
                    <a:lnTo>
                      <a:pt x="10" y="32"/>
                    </a:lnTo>
                    <a:lnTo>
                      <a:pt x="12" y="32"/>
                    </a:lnTo>
                    <a:lnTo>
                      <a:pt x="15" y="32"/>
                    </a:lnTo>
                    <a:lnTo>
                      <a:pt x="15" y="29"/>
                    </a:lnTo>
                    <a:lnTo>
                      <a:pt x="17" y="29"/>
                    </a:lnTo>
                    <a:lnTo>
                      <a:pt x="17" y="26"/>
                    </a:lnTo>
                    <a:lnTo>
                      <a:pt x="17" y="23"/>
                    </a:lnTo>
                    <a:lnTo>
                      <a:pt x="17" y="15"/>
                    </a:lnTo>
                    <a:lnTo>
                      <a:pt x="17" y="9"/>
                    </a:lnTo>
                    <a:lnTo>
                      <a:pt x="17" y="6"/>
                    </a:lnTo>
                    <a:lnTo>
                      <a:pt x="17" y="3"/>
                    </a:lnTo>
                    <a:lnTo>
                      <a:pt x="15" y="3"/>
                    </a:lnTo>
                    <a:lnTo>
                      <a:pt x="15" y="0"/>
                    </a:lnTo>
                    <a:lnTo>
                      <a:pt x="12" y="0"/>
                    </a:lnTo>
                    <a:lnTo>
                      <a:pt x="10" y="0"/>
                    </a:lnTo>
                    <a:lnTo>
                      <a:pt x="7" y="0"/>
                    </a:lnTo>
                    <a:lnTo>
                      <a:pt x="5" y="0"/>
                    </a:lnTo>
                    <a:lnTo>
                      <a:pt x="2" y="0"/>
                    </a:lnTo>
                    <a:lnTo>
                      <a:pt x="2" y="3"/>
                    </a:lnTo>
                    <a:lnTo>
                      <a:pt x="0" y="3"/>
                    </a:lnTo>
                    <a:lnTo>
                      <a:pt x="0" y="6"/>
                    </a:lnTo>
                    <a:lnTo>
                      <a:pt x="0" y="11"/>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4465" name="Line 335"/>
              <p:cNvSpPr>
                <a:spLocks noChangeShapeType="1"/>
              </p:cNvSpPr>
              <p:nvPr/>
            </p:nvSpPr>
            <p:spPr bwMode="auto">
              <a:xfrm>
                <a:off x="1618" y="27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66" name="Freeform 336"/>
              <p:cNvSpPr>
                <a:spLocks/>
              </p:cNvSpPr>
              <p:nvPr/>
            </p:nvSpPr>
            <p:spPr bwMode="auto">
              <a:xfrm>
                <a:off x="1616" y="2703"/>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0"/>
                    </a:lnTo>
                    <a:lnTo>
                      <a:pt x="2" y="3"/>
                    </a:lnTo>
                    <a:lnTo>
                      <a:pt x="0" y="3"/>
                    </a:lnTo>
                    <a:lnTo>
                      <a:pt x="0" y="6"/>
                    </a:lnTo>
                    <a:lnTo>
                      <a:pt x="0" y="9"/>
                    </a:lnTo>
                    <a:lnTo>
                      <a:pt x="0" y="11"/>
                    </a:lnTo>
                    <a:lnTo>
                      <a:pt x="0" y="15"/>
                    </a:lnTo>
                    <a:lnTo>
                      <a:pt x="0" y="17"/>
                    </a:lnTo>
                    <a:lnTo>
                      <a:pt x="2" y="17"/>
                    </a:lnTo>
                    <a:lnTo>
                      <a:pt x="2" y="21"/>
                    </a:lnTo>
                    <a:lnTo>
                      <a:pt x="5" y="21"/>
                    </a:lnTo>
                    <a:lnTo>
                      <a:pt x="7" y="23"/>
                    </a:lnTo>
                    <a:lnTo>
                      <a:pt x="22" y="23"/>
                    </a:lnTo>
                    <a:lnTo>
                      <a:pt x="27" y="23"/>
                    </a:lnTo>
                    <a:lnTo>
                      <a:pt x="27" y="21"/>
                    </a:lnTo>
                    <a:lnTo>
                      <a:pt x="30" y="21"/>
                    </a:lnTo>
                    <a:lnTo>
                      <a:pt x="32" y="17"/>
                    </a:lnTo>
                    <a:lnTo>
                      <a:pt x="35" y="15"/>
                    </a:lnTo>
                    <a:lnTo>
                      <a:pt x="35" y="11"/>
                    </a:lnTo>
                    <a:lnTo>
                      <a:pt x="35" y="9"/>
                    </a:lnTo>
                    <a:lnTo>
                      <a:pt x="35" y="6"/>
                    </a:lnTo>
                    <a:lnTo>
                      <a:pt x="32" y="3"/>
                    </a:lnTo>
                    <a:lnTo>
                      <a:pt x="30" y="0"/>
                    </a:lnTo>
                    <a:lnTo>
                      <a:pt x="27"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67" name="Line 337"/>
              <p:cNvSpPr>
                <a:spLocks noChangeShapeType="1"/>
              </p:cNvSpPr>
              <p:nvPr/>
            </p:nvSpPr>
            <p:spPr bwMode="auto">
              <a:xfrm>
                <a:off x="1620" y="270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68" name="Freeform 338"/>
              <p:cNvSpPr>
                <a:spLocks/>
              </p:cNvSpPr>
              <p:nvPr/>
            </p:nvSpPr>
            <p:spPr bwMode="auto">
              <a:xfrm>
                <a:off x="1620" y="2697"/>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3"/>
                    </a:moveTo>
                    <a:lnTo>
                      <a:pt x="0" y="33"/>
                    </a:lnTo>
                    <a:lnTo>
                      <a:pt x="0" y="37"/>
                    </a:lnTo>
                    <a:lnTo>
                      <a:pt x="2" y="39"/>
                    </a:lnTo>
                    <a:lnTo>
                      <a:pt x="5" y="43"/>
                    </a:lnTo>
                    <a:lnTo>
                      <a:pt x="7" y="45"/>
                    </a:lnTo>
                    <a:lnTo>
                      <a:pt x="10" y="45"/>
                    </a:lnTo>
                    <a:lnTo>
                      <a:pt x="12" y="45"/>
                    </a:lnTo>
                    <a:lnTo>
                      <a:pt x="12" y="43"/>
                    </a:lnTo>
                    <a:lnTo>
                      <a:pt x="15" y="43"/>
                    </a:lnTo>
                    <a:lnTo>
                      <a:pt x="17" y="39"/>
                    </a:lnTo>
                    <a:lnTo>
                      <a:pt x="20" y="37"/>
                    </a:lnTo>
                    <a:lnTo>
                      <a:pt x="20" y="33"/>
                    </a:lnTo>
                    <a:lnTo>
                      <a:pt x="20" y="14"/>
                    </a:lnTo>
                    <a:lnTo>
                      <a:pt x="20" y="8"/>
                    </a:lnTo>
                    <a:lnTo>
                      <a:pt x="20" y="6"/>
                    </a:lnTo>
                    <a:lnTo>
                      <a:pt x="17" y="6"/>
                    </a:lnTo>
                    <a:lnTo>
                      <a:pt x="17" y="3"/>
                    </a:lnTo>
                    <a:lnTo>
                      <a:pt x="15" y="3"/>
                    </a:lnTo>
                    <a:lnTo>
                      <a:pt x="12" y="0"/>
                    </a:lnTo>
                    <a:lnTo>
                      <a:pt x="10" y="0"/>
                    </a:lnTo>
                    <a:lnTo>
                      <a:pt x="7" y="0"/>
                    </a:lnTo>
                    <a:lnTo>
                      <a:pt x="5" y="0"/>
                    </a:lnTo>
                    <a:lnTo>
                      <a:pt x="5" y="3"/>
                    </a:lnTo>
                    <a:lnTo>
                      <a:pt x="2" y="3"/>
                    </a:lnTo>
                    <a:lnTo>
                      <a:pt x="2" y="6"/>
                    </a:lnTo>
                    <a:lnTo>
                      <a:pt x="0" y="6"/>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4469" name="Line 339"/>
              <p:cNvSpPr>
                <a:spLocks noChangeShapeType="1"/>
              </p:cNvSpPr>
              <p:nvPr/>
            </p:nvSpPr>
            <p:spPr bwMode="auto">
              <a:xfrm>
                <a:off x="1622" y="26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70" name="Freeform 340"/>
              <p:cNvSpPr>
                <a:spLocks/>
              </p:cNvSpPr>
              <p:nvPr/>
            </p:nvSpPr>
            <p:spPr bwMode="auto">
              <a:xfrm>
                <a:off x="1620" y="2697"/>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7" y="0"/>
                    </a:lnTo>
                    <a:lnTo>
                      <a:pt x="5" y="0"/>
                    </a:lnTo>
                    <a:lnTo>
                      <a:pt x="5" y="3"/>
                    </a:lnTo>
                    <a:lnTo>
                      <a:pt x="2" y="3"/>
                    </a:lnTo>
                    <a:lnTo>
                      <a:pt x="2" y="6"/>
                    </a:lnTo>
                    <a:lnTo>
                      <a:pt x="0" y="6"/>
                    </a:lnTo>
                    <a:lnTo>
                      <a:pt x="0" y="8"/>
                    </a:lnTo>
                    <a:lnTo>
                      <a:pt x="0" y="12"/>
                    </a:lnTo>
                    <a:lnTo>
                      <a:pt x="0" y="14"/>
                    </a:lnTo>
                    <a:lnTo>
                      <a:pt x="2" y="17"/>
                    </a:lnTo>
                    <a:lnTo>
                      <a:pt x="2" y="20"/>
                    </a:lnTo>
                    <a:lnTo>
                      <a:pt x="5" y="20"/>
                    </a:lnTo>
                    <a:lnTo>
                      <a:pt x="5" y="22"/>
                    </a:lnTo>
                    <a:lnTo>
                      <a:pt x="7" y="22"/>
                    </a:lnTo>
                    <a:lnTo>
                      <a:pt x="22" y="22"/>
                    </a:lnTo>
                    <a:lnTo>
                      <a:pt x="27" y="22"/>
                    </a:lnTo>
                    <a:lnTo>
                      <a:pt x="30" y="22"/>
                    </a:lnTo>
                    <a:lnTo>
                      <a:pt x="32" y="20"/>
                    </a:lnTo>
                    <a:lnTo>
                      <a:pt x="35" y="17"/>
                    </a:lnTo>
                    <a:lnTo>
                      <a:pt x="35" y="14"/>
                    </a:lnTo>
                    <a:lnTo>
                      <a:pt x="35" y="12"/>
                    </a:lnTo>
                    <a:lnTo>
                      <a:pt x="35" y="8"/>
                    </a:lnTo>
                    <a:lnTo>
                      <a:pt x="35" y="6"/>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71" name="Line 341"/>
              <p:cNvSpPr>
                <a:spLocks noChangeShapeType="1"/>
              </p:cNvSpPr>
              <p:nvPr/>
            </p:nvSpPr>
            <p:spPr bwMode="auto">
              <a:xfrm>
                <a:off x="1624" y="27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72" name="Freeform 342"/>
              <p:cNvSpPr>
                <a:spLocks/>
              </p:cNvSpPr>
              <p:nvPr/>
            </p:nvSpPr>
            <p:spPr bwMode="auto">
              <a:xfrm>
                <a:off x="1624" y="2692"/>
                <a:ext cx="5"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4"/>
                    </a:moveTo>
                    <a:lnTo>
                      <a:pt x="0" y="36"/>
                    </a:lnTo>
                    <a:lnTo>
                      <a:pt x="2" y="36"/>
                    </a:lnTo>
                    <a:lnTo>
                      <a:pt x="2" y="39"/>
                    </a:lnTo>
                    <a:lnTo>
                      <a:pt x="5" y="42"/>
                    </a:lnTo>
                    <a:lnTo>
                      <a:pt x="7" y="44"/>
                    </a:lnTo>
                    <a:lnTo>
                      <a:pt x="10" y="44"/>
                    </a:lnTo>
                    <a:lnTo>
                      <a:pt x="12" y="44"/>
                    </a:lnTo>
                    <a:lnTo>
                      <a:pt x="15" y="44"/>
                    </a:lnTo>
                    <a:lnTo>
                      <a:pt x="17" y="42"/>
                    </a:lnTo>
                    <a:lnTo>
                      <a:pt x="20" y="39"/>
                    </a:lnTo>
                    <a:lnTo>
                      <a:pt x="20" y="36"/>
                    </a:lnTo>
                    <a:lnTo>
                      <a:pt x="20" y="17"/>
                    </a:lnTo>
                    <a:lnTo>
                      <a:pt x="20" y="7"/>
                    </a:lnTo>
                    <a:lnTo>
                      <a:pt x="20" y="5"/>
                    </a:lnTo>
                    <a:lnTo>
                      <a:pt x="17" y="2"/>
                    </a:lnTo>
                    <a:lnTo>
                      <a:pt x="15" y="2"/>
                    </a:lnTo>
                    <a:lnTo>
                      <a:pt x="12" y="0"/>
                    </a:lnTo>
                    <a:lnTo>
                      <a:pt x="10" y="0"/>
                    </a:lnTo>
                    <a:lnTo>
                      <a:pt x="7" y="2"/>
                    </a:lnTo>
                    <a:lnTo>
                      <a:pt x="5" y="2"/>
                    </a:lnTo>
                    <a:lnTo>
                      <a:pt x="2" y="5"/>
                    </a:lnTo>
                    <a:lnTo>
                      <a:pt x="2" y="7"/>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473" name="Line 343"/>
              <p:cNvSpPr>
                <a:spLocks noChangeShapeType="1"/>
              </p:cNvSpPr>
              <p:nvPr/>
            </p:nvSpPr>
            <p:spPr bwMode="auto">
              <a:xfrm>
                <a:off x="1626" y="26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74" name="Freeform 344"/>
              <p:cNvSpPr>
                <a:spLocks/>
              </p:cNvSpPr>
              <p:nvPr/>
            </p:nvSpPr>
            <p:spPr bwMode="auto">
              <a:xfrm>
                <a:off x="1624" y="2692"/>
                <a:ext cx="9" cy="5"/>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10" y="0"/>
                    </a:lnTo>
                    <a:lnTo>
                      <a:pt x="7" y="2"/>
                    </a:lnTo>
                    <a:lnTo>
                      <a:pt x="5" y="2"/>
                    </a:lnTo>
                    <a:lnTo>
                      <a:pt x="2" y="5"/>
                    </a:lnTo>
                    <a:lnTo>
                      <a:pt x="2" y="7"/>
                    </a:lnTo>
                    <a:lnTo>
                      <a:pt x="0" y="7"/>
                    </a:lnTo>
                    <a:lnTo>
                      <a:pt x="0" y="11"/>
                    </a:lnTo>
                    <a:lnTo>
                      <a:pt x="0" y="13"/>
                    </a:lnTo>
                    <a:lnTo>
                      <a:pt x="2" y="17"/>
                    </a:lnTo>
                    <a:lnTo>
                      <a:pt x="5" y="19"/>
                    </a:lnTo>
                    <a:lnTo>
                      <a:pt x="5" y="22"/>
                    </a:lnTo>
                    <a:lnTo>
                      <a:pt x="7" y="22"/>
                    </a:lnTo>
                    <a:lnTo>
                      <a:pt x="10" y="22"/>
                    </a:lnTo>
                    <a:lnTo>
                      <a:pt x="26" y="22"/>
                    </a:lnTo>
                    <a:lnTo>
                      <a:pt x="30" y="22"/>
                    </a:lnTo>
                    <a:lnTo>
                      <a:pt x="33" y="22"/>
                    </a:lnTo>
                    <a:lnTo>
                      <a:pt x="35" y="19"/>
                    </a:lnTo>
                    <a:lnTo>
                      <a:pt x="35" y="17"/>
                    </a:lnTo>
                    <a:lnTo>
                      <a:pt x="38" y="17"/>
                    </a:lnTo>
                    <a:lnTo>
                      <a:pt x="38" y="13"/>
                    </a:lnTo>
                    <a:lnTo>
                      <a:pt x="38" y="11"/>
                    </a:lnTo>
                    <a:lnTo>
                      <a:pt x="38" y="7"/>
                    </a:lnTo>
                    <a:lnTo>
                      <a:pt x="35" y="5"/>
                    </a:lnTo>
                    <a:lnTo>
                      <a:pt x="35" y="2"/>
                    </a:lnTo>
                    <a:lnTo>
                      <a:pt x="33" y="2"/>
                    </a:lnTo>
                    <a:lnTo>
                      <a:pt x="30"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75" name="Line 345"/>
              <p:cNvSpPr>
                <a:spLocks noChangeShapeType="1"/>
              </p:cNvSpPr>
              <p:nvPr/>
            </p:nvSpPr>
            <p:spPr bwMode="auto">
              <a:xfrm>
                <a:off x="1628" y="26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76" name="Freeform 346"/>
              <p:cNvSpPr>
                <a:spLocks/>
              </p:cNvSpPr>
              <p:nvPr/>
            </p:nvSpPr>
            <p:spPr bwMode="auto">
              <a:xfrm>
                <a:off x="1628" y="2689"/>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5"/>
                    </a:lnTo>
                    <a:lnTo>
                      <a:pt x="0" y="29"/>
                    </a:lnTo>
                    <a:lnTo>
                      <a:pt x="3" y="29"/>
                    </a:lnTo>
                    <a:lnTo>
                      <a:pt x="3" y="31"/>
                    </a:lnTo>
                    <a:lnTo>
                      <a:pt x="6" y="34"/>
                    </a:lnTo>
                    <a:lnTo>
                      <a:pt x="9" y="34"/>
                    </a:lnTo>
                    <a:lnTo>
                      <a:pt x="11" y="34"/>
                    </a:lnTo>
                    <a:lnTo>
                      <a:pt x="13" y="34"/>
                    </a:lnTo>
                    <a:lnTo>
                      <a:pt x="16" y="34"/>
                    </a:lnTo>
                    <a:lnTo>
                      <a:pt x="18" y="31"/>
                    </a:lnTo>
                    <a:lnTo>
                      <a:pt x="18" y="29"/>
                    </a:lnTo>
                    <a:lnTo>
                      <a:pt x="21" y="29"/>
                    </a:lnTo>
                    <a:lnTo>
                      <a:pt x="21" y="25"/>
                    </a:lnTo>
                    <a:lnTo>
                      <a:pt x="21" y="17"/>
                    </a:lnTo>
                    <a:lnTo>
                      <a:pt x="21" y="12"/>
                    </a:lnTo>
                    <a:lnTo>
                      <a:pt x="21" y="8"/>
                    </a:lnTo>
                    <a:lnTo>
                      <a:pt x="18" y="6"/>
                    </a:lnTo>
                    <a:lnTo>
                      <a:pt x="16" y="2"/>
                    </a:lnTo>
                    <a:lnTo>
                      <a:pt x="13" y="2"/>
                    </a:lnTo>
                    <a:lnTo>
                      <a:pt x="13" y="0"/>
                    </a:lnTo>
                    <a:lnTo>
                      <a:pt x="11" y="0"/>
                    </a:lnTo>
                    <a:lnTo>
                      <a:pt x="9" y="0"/>
                    </a:lnTo>
                    <a:lnTo>
                      <a:pt x="6" y="2"/>
                    </a:lnTo>
                    <a:lnTo>
                      <a:pt x="3" y="6"/>
                    </a:lnTo>
                    <a:lnTo>
                      <a:pt x="0"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477" name="Line 347"/>
              <p:cNvSpPr>
                <a:spLocks noChangeShapeType="1"/>
              </p:cNvSpPr>
              <p:nvPr/>
            </p:nvSpPr>
            <p:spPr bwMode="auto">
              <a:xfrm>
                <a:off x="1630" y="26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78" name="Freeform 348"/>
              <p:cNvSpPr>
                <a:spLocks/>
              </p:cNvSpPr>
              <p:nvPr/>
            </p:nvSpPr>
            <p:spPr bwMode="auto">
              <a:xfrm>
                <a:off x="1628" y="2689"/>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9" y="0"/>
                    </a:lnTo>
                    <a:lnTo>
                      <a:pt x="6" y="2"/>
                    </a:lnTo>
                    <a:lnTo>
                      <a:pt x="3" y="6"/>
                    </a:lnTo>
                    <a:lnTo>
                      <a:pt x="0" y="8"/>
                    </a:lnTo>
                    <a:lnTo>
                      <a:pt x="0" y="12"/>
                    </a:lnTo>
                    <a:lnTo>
                      <a:pt x="0" y="14"/>
                    </a:lnTo>
                    <a:lnTo>
                      <a:pt x="0" y="17"/>
                    </a:lnTo>
                    <a:lnTo>
                      <a:pt x="3" y="19"/>
                    </a:lnTo>
                    <a:lnTo>
                      <a:pt x="6" y="23"/>
                    </a:lnTo>
                    <a:lnTo>
                      <a:pt x="9" y="23"/>
                    </a:lnTo>
                    <a:lnTo>
                      <a:pt x="23" y="23"/>
                    </a:lnTo>
                    <a:lnTo>
                      <a:pt x="28" y="23"/>
                    </a:lnTo>
                    <a:lnTo>
                      <a:pt x="31" y="23"/>
                    </a:lnTo>
                    <a:lnTo>
                      <a:pt x="33" y="19"/>
                    </a:lnTo>
                    <a:lnTo>
                      <a:pt x="36" y="19"/>
                    </a:lnTo>
                    <a:lnTo>
                      <a:pt x="36" y="17"/>
                    </a:lnTo>
                    <a:lnTo>
                      <a:pt x="36" y="14"/>
                    </a:lnTo>
                    <a:lnTo>
                      <a:pt x="36" y="12"/>
                    </a:lnTo>
                    <a:lnTo>
                      <a:pt x="36" y="8"/>
                    </a:lnTo>
                    <a:lnTo>
                      <a:pt x="36" y="6"/>
                    </a:lnTo>
                    <a:lnTo>
                      <a:pt x="33" y="6"/>
                    </a:lnTo>
                    <a:lnTo>
                      <a:pt x="31" y="2"/>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479" name="Line 349"/>
              <p:cNvSpPr>
                <a:spLocks noChangeShapeType="1"/>
              </p:cNvSpPr>
              <p:nvPr/>
            </p:nvSpPr>
            <p:spPr bwMode="auto">
              <a:xfrm>
                <a:off x="1632" y="26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80" name="Freeform 350"/>
              <p:cNvSpPr>
                <a:spLocks/>
              </p:cNvSpPr>
              <p:nvPr/>
            </p:nvSpPr>
            <p:spPr bwMode="auto">
              <a:xfrm>
                <a:off x="1632" y="2686"/>
                <a:ext cx="5"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w 20"/>
                  <a:gd name="T15" fmla="*/ 0 h 32"/>
                  <a:gd name="T16" fmla="*/ 0 w 20"/>
                  <a:gd name="T17" fmla="*/ 0 h 32"/>
                  <a:gd name="T18" fmla="*/ 0 w 20"/>
                  <a:gd name="T19" fmla="*/ 0 h 32"/>
                  <a:gd name="T20" fmla="*/ 0 w 20"/>
                  <a:gd name="T21" fmla="*/ 0 h 32"/>
                  <a:gd name="T22" fmla="*/ 0 w 20"/>
                  <a:gd name="T23" fmla="*/ 0 h 32"/>
                  <a:gd name="T24" fmla="*/ 0 w 20"/>
                  <a:gd name="T25" fmla="*/ 0 h 32"/>
                  <a:gd name="T26" fmla="*/ 0 w 20"/>
                  <a:gd name="T27" fmla="*/ 0 h 32"/>
                  <a:gd name="T28" fmla="*/ 0 w 20"/>
                  <a:gd name="T29" fmla="*/ 0 h 32"/>
                  <a:gd name="T30" fmla="*/ 0 w 20"/>
                  <a:gd name="T31" fmla="*/ 0 h 32"/>
                  <a:gd name="T32" fmla="*/ 0 w 20"/>
                  <a:gd name="T33" fmla="*/ 0 h 32"/>
                  <a:gd name="T34" fmla="*/ 0 w 20"/>
                  <a:gd name="T35" fmla="*/ 0 h 32"/>
                  <a:gd name="T36" fmla="*/ 0 w 20"/>
                  <a:gd name="T37" fmla="*/ 0 h 32"/>
                  <a:gd name="T38" fmla="*/ 0 w 20"/>
                  <a:gd name="T39" fmla="*/ 0 h 32"/>
                  <a:gd name="T40" fmla="*/ 0 w 20"/>
                  <a:gd name="T41" fmla="*/ 0 h 32"/>
                  <a:gd name="T42" fmla="*/ 0 w 20"/>
                  <a:gd name="T43" fmla="*/ 0 h 32"/>
                  <a:gd name="T44" fmla="*/ 0 w 20"/>
                  <a:gd name="T45" fmla="*/ 0 h 32"/>
                  <a:gd name="T46" fmla="*/ 0 w 20"/>
                  <a:gd name="T47" fmla="*/ 0 h 32"/>
                  <a:gd name="T48" fmla="*/ 0 w 20"/>
                  <a:gd name="T49" fmla="*/ 0 h 32"/>
                  <a:gd name="T50" fmla="*/ 0 w 20"/>
                  <a:gd name="T51" fmla="*/ 0 h 32"/>
                  <a:gd name="T52" fmla="*/ 0 w 20"/>
                  <a:gd name="T53" fmla="*/ 0 h 32"/>
                  <a:gd name="T54" fmla="*/ 0 w 20"/>
                  <a:gd name="T55" fmla="*/ 0 h 32"/>
                  <a:gd name="T56" fmla="*/ 0 w 20"/>
                  <a:gd name="T57" fmla="*/ 0 h 32"/>
                  <a:gd name="T58" fmla="*/ 0 w 20"/>
                  <a:gd name="T59" fmla="*/ 0 h 32"/>
                  <a:gd name="T60" fmla="*/ 0 w 20"/>
                  <a:gd name="T61" fmla="*/ 0 h 32"/>
                  <a:gd name="T62" fmla="*/ 0 w 20"/>
                  <a:gd name="T63" fmla="*/ 0 h 32"/>
                  <a:gd name="T64" fmla="*/ 0 w 20"/>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2">
                    <a:moveTo>
                      <a:pt x="0" y="21"/>
                    </a:moveTo>
                    <a:lnTo>
                      <a:pt x="0" y="23"/>
                    </a:lnTo>
                    <a:lnTo>
                      <a:pt x="2" y="26"/>
                    </a:lnTo>
                    <a:lnTo>
                      <a:pt x="2" y="28"/>
                    </a:lnTo>
                    <a:lnTo>
                      <a:pt x="5" y="32"/>
                    </a:lnTo>
                    <a:lnTo>
                      <a:pt x="7" y="32"/>
                    </a:lnTo>
                    <a:lnTo>
                      <a:pt x="10" y="32"/>
                    </a:lnTo>
                    <a:lnTo>
                      <a:pt x="12" y="32"/>
                    </a:lnTo>
                    <a:lnTo>
                      <a:pt x="15" y="32"/>
                    </a:lnTo>
                    <a:lnTo>
                      <a:pt x="17" y="28"/>
                    </a:lnTo>
                    <a:lnTo>
                      <a:pt x="20" y="28"/>
                    </a:lnTo>
                    <a:lnTo>
                      <a:pt x="20" y="26"/>
                    </a:lnTo>
                    <a:lnTo>
                      <a:pt x="20" y="23"/>
                    </a:lnTo>
                    <a:lnTo>
                      <a:pt x="20" y="15"/>
                    </a:lnTo>
                    <a:lnTo>
                      <a:pt x="20" y="9"/>
                    </a:lnTo>
                    <a:lnTo>
                      <a:pt x="20" y="6"/>
                    </a:lnTo>
                    <a:lnTo>
                      <a:pt x="20" y="3"/>
                    </a:lnTo>
                    <a:lnTo>
                      <a:pt x="17" y="3"/>
                    </a:lnTo>
                    <a:lnTo>
                      <a:pt x="15" y="0"/>
                    </a:lnTo>
                    <a:lnTo>
                      <a:pt x="12" y="0"/>
                    </a:lnTo>
                    <a:lnTo>
                      <a:pt x="10" y="0"/>
                    </a:lnTo>
                    <a:lnTo>
                      <a:pt x="7" y="0"/>
                    </a:lnTo>
                    <a:lnTo>
                      <a:pt x="5" y="0"/>
                    </a:lnTo>
                    <a:lnTo>
                      <a:pt x="2" y="3"/>
                    </a:lnTo>
                    <a:lnTo>
                      <a:pt x="2" y="6"/>
                    </a:lnTo>
                    <a:lnTo>
                      <a:pt x="0" y="11"/>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4481" name="Line 351"/>
              <p:cNvSpPr>
                <a:spLocks noChangeShapeType="1"/>
              </p:cNvSpPr>
              <p:nvPr/>
            </p:nvSpPr>
            <p:spPr bwMode="auto">
              <a:xfrm>
                <a:off x="1634" y="26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82" name="Freeform 352"/>
              <p:cNvSpPr>
                <a:spLocks/>
              </p:cNvSpPr>
              <p:nvPr/>
            </p:nvSpPr>
            <p:spPr bwMode="auto">
              <a:xfrm>
                <a:off x="1632" y="2686"/>
                <a:ext cx="9" cy="6"/>
              </a:xfrm>
              <a:custGeom>
                <a:avLst/>
                <a:gdLst>
                  <a:gd name="T0" fmla="*/ 0 w 37"/>
                  <a:gd name="T1" fmla="*/ 0 h 21"/>
                  <a:gd name="T2" fmla="*/ 0 w 37"/>
                  <a:gd name="T3" fmla="*/ 0 h 21"/>
                  <a:gd name="T4" fmla="*/ 0 w 37"/>
                  <a:gd name="T5" fmla="*/ 0 h 21"/>
                  <a:gd name="T6" fmla="*/ 0 w 37"/>
                  <a:gd name="T7" fmla="*/ 0 h 21"/>
                  <a:gd name="T8" fmla="*/ 0 w 37"/>
                  <a:gd name="T9" fmla="*/ 0 h 21"/>
                  <a:gd name="T10" fmla="*/ 0 w 37"/>
                  <a:gd name="T11" fmla="*/ 0 h 21"/>
                  <a:gd name="T12" fmla="*/ 0 w 37"/>
                  <a:gd name="T13" fmla="*/ 0 h 21"/>
                  <a:gd name="T14" fmla="*/ 0 w 37"/>
                  <a:gd name="T15" fmla="*/ 0 h 21"/>
                  <a:gd name="T16" fmla="*/ 0 w 37"/>
                  <a:gd name="T17" fmla="*/ 0 h 21"/>
                  <a:gd name="T18" fmla="*/ 0 w 37"/>
                  <a:gd name="T19" fmla="*/ 0 h 21"/>
                  <a:gd name="T20" fmla="*/ 0 w 37"/>
                  <a:gd name="T21" fmla="*/ 0 h 21"/>
                  <a:gd name="T22" fmla="*/ 0 w 37"/>
                  <a:gd name="T23" fmla="*/ 0 h 21"/>
                  <a:gd name="T24" fmla="*/ 0 w 37"/>
                  <a:gd name="T25" fmla="*/ 0 h 21"/>
                  <a:gd name="T26" fmla="*/ 0 w 37"/>
                  <a:gd name="T27" fmla="*/ 0 h 21"/>
                  <a:gd name="T28" fmla="*/ 0 w 37"/>
                  <a:gd name="T29" fmla="*/ 0 h 21"/>
                  <a:gd name="T30" fmla="*/ 0 w 37"/>
                  <a:gd name="T31" fmla="*/ 0 h 21"/>
                  <a:gd name="T32" fmla="*/ 0 w 37"/>
                  <a:gd name="T33" fmla="*/ 0 h 21"/>
                  <a:gd name="T34" fmla="*/ 0 w 37"/>
                  <a:gd name="T35" fmla="*/ 0 h 21"/>
                  <a:gd name="T36" fmla="*/ 0 w 37"/>
                  <a:gd name="T37" fmla="*/ 0 h 21"/>
                  <a:gd name="T38" fmla="*/ 0 w 37"/>
                  <a:gd name="T39" fmla="*/ 0 h 21"/>
                  <a:gd name="T40" fmla="*/ 0 w 37"/>
                  <a:gd name="T41" fmla="*/ 0 h 21"/>
                  <a:gd name="T42" fmla="*/ 0 w 37"/>
                  <a:gd name="T43" fmla="*/ 0 h 21"/>
                  <a:gd name="T44" fmla="*/ 0 w 37"/>
                  <a:gd name="T45" fmla="*/ 0 h 21"/>
                  <a:gd name="T46" fmla="*/ 0 w 37"/>
                  <a:gd name="T47" fmla="*/ 0 h 21"/>
                  <a:gd name="T48" fmla="*/ 0 w 37"/>
                  <a:gd name="T49" fmla="*/ 0 h 21"/>
                  <a:gd name="T50" fmla="*/ 0 w 37"/>
                  <a:gd name="T51" fmla="*/ 0 h 21"/>
                  <a:gd name="T52" fmla="*/ 0 w 37"/>
                  <a:gd name="T53" fmla="*/ 0 h 21"/>
                  <a:gd name="T54" fmla="*/ 0 w 37"/>
                  <a:gd name="T55" fmla="*/ 0 h 21"/>
                  <a:gd name="T56" fmla="*/ 0 w 37"/>
                  <a:gd name="T57" fmla="*/ 0 h 21"/>
                  <a:gd name="T58" fmla="*/ 0 w 37"/>
                  <a:gd name="T59" fmla="*/ 0 h 21"/>
                  <a:gd name="T60" fmla="*/ 0 w 37"/>
                  <a:gd name="T61" fmla="*/ 0 h 21"/>
                  <a:gd name="T62" fmla="*/ 0 w 37"/>
                  <a:gd name="T63" fmla="*/ 0 h 21"/>
                  <a:gd name="T64" fmla="*/ 0 w 37"/>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1">
                    <a:moveTo>
                      <a:pt x="10" y="0"/>
                    </a:moveTo>
                    <a:lnTo>
                      <a:pt x="7" y="0"/>
                    </a:lnTo>
                    <a:lnTo>
                      <a:pt x="5" y="0"/>
                    </a:lnTo>
                    <a:lnTo>
                      <a:pt x="2" y="3"/>
                    </a:lnTo>
                    <a:lnTo>
                      <a:pt x="2" y="6"/>
                    </a:lnTo>
                    <a:lnTo>
                      <a:pt x="0" y="9"/>
                    </a:lnTo>
                    <a:lnTo>
                      <a:pt x="0" y="11"/>
                    </a:lnTo>
                    <a:lnTo>
                      <a:pt x="2" y="15"/>
                    </a:lnTo>
                    <a:lnTo>
                      <a:pt x="2" y="17"/>
                    </a:lnTo>
                    <a:lnTo>
                      <a:pt x="5" y="21"/>
                    </a:lnTo>
                    <a:lnTo>
                      <a:pt x="7" y="21"/>
                    </a:lnTo>
                    <a:lnTo>
                      <a:pt x="22" y="21"/>
                    </a:lnTo>
                    <a:lnTo>
                      <a:pt x="27" y="21"/>
                    </a:lnTo>
                    <a:lnTo>
                      <a:pt x="30" y="21"/>
                    </a:lnTo>
                    <a:lnTo>
                      <a:pt x="32" y="21"/>
                    </a:lnTo>
                    <a:lnTo>
                      <a:pt x="35" y="17"/>
                    </a:lnTo>
                    <a:lnTo>
                      <a:pt x="35" y="15"/>
                    </a:lnTo>
                    <a:lnTo>
                      <a:pt x="37" y="11"/>
                    </a:lnTo>
                    <a:lnTo>
                      <a:pt x="37" y="9"/>
                    </a:lnTo>
                    <a:lnTo>
                      <a:pt x="35" y="6"/>
                    </a:lnTo>
                    <a:lnTo>
                      <a:pt x="35" y="3"/>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83" name="Line 353"/>
              <p:cNvSpPr>
                <a:spLocks noChangeShapeType="1"/>
              </p:cNvSpPr>
              <p:nvPr/>
            </p:nvSpPr>
            <p:spPr bwMode="auto">
              <a:xfrm>
                <a:off x="1636" y="26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84" name="Freeform 354"/>
              <p:cNvSpPr>
                <a:spLocks/>
              </p:cNvSpPr>
              <p:nvPr/>
            </p:nvSpPr>
            <p:spPr bwMode="auto">
              <a:xfrm>
                <a:off x="1636" y="2684"/>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2"/>
                    </a:lnTo>
                    <a:lnTo>
                      <a:pt x="0" y="26"/>
                    </a:lnTo>
                    <a:lnTo>
                      <a:pt x="0" y="28"/>
                    </a:lnTo>
                    <a:lnTo>
                      <a:pt x="3" y="28"/>
                    </a:lnTo>
                    <a:lnTo>
                      <a:pt x="3" y="32"/>
                    </a:lnTo>
                    <a:lnTo>
                      <a:pt x="5" y="32"/>
                    </a:lnTo>
                    <a:lnTo>
                      <a:pt x="8" y="32"/>
                    </a:lnTo>
                    <a:lnTo>
                      <a:pt x="10" y="34"/>
                    </a:lnTo>
                    <a:lnTo>
                      <a:pt x="10" y="32"/>
                    </a:lnTo>
                    <a:lnTo>
                      <a:pt x="13" y="32"/>
                    </a:lnTo>
                    <a:lnTo>
                      <a:pt x="15" y="32"/>
                    </a:lnTo>
                    <a:lnTo>
                      <a:pt x="18" y="28"/>
                    </a:lnTo>
                    <a:lnTo>
                      <a:pt x="18" y="26"/>
                    </a:lnTo>
                    <a:lnTo>
                      <a:pt x="20" y="22"/>
                    </a:lnTo>
                    <a:lnTo>
                      <a:pt x="20" y="14"/>
                    </a:lnTo>
                    <a:lnTo>
                      <a:pt x="20" y="9"/>
                    </a:lnTo>
                    <a:lnTo>
                      <a:pt x="18" y="5"/>
                    </a:lnTo>
                    <a:lnTo>
                      <a:pt x="18" y="3"/>
                    </a:lnTo>
                    <a:lnTo>
                      <a:pt x="15" y="0"/>
                    </a:lnTo>
                    <a:lnTo>
                      <a:pt x="13" y="0"/>
                    </a:lnTo>
                    <a:lnTo>
                      <a:pt x="10" y="0"/>
                    </a:lnTo>
                    <a:lnTo>
                      <a:pt x="8" y="0"/>
                    </a:lnTo>
                    <a:lnTo>
                      <a:pt x="5" y="0"/>
                    </a:lnTo>
                    <a:lnTo>
                      <a:pt x="3" y="0"/>
                    </a:lnTo>
                    <a:lnTo>
                      <a:pt x="3" y="3"/>
                    </a:lnTo>
                    <a:lnTo>
                      <a:pt x="0" y="3"/>
                    </a:lnTo>
                    <a:lnTo>
                      <a:pt x="0" y="5"/>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485" name="Line 355"/>
              <p:cNvSpPr>
                <a:spLocks noChangeShapeType="1"/>
              </p:cNvSpPr>
              <p:nvPr/>
            </p:nvSpPr>
            <p:spPr bwMode="auto">
              <a:xfrm>
                <a:off x="1639" y="268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86" name="Freeform 356"/>
              <p:cNvSpPr>
                <a:spLocks/>
              </p:cNvSpPr>
              <p:nvPr/>
            </p:nvSpPr>
            <p:spPr bwMode="auto">
              <a:xfrm>
                <a:off x="1636" y="2684"/>
                <a:ext cx="9" cy="5"/>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8" y="0"/>
                    </a:lnTo>
                    <a:lnTo>
                      <a:pt x="5" y="0"/>
                    </a:lnTo>
                    <a:lnTo>
                      <a:pt x="3" y="0"/>
                    </a:lnTo>
                    <a:lnTo>
                      <a:pt x="3" y="3"/>
                    </a:lnTo>
                    <a:lnTo>
                      <a:pt x="0" y="3"/>
                    </a:lnTo>
                    <a:lnTo>
                      <a:pt x="0" y="5"/>
                    </a:lnTo>
                    <a:lnTo>
                      <a:pt x="0" y="9"/>
                    </a:lnTo>
                    <a:lnTo>
                      <a:pt x="0" y="11"/>
                    </a:lnTo>
                    <a:lnTo>
                      <a:pt x="0" y="14"/>
                    </a:lnTo>
                    <a:lnTo>
                      <a:pt x="0" y="17"/>
                    </a:lnTo>
                    <a:lnTo>
                      <a:pt x="3" y="20"/>
                    </a:lnTo>
                    <a:lnTo>
                      <a:pt x="5" y="20"/>
                    </a:lnTo>
                    <a:lnTo>
                      <a:pt x="8" y="22"/>
                    </a:lnTo>
                    <a:lnTo>
                      <a:pt x="23" y="22"/>
                    </a:lnTo>
                    <a:lnTo>
                      <a:pt x="29" y="22"/>
                    </a:lnTo>
                    <a:lnTo>
                      <a:pt x="31" y="20"/>
                    </a:lnTo>
                    <a:lnTo>
                      <a:pt x="34" y="20"/>
                    </a:lnTo>
                    <a:lnTo>
                      <a:pt x="34" y="17"/>
                    </a:lnTo>
                    <a:lnTo>
                      <a:pt x="36" y="14"/>
                    </a:lnTo>
                    <a:lnTo>
                      <a:pt x="36" y="11"/>
                    </a:lnTo>
                    <a:lnTo>
                      <a:pt x="36" y="9"/>
                    </a:lnTo>
                    <a:lnTo>
                      <a:pt x="36" y="5"/>
                    </a:lnTo>
                    <a:lnTo>
                      <a:pt x="34"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87" name="Line 357"/>
              <p:cNvSpPr>
                <a:spLocks noChangeShapeType="1"/>
              </p:cNvSpPr>
              <p:nvPr/>
            </p:nvSpPr>
            <p:spPr bwMode="auto">
              <a:xfrm>
                <a:off x="1640" y="26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88" name="Freeform 358"/>
              <p:cNvSpPr>
                <a:spLocks/>
              </p:cNvSpPr>
              <p:nvPr/>
            </p:nvSpPr>
            <p:spPr bwMode="auto">
              <a:xfrm>
                <a:off x="1640" y="2681"/>
                <a:ext cx="5" cy="8"/>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2"/>
                    </a:moveTo>
                    <a:lnTo>
                      <a:pt x="0" y="22"/>
                    </a:lnTo>
                    <a:lnTo>
                      <a:pt x="0" y="25"/>
                    </a:lnTo>
                    <a:lnTo>
                      <a:pt x="3" y="28"/>
                    </a:lnTo>
                    <a:lnTo>
                      <a:pt x="3" y="31"/>
                    </a:lnTo>
                    <a:lnTo>
                      <a:pt x="5" y="31"/>
                    </a:lnTo>
                    <a:lnTo>
                      <a:pt x="8" y="31"/>
                    </a:lnTo>
                    <a:lnTo>
                      <a:pt x="8" y="33"/>
                    </a:lnTo>
                    <a:lnTo>
                      <a:pt x="11" y="33"/>
                    </a:lnTo>
                    <a:lnTo>
                      <a:pt x="14" y="33"/>
                    </a:lnTo>
                    <a:lnTo>
                      <a:pt x="16" y="31"/>
                    </a:lnTo>
                    <a:lnTo>
                      <a:pt x="19" y="31"/>
                    </a:lnTo>
                    <a:lnTo>
                      <a:pt x="19" y="28"/>
                    </a:lnTo>
                    <a:lnTo>
                      <a:pt x="21" y="25"/>
                    </a:lnTo>
                    <a:lnTo>
                      <a:pt x="21" y="22"/>
                    </a:lnTo>
                    <a:lnTo>
                      <a:pt x="21" y="14"/>
                    </a:lnTo>
                    <a:lnTo>
                      <a:pt x="21" y="8"/>
                    </a:lnTo>
                    <a:lnTo>
                      <a:pt x="21" y="6"/>
                    </a:lnTo>
                    <a:lnTo>
                      <a:pt x="19" y="6"/>
                    </a:lnTo>
                    <a:lnTo>
                      <a:pt x="19" y="3"/>
                    </a:lnTo>
                    <a:lnTo>
                      <a:pt x="16" y="3"/>
                    </a:lnTo>
                    <a:lnTo>
                      <a:pt x="16" y="0"/>
                    </a:lnTo>
                    <a:lnTo>
                      <a:pt x="14" y="0"/>
                    </a:lnTo>
                    <a:lnTo>
                      <a:pt x="11" y="0"/>
                    </a:lnTo>
                    <a:lnTo>
                      <a:pt x="8" y="0"/>
                    </a:lnTo>
                    <a:lnTo>
                      <a:pt x="5" y="3"/>
                    </a:lnTo>
                    <a:lnTo>
                      <a:pt x="3" y="3"/>
                    </a:lnTo>
                    <a:lnTo>
                      <a:pt x="3" y="6"/>
                    </a:lnTo>
                    <a:lnTo>
                      <a:pt x="0" y="6"/>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489" name="Line 359"/>
              <p:cNvSpPr>
                <a:spLocks noChangeShapeType="1"/>
              </p:cNvSpPr>
              <p:nvPr/>
            </p:nvSpPr>
            <p:spPr bwMode="auto">
              <a:xfrm>
                <a:off x="1642" y="268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90" name="Freeform 360"/>
              <p:cNvSpPr>
                <a:spLocks/>
              </p:cNvSpPr>
              <p:nvPr/>
            </p:nvSpPr>
            <p:spPr bwMode="auto">
              <a:xfrm>
                <a:off x="1640" y="2681"/>
                <a:ext cx="9" cy="5"/>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1" y="0"/>
                    </a:moveTo>
                    <a:lnTo>
                      <a:pt x="8" y="0"/>
                    </a:lnTo>
                    <a:lnTo>
                      <a:pt x="5" y="3"/>
                    </a:lnTo>
                    <a:lnTo>
                      <a:pt x="3" y="3"/>
                    </a:lnTo>
                    <a:lnTo>
                      <a:pt x="3" y="6"/>
                    </a:lnTo>
                    <a:lnTo>
                      <a:pt x="0" y="6"/>
                    </a:lnTo>
                    <a:lnTo>
                      <a:pt x="0" y="8"/>
                    </a:lnTo>
                    <a:lnTo>
                      <a:pt x="0" y="11"/>
                    </a:lnTo>
                    <a:lnTo>
                      <a:pt x="0" y="14"/>
                    </a:lnTo>
                    <a:lnTo>
                      <a:pt x="3" y="16"/>
                    </a:lnTo>
                    <a:lnTo>
                      <a:pt x="3" y="20"/>
                    </a:lnTo>
                    <a:lnTo>
                      <a:pt x="5" y="20"/>
                    </a:lnTo>
                    <a:lnTo>
                      <a:pt x="8" y="22"/>
                    </a:lnTo>
                    <a:lnTo>
                      <a:pt x="24" y="22"/>
                    </a:lnTo>
                    <a:lnTo>
                      <a:pt x="29" y="22"/>
                    </a:lnTo>
                    <a:lnTo>
                      <a:pt x="31" y="22"/>
                    </a:lnTo>
                    <a:lnTo>
                      <a:pt x="34" y="20"/>
                    </a:lnTo>
                    <a:lnTo>
                      <a:pt x="36" y="16"/>
                    </a:lnTo>
                    <a:lnTo>
                      <a:pt x="36" y="14"/>
                    </a:lnTo>
                    <a:lnTo>
                      <a:pt x="38" y="11"/>
                    </a:lnTo>
                    <a:lnTo>
                      <a:pt x="36" y="8"/>
                    </a:lnTo>
                    <a:lnTo>
                      <a:pt x="36" y="6"/>
                    </a:lnTo>
                    <a:lnTo>
                      <a:pt x="34"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491" name="Line 361"/>
              <p:cNvSpPr>
                <a:spLocks noChangeShapeType="1"/>
              </p:cNvSpPr>
              <p:nvPr/>
            </p:nvSpPr>
            <p:spPr bwMode="auto">
              <a:xfrm>
                <a:off x="1644" y="268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92" name="Freeform 362"/>
              <p:cNvSpPr>
                <a:spLocks/>
              </p:cNvSpPr>
              <p:nvPr/>
            </p:nvSpPr>
            <p:spPr bwMode="auto">
              <a:xfrm>
                <a:off x="1644" y="2678"/>
                <a:ext cx="5" cy="8"/>
              </a:xfrm>
              <a:custGeom>
                <a:avLst/>
                <a:gdLst>
                  <a:gd name="T0" fmla="*/ 0 w 17"/>
                  <a:gd name="T1" fmla="*/ 0 h 33"/>
                  <a:gd name="T2" fmla="*/ 0 w 17"/>
                  <a:gd name="T3" fmla="*/ 0 h 33"/>
                  <a:gd name="T4" fmla="*/ 0 w 17"/>
                  <a:gd name="T5" fmla="*/ 0 h 33"/>
                  <a:gd name="T6" fmla="*/ 0 w 17"/>
                  <a:gd name="T7" fmla="*/ 0 h 33"/>
                  <a:gd name="T8" fmla="*/ 0 w 17"/>
                  <a:gd name="T9" fmla="*/ 0 h 33"/>
                  <a:gd name="T10" fmla="*/ 0 w 17"/>
                  <a:gd name="T11" fmla="*/ 0 h 33"/>
                  <a:gd name="T12" fmla="*/ 0 w 17"/>
                  <a:gd name="T13" fmla="*/ 0 h 33"/>
                  <a:gd name="T14" fmla="*/ 0 w 17"/>
                  <a:gd name="T15" fmla="*/ 0 h 33"/>
                  <a:gd name="T16" fmla="*/ 0 w 17"/>
                  <a:gd name="T17" fmla="*/ 0 h 33"/>
                  <a:gd name="T18" fmla="*/ 0 w 17"/>
                  <a:gd name="T19" fmla="*/ 0 h 33"/>
                  <a:gd name="T20" fmla="*/ 0 w 17"/>
                  <a:gd name="T21" fmla="*/ 0 h 33"/>
                  <a:gd name="T22" fmla="*/ 0 w 17"/>
                  <a:gd name="T23" fmla="*/ 0 h 33"/>
                  <a:gd name="T24" fmla="*/ 0 w 17"/>
                  <a:gd name="T25" fmla="*/ 0 h 33"/>
                  <a:gd name="T26" fmla="*/ 0 w 17"/>
                  <a:gd name="T27" fmla="*/ 0 h 33"/>
                  <a:gd name="T28" fmla="*/ 0 w 17"/>
                  <a:gd name="T29" fmla="*/ 0 h 33"/>
                  <a:gd name="T30" fmla="*/ 0 w 17"/>
                  <a:gd name="T31" fmla="*/ 0 h 33"/>
                  <a:gd name="T32" fmla="*/ 0 w 17"/>
                  <a:gd name="T33" fmla="*/ 0 h 33"/>
                  <a:gd name="T34" fmla="*/ 0 w 17"/>
                  <a:gd name="T35" fmla="*/ 0 h 33"/>
                  <a:gd name="T36" fmla="*/ 0 w 17"/>
                  <a:gd name="T37" fmla="*/ 0 h 33"/>
                  <a:gd name="T38" fmla="*/ 0 w 17"/>
                  <a:gd name="T39" fmla="*/ 0 h 33"/>
                  <a:gd name="T40" fmla="*/ 0 w 17"/>
                  <a:gd name="T41" fmla="*/ 0 h 33"/>
                  <a:gd name="T42" fmla="*/ 0 w 17"/>
                  <a:gd name="T43" fmla="*/ 0 h 33"/>
                  <a:gd name="T44" fmla="*/ 0 w 17"/>
                  <a:gd name="T45" fmla="*/ 0 h 33"/>
                  <a:gd name="T46" fmla="*/ 0 w 17"/>
                  <a:gd name="T47" fmla="*/ 0 h 33"/>
                  <a:gd name="T48" fmla="*/ 0 w 17"/>
                  <a:gd name="T49" fmla="*/ 0 h 33"/>
                  <a:gd name="T50" fmla="*/ 0 w 17"/>
                  <a:gd name="T51" fmla="*/ 0 h 33"/>
                  <a:gd name="T52" fmla="*/ 0 w 17"/>
                  <a:gd name="T53" fmla="*/ 0 h 33"/>
                  <a:gd name="T54" fmla="*/ 0 w 17"/>
                  <a:gd name="T55" fmla="*/ 0 h 33"/>
                  <a:gd name="T56" fmla="*/ 0 w 17"/>
                  <a:gd name="T57" fmla="*/ 0 h 33"/>
                  <a:gd name="T58" fmla="*/ 0 w 17"/>
                  <a:gd name="T59" fmla="*/ 0 h 33"/>
                  <a:gd name="T60" fmla="*/ 0 w 17"/>
                  <a:gd name="T61" fmla="*/ 0 h 33"/>
                  <a:gd name="T62" fmla="*/ 0 w 17"/>
                  <a:gd name="T63" fmla="*/ 0 h 33"/>
                  <a:gd name="T64" fmla="*/ 0 w 17"/>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3">
                    <a:moveTo>
                      <a:pt x="0" y="22"/>
                    </a:moveTo>
                    <a:lnTo>
                      <a:pt x="0" y="25"/>
                    </a:lnTo>
                    <a:lnTo>
                      <a:pt x="0" y="27"/>
                    </a:lnTo>
                    <a:lnTo>
                      <a:pt x="2" y="31"/>
                    </a:lnTo>
                    <a:lnTo>
                      <a:pt x="5" y="33"/>
                    </a:lnTo>
                    <a:lnTo>
                      <a:pt x="7" y="33"/>
                    </a:lnTo>
                    <a:lnTo>
                      <a:pt x="10" y="33"/>
                    </a:lnTo>
                    <a:lnTo>
                      <a:pt x="12" y="33"/>
                    </a:lnTo>
                    <a:lnTo>
                      <a:pt x="15" y="31"/>
                    </a:lnTo>
                    <a:lnTo>
                      <a:pt x="17" y="27"/>
                    </a:lnTo>
                    <a:lnTo>
                      <a:pt x="17" y="25"/>
                    </a:lnTo>
                    <a:lnTo>
                      <a:pt x="17" y="17"/>
                    </a:lnTo>
                    <a:lnTo>
                      <a:pt x="17" y="8"/>
                    </a:lnTo>
                    <a:lnTo>
                      <a:pt x="17" y="6"/>
                    </a:lnTo>
                    <a:lnTo>
                      <a:pt x="15" y="2"/>
                    </a:lnTo>
                    <a:lnTo>
                      <a:pt x="12" y="0"/>
                    </a:lnTo>
                    <a:lnTo>
                      <a:pt x="10" y="0"/>
                    </a:lnTo>
                    <a:lnTo>
                      <a:pt x="7" y="0"/>
                    </a:lnTo>
                    <a:lnTo>
                      <a:pt x="5" y="0"/>
                    </a:lnTo>
                    <a:lnTo>
                      <a:pt x="2" y="2"/>
                    </a:lnTo>
                    <a:lnTo>
                      <a:pt x="0" y="6"/>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493" name="Line 363"/>
              <p:cNvSpPr>
                <a:spLocks noChangeShapeType="1"/>
              </p:cNvSpPr>
              <p:nvPr/>
            </p:nvSpPr>
            <p:spPr bwMode="auto">
              <a:xfrm>
                <a:off x="1647" y="26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94" name="Freeform 364"/>
              <p:cNvSpPr>
                <a:spLocks/>
              </p:cNvSpPr>
              <p:nvPr/>
            </p:nvSpPr>
            <p:spPr bwMode="auto">
              <a:xfrm>
                <a:off x="1644" y="2678"/>
                <a:ext cx="9" cy="6"/>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2">
                    <a:moveTo>
                      <a:pt x="10" y="0"/>
                    </a:moveTo>
                    <a:lnTo>
                      <a:pt x="7" y="0"/>
                    </a:lnTo>
                    <a:lnTo>
                      <a:pt x="5" y="0"/>
                    </a:lnTo>
                    <a:lnTo>
                      <a:pt x="2" y="2"/>
                    </a:lnTo>
                    <a:lnTo>
                      <a:pt x="0" y="6"/>
                    </a:lnTo>
                    <a:lnTo>
                      <a:pt x="0" y="8"/>
                    </a:lnTo>
                    <a:lnTo>
                      <a:pt x="0" y="11"/>
                    </a:lnTo>
                    <a:lnTo>
                      <a:pt x="0" y="14"/>
                    </a:lnTo>
                    <a:lnTo>
                      <a:pt x="0" y="17"/>
                    </a:lnTo>
                    <a:lnTo>
                      <a:pt x="2" y="19"/>
                    </a:lnTo>
                    <a:lnTo>
                      <a:pt x="5" y="22"/>
                    </a:lnTo>
                    <a:lnTo>
                      <a:pt x="7" y="22"/>
                    </a:lnTo>
                    <a:lnTo>
                      <a:pt x="22" y="22"/>
                    </a:lnTo>
                    <a:lnTo>
                      <a:pt x="27" y="22"/>
                    </a:lnTo>
                    <a:lnTo>
                      <a:pt x="29" y="22"/>
                    </a:lnTo>
                    <a:lnTo>
                      <a:pt x="29" y="19"/>
                    </a:lnTo>
                    <a:lnTo>
                      <a:pt x="32" y="19"/>
                    </a:lnTo>
                    <a:lnTo>
                      <a:pt x="32" y="17"/>
                    </a:lnTo>
                    <a:lnTo>
                      <a:pt x="34" y="17"/>
                    </a:lnTo>
                    <a:lnTo>
                      <a:pt x="34" y="14"/>
                    </a:lnTo>
                    <a:lnTo>
                      <a:pt x="34" y="11"/>
                    </a:lnTo>
                    <a:lnTo>
                      <a:pt x="34" y="8"/>
                    </a:lnTo>
                    <a:lnTo>
                      <a:pt x="34" y="6"/>
                    </a:lnTo>
                    <a:lnTo>
                      <a:pt x="32" y="6"/>
                    </a:lnTo>
                    <a:lnTo>
                      <a:pt x="32" y="2"/>
                    </a:lnTo>
                    <a:lnTo>
                      <a:pt x="29" y="2"/>
                    </a:lnTo>
                    <a:lnTo>
                      <a:pt x="29"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495" name="Line 365"/>
              <p:cNvSpPr>
                <a:spLocks noChangeShapeType="1"/>
              </p:cNvSpPr>
              <p:nvPr/>
            </p:nvSpPr>
            <p:spPr bwMode="auto">
              <a:xfrm>
                <a:off x="1648" y="268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96" name="Freeform 366"/>
              <p:cNvSpPr>
                <a:spLocks/>
              </p:cNvSpPr>
              <p:nvPr/>
            </p:nvSpPr>
            <p:spPr bwMode="auto">
              <a:xfrm>
                <a:off x="1648" y="2673"/>
                <a:ext cx="5" cy="11"/>
              </a:xfrm>
              <a:custGeom>
                <a:avLst/>
                <a:gdLst>
                  <a:gd name="T0" fmla="*/ 0 w 19"/>
                  <a:gd name="T1" fmla="*/ 0 h 45"/>
                  <a:gd name="T2" fmla="*/ 0 w 19"/>
                  <a:gd name="T3" fmla="*/ 0 h 45"/>
                  <a:gd name="T4" fmla="*/ 0 w 19"/>
                  <a:gd name="T5" fmla="*/ 0 h 45"/>
                  <a:gd name="T6" fmla="*/ 0 w 19"/>
                  <a:gd name="T7" fmla="*/ 0 h 45"/>
                  <a:gd name="T8" fmla="*/ 0 w 19"/>
                  <a:gd name="T9" fmla="*/ 0 h 45"/>
                  <a:gd name="T10" fmla="*/ 0 w 19"/>
                  <a:gd name="T11" fmla="*/ 0 h 45"/>
                  <a:gd name="T12" fmla="*/ 0 w 19"/>
                  <a:gd name="T13" fmla="*/ 0 h 45"/>
                  <a:gd name="T14" fmla="*/ 0 w 19"/>
                  <a:gd name="T15" fmla="*/ 0 h 45"/>
                  <a:gd name="T16" fmla="*/ 0 w 19"/>
                  <a:gd name="T17" fmla="*/ 0 h 45"/>
                  <a:gd name="T18" fmla="*/ 0 w 19"/>
                  <a:gd name="T19" fmla="*/ 0 h 45"/>
                  <a:gd name="T20" fmla="*/ 0 w 19"/>
                  <a:gd name="T21" fmla="*/ 0 h 45"/>
                  <a:gd name="T22" fmla="*/ 0 w 19"/>
                  <a:gd name="T23" fmla="*/ 0 h 45"/>
                  <a:gd name="T24" fmla="*/ 0 w 19"/>
                  <a:gd name="T25" fmla="*/ 0 h 45"/>
                  <a:gd name="T26" fmla="*/ 0 w 19"/>
                  <a:gd name="T27" fmla="*/ 0 h 45"/>
                  <a:gd name="T28" fmla="*/ 0 w 19"/>
                  <a:gd name="T29" fmla="*/ 0 h 45"/>
                  <a:gd name="T30" fmla="*/ 0 w 19"/>
                  <a:gd name="T31" fmla="*/ 0 h 45"/>
                  <a:gd name="T32" fmla="*/ 0 w 19"/>
                  <a:gd name="T33" fmla="*/ 0 h 45"/>
                  <a:gd name="T34" fmla="*/ 0 w 19"/>
                  <a:gd name="T35" fmla="*/ 0 h 45"/>
                  <a:gd name="T36" fmla="*/ 0 w 19"/>
                  <a:gd name="T37" fmla="*/ 0 h 45"/>
                  <a:gd name="T38" fmla="*/ 0 w 19"/>
                  <a:gd name="T39" fmla="*/ 0 h 45"/>
                  <a:gd name="T40" fmla="*/ 0 w 19"/>
                  <a:gd name="T41" fmla="*/ 0 h 45"/>
                  <a:gd name="T42" fmla="*/ 0 w 19"/>
                  <a:gd name="T43" fmla="*/ 0 h 45"/>
                  <a:gd name="T44" fmla="*/ 0 w 19"/>
                  <a:gd name="T45" fmla="*/ 0 h 45"/>
                  <a:gd name="T46" fmla="*/ 0 w 19"/>
                  <a:gd name="T47" fmla="*/ 0 h 45"/>
                  <a:gd name="T48" fmla="*/ 0 w 19"/>
                  <a:gd name="T49" fmla="*/ 0 h 45"/>
                  <a:gd name="T50" fmla="*/ 0 w 19"/>
                  <a:gd name="T51" fmla="*/ 0 h 45"/>
                  <a:gd name="T52" fmla="*/ 0 w 19"/>
                  <a:gd name="T53" fmla="*/ 0 h 45"/>
                  <a:gd name="T54" fmla="*/ 0 w 19"/>
                  <a:gd name="T55" fmla="*/ 0 h 45"/>
                  <a:gd name="T56" fmla="*/ 0 w 19"/>
                  <a:gd name="T57" fmla="*/ 0 h 45"/>
                  <a:gd name="T58" fmla="*/ 0 w 19"/>
                  <a:gd name="T59" fmla="*/ 0 h 45"/>
                  <a:gd name="T60" fmla="*/ 0 w 19"/>
                  <a:gd name="T61" fmla="*/ 0 h 45"/>
                  <a:gd name="T62" fmla="*/ 0 w 19"/>
                  <a:gd name="T63" fmla="*/ 0 h 45"/>
                  <a:gd name="T64" fmla="*/ 0 w 19"/>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5">
                    <a:moveTo>
                      <a:pt x="0" y="34"/>
                    </a:moveTo>
                    <a:lnTo>
                      <a:pt x="0" y="37"/>
                    </a:lnTo>
                    <a:lnTo>
                      <a:pt x="0" y="40"/>
                    </a:lnTo>
                    <a:lnTo>
                      <a:pt x="2" y="40"/>
                    </a:lnTo>
                    <a:lnTo>
                      <a:pt x="2" y="42"/>
                    </a:lnTo>
                    <a:lnTo>
                      <a:pt x="4" y="42"/>
                    </a:lnTo>
                    <a:lnTo>
                      <a:pt x="4" y="45"/>
                    </a:lnTo>
                    <a:lnTo>
                      <a:pt x="7" y="45"/>
                    </a:lnTo>
                    <a:lnTo>
                      <a:pt x="9" y="45"/>
                    </a:lnTo>
                    <a:lnTo>
                      <a:pt x="12" y="45"/>
                    </a:lnTo>
                    <a:lnTo>
                      <a:pt x="14" y="45"/>
                    </a:lnTo>
                    <a:lnTo>
                      <a:pt x="14" y="42"/>
                    </a:lnTo>
                    <a:lnTo>
                      <a:pt x="17" y="42"/>
                    </a:lnTo>
                    <a:lnTo>
                      <a:pt x="17" y="40"/>
                    </a:lnTo>
                    <a:lnTo>
                      <a:pt x="19" y="40"/>
                    </a:lnTo>
                    <a:lnTo>
                      <a:pt x="19" y="37"/>
                    </a:lnTo>
                    <a:lnTo>
                      <a:pt x="19" y="17"/>
                    </a:lnTo>
                    <a:lnTo>
                      <a:pt x="19" y="11"/>
                    </a:lnTo>
                    <a:lnTo>
                      <a:pt x="19" y="8"/>
                    </a:lnTo>
                    <a:lnTo>
                      <a:pt x="17" y="6"/>
                    </a:lnTo>
                    <a:lnTo>
                      <a:pt x="14" y="2"/>
                    </a:lnTo>
                    <a:lnTo>
                      <a:pt x="12" y="0"/>
                    </a:lnTo>
                    <a:lnTo>
                      <a:pt x="9" y="0"/>
                    </a:lnTo>
                    <a:lnTo>
                      <a:pt x="7" y="0"/>
                    </a:lnTo>
                    <a:lnTo>
                      <a:pt x="4" y="2"/>
                    </a:lnTo>
                    <a:lnTo>
                      <a:pt x="2" y="6"/>
                    </a:lnTo>
                    <a:lnTo>
                      <a:pt x="0" y="8"/>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497" name="Line 367"/>
              <p:cNvSpPr>
                <a:spLocks noChangeShapeType="1"/>
              </p:cNvSpPr>
              <p:nvPr/>
            </p:nvSpPr>
            <p:spPr bwMode="auto">
              <a:xfrm>
                <a:off x="1651" y="26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498" name="Freeform 368"/>
              <p:cNvSpPr>
                <a:spLocks/>
              </p:cNvSpPr>
              <p:nvPr/>
            </p:nvSpPr>
            <p:spPr bwMode="auto">
              <a:xfrm>
                <a:off x="1648" y="2673"/>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9" y="0"/>
                    </a:moveTo>
                    <a:lnTo>
                      <a:pt x="7" y="0"/>
                    </a:lnTo>
                    <a:lnTo>
                      <a:pt x="4" y="2"/>
                    </a:lnTo>
                    <a:lnTo>
                      <a:pt x="2" y="6"/>
                    </a:lnTo>
                    <a:lnTo>
                      <a:pt x="0" y="8"/>
                    </a:lnTo>
                    <a:lnTo>
                      <a:pt x="0" y="11"/>
                    </a:lnTo>
                    <a:lnTo>
                      <a:pt x="0" y="14"/>
                    </a:lnTo>
                    <a:lnTo>
                      <a:pt x="0" y="17"/>
                    </a:lnTo>
                    <a:lnTo>
                      <a:pt x="2" y="19"/>
                    </a:lnTo>
                    <a:lnTo>
                      <a:pt x="4" y="23"/>
                    </a:lnTo>
                    <a:lnTo>
                      <a:pt x="7" y="23"/>
                    </a:lnTo>
                    <a:lnTo>
                      <a:pt x="22" y="23"/>
                    </a:lnTo>
                    <a:lnTo>
                      <a:pt x="27" y="23"/>
                    </a:lnTo>
                    <a:lnTo>
                      <a:pt x="29" y="23"/>
                    </a:lnTo>
                    <a:lnTo>
                      <a:pt x="33" y="23"/>
                    </a:lnTo>
                    <a:lnTo>
                      <a:pt x="33" y="19"/>
                    </a:lnTo>
                    <a:lnTo>
                      <a:pt x="35" y="19"/>
                    </a:lnTo>
                    <a:lnTo>
                      <a:pt x="35" y="17"/>
                    </a:lnTo>
                    <a:lnTo>
                      <a:pt x="35" y="14"/>
                    </a:lnTo>
                    <a:lnTo>
                      <a:pt x="35" y="11"/>
                    </a:lnTo>
                    <a:lnTo>
                      <a:pt x="35" y="8"/>
                    </a:lnTo>
                    <a:lnTo>
                      <a:pt x="35" y="6"/>
                    </a:lnTo>
                    <a:lnTo>
                      <a:pt x="33" y="6"/>
                    </a:lnTo>
                    <a:lnTo>
                      <a:pt x="33" y="2"/>
                    </a:lnTo>
                    <a:lnTo>
                      <a:pt x="29" y="2"/>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4499" name="Line 369"/>
              <p:cNvSpPr>
                <a:spLocks noChangeShapeType="1"/>
              </p:cNvSpPr>
              <p:nvPr/>
            </p:nvSpPr>
            <p:spPr bwMode="auto">
              <a:xfrm>
                <a:off x="1652" y="26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500" name="Freeform 370"/>
              <p:cNvSpPr>
                <a:spLocks/>
              </p:cNvSpPr>
              <p:nvPr/>
            </p:nvSpPr>
            <p:spPr bwMode="auto">
              <a:xfrm>
                <a:off x="1652" y="2670"/>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3" y="25"/>
                    </a:lnTo>
                    <a:lnTo>
                      <a:pt x="3" y="28"/>
                    </a:lnTo>
                    <a:lnTo>
                      <a:pt x="3" y="30"/>
                    </a:lnTo>
                    <a:lnTo>
                      <a:pt x="5" y="30"/>
                    </a:lnTo>
                    <a:lnTo>
                      <a:pt x="5" y="34"/>
                    </a:lnTo>
                    <a:lnTo>
                      <a:pt x="8" y="34"/>
                    </a:lnTo>
                    <a:lnTo>
                      <a:pt x="10" y="34"/>
                    </a:lnTo>
                    <a:lnTo>
                      <a:pt x="13" y="34"/>
                    </a:lnTo>
                    <a:lnTo>
                      <a:pt x="15" y="34"/>
                    </a:lnTo>
                    <a:lnTo>
                      <a:pt x="19" y="34"/>
                    </a:lnTo>
                    <a:lnTo>
                      <a:pt x="19" y="30"/>
                    </a:lnTo>
                    <a:lnTo>
                      <a:pt x="21" y="30"/>
                    </a:lnTo>
                    <a:lnTo>
                      <a:pt x="21" y="28"/>
                    </a:lnTo>
                    <a:lnTo>
                      <a:pt x="21" y="25"/>
                    </a:lnTo>
                    <a:lnTo>
                      <a:pt x="21" y="17"/>
                    </a:lnTo>
                    <a:lnTo>
                      <a:pt x="21" y="11"/>
                    </a:lnTo>
                    <a:lnTo>
                      <a:pt x="21" y="8"/>
                    </a:lnTo>
                    <a:lnTo>
                      <a:pt x="21" y="5"/>
                    </a:lnTo>
                    <a:lnTo>
                      <a:pt x="19" y="5"/>
                    </a:lnTo>
                    <a:lnTo>
                      <a:pt x="19" y="2"/>
                    </a:lnTo>
                    <a:lnTo>
                      <a:pt x="15" y="2"/>
                    </a:lnTo>
                    <a:lnTo>
                      <a:pt x="13" y="2"/>
                    </a:lnTo>
                    <a:lnTo>
                      <a:pt x="10" y="0"/>
                    </a:lnTo>
                    <a:lnTo>
                      <a:pt x="10" y="2"/>
                    </a:lnTo>
                    <a:lnTo>
                      <a:pt x="8" y="2"/>
                    </a:lnTo>
                    <a:lnTo>
                      <a:pt x="5" y="2"/>
                    </a:lnTo>
                    <a:lnTo>
                      <a:pt x="5" y="5"/>
                    </a:lnTo>
                    <a:lnTo>
                      <a:pt x="3" y="5"/>
                    </a:lnTo>
                    <a:lnTo>
                      <a:pt x="3" y="8"/>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501" name="Line 371"/>
              <p:cNvSpPr>
                <a:spLocks noChangeShapeType="1"/>
              </p:cNvSpPr>
              <p:nvPr/>
            </p:nvSpPr>
            <p:spPr bwMode="auto">
              <a:xfrm>
                <a:off x="1654" y="26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502" name="Freeform 372"/>
              <p:cNvSpPr>
                <a:spLocks/>
              </p:cNvSpPr>
              <p:nvPr/>
            </p:nvSpPr>
            <p:spPr bwMode="auto">
              <a:xfrm>
                <a:off x="1652" y="2670"/>
                <a:ext cx="9" cy="5"/>
              </a:xfrm>
              <a:custGeom>
                <a:avLst/>
                <a:gdLst>
                  <a:gd name="T0" fmla="*/ 0 w 39"/>
                  <a:gd name="T1" fmla="*/ 0 h 22"/>
                  <a:gd name="T2" fmla="*/ 0 w 39"/>
                  <a:gd name="T3" fmla="*/ 0 h 22"/>
                  <a:gd name="T4" fmla="*/ 0 w 39"/>
                  <a:gd name="T5" fmla="*/ 0 h 22"/>
                  <a:gd name="T6" fmla="*/ 0 w 39"/>
                  <a:gd name="T7" fmla="*/ 0 h 22"/>
                  <a:gd name="T8" fmla="*/ 0 w 39"/>
                  <a:gd name="T9" fmla="*/ 0 h 22"/>
                  <a:gd name="T10" fmla="*/ 0 w 39"/>
                  <a:gd name="T11" fmla="*/ 0 h 22"/>
                  <a:gd name="T12" fmla="*/ 0 w 39"/>
                  <a:gd name="T13" fmla="*/ 0 h 22"/>
                  <a:gd name="T14" fmla="*/ 0 w 39"/>
                  <a:gd name="T15" fmla="*/ 0 h 22"/>
                  <a:gd name="T16" fmla="*/ 0 w 39"/>
                  <a:gd name="T17" fmla="*/ 0 h 22"/>
                  <a:gd name="T18" fmla="*/ 0 w 39"/>
                  <a:gd name="T19" fmla="*/ 0 h 22"/>
                  <a:gd name="T20" fmla="*/ 0 w 39"/>
                  <a:gd name="T21" fmla="*/ 0 h 22"/>
                  <a:gd name="T22" fmla="*/ 0 w 39"/>
                  <a:gd name="T23" fmla="*/ 0 h 22"/>
                  <a:gd name="T24" fmla="*/ 0 w 39"/>
                  <a:gd name="T25" fmla="*/ 0 h 22"/>
                  <a:gd name="T26" fmla="*/ 0 w 39"/>
                  <a:gd name="T27" fmla="*/ 0 h 22"/>
                  <a:gd name="T28" fmla="*/ 0 w 39"/>
                  <a:gd name="T29" fmla="*/ 0 h 22"/>
                  <a:gd name="T30" fmla="*/ 0 w 39"/>
                  <a:gd name="T31" fmla="*/ 0 h 22"/>
                  <a:gd name="T32" fmla="*/ 0 w 39"/>
                  <a:gd name="T33" fmla="*/ 0 h 22"/>
                  <a:gd name="T34" fmla="*/ 0 w 39"/>
                  <a:gd name="T35" fmla="*/ 0 h 22"/>
                  <a:gd name="T36" fmla="*/ 0 w 39"/>
                  <a:gd name="T37" fmla="*/ 0 h 22"/>
                  <a:gd name="T38" fmla="*/ 0 w 39"/>
                  <a:gd name="T39" fmla="*/ 0 h 22"/>
                  <a:gd name="T40" fmla="*/ 0 w 39"/>
                  <a:gd name="T41" fmla="*/ 0 h 22"/>
                  <a:gd name="T42" fmla="*/ 0 w 39"/>
                  <a:gd name="T43" fmla="*/ 0 h 22"/>
                  <a:gd name="T44" fmla="*/ 0 w 39"/>
                  <a:gd name="T45" fmla="*/ 0 h 22"/>
                  <a:gd name="T46" fmla="*/ 0 w 39"/>
                  <a:gd name="T47" fmla="*/ 0 h 22"/>
                  <a:gd name="T48" fmla="*/ 0 w 39"/>
                  <a:gd name="T49" fmla="*/ 0 h 22"/>
                  <a:gd name="T50" fmla="*/ 0 w 39"/>
                  <a:gd name="T51" fmla="*/ 0 h 22"/>
                  <a:gd name="T52" fmla="*/ 0 w 39"/>
                  <a:gd name="T53" fmla="*/ 0 h 22"/>
                  <a:gd name="T54" fmla="*/ 0 w 39"/>
                  <a:gd name="T55" fmla="*/ 0 h 22"/>
                  <a:gd name="T56" fmla="*/ 0 w 39"/>
                  <a:gd name="T57" fmla="*/ 0 h 22"/>
                  <a:gd name="T58" fmla="*/ 0 w 39"/>
                  <a:gd name="T59" fmla="*/ 0 h 22"/>
                  <a:gd name="T60" fmla="*/ 0 w 39"/>
                  <a:gd name="T61" fmla="*/ 0 h 22"/>
                  <a:gd name="T62" fmla="*/ 0 w 39"/>
                  <a:gd name="T63" fmla="*/ 0 h 22"/>
                  <a:gd name="T64" fmla="*/ 0 w 39"/>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2">
                    <a:moveTo>
                      <a:pt x="10" y="0"/>
                    </a:moveTo>
                    <a:lnTo>
                      <a:pt x="10" y="2"/>
                    </a:lnTo>
                    <a:lnTo>
                      <a:pt x="8" y="2"/>
                    </a:lnTo>
                    <a:lnTo>
                      <a:pt x="5" y="2"/>
                    </a:lnTo>
                    <a:lnTo>
                      <a:pt x="5" y="5"/>
                    </a:lnTo>
                    <a:lnTo>
                      <a:pt x="3" y="5"/>
                    </a:lnTo>
                    <a:lnTo>
                      <a:pt x="3" y="8"/>
                    </a:lnTo>
                    <a:lnTo>
                      <a:pt x="3" y="11"/>
                    </a:lnTo>
                    <a:lnTo>
                      <a:pt x="0" y="11"/>
                    </a:lnTo>
                    <a:lnTo>
                      <a:pt x="3" y="13"/>
                    </a:lnTo>
                    <a:lnTo>
                      <a:pt x="3" y="17"/>
                    </a:lnTo>
                    <a:lnTo>
                      <a:pt x="3" y="19"/>
                    </a:lnTo>
                    <a:lnTo>
                      <a:pt x="5" y="19"/>
                    </a:lnTo>
                    <a:lnTo>
                      <a:pt x="5" y="22"/>
                    </a:lnTo>
                    <a:lnTo>
                      <a:pt x="8" y="22"/>
                    </a:lnTo>
                    <a:lnTo>
                      <a:pt x="10" y="22"/>
                    </a:lnTo>
                    <a:lnTo>
                      <a:pt x="26" y="22"/>
                    </a:lnTo>
                    <a:lnTo>
                      <a:pt x="31" y="22"/>
                    </a:lnTo>
                    <a:lnTo>
                      <a:pt x="34" y="22"/>
                    </a:lnTo>
                    <a:lnTo>
                      <a:pt x="36" y="19"/>
                    </a:lnTo>
                    <a:lnTo>
                      <a:pt x="39" y="17"/>
                    </a:lnTo>
                    <a:lnTo>
                      <a:pt x="39" y="13"/>
                    </a:lnTo>
                    <a:lnTo>
                      <a:pt x="39" y="11"/>
                    </a:lnTo>
                    <a:lnTo>
                      <a:pt x="39" y="8"/>
                    </a:lnTo>
                    <a:lnTo>
                      <a:pt x="36" y="5"/>
                    </a:lnTo>
                    <a:lnTo>
                      <a:pt x="34" y="2"/>
                    </a:lnTo>
                    <a:lnTo>
                      <a:pt x="31"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503" name="Line 373"/>
              <p:cNvSpPr>
                <a:spLocks noChangeShapeType="1"/>
              </p:cNvSpPr>
              <p:nvPr/>
            </p:nvSpPr>
            <p:spPr bwMode="auto">
              <a:xfrm>
                <a:off x="1656" y="26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504" name="Freeform 374"/>
              <p:cNvSpPr>
                <a:spLocks/>
              </p:cNvSpPr>
              <p:nvPr/>
            </p:nvSpPr>
            <p:spPr bwMode="auto">
              <a:xfrm>
                <a:off x="1656" y="2662"/>
                <a:ext cx="5" cy="13"/>
              </a:xfrm>
              <a:custGeom>
                <a:avLst/>
                <a:gdLst>
                  <a:gd name="T0" fmla="*/ 0 w 20"/>
                  <a:gd name="T1" fmla="*/ 0 h 53"/>
                  <a:gd name="T2" fmla="*/ 0 w 20"/>
                  <a:gd name="T3" fmla="*/ 0 h 53"/>
                  <a:gd name="T4" fmla="*/ 0 w 20"/>
                  <a:gd name="T5" fmla="*/ 0 h 53"/>
                  <a:gd name="T6" fmla="*/ 0 w 20"/>
                  <a:gd name="T7" fmla="*/ 0 h 53"/>
                  <a:gd name="T8" fmla="*/ 0 w 20"/>
                  <a:gd name="T9" fmla="*/ 0 h 53"/>
                  <a:gd name="T10" fmla="*/ 0 w 20"/>
                  <a:gd name="T11" fmla="*/ 0 h 53"/>
                  <a:gd name="T12" fmla="*/ 0 w 20"/>
                  <a:gd name="T13" fmla="*/ 0 h 53"/>
                  <a:gd name="T14" fmla="*/ 0 w 20"/>
                  <a:gd name="T15" fmla="*/ 0 h 53"/>
                  <a:gd name="T16" fmla="*/ 0 w 20"/>
                  <a:gd name="T17" fmla="*/ 0 h 53"/>
                  <a:gd name="T18" fmla="*/ 0 w 20"/>
                  <a:gd name="T19" fmla="*/ 0 h 53"/>
                  <a:gd name="T20" fmla="*/ 0 w 20"/>
                  <a:gd name="T21" fmla="*/ 0 h 53"/>
                  <a:gd name="T22" fmla="*/ 0 w 20"/>
                  <a:gd name="T23" fmla="*/ 0 h 53"/>
                  <a:gd name="T24" fmla="*/ 0 w 20"/>
                  <a:gd name="T25" fmla="*/ 0 h 53"/>
                  <a:gd name="T26" fmla="*/ 0 w 20"/>
                  <a:gd name="T27" fmla="*/ 0 h 53"/>
                  <a:gd name="T28" fmla="*/ 0 w 20"/>
                  <a:gd name="T29" fmla="*/ 0 h 53"/>
                  <a:gd name="T30" fmla="*/ 0 w 20"/>
                  <a:gd name="T31" fmla="*/ 0 h 53"/>
                  <a:gd name="T32" fmla="*/ 0 w 20"/>
                  <a:gd name="T33" fmla="*/ 0 h 53"/>
                  <a:gd name="T34" fmla="*/ 0 w 20"/>
                  <a:gd name="T35" fmla="*/ 0 h 53"/>
                  <a:gd name="T36" fmla="*/ 0 w 20"/>
                  <a:gd name="T37" fmla="*/ 0 h 53"/>
                  <a:gd name="T38" fmla="*/ 0 w 20"/>
                  <a:gd name="T39" fmla="*/ 0 h 53"/>
                  <a:gd name="T40" fmla="*/ 0 w 20"/>
                  <a:gd name="T41" fmla="*/ 0 h 53"/>
                  <a:gd name="T42" fmla="*/ 0 w 20"/>
                  <a:gd name="T43" fmla="*/ 0 h 53"/>
                  <a:gd name="T44" fmla="*/ 0 w 20"/>
                  <a:gd name="T45" fmla="*/ 0 h 53"/>
                  <a:gd name="T46" fmla="*/ 0 w 20"/>
                  <a:gd name="T47" fmla="*/ 0 h 53"/>
                  <a:gd name="T48" fmla="*/ 0 w 20"/>
                  <a:gd name="T49" fmla="*/ 0 h 53"/>
                  <a:gd name="T50" fmla="*/ 0 w 20"/>
                  <a:gd name="T51" fmla="*/ 0 h 53"/>
                  <a:gd name="T52" fmla="*/ 0 w 20"/>
                  <a:gd name="T53" fmla="*/ 0 h 53"/>
                  <a:gd name="T54" fmla="*/ 0 w 20"/>
                  <a:gd name="T55" fmla="*/ 0 h 53"/>
                  <a:gd name="T56" fmla="*/ 0 w 20"/>
                  <a:gd name="T57" fmla="*/ 0 h 53"/>
                  <a:gd name="T58" fmla="*/ 0 w 20"/>
                  <a:gd name="T59" fmla="*/ 0 h 53"/>
                  <a:gd name="T60" fmla="*/ 0 w 20"/>
                  <a:gd name="T61" fmla="*/ 0 h 53"/>
                  <a:gd name="T62" fmla="*/ 0 w 20"/>
                  <a:gd name="T63" fmla="*/ 0 h 53"/>
                  <a:gd name="T64" fmla="*/ 0 w 20"/>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3">
                    <a:moveTo>
                      <a:pt x="0" y="42"/>
                    </a:moveTo>
                    <a:lnTo>
                      <a:pt x="0" y="44"/>
                    </a:lnTo>
                    <a:lnTo>
                      <a:pt x="0" y="48"/>
                    </a:lnTo>
                    <a:lnTo>
                      <a:pt x="2" y="50"/>
                    </a:lnTo>
                    <a:lnTo>
                      <a:pt x="5" y="53"/>
                    </a:lnTo>
                    <a:lnTo>
                      <a:pt x="7" y="53"/>
                    </a:lnTo>
                    <a:lnTo>
                      <a:pt x="10" y="53"/>
                    </a:lnTo>
                    <a:lnTo>
                      <a:pt x="12" y="53"/>
                    </a:lnTo>
                    <a:lnTo>
                      <a:pt x="15" y="53"/>
                    </a:lnTo>
                    <a:lnTo>
                      <a:pt x="17" y="50"/>
                    </a:lnTo>
                    <a:lnTo>
                      <a:pt x="20" y="48"/>
                    </a:lnTo>
                    <a:lnTo>
                      <a:pt x="20" y="44"/>
                    </a:lnTo>
                    <a:lnTo>
                      <a:pt x="20" y="14"/>
                    </a:lnTo>
                    <a:lnTo>
                      <a:pt x="20" y="8"/>
                    </a:lnTo>
                    <a:lnTo>
                      <a:pt x="20" y="4"/>
                    </a:lnTo>
                    <a:lnTo>
                      <a:pt x="17" y="4"/>
                    </a:lnTo>
                    <a:lnTo>
                      <a:pt x="17" y="2"/>
                    </a:lnTo>
                    <a:lnTo>
                      <a:pt x="15" y="2"/>
                    </a:lnTo>
                    <a:lnTo>
                      <a:pt x="12" y="0"/>
                    </a:lnTo>
                    <a:lnTo>
                      <a:pt x="10" y="0"/>
                    </a:lnTo>
                    <a:lnTo>
                      <a:pt x="7" y="0"/>
                    </a:lnTo>
                    <a:lnTo>
                      <a:pt x="5" y="0"/>
                    </a:lnTo>
                    <a:lnTo>
                      <a:pt x="5" y="2"/>
                    </a:lnTo>
                    <a:lnTo>
                      <a:pt x="2" y="2"/>
                    </a:lnTo>
                    <a:lnTo>
                      <a:pt x="2" y="4"/>
                    </a:lnTo>
                    <a:lnTo>
                      <a:pt x="0" y="4"/>
                    </a:lnTo>
                    <a:lnTo>
                      <a:pt x="0" y="10"/>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4505" name="Line 375"/>
              <p:cNvSpPr>
                <a:spLocks noChangeShapeType="1"/>
              </p:cNvSpPr>
              <p:nvPr/>
            </p:nvSpPr>
            <p:spPr bwMode="auto">
              <a:xfrm>
                <a:off x="1659" y="26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506" name="Freeform 376"/>
              <p:cNvSpPr>
                <a:spLocks/>
              </p:cNvSpPr>
              <p:nvPr/>
            </p:nvSpPr>
            <p:spPr bwMode="auto">
              <a:xfrm>
                <a:off x="1656" y="2662"/>
                <a:ext cx="14" cy="5"/>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7" y="0"/>
                    </a:lnTo>
                    <a:lnTo>
                      <a:pt x="5" y="0"/>
                    </a:lnTo>
                    <a:lnTo>
                      <a:pt x="5" y="2"/>
                    </a:lnTo>
                    <a:lnTo>
                      <a:pt x="2" y="2"/>
                    </a:lnTo>
                    <a:lnTo>
                      <a:pt x="2" y="4"/>
                    </a:lnTo>
                    <a:lnTo>
                      <a:pt x="0" y="4"/>
                    </a:lnTo>
                    <a:lnTo>
                      <a:pt x="0" y="8"/>
                    </a:lnTo>
                    <a:lnTo>
                      <a:pt x="0" y="10"/>
                    </a:lnTo>
                    <a:lnTo>
                      <a:pt x="0" y="14"/>
                    </a:lnTo>
                    <a:lnTo>
                      <a:pt x="2" y="16"/>
                    </a:lnTo>
                    <a:lnTo>
                      <a:pt x="2" y="19"/>
                    </a:lnTo>
                    <a:lnTo>
                      <a:pt x="5" y="19"/>
                    </a:lnTo>
                    <a:lnTo>
                      <a:pt x="5" y="22"/>
                    </a:lnTo>
                    <a:lnTo>
                      <a:pt x="7" y="22"/>
                    </a:lnTo>
                    <a:lnTo>
                      <a:pt x="37" y="22"/>
                    </a:lnTo>
                    <a:lnTo>
                      <a:pt x="44" y="22"/>
                    </a:lnTo>
                    <a:lnTo>
                      <a:pt x="47" y="19"/>
                    </a:lnTo>
                    <a:lnTo>
                      <a:pt x="49" y="19"/>
                    </a:lnTo>
                    <a:lnTo>
                      <a:pt x="49" y="16"/>
                    </a:lnTo>
                    <a:lnTo>
                      <a:pt x="49" y="14"/>
                    </a:lnTo>
                    <a:lnTo>
                      <a:pt x="53" y="14"/>
                    </a:lnTo>
                    <a:lnTo>
                      <a:pt x="53" y="10"/>
                    </a:lnTo>
                    <a:lnTo>
                      <a:pt x="53" y="8"/>
                    </a:lnTo>
                    <a:lnTo>
                      <a:pt x="49" y="4"/>
                    </a:lnTo>
                    <a:lnTo>
                      <a:pt x="49" y="2"/>
                    </a:lnTo>
                    <a:lnTo>
                      <a:pt x="47" y="2"/>
                    </a:lnTo>
                    <a:lnTo>
                      <a:pt x="44" y="0"/>
                    </a:lnTo>
                    <a:lnTo>
                      <a:pt x="39" y="0"/>
                    </a:lnTo>
                    <a:lnTo>
                      <a:pt x="10" y="0"/>
                    </a:lnTo>
                    <a:close/>
                  </a:path>
                </a:pathLst>
              </a:custGeom>
              <a:solidFill>
                <a:srgbClr val="000000"/>
              </a:solidFill>
              <a:ln w="6350">
                <a:solidFill>
                  <a:srgbClr val="000000"/>
                </a:solidFill>
                <a:prstDash val="solid"/>
                <a:round/>
                <a:headEnd/>
                <a:tailEnd/>
              </a:ln>
            </p:spPr>
            <p:txBody>
              <a:bodyPr/>
              <a:lstStyle/>
              <a:p>
                <a:endParaRPr lang="de-DE"/>
              </a:p>
            </p:txBody>
          </p:sp>
        </p:grpSp>
        <p:grpSp>
          <p:nvGrpSpPr>
            <p:cNvPr id="43182" name="Group 377"/>
            <p:cNvGrpSpPr>
              <a:grpSpLocks/>
            </p:cNvGrpSpPr>
            <p:nvPr/>
          </p:nvGrpSpPr>
          <p:grpSpPr bwMode="auto">
            <a:xfrm>
              <a:off x="1273" y="2480"/>
              <a:ext cx="340" cy="278"/>
              <a:chOff x="1665" y="2389"/>
              <a:chExt cx="314" cy="278"/>
            </a:xfrm>
          </p:grpSpPr>
          <p:sp>
            <p:nvSpPr>
              <p:cNvPr id="44107" name="Line 378"/>
              <p:cNvSpPr>
                <a:spLocks noChangeShapeType="1"/>
              </p:cNvSpPr>
              <p:nvPr/>
            </p:nvSpPr>
            <p:spPr bwMode="auto">
              <a:xfrm>
                <a:off x="1665" y="266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08" name="Freeform 379"/>
              <p:cNvSpPr>
                <a:spLocks/>
              </p:cNvSpPr>
              <p:nvPr/>
            </p:nvSpPr>
            <p:spPr bwMode="auto">
              <a:xfrm>
                <a:off x="1665" y="2659"/>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0" y="26"/>
                    </a:lnTo>
                    <a:lnTo>
                      <a:pt x="0" y="28"/>
                    </a:lnTo>
                    <a:lnTo>
                      <a:pt x="3" y="31"/>
                    </a:lnTo>
                    <a:lnTo>
                      <a:pt x="5" y="31"/>
                    </a:lnTo>
                    <a:lnTo>
                      <a:pt x="5" y="34"/>
                    </a:lnTo>
                    <a:lnTo>
                      <a:pt x="7" y="34"/>
                    </a:lnTo>
                    <a:lnTo>
                      <a:pt x="10" y="34"/>
                    </a:lnTo>
                    <a:lnTo>
                      <a:pt x="12" y="34"/>
                    </a:lnTo>
                    <a:lnTo>
                      <a:pt x="15" y="31"/>
                    </a:lnTo>
                    <a:lnTo>
                      <a:pt x="17" y="31"/>
                    </a:lnTo>
                    <a:lnTo>
                      <a:pt x="17" y="28"/>
                    </a:lnTo>
                    <a:lnTo>
                      <a:pt x="17" y="26"/>
                    </a:lnTo>
                    <a:lnTo>
                      <a:pt x="21" y="26"/>
                    </a:lnTo>
                    <a:lnTo>
                      <a:pt x="21" y="16"/>
                    </a:lnTo>
                    <a:lnTo>
                      <a:pt x="21" y="8"/>
                    </a:lnTo>
                    <a:lnTo>
                      <a:pt x="17" y="8"/>
                    </a:lnTo>
                    <a:lnTo>
                      <a:pt x="17" y="6"/>
                    </a:lnTo>
                    <a:lnTo>
                      <a:pt x="17" y="3"/>
                    </a:lnTo>
                    <a:lnTo>
                      <a:pt x="15" y="3"/>
                    </a:lnTo>
                    <a:lnTo>
                      <a:pt x="12" y="0"/>
                    </a:lnTo>
                    <a:lnTo>
                      <a:pt x="10" y="0"/>
                    </a:lnTo>
                    <a:lnTo>
                      <a:pt x="7" y="0"/>
                    </a:lnTo>
                    <a:lnTo>
                      <a:pt x="5" y="0"/>
                    </a:lnTo>
                    <a:lnTo>
                      <a:pt x="5" y="3"/>
                    </a:lnTo>
                    <a:lnTo>
                      <a:pt x="3" y="3"/>
                    </a:lnTo>
                    <a:lnTo>
                      <a:pt x="0" y="6"/>
                    </a:lnTo>
                    <a:lnTo>
                      <a:pt x="0" y="8"/>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109" name="Line 380"/>
              <p:cNvSpPr>
                <a:spLocks noChangeShapeType="1"/>
              </p:cNvSpPr>
              <p:nvPr/>
            </p:nvSpPr>
            <p:spPr bwMode="auto">
              <a:xfrm>
                <a:off x="1667" y="26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10" name="Freeform 381"/>
              <p:cNvSpPr>
                <a:spLocks/>
              </p:cNvSpPr>
              <p:nvPr/>
            </p:nvSpPr>
            <p:spPr bwMode="auto">
              <a:xfrm>
                <a:off x="1665" y="2659"/>
                <a:ext cx="17" cy="6"/>
              </a:xfrm>
              <a:custGeom>
                <a:avLst/>
                <a:gdLst>
                  <a:gd name="T0" fmla="*/ 0 w 68"/>
                  <a:gd name="T1" fmla="*/ 0 h 22"/>
                  <a:gd name="T2" fmla="*/ 0 w 68"/>
                  <a:gd name="T3" fmla="*/ 0 h 22"/>
                  <a:gd name="T4" fmla="*/ 0 w 68"/>
                  <a:gd name="T5" fmla="*/ 0 h 22"/>
                  <a:gd name="T6" fmla="*/ 0 w 68"/>
                  <a:gd name="T7" fmla="*/ 0 h 22"/>
                  <a:gd name="T8" fmla="*/ 0 w 68"/>
                  <a:gd name="T9" fmla="*/ 0 h 22"/>
                  <a:gd name="T10" fmla="*/ 0 w 68"/>
                  <a:gd name="T11" fmla="*/ 0 h 22"/>
                  <a:gd name="T12" fmla="*/ 0 w 68"/>
                  <a:gd name="T13" fmla="*/ 0 h 22"/>
                  <a:gd name="T14" fmla="*/ 0 w 68"/>
                  <a:gd name="T15" fmla="*/ 0 h 22"/>
                  <a:gd name="T16" fmla="*/ 0 w 68"/>
                  <a:gd name="T17" fmla="*/ 0 h 22"/>
                  <a:gd name="T18" fmla="*/ 0 w 68"/>
                  <a:gd name="T19" fmla="*/ 0 h 22"/>
                  <a:gd name="T20" fmla="*/ 0 w 68"/>
                  <a:gd name="T21" fmla="*/ 0 h 22"/>
                  <a:gd name="T22" fmla="*/ 0 w 68"/>
                  <a:gd name="T23" fmla="*/ 0 h 22"/>
                  <a:gd name="T24" fmla="*/ 0 w 68"/>
                  <a:gd name="T25" fmla="*/ 0 h 22"/>
                  <a:gd name="T26" fmla="*/ 0 w 68"/>
                  <a:gd name="T27" fmla="*/ 0 h 22"/>
                  <a:gd name="T28" fmla="*/ 0 w 68"/>
                  <a:gd name="T29" fmla="*/ 0 h 22"/>
                  <a:gd name="T30" fmla="*/ 0 w 68"/>
                  <a:gd name="T31" fmla="*/ 0 h 22"/>
                  <a:gd name="T32" fmla="*/ 0 w 68"/>
                  <a:gd name="T33" fmla="*/ 0 h 22"/>
                  <a:gd name="T34" fmla="*/ 0 w 68"/>
                  <a:gd name="T35" fmla="*/ 0 h 22"/>
                  <a:gd name="T36" fmla="*/ 0 w 68"/>
                  <a:gd name="T37" fmla="*/ 0 h 22"/>
                  <a:gd name="T38" fmla="*/ 0 w 68"/>
                  <a:gd name="T39" fmla="*/ 0 h 22"/>
                  <a:gd name="T40" fmla="*/ 0 w 68"/>
                  <a:gd name="T41" fmla="*/ 0 h 22"/>
                  <a:gd name="T42" fmla="*/ 0 w 68"/>
                  <a:gd name="T43" fmla="*/ 0 h 22"/>
                  <a:gd name="T44" fmla="*/ 0 w 68"/>
                  <a:gd name="T45" fmla="*/ 0 h 22"/>
                  <a:gd name="T46" fmla="*/ 0 w 68"/>
                  <a:gd name="T47" fmla="*/ 0 h 22"/>
                  <a:gd name="T48" fmla="*/ 0 w 68"/>
                  <a:gd name="T49" fmla="*/ 0 h 22"/>
                  <a:gd name="T50" fmla="*/ 0 w 68"/>
                  <a:gd name="T51" fmla="*/ 0 h 22"/>
                  <a:gd name="T52" fmla="*/ 0 w 68"/>
                  <a:gd name="T53" fmla="*/ 0 h 22"/>
                  <a:gd name="T54" fmla="*/ 0 w 68"/>
                  <a:gd name="T55" fmla="*/ 0 h 22"/>
                  <a:gd name="T56" fmla="*/ 0 w 68"/>
                  <a:gd name="T57" fmla="*/ 0 h 22"/>
                  <a:gd name="T58" fmla="*/ 0 w 68"/>
                  <a:gd name="T59" fmla="*/ 0 h 22"/>
                  <a:gd name="T60" fmla="*/ 0 w 68"/>
                  <a:gd name="T61" fmla="*/ 0 h 22"/>
                  <a:gd name="T62" fmla="*/ 0 w 68"/>
                  <a:gd name="T63" fmla="*/ 0 h 22"/>
                  <a:gd name="T64" fmla="*/ 0 w 6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2">
                    <a:moveTo>
                      <a:pt x="10" y="0"/>
                    </a:moveTo>
                    <a:lnTo>
                      <a:pt x="7" y="0"/>
                    </a:lnTo>
                    <a:lnTo>
                      <a:pt x="5" y="0"/>
                    </a:lnTo>
                    <a:lnTo>
                      <a:pt x="5" y="3"/>
                    </a:lnTo>
                    <a:lnTo>
                      <a:pt x="3" y="3"/>
                    </a:lnTo>
                    <a:lnTo>
                      <a:pt x="0" y="6"/>
                    </a:lnTo>
                    <a:lnTo>
                      <a:pt x="0" y="8"/>
                    </a:lnTo>
                    <a:lnTo>
                      <a:pt x="0" y="12"/>
                    </a:lnTo>
                    <a:lnTo>
                      <a:pt x="0" y="14"/>
                    </a:lnTo>
                    <a:lnTo>
                      <a:pt x="0" y="16"/>
                    </a:lnTo>
                    <a:lnTo>
                      <a:pt x="3" y="20"/>
                    </a:lnTo>
                    <a:lnTo>
                      <a:pt x="5" y="20"/>
                    </a:lnTo>
                    <a:lnTo>
                      <a:pt x="5" y="22"/>
                    </a:lnTo>
                    <a:lnTo>
                      <a:pt x="7" y="22"/>
                    </a:lnTo>
                    <a:lnTo>
                      <a:pt x="56" y="22"/>
                    </a:lnTo>
                    <a:lnTo>
                      <a:pt x="61" y="22"/>
                    </a:lnTo>
                    <a:lnTo>
                      <a:pt x="63" y="22"/>
                    </a:lnTo>
                    <a:lnTo>
                      <a:pt x="63" y="20"/>
                    </a:lnTo>
                    <a:lnTo>
                      <a:pt x="66" y="20"/>
                    </a:lnTo>
                    <a:lnTo>
                      <a:pt x="66" y="16"/>
                    </a:lnTo>
                    <a:lnTo>
                      <a:pt x="68" y="16"/>
                    </a:lnTo>
                    <a:lnTo>
                      <a:pt x="68" y="14"/>
                    </a:lnTo>
                    <a:lnTo>
                      <a:pt x="68" y="12"/>
                    </a:lnTo>
                    <a:lnTo>
                      <a:pt x="68" y="8"/>
                    </a:lnTo>
                    <a:lnTo>
                      <a:pt x="66" y="6"/>
                    </a:lnTo>
                    <a:lnTo>
                      <a:pt x="66" y="3"/>
                    </a:lnTo>
                    <a:lnTo>
                      <a:pt x="63" y="3"/>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11" name="Line 382"/>
              <p:cNvSpPr>
                <a:spLocks noChangeShapeType="1"/>
              </p:cNvSpPr>
              <p:nvPr/>
            </p:nvSpPr>
            <p:spPr bwMode="auto">
              <a:xfrm>
                <a:off x="1677" y="26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12" name="Freeform 383"/>
              <p:cNvSpPr>
                <a:spLocks/>
              </p:cNvSpPr>
              <p:nvPr/>
            </p:nvSpPr>
            <p:spPr bwMode="auto">
              <a:xfrm>
                <a:off x="1677" y="2653"/>
                <a:ext cx="5" cy="12"/>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4"/>
                    </a:moveTo>
                    <a:lnTo>
                      <a:pt x="0" y="36"/>
                    </a:lnTo>
                    <a:lnTo>
                      <a:pt x="0" y="38"/>
                    </a:lnTo>
                    <a:lnTo>
                      <a:pt x="3" y="38"/>
                    </a:lnTo>
                    <a:lnTo>
                      <a:pt x="3" y="42"/>
                    </a:lnTo>
                    <a:lnTo>
                      <a:pt x="5" y="42"/>
                    </a:lnTo>
                    <a:lnTo>
                      <a:pt x="8" y="44"/>
                    </a:lnTo>
                    <a:lnTo>
                      <a:pt x="10" y="44"/>
                    </a:lnTo>
                    <a:lnTo>
                      <a:pt x="13" y="44"/>
                    </a:lnTo>
                    <a:lnTo>
                      <a:pt x="15" y="44"/>
                    </a:lnTo>
                    <a:lnTo>
                      <a:pt x="15" y="42"/>
                    </a:lnTo>
                    <a:lnTo>
                      <a:pt x="18" y="42"/>
                    </a:lnTo>
                    <a:lnTo>
                      <a:pt x="18" y="38"/>
                    </a:lnTo>
                    <a:lnTo>
                      <a:pt x="20" y="38"/>
                    </a:lnTo>
                    <a:lnTo>
                      <a:pt x="20" y="36"/>
                    </a:lnTo>
                    <a:lnTo>
                      <a:pt x="20" y="17"/>
                    </a:lnTo>
                    <a:lnTo>
                      <a:pt x="20" y="11"/>
                    </a:lnTo>
                    <a:lnTo>
                      <a:pt x="20" y="8"/>
                    </a:lnTo>
                    <a:lnTo>
                      <a:pt x="18" y="5"/>
                    </a:lnTo>
                    <a:lnTo>
                      <a:pt x="15" y="2"/>
                    </a:lnTo>
                    <a:lnTo>
                      <a:pt x="13" y="2"/>
                    </a:lnTo>
                    <a:lnTo>
                      <a:pt x="10" y="0"/>
                    </a:lnTo>
                    <a:lnTo>
                      <a:pt x="8" y="2"/>
                    </a:lnTo>
                    <a:lnTo>
                      <a:pt x="5" y="2"/>
                    </a:lnTo>
                    <a:lnTo>
                      <a:pt x="3" y="5"/>
                    </a:lnTo>
                    <a:lnTo>
                      <a:pt x="0" y="8"/>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113" name="Line 384"/>
              <p:cNvSpPr>
                <a:spLocks noChangeShapeType="1"/>
              </p:cNvSpPr>
              <p:nvPr/>
            </p:nvSpPr>
            <p:spPr bwMode="auto">
              <a:xfrm>
                <a:off x="1679" y="265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14" name="Freeform 385"/>
              <p:cNvSpPr>
                <a:spLocks/>
              </p:cNvSpPr>
              <p:nvPr/>
            </p:nvSpPr>
            <p:spPr bwMode="auto">
              <a:xfrm>
                <a:off x="1677" y="2653"/>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8" y="2"/>
                    </a:lnTo>
                    <a:lnTo>
                      <a:pt x="5" y="2"/>
                    </a:lnTo>
                    <a:lnTo>
                      <a:pt x="3" y="5"/>
                    </a:lnTo>
                    <a:lnTo>
                      <a:pt x="0" y="8"/>
                    </a:lnTo>
                    <a:lnTo>
                      <a:pt x="0" y="11"/>
                    </a:lnTo>
                    <a:lnTo>
                      <a:pt x="0" y="13"/>
                    </a:lnTo>
                    <a:lnTo>
                      <a:pt x="0" y="17"/>
                    </a:lnTo>
                    <a:lnTo>
                      <a:pt x="3" y="19"/>
                    </a:lnTo>
                    <a:lnTo>
                      <a:pt x="5" y="22"/>
                    </a:lnTo>
                    <a:lnTo>
                      <a:pt x="8" y="22"/>
                    </a:lnTo>
                    <a:lnTo>
                      <a:pt x="38" y="22"/>
                    </a:lnTo>
                    <a:lnTo>
                      <a:pt x="46" y="22"/>
                    </a:lnTo>
                    <a:lnTo>
                      <a:pt x="48" y="22"/>
                    </a:lnTo>
                    <a:lnTo>
                      <a:pt x="51" y="19"/>
                    </a:lnTo>
                    <a:lnTo>
                      <a:pt x="53" y="17"/>
                    </a:lnTo>
                    <a:lnTo>
                      <a:pt x="53" y="13"/>
                    </a:lnTo>
                    <a:lnTo>
                      <a:pt x="53" y="11"/>
                    </a:lnTo>
                    <a:lnTo>
                      <a:pt x="53" y="8"/>
                    </a:lnTo>
                    <a:lnTo>
                      <a:pt x="51" y="5"/>
                    </a:lnTo>
                    <a:lnTo>
                      <a:pt x="48" y="2"/>
                    </a:lnTo>
                    <a:lnTo>
                      <a:pt x="46" y="2"/>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15" name="Line 386"/>
              <p:cNvSpPr>
                <a:spLocks noChangeShapeType="1"/>
              </p:cNvSpPr>
              <p:nvPr/>
            </p:nvSpPr>
            <p:spPr bwMode="auto">
              <a:xfrm>
                <a:off x="1685" y="26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16" name="Freeform 387"/>
              <p:cNvSpPr>
                <a:spLocks/>
              </p:cNvSpPr>
              <p:nvPr/>
            </p:nvSpPr>
            <p:spPr bwMode="auto">
              <a:xfrm>
                <a:off x="1685" y="2645"/>
                <a:ext cx="5" cy="14"/>
              </a:xfrm>
              <a:custGeom>
                <a:avLst/>
                <a:gdLst>
                  <a:gd name="T0" fmla="*/ 0 w 20"/>
                  <a:gd name="T1" fmla="*/ 0 h 54"/>
                  <a:gd name="T2" fmla="*/ 0 w 20"/>
                  <a:gd name="T3" fmla="*/ 0 h 54"/>
                  <a:gd name="T4" fmla="*/ 0 w 20"/>
                  <a:gd name="T5" fmla="*/ 0 h 54"/>
                  <a:gd name="T6" fmla="*/ 0 w 20"/>
                  <a:gd name="T7" fmla="*/ 0 h 54"/>
                  <a:gd name="T8" fmla="*/ 0 w 20"/>
                  <a:gd name="T9" fmla="*/ 0 h 54"/>
                  <a:gd name="T10" fmla="*/ 0 w 20"/>
                  <a:gd name="T11" fmla="*/ 0 h 54"/>
                  <a:gd name="T12" fmla="*/ 0 w 20"/>
                  <a:gd name="T13" fmla="*/ 0 h 54"/>
                  <a:gd name="T14" fmla="*/ 0 w 20"/>
                  <a:gd name="T15" fmla="*/ 0 h 54"/>
                  <a:gd name="T16" fmla="*/ 0 w 20"/>
                  <a:gd name="T17" fmla="*/ 0 h 54"/>
                  <a:gd name="T18" fmla="*/ 0 w 20"/>
                  <a:gd name="T19" fmla="*/ 0 h 54"/>
                  <a:gd name="T20" fmla="*/ 0 w 20"/>
                  <a:gd name="T21" fmla="*/ 0 h 54"/>
                  <a:gd name="T22" fmla="*/ 0 w 20"/>
                  <a:gd name="T23" fmla="*/ 0 h 54"/>
                  <a:gd name="T24" fmla="*/ 0 w 20"/>
                  <a:gd name="T25" fmla="*/ 0 h 54"/>
                  <a:gd name="T26" fmla="*/ 0 w 20"/>
                  <a:gd name="T27" fmla="*/ 0 h 54"/>
                  <a:gd name="T28" fmla="*/ 0 w 20"/>
                  <a:gd name="T29" fmla="*/ 0 h 54"/>
                  <a:gd name="T30" fmla="*/ 0 w 20"/>
                  <a:gd name="T31" fmla="*/ 0 h 54"/>
                  <a:gd name="T32" fmla="*/ 0 w 20"/>
                  <a:gd name="T33" fmla="*/ 0 h 54"/>
                  <a:gd name="T34" fmla="*/ 0 w 20"/>
                  <a:gd name="T35" fmla="*/ 0 h 54"/>
                  <a:gd name="T36" fmla="*/ 0 w 20"/>
                  <a:gd name="T37" fmla="*/ 0 h 54"/>
                  <a:gd name="T38" fmla="*/ 0 w 20"/>
                  <a:gd name="T39" fmla="*/ 0 h 54"/>
                  <a:gd name="T40" fmla="*/ 0 w 20"/>
                  <a:gd name="T41" fmla="*/ 0 h 54"/>
                  <a:gd name="T42" fmla="*/ 0 w 20"/>
                  <a:gd name="T43" fmla="*/ 0 h 54"/>
                  <a:gd name="T44" fmla="*/ 0 w 20"/>
                  <a:gd name="T45" fmla="*/ 0 h 54"/>
                  <a:gd name="T46" fmla="*/ 0 w 20"/>
                  <a:gd name="T47" fmla="*/ 0 h 54"/>
                  <a:gd name="T48" fmla="*/ 0 w 20"/>
                  <a:gd name="T49" fmla="*/ 0 h 54"/>
                  <a:gd name="T50" fmla="*/ 0 w 20"/>
                  <a:gd name="T51" fmla="*/ 0 h 54"/>
                  <a:gd name="T52" fmla="*/ 0 w 20"/>
                  <a:gd name="T53" fmla="*/ 0 h 54"/>
                  <a:gd name="T54" fmla="*/ 0 w 20"/>
                  <a:gd name="T55" fmla="*/ 0 h 54"/>
                  <a:gd name="T56" fmla="*/ 0 w 20"/>
                  <a:gd name="T57" fmla="*/ 0 h 54"/>
                  <a:gd name="T58" fmla="*/ 0 w 20"/>
                  <a:gd name="T59" fmla="*/ 0 h 54"/>
                  <a:gd name="T60" fmla="*/ 0 w 20"/>
                  <a:gd name="T61" fmla="*/ 0 h 54"/>
                  <a:gd name="T62" fmla="*/ 0 w 20"/>
                  <a:gd name="T63" fmla="*/ 0 h 54"/>
                  <a:gd name="T64" fmla="*/ 0 w 20"/>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4">
                    <a:moveTo>
                      <a:pt x="0" y="43"/>
                    </a:moveTo>
                    <a:lnTo>
                      <a:pt x="0" y="45"/>
                    </a:lnTo>
                    <a:lnTo>
                      <a:pt x="0" y="49"/>
                    </a:lnTo>
                    <a:lnTo>
                      <a:pt x="3" y="51"/>
                    </a:lnTo>
                    <a:lnTo>
                      <a:pt x="5" y="54"/>
                    </a:lnTo>
                    <a:lnTo>
                      <a:pt x="8" y="54"/>
                    </a:lnTo>
                    <a:lnTo>
                      <a:pt x="10" y="54"/>
                    </a:lnTo>
                    <a:lnTo>
                      <a:pt x="13" y="54"/>
                    </a:lnTo>
                    <a:lnTo>
                      <a:pt x="15" y="54"/>
                    </a:lnTo>
                    <a:lnTo>
                      <a:pt x="18" y="51"/>
                    </a:lnTo>
                    <a:lnTo>
                      <a:pt x="20" y="49"/>
                    </a:lnTo>
                    <a:lnTo>
                      <a:pt x="20" y="45"/>
                    </a:lnTo>
                    <a:lnTo>
                      <a:pt x="20" y="15"/>
                    </a:lnTo>
                    <a:lnTo>
                      <a:pt x="20" y="9"/>
                    </a:lnTo>
                    <a:lnTo>
                      <a:pt x="20" y="5"/>
                    </a:lnTo>
                    <a:lnTo>
                      <a:pt x="18" y="5"/>
                    </a:lnTo>
                    <a:lnTo>
                      <a:pt x="18" y="3"/>
                    </a:lnTo>
                    <a:lnTo>
                      <a:pt x="15" y="3"/>
                    </a:lnTo>
                    <a:lnTo>
                      <a:pt x="13" y="0"/>
                    </a:lnTo>
                    <a:lnTo>
                      <a:pt x="10" y="0"/>
                    </a:lnTo>
                    <a:lnTo>
                      <a:pt x="8" y="0"/>
                    </a:lnTo>
                    <a:lnTo>
                      <a:pt x="5" y="0"/>
                    </a:lnTo>
                    <a:lnTo>
                      <a:pt x="5" y="3"/>
                    </a:lnTo>
                    <a:lnTo>
                      <a:pt x="3" y="3"/>
                    </a:lnTo>
                    <a:lnTo>
                      <a:pt x="3" y="5"/>
                    </a:lnTo>
                    <a:lnTo>
                      <a:pt x="0" y="5"/>
                    </a:lnTo>
                    <a:lnTo>
                      <a:pt x="0" y="11"/>
                    </a:lnTo>
                    <a:lnTo>
                      <a:pt x="0" y="43"/>
                    </a:lnTo>
                    <a:close/>
                  </a:path>
                </a:pathLst>
              </a:custGeom>
              <a:solidFill>
                <a:srgbClr val="000000"/>
              </a:solidFill>
              <a:ln w="6350">
                <a:solidFill>
                  <a:srgbClr val="000000"/>
                </a:solidFill>
                <a:prstDash val="solid"/>
                <a:round/>
                <a:headEnd/>
                <a:tailEnd/>
              </a:ln>
            </p:spPr>
            <p:txBody>
              <a:bodyPr/>
              <a:lstStyle/>
              <a:p>
                <a:endParaRPr lang="de-DE"/>
              </a:p>
            </p:txBody>
          </p:sp>
          <p:sp>
            <p:nvSpPr>
              <p:cNvPr id="44117" name="Line 388"/>
              <p:cNvSpPr>
                <a:spLocks noChangeShapeType="1"/>
              </p:cNvSpPr>
              <p:nvPr/>
            </p:nvSpPr>
            <p:spPr bwMode="auto">
              <a:xfrm>
                <a:off x="1687" y="26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18" name="Freeform 389"/>
              <p:cNvSpPr>
                <a:spLocks/>
              </p:cNvSpPr>
              <p:nvPr/>
            </p:nvSpPr>
            <p:spPr bwMode="auto">
              <a:xfrm>
                <a:off x="1685" y="2645"/>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0"/>
                    </a:lnTo>
                    <a:lnTo>
                      <a:pt x="5" y="3"/>
                    </a:lnTo>
                    <a:lnTo>
                      <a:pt x="3" y="3"/>
                    </a:lnTo>
                    <a:lnTo>
                      <a:pt x="3" y="5"/>
                    </a:lnTo>
                    <a:lnTo>
                      <a:pt x="0" y="5"/>
                    </a:lnTo>
                    <a:lnTo>
                      <a:pt x="0" y="9"/>
                    </a:lnTo>
                    <a:lnTo>
                      <a:pt x="0" y="11"/>
                    </a:lnTo>
                    <a:lnTo>
                      <a:pt x="0" y="15"/>
                    </a:lnTo>
                    <a:lnTo>
                      <a:pt x="3" y="17"/>
                    </a:lnTo>
                    <a:lnTo>
                      <a:pt x="3" y="20"/>
                    </a:lnTo>
                    <a:lnTo>
                      <a:pt x="5" y="20"/>
                    </a:lnTo>
                    <a:lnTo>
                      <a:pt x="5" y="22"/>
                    </a:lnTo>
                    <a:lnTo>
                      <a:pt x="8" y="22"/>
                    </a:lnTo>
                    <a:lnTo>
                      <a:pt x="23" y="22"/>
                    </a:lnTo>
                    <a:lnTo>
                      <a:pt x="28" y="22"/>
                    </a:lnTo>
                    <a:lnTo>
                      <a:pt x="30" y="22"/>
                    </a:lnTo>
                    <a:lnTo>
                      <a:pt x="33" y="20"/>
                    </a:lnTo>
                    <a:lnTo>
                      <a:pt x="35" y="17"/>
                    </a:lnTo>
                    <a:lnTo>
                      <a:pt x="35" y="15"/>
                    </a:lnTo>
                    <a:lnTo>
                      <a:pt x="35" y="11"/>
                    </a:lnTo>
                    <a:lnTo>
                      <a:pt x="35" y="9"/>
                    </a:lnTo>
                    <a:lnTo>
                      <a:pt x="35" y="5"/>
                    </a:lnTo>
                    <a:lnTo>
                      <a:pt x="33"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19" name="Line 390"/>
              <p:cNvSpPr>
                <a:spLocks noChangeShapeType="1"/>
              </p:cNvSpPr>
              <p:nvPr/>
            </p:nvSpPr>
            <p:spPr bwMode="auto">
              <a:xfrm>
                <a:off x="1688" y="26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20" name="Freeform 391"/>
              <p:cNvSpPr>
                <a:spLocks/>
              </p:cNvSpPr>
              <p:nvPr/>
            </p:nvSpPr>
            <p:spPr bwMode="auto">
              <a:xfrm>
                <a:off x="1688" y="2635"/>
                <a:ext cx="6" cy="16"/>
              </a:xfrm>
              <a:custGeom>
                <a:avLst/>
                <a:gdLst>
                  <a:gd name="T0" fmla="*/ 0 w 20"/>
                  <a:gd name="T1" fmla="*/ 0 h 65"/>
                  <a:gd name="T2" fmla="*/ 0 w 20"/>
                  <a:gd name="T3" fmla="*/ 0 h 65"/>
                  <a:gd name="T4" fmla="*/ 0 w 20"/>
                  <a:gd name="T5" fmla="*/ 0 h 65"/>
                  <a:gd name="T6" fmla="*/ 0 w 20"/>
                  <a:gd name="T7" fmla="*/ 0 h 65"/>
                  <a:gd name="T8" fmla="*/ 0 w 20"/>
                  <a:gd name="T9" fmla="*/ 0 h 65"/>
                  <a:gd name="T10" fmla="*/ 0 w 20"/>
                  <a:gd name="T11" fmla="*/ 0 h 65"/>
                  <a:gd name="T12" fmla="*/ 0 w 20"/>
                  <a:gd name="T13" fmla="*/ 0 h 65"/>
                  <a:gd name="T14" fmla="*/ 0 w 20"/>
                  <a:gd name="T15" fmla="*/ 0 h 65"/>
                  <a:gd name="T16" fmla="*/ 0 w 20"/>
                  <a:gd name="T17" fmla="*/ 0 h 65"/>
                  <a:gd name="T18" fmla="*/ 0 w 20"/>
                  <a:gd name="T19" fmla="*/ 0 h 65"/>
                  <a:gd name="T20" fmla="*/ 0 w 20"/>
                  <a:gd name="T21" fmla="*/ 0 h 65"/>
                  <a:gd name="T22" fmla="*/ 0 w 20"/>
                  <a:gd name="T23" fmla="*/ 0 h 65"/>
                  <a:gd name="T24" fmla="*/ 0 w 20"/>
                  <a:gd name="T25" fmla="*/ 0 h 65"/>
                  <a:gd name="T26" fmla="*/ 0 w 20"/>
                  <a:gd name="T27" fmla="*/ 0 h 65"/>
                  <a:gd name="T28" fmla="*/ 0 w 20"/>
                  <a:gd name="T29" fmla="*/ 0 h 65"/>
                  <a:gd name="T30" fmla="*/ 0 w 20"/>
                  <a:gd name="T31" fmla="*/ 0 h 65"/>
                  <a:gd name="T32" fmla="*/ 0 w 20"/>
                  <a:gd name="T33" fmla="*/ 0 h 65"/>
                  <a:gd name="T34" fmla="*/ 0 w 20"/>
                  <a:gd name="T35" fmla="*/ 0 h 65"/>
                  <a:gd name="T36" fmla="*/ 0 w 20"/>
                  <a:gd name="T37" fmla="*/ 0 h 65"/>
                  <a:gd name="T38" fmla="*/ 0 w 20"/>
                  <a:gd name="T39" fmla="*/ 0 h 65"/>
                  <a:gd name="T40" fmla="*/ 0 w 20"/>
                  <a:gd name="T41" fmla="*/ 0 h 65"/>
                  <a:gd name="T42" fmla="*/ 0 w 20"/>
                  <a:gd name="T43" fmla="*/ 0 h 65"/>
                  <a:gd name="T44" fmla="*/ 0 w 20"/>
                  <a:gd name="T45" fmla="*/ 0 h 65"/>
                  <a:gd name="T46" fmla="*/ 0 w 20"/>
                  <a:gd name="T47" fmla="*/ 0 h 65"/>
                  <a:gd name="T48" fmla="*/ 0 w 20"/>
                  <a:gd name="T49" fmla="*/ 0 h 65"/>
                  <a:gd name="T50" fmla="*/ 0 w 20"/>
                  <a:gd name="T51" fmla="*/ 0 h 65"/>
                  <a:gd name="T52" fmla="*/ 0 w 20"/>
                  <a:gd name="T53" fmla="*/ 0 h 65"/>
                  <a:gd name="T54" fmla="*/ 0 w 20"/>
                  <a:gd name="T55" fmla="*/ 0 h 65"/>
                  <a:gd name="T56" fmla="*/ 0 w 20"/>
                  <a:gd name="T57" fmla="*/ 0 h 65"/>
                  <a:gd name="T58" fmla="*/ 0 w 20"/>
                  <a:gd name="T59" fmla="*/ 0 h 65"/>
                  <a:gd name="T60" fmla="*/ 0 w 20"/>
                  <a:gd name="T61" fmla="*/ 0 h 65"/>
                  <a:gd name="T62" fmla="*/ 0 w 20"/>
                  <a:gd name="T63" fmla="*/ 0 h 65"/>
                  <a:gd name="T64" fmla="*/ 0 w 20"/>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5">
                    <a:moveTo>
                      <a:pt x="0" y="54"/>
                    </a:moveTo>
                    <a:lnTo>
                      <a:pt x="0" y="58"/>
                    </a:lnTo>
                    <a:lnTo>
                      <a:pt x="3" y="58"/>
                    </a:lnTo>
                    <a:lnTo>
                      <a:pt x="3" y="60"/>
                    </a:lnTo>
                    <a:lnTo>
                      <a:pt x="5" y="63"/>
                    </a:lnTo>
                    <a:lnTo>
                      <a:pt x="8" y="65"/>
                    </a:lnTo>
                    <a:lnTo>
                      <a:pt x="10" y="65"/>
                    </a:lnTo>
                    <a:lnTo>
                      <a:pt x="13" y="65"/>
                    </a:lnTo>
                    <a:lnTo>
                      <a:pt x="15" y="65"/>
                    </a:lnTo>
                    <a:lnTo>
                      <a:pt x="18" y="63"/>
                    </a:lnTo>
                    <a:lnTo>
                      <a:pt x="20" y="60"/>
                    </a:lnTo>
                    <a:lnTo>
                      <a:pt x="20" y="58"/>
                    </a:lnTo>
                    <a:lnTo>
                      <a:pt x="20" y="15"/>
                    </a:lnTo>
                    <a:lnTo>
                      <a:pt x="20" y="10"/>
                    </a:lnTo>
                    <a:lnTo>
                      <a:pt x="20" y="6"/>
                    </a:lnTo>
                    <a:lnTo>
                      <a:pt x="20" y="4"/>
                    </a:lnTo>
                    <a:lnTo>
                      <a:pt x="18" y="4"/>
                    </a:lnTo>
                    <a:lnTo>
                      <a:pt x="18" y="0"/>
                    </a:lnTo>
                    <a:lnTo>
                      <a:pt x="15" y="0"/>
                    </a:lnTo>
                    <a:lnTo>
                      <a:pt x="13" y="0"/>
                    </a:lnTo>
                    <a:lnTo>
                      <a:pt x="10" y="0"/>
                    </a:lnTo>
                    <a:lnTo>
                      <a:pt x="8" y="0"/>
                    </a:lnTo>
                    <a:lnTo>
                      <a:pt x="5" y="0"/>
                    </a:lnTo>
                    <a:lnTo>
                      <a:pt x="5" y="4"/>
                    </a:lnTo>
                    <a:lnTo>
                      <a:pt x="3" y="4"/>
                    </a:lnTo>
                    <a:lnTo>
                      <a:pt x="3" y="6"/>
                    </a:lnTo>
                    <a:lnTo>
                      <a:pt x="0" y="12"/>
                    </a:lnTo>
                    <a:lnTo>
                      <a:pt x="0" y="54"/>
                    </a:lnTo>
                    <a:close/>
                  </a:path>
                </a:pathLst>
              </a:custGeom>
              <a:solidFill>
                <a:srgbClr val="000000"/>
              </a:solidFill>
              <a:ln w="6350">
                <a:solidFill>
                  <a:srgbClr val="000000"/>
                </a:solidFill>
                <a:prstDash val="solid"/>
                <a:round/>
                <a:headEnd/>
                <a:tailEnd/>
              </a:ln>
            </p:spPr>
            <p:txBody>
              <a:bodyPr/>
              <a:lstStyle/>
              <a:p>
                <a:endParaRPr lang="de-DE"/>
              </a:p>
            </p:txBody>
          </p:sp>
          <p:sp>
            <p:nvSpPr>
              <p:cNvPr id="44121" name="Line 392"/>
              <p:cNvSpPr>
                <a:spLocks noChangeShapeType="1"/>
              </p:cNvSpPr>
              <p:nvPr/>
            </p:nvSpPr>
            <p:spPr bwMode="auto">
              <a:xfrm>
                <a:off x="1691" y="263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22" name="Freeform 393"/>
              <p:cNvSpPr>
                <a:spLocks/>
              </p:cNvSpPr>
              <p:nvPr/>
            </p:nvSpPr>
            <p:spPr bwMode="auto">
              <a:xfrm>
                <a:off x="1688" y="2635"/>
                <a:ext cx="10" cy="5"/>
              </a:xfrm>
              <a:custGeom>
                <a:avLst/>
                <a:gdLst>
                  <a:gd name="T0" fmla="*/ 0 w 39"/>
                  <a:gd name="T1" fmla="*/ 0 h 21"/>
                  <a:gd name="T2" fmla="*/ 0 w 39"/>
                  <a:gd name="T3" fmla="*/ 0 h 21"/>
                  <a:gd name="T4" fmla="*/ 0 w 39"/>
                  <a:gd name="T5" fmla="*/ 0 h 21"/>
                  <a:gd name="T6" fmla="*/ 0 w 39"/>
                  <a:gd name="T7" fmla="*/ 0 h 21"/>
                  <a:gd name="T8" fmla="*/ 0 w 39"/>
                  <a:gd name="T9" fmla="*/ 0 h 21"/>
                  <a:gd name="T10" fmla="*/ 0 w 39"/>
                  <a:gd name="T11" fmla="*/ 0 h 21"/>
                  <a:gd name="T12" fmla="*/ 0 w 39"/>
                  <a:gd name="T13" fmla="*/ 0 h 21"/>
                  <a:gd name="T14" fmla="*/ 0 w 39"/>
                  <a:gd name="T15" fmla="*/ 0 h 21"/>
                  <a:gd name="T16" fmla="*/ 0 w 39"/>
                  <a:gd name="T17" fmla="*/ 0 h 21"/>
                  <a:gd name="T18" fmla="*/ 0 w 39"/>
                  <a:gd name="T19" fmla="*/ 0 h 21"/>
                  <a:gd name="T20" fmla="*/ 0 w 39"/>
                  <a:gd name="T21" fmla="*/ 0 h 21"/>
                  <a:gd name="T22" fmla="*/ 0 w 39"/>
                  <a:gd name="T23" fmla="*/ 0 h 21"/>
                  <a:gd name="T24" fmla="*/ 0 w 39"/>
                  <a:gd name="T25" fmla="*/ 0 h 21"/>
                  <a:gd name="T26" fmla="*/ 0 w 39"/>
                  <a:gd name="T27" fmla="*/ 0 h 21"/>
                  <a:gd name="T28" fmla="*/ 0 w 39"/>
                  <a:gd name="T29" fmla="*/ 0 h 21"/>
                  <a:gd name="T30" fmla="*/ 0 w 39"/>
                  <a:gd name="T31" fmla="*/ 0 h 21"/>
                  <a:gd name="T32" fmla="*/ 0 w 39"/>
                  <a:gd name="T33" fmla="*/ 0 h 21"/>
                  <a:gd name="T34" fmla="*/ 0 w 39"/>
                  <a:gd name="T35" fmla="*/ 0 h 21"/>
                  <a:gd name="T36" fmla="*/ 0 w 39"/>
                  <a:gd name="T37" fmla="*/ 0 h 21"/>
                  <a:gd name="T38" fmla="*/ 0 w 39"/>
                  <a:gd name="T39" fmla="*/ 0 h 21"/>
                  <a:gd name="T40" fmla="*/ 0 w 39"/>
                  <a:gd name="T41" fmla="*/ 0 h 21"/>
                  <a:gd name="T42" fmla="*/ 0 w 39"/>
                  <a:gd name="T43" fmla="*/ 0 h 21"/>
                  <a:gd name="T44" fmla="*/ 0 w 39"/>
                  <a:gd name="T45" fmla="*/ 0 h 21"/>
                  <a:gd name="T46" fmla="*/ 0 w 39"/>
                  <a:gd name="T47" fmla="*/ 0 h 21"/>
                  <a:gd name="T48" fmla="*/ 0 w 39"/>
                  <a:gd name="T49" fmla="*/ 0 h 21"/>
                  <a:gd name="T50" fmla="*/ 0 w 39"/>
                  <a:gd name="T51" fmla="*/ 0 h 21"/>
                  <a:gd name="T52" fmla="*/ 0 w 39"/>
                  <a:gd name="T53" fmla="*/ 0 h 21"/>
                  <a:gd name="T54" fmla="*/ 0 w 39"/>
                  <a:gd name="T55" fmla="*/ 0 h 21"/>
                  <a:gd name="T56" fmla="*/ 0 w 39"/>
                  <a:gd name="T57" fmla="*/ 0 h 21"/>
                  <a:gd name="T58" fmla="*/ 0 w 39"/>
                  <a:gd name="T59" fmla="*/ 0 h 21"/>
                  <a:gd name="T60" fmla="*/ 0 w 39"/>
                  <a:gd name="T61" fmla="*/ 0 h 21"/>
                  <a:gd name="T62" fmla="*/ 0 w 39"/>
                  <a:gd name="T63" fmla="*/ 0 h 21"/>
                  <a:gd name="T64" fmla="*/ 0 w 3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1">
                    <a:moveTo>
                      <a:pt x="10" y="0"/>
                    </a:moveTo>
                    <a:lnTo>
                      <a:pt x="10" y="0"/>
                    </a:lnTo>
                    <a:lnTo>
                      <a:pt x="8" y="0"/>
                    </a:lnTo>
                    <a:lnTo>
                      <a:pt x="5" y="0"/>
                    </a:lnTo>
                    <a:lnTo>
                      <a:pt x="5" y="4"/>
                    </a:lnTo>
                    <a:lnTo>
                      <a:pt x="3" y="4"/>
                    </a:lnTo>
                    <a:lnTo>
                      <a:pt x="3" y="6"/>
                    </a:lnTo>
                    <a:lnTo>
                      <a:pt x="0" y="10"/>
                    </a:lnTo>
                    <a:lnTo>
                      <a:pt x="0" y="12"/>
                    </a:lnTo>
                    <a:lnTo>
                      <a:pt x="3" y="15"/>
                    </a:lnTo>
                    <a:lnTo>
                      <a:pt x="3" y="18"/>
                    </a:lnTo>
                    <a:lnTo>
                      <a:pt x="5" y="18"/>
                    </a:lnTo>
                    <a:lnTo>
                      <a:pt x="5" y="21"/>
                    </a:lnTo>
                    <a:lnTo>
                      <a:pt x="8" y="21"/>
                    </a:lnTo>
                    <a:lnTo>
                      <a:pt x="10" y="21"/>
                    </a:lnTo>
                    <a:lnTo>
                      <a:pt x="25" y="21"/>
                    </a:lnTo>
                    <a:lnTo>
                      <a:pt x="30" y="21"/>
                    </a:lnTo>
                    <a:lnTo>
                      <a:pt x="34" y="21"/>
                    </a:lnTo>
                    <a:lnTo>
                      <a:pt x="36" y="18"/>
                    </a:lnTo>
                    <a:lnTo>
                      <a:pt x="36" y="15"/>
                    </a:lnTo>
                    <a:lnTo>
                      <a:pt x="39" y="12"/>
                    </a:lnTo>
                    <a:lnTo>
                      <a:pt x="39" y="10"/>
                    </a:lnTo>
                    <a:lnTo>
                      <a:pt x="36" y="6"/>
                    </a:lnTo>
                    <a:lnTo>
                      <a:pt x="36" y="4"/>
                    </a:lnTo>
                    <a:lnTo>
                      <a:pt x="34"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23" name="Line 394"/>
              <p:cNvSpPr>
                <a:spLocks noChangeShapeType="1"/>
              </p:cNvSpPr>
              <p:nvPr/>
            </p:nvSpPr>
            <p:spPr bwMode="auto">
              <a:xfrm>
                <a:off x="1693" y="26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24" name="Freeform 395"/>
              <p:cNvSpPr>
                <a:spLocks/>
              </p:cNvSpPr>
              <p:nvPr/>
            </p:nvSpPr>
            <p:spPr bwMode="auto">
              <a:xfrm>
                <a:off x="1693" y="2629"/>
                <a:ext cx="5" cy="12"/>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4"/>
                    </a:moveTo>
                    <a:lnTo>
                      <a:pt x="0" y="34"/>
                    </a:lnTo>
                    <a:lnTo>
                      <a:pt x="0" y="37"/>
                    </a:lnTo>
                    <a:lnTo>
                      <a:pt x="0" y="40"/>
                    </a:lnTo>
                    <a:lnTo>
                      <a:pt x="2" y="40"/>
                    </a:lnTo>
                    <a:lnTo>
                      <a:pt x="5" y="43"/>
                    </a:lnTo>
                    <a:lnTo>
                      <a:pt x="7" y="43"/>
                    </a:lnTo>
                    <a:lnTo>
                      <a:pt x="10" y="45"/>
                    </a:lnTo>
                    <a:lnTo>
                      <a:pt x="12" y="43"/>
                    </a:lnTo>
                    <a:lnTo>
                      <a:pt x="16" y="43"/>
                    </a:lnTo>
                    <a:lnTo>
                      <a:pt x="18" y="40"/>
                    </a:lnTo>
                    <a:lnTo>
                      <a:pt x="18" y="37"/>
                    </a:lnTo>
                    <a:lnTo>
                      <a:pt x="21" y="34"/>
                    </a:lnTo>
                    <a:lnTo>
                      <a:pt x="21" y="14"/>
                    </a:lnTo>
                    <a:lnTo>
                      <a:pt x="21" y="9"/>
                    </a:lnTo>
                    <a:lnTo>
                      <a:pt x="18" y="5"/>
                    </a:lnTo>
                    <a:lnTo>
                      <a:pt x="18" y="3"/>
                    </a:lnTo>
                    <a:lnTo>
                      <a:pt x="16" y="0"/>
                    </a:lnTo>
                    <a:lnTo>
                      <a:pt x="12" y="0"/>
                    </a:lnTo>
                    <a:lnTo>
                      <a:pt x="10" y="0"/>
                    </a:lnTo>
                    <a:lnTo>
                      <a:pt x="7" y="0"/>
                    </a:lnTo>
                    <a:lnTo>
                      <a:pt x="5" y="0"/>
                    </a:lnTo>
                    <a:lnTo>
                      <a:pt x="2" y="3"/>
                    </a:lnTo>
                    <a:lnTo>
                      <a:pt x="0" y="5"/>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125" name="Line 396"/>
              <p:cNvSpPr>
                <a:spLocks noChangeShapeType="1"/>
              </p:cNvSpPr>
              <p:nvPr/>
            </p:nvSpPr>
            <p:spPr bwMode="auto">
              <a:xfrm>
                <a:off x="1696" y="262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26" name="Freeform 397"/>
              <p:cNvSpPr>
                <a:spLocks/>
              </p:cNvSpPr>
              <p:nvPr/>
            </p:nvSpPr>
            <p:spPr bwMode="auto">
              <a:xfrm>
                <a:off x="1693" y="2629"/>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7" y="0"/>
                    </a:lnTo>
                    <a:lnTo>
                      <a:pt x="5" y="0"/>
                    </a:lnTo>
                    <a:lnTo>
                      <a:pt x="2" y="3"/>
                    </a:lnTo>
                    <a:lnTo>
                      <a:pt x="0" y="5"/>
                    </a:lnTo>
                    <a:lnTo>
                      <a:pt x="0" y="9"/>
                    </a:lnTo>
                    <a:lnTo>
                      <a:pt x="0" y="11"/>
                    </a:lnTo>
                    <a:lnTo>
                      <a:pt x="0" y="14"/>
                    </a:lnTo>
                    <a:lnTo>
                      <a:pt x="0" y="17"/>
                    </a:lnTo>
                    <a:lnTo>
                      <a:pt x="2" y="20"/>
                    </a:lnTo>
                    <a:lnTo>
                      <a:pt x="5" y="20"/>
                    </a:lnTo>
                    <a:lnTo>
                      <a:pt x="5" y="22"/>
                    </a:lnTo>
                    <a:lnTo>
                      <a:pt x="7" y="22"/>
                    </a:lnTo>
                    <a:lnTo>
                      <a:pt x="23" y="22"/>
                    </a:lnTo>
                    <a:lnTo>
                      <a:pt x="28" y="22"/>
                    </a:lnTo>
                    <a:lnTo>
                      <a:pt x="31" y="22"/>
                    </a:lnTo>
                    <a:lnTo>
                      <a:pt x="31" y="20"/>
                    </a:lnTo>
                    <a:lnTo>
                      <a:pt x="33" y="20"/>
                    </a:lnTo>
                    <a:lnTo>
                      <a:pt x="36" y="17"/>
                    </a:lnTo>
                    <a:lnTo>
                      <a:pt x="36" y="14"/>
                    </a:lnTo>
                    <a:lnTo>
                      <a:pt x="36" y="11"/>
                    </a:lnTo>
                    <a:lnTo>
                      <a:pt x="36" y="9"/>
                    </a:lnTo>
                    <a:lnTo>
                      <a:pt x="36" y="5"/>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27" name="Line 398"/>
              <p:cNvSpPr>
                <a:spLocks noChangeShapeType="1"/>
              </p:cNvSpPr>
              <p:nvPr/>
            </p:nvSpPr>
            <p:spPr bwMode="auto">
              <a:xfrm>
                <a:off x="1697" y="263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28" name="Freeform 399"/>
              <p:cNvSpPr>
                <a:spLocks/>
              </p:cNvSpPr>
              <p:nvPr/>
            </p:nvSpPr>
            <p:spPr bwMode="auto">
              <a:xfrm>
                <a:off x="1697" y="2618"/>
                <a:ext cx="5" cy="17"/>
              </a:xfrm>
              <a:custGeom>
                <a:avLst/>
                <a:gdLst>
                  <a:gd name="T0" fmla="*/ 0 w 20"/>
                  <a:gd name="T1" fmla="*/ 0 h 67"/>
                  <a:gd name="T2" fmla="*/ 0 w 20"/>
                  <a:gd name="T3" fmla="*/ 0 h 67"/>
                  <a:gd name="T4" fmla="*/ 0 w 20"/>
                  <a:gd name="T5" fmla="*/ 0 h 67"/>
                  <a:gd name="T6" fmla="*/ 0 w 20"/>
                  <a:gd name="T7" fmla="*/ 0 h 67"/>
                  <a:gd name="T8" fmla="*/ 0 w 20"/>
                  <a:gd name="T9" fmla="*/ 0 h 67"/>
                  <a:gd name="T10" fmla="*/ 0 w 20"/>
                  <a:gd name="T11" fmla="*/ 0 h 67"/>
                  <a:gd name="T12" fmla="*/ 0 w 20"/>
                  <a:gd name="T13" fmla="*/ 0 h 67"/>
                  <a:gd name="T14" fmla="*/ 0 w 20"/>
                  <a:gd name="T15" fmla="*/ 0 h 67"/>
                  <a:gd name="T16" fmla="*/ 0 w 20"/>
                  <a:gd name="T17" fmla="*/ 0 h 67"/>
                  <a:gd name="T18" fmla="*/ 0 w 20"/>
                  <a:gd name="T19" fmla="*/ 0 h 67"/>
                  <a:gd name="T20" fmla="*/ 0 w 20"/>
                  <a:gd name="T21" fmla="*/ 0 h 67"/>
                  <a:gd name="T22" fmla="*/ 0 w 20"/>
                  <a:gd name="T23" fmla="*/ 0 h 67"/>
                  <a:gd name="T24" fmla="*/ 0 w 20"/>
                  <a:gd name="T25" fmla="*/ 0 h 67"/>
                  <a:gd name="T26" fmla="*/ 0 w 20"/>
                  <a:gd name="T27" fmla="*/ 0 h 67"/>
                  <a:gd name="T28" fmla="*/ 0 w 20"/>
                  <a:gd name="T29" fmla="*/ 0 h 67"/>
                  <a:gd name="T30" fmla="*/ 0 w 20"/>
                  <a:gd name="T31" fmla="*/ 0 h 67"/>
                  <a:gd name="T32" fmla="*/ 0 w 20"/>
                  <a:gd name="T33" fmla="*/ 0 h 67"/>
                  <a:gd name="T34" fmla="*/ 0 w 20"/>
                  <a:gd name="T35" fmla="*/ 0 h 67"/>
                  <a:gd name="T36" fmla="*/ 0 w 20"/>
                  <a:gd name="T37" fmla="*/ 0 h 67"/>
                  <a:gd name="T38" fmla="*/ 0 w 20"/>
                  <a:gd name="T39" fmla="*/ 0 h 67"/>
                  <a:gd name="T40" fmla="*/ 0 w 20"/>
                  <a:gd name="T41" fmla="*/ 0 h 67"/>
                  <a:gd name="T42" fmla="*/ 0 w 20"/>
                  <a:gd name="T43" fmla="*/ 0 h 67"/>
                  <a:gd name="T44" fmla="*/ 0 w 20"/>
                  <a:gd name="T45" fmla="*/ 0 h 67"/>
                  <a:gd name="T46" fmla="*/ 0 w 20"/>
                  <a:gd name="T47" fmla="*/ 0 h 67"/>
                  <a:gd name="T48" fmla="*/ 0 w 20"/>
                  <a:gd name="T49" fmla="*/ 0 h 67"/>
                  <a:gd name="T50" fmla="*/ 0 w 20"/>
                  <a:gd name="T51" fmla="*/ 0 h 67"/>
                  <a:gd name="T52" fmla="*/ 0 w 20"/>
                  <a:gd name="T53" fmla="*/ 0 h 67"/>
                  <a:gd name="T54" fmla="*/ 0 w 20"/>
                  <a:gd name="T55" fmla="*/ 0 h 67"/>
                  <a:gd name="T56" fmla="*/ 0 w 20"/>
                  <a:gd name="T57" fmla="*/ 0 h 67"/>
                  <a:gd name="T58" fmla="*/ 0 w 20"/>
                  <a:gd name="T59" fmla="*/ 0 h 67"/>
                  <a:gd name="T60" fmla="*/ 0 w 20"/>
                  <a:gd name="T61" fmla="*/ 0 h 67"/>
                  <a:gd name="T62" fmla="*/ 0 w 20"/>
                  <a:gd name="T63" fmla="*/ 0 h 67"/>
                  <a:gd name="T64" fmla="*/ 0 w 20"/>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7">
                    <a:moveTo>
                      <a:pt x="0" y="56"/>
                    </a:moveTo>
                    <a:lnTo>
                      <a:pt x="0" y="59"/>
                    </a:lnTo>
                    <a:lnTo>
                      <a:pt x="2" y="59"/>
                    </a:lnTo>
                    <a:lnTo>
                      <a:pt x="2" y="62"/>
                    </a:lnTo>
                    <a:lnTo>
                      <a:pt x="2" y="65"/>
                    </a:lnTo>
                    <a:lnTo>
                      <a:pt x="5" y="65"/>
                    </a:lnTo>
                    <a:lnTo>
                      <a:pt x="7" y="67"/>
                    </a:lnTo>
                    <a:lnTo>
                      <a:pt x="10" y="67"/>
                    </a:lnTo>
                    <a:lnTo>
                      <a:pt x="12" y="67"/>
                    </a:lnTo>
                    <a:lnTo>
                      <a:pt x="15" y="67"/>
                    </a:lnTo>
                    <a:lnTo>
                      <a:pt x="15" y="65"/>
                    </a:lnTo>
                    <a:lnTo>
                      <a:pt x="17" y="65"/>
                    </a:lnTo>
                    <a:lnTo>
                      <a:pt x="20" y="62"/>
                    </a:lnTo>
                    <a:lnTo>
                      <a:pt x="20" y="59"/>
                    </a:lnTo>
                    <a:lnTo>
                      <a:pt x="20" y="17"/>
                    </a:lnTo>
                    <a:lnTo>
                      <a:pt x="20" y="12"/>
                    </a:lnTo>
                    <a:lnTo>
                      <a:pt x="20" y="8"/>
                    </a:lnTo>
                    <a:lnTo>
                      <a:pt x="20" y="6"/>
                    </a:lnTo>
                    <a:lnTo>
                      <a:pt x="17" y="6"/>
                    </a:lnTo>
                    <a:lnTo>
                      <a:pt x="15" y="2"/>
                    </a:lnTo>
                    <a:lnTo>
                      <a:pt x="12" y="0"/>
                    </a:lnTo>
                    <a:lnTo>
                      <a:pt x="10" y="0"/>
                    </a:lnTo>
                    <a:lnTo>
                      <a:pt x="7" y="0"/>
                    </a:lnTo>
                    <a:lnTo>
                      <a:pt x="7" y="2"/>
                    </a:lnTo>
                    <a:lnTo>
                      <a:pt x="5" y="2"/>
                    </a:lnTo>
                    <a:lnTo>
                      <a:pt x="2" y="6"/>
                    </a:lnTo>
                    <a:lnTo>
                      <a:pt x="2" y="8"/>
                    </a:lnTo>
                    <a:lnTo>
                      <a:pt x="0" y="14"/>
                    </a:lnTo>
                    <a:lnTo>
                      <a:pt x="0" y="56"/>
                    </a:lnTo>
                    <a:close/>
                  </a:path>
                </a:pathLst>
              </a:custGeom>
              <a:solidFill>
                <a:srgbClr val="000000"/>
              </a:solidFill>
              <a:ln w="6350">
                <a:solidFill>
                  <a:srgbClr val="000000"/>
                </a:solidFill>
                <a:prstDash val="solid"/>
                <a:round/>
                <a:headEnd/>
                <a:tailEnd/>
              </a:ln>
            </p:spPr>
            <p:txBody>
              <a:bodyPr/>
              <a:lstStyle/>
              <a:p>
                <a:endParaRPr lang="de-DE"/>
              </a:p>
            </p:txBody>
          </p:sp>
          <p:sp>
            <p:nvSpPr>
              <p:cNvPr id="44129" name="Line 400"/>
              <p:cNvSpPr>
                <a:spLocks noChangeShapeType="1"/>
              </p:cNvSpPr>
              <p:nvPr/>
            </p:nvSpPr>
            <p:spPr bwMode="auto">
              <a:xfrm>
                <a:off x="1699" y="261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30" name="Freeform 401"/>
              <p:cNvSpPr>
                <a:spLocks/>
              </p:cNvSpPr>
              <p:nvPr/>
            </p:nvSpPr>
            <p:spPr bwMode="auto">
              <a:xfrm>
                <a:off x="1697" y="2618"/>
                <a:ext cx="9" cy="5"/>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7" y="0"/>
                    </a:lnTo>
                    <a:lnTo>
                      <a:pt x="7" y="2"/>
                    </a:lnTo>
                    <a:lnTo>
                      <a:pt x="5" y="2"/>
                    </a:lnTo>
                    <a:lnTo>
                      <a:pt x="2" y="6"/>
                    </a:lnTo>
                    <a:lnTo>
                      <a:pt x="2" y="8"/>
                    </a:lnTo>
                    <a:lnTo>
                      <a:pt x="0" y="12"/>
                    </a:lnTo>
                    <a:lnTo>
                      <a:pt x="0" y="14"/>
                    </a:lnTo>
                    <a:lnTo>
                      <a:pt x="2" y="17"/>
                    </a:lnTo>
                    <a:lnTo>
                      <a:pt x="2" y="20"/>
                    </a:lnTo>
                    <a:lnTo>
                      <a:pt x="5" y="22"/>
                    </a:lnTo>
                    <a:lnTo>
                      <a:pt x="7" y="22"/>
                    </a:lnTo>
                    <a:lnTo>
                      <a:pt x="22" y="22"/>
                    </a:lnTo>
                    <a:lnTo>
                      <a:pt x="27" y="22"/>
                    </a:lnTo>
                    <a:lnTo>
                      <a:pt x="29" y="22"/>
                    </a:lnTo>
                    <a:lnTo>
                      <a:pt x="32" y="22"/>
                    </a:lnTo>
                    <a:lnTo>
                      <a:pt x="34" y="20"/>
                    </a:lnTo>
                    <a:lnTo>
                      <a:pt x="34" y="17"/>
                    </a:lnTo>
                    <a:lnTo>
                      <a:pt x="37" y="14"/>
                    </a:lnTo>
                    <a:lnTo>
                      <a:pt x="37" y="12"/>
                    </a:lnTo>
                    <a:lnTo>
                      <a:pt x="34" y="8"/>
                    </a:lnTo>
                    <a:lnTo>
                      <a:pt x="34" y="6"/>
                    </a:lnTo>
                    <a:lnTo>
                      <a:pt x="32" y="2"/>
                    </a:lnTo>
                    <a:lnTo>
                      <a:pt x="29" y="2"/>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31" name="Line 402"/>
              <p:cNvSpPr>
                <a:spLocks noChangeShapeType="1"/>
              </p:cNvSpPr>
              <p:nvPr/>
            </p:nvSpPr>
            <p:spPr bwMode="auto">
              <a:xfrm>
                <a:off x="1701" y="262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32" name="Freeform 403"/>
              <p:cNvSpPr>
                <a:spLocks/>
              </p:cNvSpPr>
              <p:nvPr/>
            </p:nvSpPr>
            <p:spPr bwMode="auto">
              <a:xfrm>
                <a:off x="1701" y="2613"/>
                <a:ext cx="5" cy="10"/>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2"/>
                    </a:moveTo>
                    <a:lnTo>
                      <a:pt x="0" y="34"/>
                    </a:lnTo>
                    <a:lnTo>
                      <a:pt x="0" y="37"/>
                    </a:lnTo>
                    <a:lnTo>
                      <a:pt x="0" y="40"/>
                    </a:lnTo>
                    <a:lnTo>
                      <a:pt x="3" y="40"/>
                    </a:lnTo>
                    <a:lnTo>
                      <a:pt x="3" y="42"/>
                    </a:lnTo>
                    <a:lnTo>
                      <a:pt x="5" y="42"/>
                    </a:lnTo>
                    <a:lnTo>
                      <a:pt x="7" y="42"/>
                    </a:lnTo>
                    <a:lnTo>
                      <a:pt x="10" y="42"/>
                    </a:lnTo>
                    <a:lnTo>
                      <a:pt x="12" y="42"/>
                    </a:lnTo>
                    <a:lnTo>
                      <a:pt x="15" y="42"/>
                    </a:lnTo>
                    <a:lnTo>
                      <a:pt x="17" y="40"/>
                    </a:lnTo>
                    <a:lnTo>
                      <a:pt x="17" y="37"/>
                    </a:lnTo>
                    <a:lnTo>
                      <a:pt x="20" y="34"/>
                    </a:lnTo>
                    <a:lnTo>
                      <a:pt x="20" y="14"/>
                    </a:lnTo>
                    <a:lnTo>
                      <a:pt x="20" y="9"/>
                    </a:lnTo>
                    <a:lnTo>
                      <a:pt x="17" y="5"/>
                    </a:lnTo>
                    <a:lnTo>
                      <a:pt x="17" y="3"/>
                    </a:lnTo>
                    <a:lnTo>
                      <a:pt x="15" y="0"/>
                    </a:lnTo>
                    <a:lnTo>
                      <a:pt x="12" y="0"/>
                    </a:lnTo>
                    <a:lnTo>
                      <a:pt x="10" y="0"/>
                    </a:lnTo>
                    <a:lnTo>
                      <a:pt x="7" y="0"/>
                    </a:lnTo>
                    <a:lnTo>
                      <a:pt x="5" y="0"/>
                    </a:lnTo>
                    <a:lnTo>
                      <a:pt x="3" y="0"/>
                    </a:lnTo>
                    <a:lnTo>
                      <a:pt x="3" y="3"/>
                    </a:lnTo>
                    <a:lnTo>
                      <a:pt x="0" y="5"/>
                    </a:lnTo>
                    <a:lnTo>
                      <a:pt x="0" y="11"/>
                    </a:lnTo>
                    <a:lnTo>
                      <a:pt x="0" y="32"/>
                    </a:lnTo>
                    <a:close/>
                  </a:path>
                </a:pathLst>
              </a:custGeom>
              <a:solidFill>
                <a:srgbClr val="000000"/>
              </a:solidFill>
              <a:ln w="6350">
                <a:solidFill>
                  <a:srgbClr val="000000"/>
                </a:solidFill>
                <a:prstDash val="solid"/>
                <a:round/>
                <a:headEnd/>
                <a:tailEnd/>
              </a:ln>
            </p:spPr>
            <p:txBody>
              <a:bodyPr/>
              <a:lstStyle/>
              <a:p>
                <a:endParaRPr lang="de-DE"/>
              </a:p>
            </p:txBody>
          </p:sp>
          <p:sp>
            <p:nvSpPr>
              <p:cNvPr id="44133" name="Line 404"/>
              <p:cNvSpPr>
                <a:spLocks noChangeShapeType="1"/>
              </p:cNvSpPr>
              <p:nvPr/>
            </p:nvSpPr>
            <p:spPr bwMode="auto">
              <a:xfrm>
                <a:off x="1704" y="261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34" name="Freeform 405"/>
              <p:cNvSpPr>
                <a:spLocks/>
              </p:cNvSpPr>
              <p:nvPr/>
            </p:nvSpPr>
            <p:spPr bwMode="auto">
              <a:xfrm>
                <a:off x="1701" y="2613"/>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7" y="0"/>
                    </a:lnTo>
                    <a:lnTo>
                      <a:pt x="5" y="0"/>
                    </a:lnTo>
                    <a:lnTo>
                      <a:pt x="3" y="0"/>
                    </a:lnTo>
                    <a:lnTo>
                      <a:pt x="3" y="3"/>
                    </a:lnTo>
                    <a:lnTo>
                      <a:pt x="0" y="5"/>
                    </a:lnTo>
                    <a:lnTo>
                      <a:pt x="0" y="9"/>
                    </a:lnTo>
                    <a:lnTo>
                      <a:pt x="0" y="11"/>
                    </a:lnTo>
                    <a:lnTo>
                      <a:pt x="0" y="14"/>
                    </a:lnTo>
                    <a:lnTo>
                      <a:pt x="0" y="17"/>
                    </a:lnTo>
                    <a:lnTo>
                      <a:pt x="3" y="20"/>
                    </a:lnTo>
                    <a:lnTo>
                      <a:pt x="5" y="20"/>
                    </a:lnTo>
                    <a:lnTo>
                      <a:pt x="7" y="22"/>
                    </a:lnTo>
                    <a:lnTo>
                      <a:pt x="22" y="22"/>
                    </a:lnTo>
                    <a:lnTo>
                      <a:pt x="27" y="22"/>
                    </a:lnTo>
                    <a:lnTo>
                      <a:pt x="30" y="20"/>
                    </a:lnTo>
                    <a:lnTo>
                      <a:pt x="32" y="20"/>
                    </a:lnTo>
                    <a:lnTo>
                      <a:pt x="32" y="17"/>
                    </a:lnTo>
                    <a:lnTo>
                      <a:pt x="36" y="14"/>
                    </a:lnTo>
                    <a:lnTo>
                      <a:pt x="36" y="11"/>
                    </a:lnTo>
                    <a:lnTo>
                      <a:pt x="36" y="9"/>
                    </a:lnTo>
                    <a:lnTo>
                      <a:pt x="36" y="5"/>
                    </a:lnTo>
                    <a:lnTo>
                      <a:pt x="32" y="5"/>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35" name="Line 406"/>
              <p:cNvSpPr>
                <a:spLocks noChangeShapeType="1"/>
              </p:cNvSpPr>
              <p:nvPr/>
            </p:nvSpPr>
            <p:spPr bwMode="auto">
              <a:xfrm>
                <a:off x="1705" y="26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36" name="Freeform 407"/>
              <p:cNvSpPr>
                <a:spLocks/>
              </p:cNvSpPr>
              <p:nvPr/>
            </p:nvSpPr>
            <p:spPr bwMode="auto">
              <a:xfrm>
                <a:off x="1705" y="2610"/>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2" y="29"/>
                    </a:lnTo>
                    <a:lnTo>
                      <a:pt x="2" y="32"/>
                    </a:lnTo>
                    <a:lnTo>
                      <a:pt x="5" y="32"/>
                    </a:lnTo>
                    <a:lnTo>
                      <a:pt x="7" y="32"/>
                    </a:lnTo>
                    <a:lnTo>
                      <a:pt x="7" y="34"/>
                    </a:lnTo>
                    <a:lnTo>
                      <a:pt x="10" y="34"/>
                    </a:lnTo>
                    <a:lnTo>
                      <a:pt x="12" y="34"/>
                    </a:lnTo>
                    <a:lnTo>
                      <a:pt x="15" y="32"/>
                    </a:lnTo>
                    <a:lnTo>
                      <a:pt x="17" y="32"/>
                    </a:lnTo>
                    <a:lnTo>
                      <a:pt x="17" y="29"/>
                    </a:lnTo>
                    <a:lnTo>
                      <a:pt x="21" y="26"/>
                    </a:lnTo>
                    <a:lnTo>
                      <a:pt x="21" y="17"/>
                    </a:lnTo>
                    <a:lnTo>
                      <a:pt x="21" y="9"/>
                    </a:lnTo>
                    <a:lnTo>
                      <a:pt x="21" y="6"/>
                    </a:lnTo>
                    <a:lnTo>
                      <a:pt x="17" y="6"/>
                    </a:lnTo>
                    <a:lnTo>
                      <a:pt x="17" y="4"/>
                    </a:lnTo>
                    <a:lnTo>
                      <a:pt x="15" y="4"/>
                    </a:lnTo>
                    <a:lnTo>
                      <a:pt x="15" y="0"/>
                    </a:lnTo>
                    <a:lnTo>
                      <a:pt x="12" y="0"/>
                    </a:lnTo>
                    <a:lnTo>
                      <a:pt x="10" y="0"/>
                    </a:lnTo>
                    <a:lnTo>
                      <a:pt x="7" y="0"/>
                    </a:lnTo>
                    <a:lnTo>
                      <a:pt x="5" y="4"/>
                    </a:lnTo>
                    <a:lnTo>
                      <a:pt x="2" y="4"/>
                    </a:lnTo>
                    <a:lnTo>
                      <a:pt x="2" y="6"/>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137" name="Line 408"/>
              <p:cNvSpPr>
                <a:spLocks noChangeShapeType="1"/>
              </p:cNvSpPr>
              <p:nvPr/>
            </p:nvSpPr>
            <p:spPr bwMode="auto">
              <a:xfrm>
                <a:off x="1708" y="261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38" name="Freeform 409"/>
              <p:cNvSpPr>
                <a:spLocks/>
              </p:cNvSpPr>
              <p:nvPr/>
            </p:nvSpPr>
            <p:spPr bwMode="auto">
              <a:xfrm>
                <a:off x="1705" y="2610"/>
                <a:ext cx="17" cy="6"/>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w 68"/>
                  <a:gd name="T47" fmla="*/ 0 h 23"/>
                  <a:gd name="T48" fmla="*/ 0 w 68"/>
                  <a:gd name="T49" fmla="*/ 0 h 23"/>
                  <a:gd name="T50" fmla="*/ 0 w 68"/>
                  <a:gd name="T51" fmla="*/ 0 h 23"/>
                  <a:gd name="T52" fmla="*/ 0 w 68"/>
                  <a:gd name="T53" fmla="*/ 0 h 23"/>
                  <a:gd name="T54" fmla="*/ 0 w 68"/>
                  <a:gd name="T55" fmla="*/ 0 h 23"/>
                  <a:gd name="T56" fmla="*/ 0 w 68"/>
                  <a:gd name="T57" fmla="*/ 0 h 23"/>
                  <a:gd name="T58" fmla="*/ 0 w 68"/>
                  <a:gd name="T59" fmla="*/ 0 h 23"/>
                  <a:gd name="T60" fmla="*/ 0 w 68"/>
                  <a:gd name="T61" fmla="*/ 0 h 23"/>
                  <a:gd name="T62" fmla="*/ 0 w 68"/>
                  <a:gd name="T63" fmla="*/ 0 h 23"/>
                  <a:gd name="T64" fmla="*/ 0 w 6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3">
                    <a:moveTo>
                      <a:pt x="10" y="0"/>
                    </a:moveTo>
                    <a:lnTo>
                      <a:pt x="7" y="0"/>
                    </a:lnTo>
                    <a:lnTo>
                      <a:pt x="5" y="4"/>
                    </a:lnTo>
                    <a:lnTo>
                      <a:pt x="2" y="4"/>
                    </a:lnTo>
                    <a:lnTo>
                      <a:pt x="2" y="6"/>
                    </a:lnTo>
                    <a:lnTo>
                      <a:pt x="0" y="6"/>
                    </a:lnTo>
                    <a:lnTo>
                      <a:pt x="0" y="9"/>
                    </a:lnTo>
                    <a:lnTo>
                      <a:pt x="0" y="12"/>
                    </a:lnTo>
                    <a:lnTo>
                      <a:pt x="0" y="15"/>
                    </a:lnTo>
                    <a:lnTo>
                      <a:pt x="2" y="17"/>
                    </a:lnTo>
                    <a:lnTo>
                      <a:pt x="2" y="21"/>
                    </a:lnTo>
                    <a:lnTo>
                      <a:pt x="5" y="21"/>
                    </a:lnTo>
                    <a:lnTo>
                      <a:pt x="7" y="23"/>
                    </a:lnTo>
                    <a:lnTo>
                      <a:pt x="56" y="23"/>
                    </a:lnTo>
                    <a:lnTo>
                      <a:pt x="60" y="23"/>
                    </a:lnTo>
                    <a:lnTo>
                      <a:pt x="63" y="23"/>
                    </a:lnTo>
                    <a:lnTo>
                      <a:pt x="65" y="21"/>
                    </a:lnTo>
                    <a:lnTo>
                      <a:pt x="68" y="17"/>
                    </a:lnTo>
                    <a:lnTo>
                      <a:pt x="68" y="15"/>
                    </a:lnTo>
                    <a:lnTo>
                      <a:pt x="68" y="12"/>
                    </a:lnTo>
                    <a:lnTo>
                      <a:pt x="68" y="9"/>
                    </a:lnTo>
                    <a:lnTo>
                      <a:pt x="68" y="6"/>
                    </a:lnTo>
                    <a:lnTo>
                      <a:pt x="65" y="4"/>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39" name="Line 410"/>
              <p:cNvSpPr>
                <a:spLocks noChangeShapeType="1"/>
              </p:cNvSpPr>
              <p:nvPr/>
            </p:nvSpPr>
            <p:spPr bwMode="auto">
              <a:xfrm>
                <a:off x="1717" y="261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40" name="Freeform 411"/>
              <p:cNvSpPr>
                <a:spLocks/>
              </p:cNvSpPr>
              <p:nvPr/>
            </p:nvSpPr>
            <p:spPr bwMode="auto">
              <a:xfrm>
                <a:off x="1717" y="2604"/>
                <a:ext cx="5" cy="12"/>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0" y="38"/>
                    </a:lnTo>
                    <a:lnTo>
                      <a:pt x="3" y="38"/>
                    </a:lnTo>
                    <a:lnTo>
                      <a:pt x="3" y="40"/>
                    </a:lnTo>
                    <a:lnTo>
                      <a:pt x="5" y="44"/>
                    </a:lnTo>
                    <a:lnTo>
                      <a:pt x="8" y="46"/>
                    </a:lnTo>
                    <a:lnTo>
                      <a:pt x="10" y="46"/>
                    </a:lnTo>
                    <a:lnTo>
                      <a:pt x="12" y="46"/>
                    </a:lnTo>
                    <a:lnTo>
                      <a:pt x="15" y="46"/>
                    </a:lnTo>
                    <a:lnTo>
                      <a:pt x="17" y="44"/>
                    </a:lnTo>
                    <a:lnTo>
                      <a:pt x="20" y="40"/>
                    </a:lnTo>
                    <a:lnTo>
                      <a:pt x="20" y="38"/>
                    </a:lnTo>
                    <a:lnTo>
                      <a:pt x="20" y="18"/>
                    </a:lnTo>
                    <a:lnTo>
                      <a:pt x="20" y="10"/>
                    </a:lnTo>
                    <a:lnTo>
                      <a:pt x="20" y="6"/>
                    </a:lnTo>
                    <a:lnTo>
                      <a:pt x="17" y="4"/>
                    </a:lnTo>
                    <a:lnTo>
                      <a:pt x="15" y="0"/>
                    </a:lnTo>
                    <a:lnTo>
                      <a:pt x="12" y="0"/>
                    </a:lnTo>
                    <a:lnTo>
                      <a:pt x="10" y="0"/>
                    </a:lnTo>
                    <a:lnTo>
                      <a:pt x="8" y="0"/>
                    </a:lnTo>
                    <a:lnTo>
                      <a:pt x="5" y="4"/>
                    </a:lnTo>
                    <a:lnTo>
                      <a:pt x="3" y="6"/>
                    </a:lnTo>
                    <a:lnTo>
                      <a:pt x="3" y="10"/>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4141" name="Line 412"/>
              <p:cNvSpPr>
                <a:spLocks noChangeShapeType="1"/>
              </p:cNvSpPr>
              <p:nvPr/>
            </p:nvSpPr>
            <p:spPr bwMode="auto">
              <a:xfrm>
                <a:off x="1720" y="26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42" name="Freeform 413"/>
              <p:cNvSpPr>
                <a:spLocks/>
              </p:cNvSpPr>
              <p:nvPr/>
            </p:nvSpPr>
            <p:spPr bwMode="auto">
              <a:xfrm>
                <a:off x="1717" y="2604"/>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10" y="0"/>
                    </a:lnTo>
                    <a:lnTo>
                      <a:pt x="8" y="0"/>
                    </a:lnTo>
                    <a:lnTo>
                      <a:pt x="5" y="4"/>
                    </a:lnTo>
                    <a:lnTo>
                      <a:pt x="3" y="6"/>
                    </a:lnTo>
                    <a:lnTo>
                      <a:pt x="3" y="10"/>
                    </a:lnTo>
                    <a:lnTo>
                      <a:pt x="0" y="10"/>
                    </a:lnTo>
                    <a:lnTo>
                      <a:pt x="0" y="12"/>
                    </a:lnTo>
                    <a:lnTo>
                      <a:pt x="0" y="15"/>
                    </a:lnTo>
                    <a:lnTo>
                      <a:pt x="3" y="18"/>
                    </a:lnTo>
                    <a:lnTo>
                      <a:pt x="5" y="21"/>
                    </a:lnTo>
                    <a:lnTo>
                      <a:pt x="5" y="23"/>
                    </a:lnTo>
                    <a:lnTo>
                      <a:pt x="8" y="23"/>
                    </a:lnTo>
                    <a:lnTo>
                      <a:pt x="10" y="23"/>
                    </a:lnTo>
                    <a:lnTo>
                      <a:pt x="41" y="23"/>
                    </a:lnTo>
                    <a:lnTo>
                      <a:pt x="46" y="23"/>
                    </a:lnTo>
                    <a:lnTo>
                      <a:pt x="48" y="23"/>
                    </a:lnTo>
                    <a:lnTo>
                      <a:pt x="51" y="23"/>
                    </a:lnTo>
                    <a:lnTo>
                      <a:pt x="51" y="21"/>
                    </a:lnTo>
                    <a:lnTo>
                      <a:pt x="53" y="18"/>
                    </a:lnTo>
                    <a:lnTo>
                      <a:pt x="53" y="15"/>
                    </a:lnTo>
                    <a:lnTo>
                      <a:pt x="53" y="12"/>
                    </a:lnTo>
                    <a:lnTo>
                      <a:pt x="53" y="10"/>
                    </a:lnTo>
                    <a:lnTo>
                      <a:pt x="53" y="6"/>
                    </a:lnTo>
                    <a:lnTo>
                      <a:pt x="51" y="4"/>
                    </a:lnTo>
                    <a:lnTo>
                      <a:pt x="48"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43" name="Line 414"/>
              <p:cNvSpPr>
                <a:spLocks noChangeShapeType="1"/>
              </p:cNvSpPr>
              <p:nvPr/>
            </p:nvSpPr>
            <p:spPr bwMode="auto">
              <a:xfrm>
                <a:off x="1725" y="260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44" name="Freeform 415"/>
              <p:cNvSpPr>
                <a:spLocks/>
              </p:cNvSpPr>
              <p:nvPr/>
            </p:nvSpPr>
            <p:spPr bwMode="auto">
              <a:xfrm>
                <a:off x="1725" y="2594"/>
                <a:ext cx="5" cy="16"/>
              </a:xfrm>
              <a:custGeom>
                <a:avLst/>
                <a:gdLst>
                  <a:gd name="T0" fmla="*/ 0 w 20"/>
                  <a:gd name="T1" fmla="*/ 0 h 65"/>
                  <a:gd name="T2" fmla="*/ 0 w 20"/>
                  <a:gd name="T3" fmla="*/ 0 h 65"/>
                  <a:gd name="T4" fmla="*/ 0 w 20"/>
                  <a:gd name="T5" fmla="*/ 0 h 65"/>
                  <a:gd name="T6" fmla="*/ 0 w 20"/>
                  <a:gd name="T7" fmla="*/ 0 h 65"/>
                  <a:gd name="T8" fmla="*/ 0 w 20"/>
                  <a:gd name="T9" fmla="*/ 0 h 65"/>
                  <a:gd name="T10" fmla="*/ 0 w 20"/>
                  <a:gd name="T11" fmla="*/ 0 h 65"/>
                  <a:gd name="T12" fmla="*/ 0 w 20"/>
                  <a:gd name="T13" fmla="*/ 0 h 65"/>
                  <a:gd name="T14" fmla="*/ 0 w 20"/>
                  <a:gd name="T15" fmla="*/ 0 h 65"/>
                  <a:gd name="T16" fmla="*/ 0 w 20"/>
                  <a:gd name="T17" fmla="*/ 0 h 65"/>
                  <a:gd name="T18" fmla="*/ 0 w 20"/>
                  <a:gd name="T19" fmla="*/ 0 h 65"/>
                  <a:gd name="T20" fmla="*/ 0 w 20"/>
                  <a:gd name="T21" fmla="*/ 0 h 65"/>
                  <a:gd name="T22" fmla="*/ 0 w 20"/>
                  <a:gd name="T23" fmla="*/ 0 h 65"/>
                  <a:gd name="T24" fmla="*/ 0 w 20"/>
                  <a:gd name="T25" fmla="*/ 0 h 65"/>
                  <a:gd name="T26" fmla="*/ 0 w 20"/>
                  <a:gd name="T27" fmla="*/ 0 h 65"/>
                  <a:gd name="T28" fmla="*/ 0 w 20"/>
                  <a:gd name="T29" fmla="*/ 0 h 65"/>
                  <a:gd name="T30" fmla="*/ 0 w 20"/>
                  <a:gd name="T31" fmla="*/ 0 h 65"/>
                  <a:gd name="T32" fmla="*/ 0 w 20"/>
                  <a:gd name="T33" fmla="*/ 0 h 65"/>
                  <a:gd name="T34" fmla="*/ 0 w 20"/>
                  <a:gd name="T35" fmla="*/ 0 h 65"/>
                  <a:gd name="T36" fmla="*/ 0 w 20"/>
                  <a:gd name="T37" fmla="*/ 0 h 65"/>
                  <a:gd name="T38" fmla="*/ 0 w 20"/>
                  <a:gd name="T39" fmla="*/ 0 h 65"/>
                  <a:gd name="T40" fmla="*/ 0 w 20"/>
                  <a:gd name="T41" fmla="*/ 0 h 65"/>
                  <a:gd name="T42" fmla="*/ 0 w 20"/>
                  <a:gd name="T43" fmla="*/ 0 h 65"/>
                  <a:gd name="T44" fmla="*/ 0 w 20"/>
                  <a:gd name="T45" fmla="*/ 0 h 65"/>
                  <a:gd name="T46" fmla="*/ 0 w 20"/>
                  <a:gd name="T47" fmla="*/ 0 h 65"/>
                  <a:gd name="T48" fmla="*/ 0 w 20"/>
                  <a:gd name="T49" fmla="*/ 0 h 65"/>
                  <a:gd name="T50" fmla="*/ 0 w 20"/>
                  <a:gd name="T51" fmla="*/ 0 h 65"/>
                  <a:gd name="T52" fmla="*/ 0 w 20"/>
                  <a:gd name="T53" fmla="*/ 0 h 65"/>
                  <a:gd name="T54" fmla="*/ 0 w 20"/>
                  <a:gd name="T55" fmla="*/ 0 h 65"/>
                  <a:gd name="T56" fmla="*/ 0 w 20"/>
                  <a:gd name="T57" fmla="*/ 0 h 65"/>
                  <a:gd name="T58" fmla="*/ 0 w 20"/>
                  <a:gd name="T59" fmla="*/ 0 h 65"/>
                  <a:gd name="T60" fmla="*/ 0 w 20"/>
                  <a:gd name="T61" fmla="*/ 0 h 65"/>
                  <a:gd name="T62" fmla="*/ 0 w 20"/>
                  <a:gd name="T63" fmla="*/ 0 h 65"/>
                  <a:gd name="T64" fmla="*/ 0 w 20"/>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5">
                    <a:moveTo>
                      <a:pt x="0" y="54"/>
                    </a:moveTo>
                    <a:lnTo>
                      <a:pt x="0" y="57"/>
                    </a:lnTo>
                    <a:lnTo>
                      <a:pt x="3" y="60"/>
                    </a:lnTo>
                    <a:lnTo>
                      <a:pt x="3" y="63"/>
                    </a:lnTo>
                    <a:lnTo>
                      <a:pt x="5" y="65"/>
                    </a:lnTo>
                    <a:lnTo>
                      <a:pt x="8" y="65"/>
                    </a:lnTo>
                    <a:lnTo>
                      <a:pt x="10" y="65"/>
                    </a:lnTo>
                    <a:lnTo>
                      <a:pt x="13" y="65"/>
                    </a:lnTo>
                    <a:lnTo>
                      <a:pt x="15" y="65"/>
                    </a:lnTo>
                    <a:lnTo>
                      <a:pt x="18" y="65"/>
                    </a:lnTo>
                    <a:lnTo>
                      <a:pt x="18" y="63"/>
                    </a:lnTo>
                    <a:lnTo>
                      <a:pt x="20" y="60"/>
                    </a:lnTo>
                    <a:lnTo>
                      <a:pt x="20" y="57"/>
                    </a:lnTo>
                    <a:lnTo>
                      <a:pt x="20" y="15"/>
                    </a:lnTo>
                    <a:lnTo>
                      <a:pt x="20" y="9"/>
                    </a:lnTo>
                    <a:lnTo>
                      <a:pt x="20" y="6"/>
                    </a:lnTo>
                    <a:lnTo>
                      <a:pt x="18" y="4"/>
                    </a:lnTo>
                    <a:lnTo>
                      <a:pt x="18" y="0"/>
                    </a:lnTo>
                    <a:lnTo>
                      <a:pt x="15" y="0"/>
                    </a:lnTo>
                    <a:lnTo>
                      <a:pt x="13" y="0"/>
                    </a:lnTo>
                    <a:lnTo>
                      <a:pt x="10" y="0"/>
                    </a:lnTo>
                    <a:lnTo>
                      <a:pt x="8" y="0"/>
                    </a:lnTo>
                    <a:lnTo>
                      <a:pt x="5" y="0"/>
                    </a:lnTo>
                    <a:lnTo>
                      <a:pt x="3" y="4"/>
                    </a:lnTo>
                    <a:lnTo>
                      <a:pt x="3" y="6"/>
                    </a:lnTo>
                    <a:lnTo>
                      <a:pt x="0" y="12"/>
                    </a:lnTo>
                    <a:lnTo>
                      <a:pt x="0" y="54"/>
                    </a:lnTo>
                    <a:close/>
                  </a:path>
                </a:pathLst>
              </a:custGeom>
              <a:solidFill>
                <a:srgbClr val="000000"/>
              </a:solidFill>
              <a:ln w="6350">
                <a:solidFill>
                  <a:srgbClr val="000000"/>
                </a:solidFill>
                <a:prstDash val="solid"/>
                <a:round/>
                <a:headEnd/>
                <a:tailEnd/>
              </a:ln>
            </p:spPr>
            <p:txBody>
              <a:bodyPr/>
              <a:lstStyle/>
              <a:p>
                <a:endParaRPr lang="de-DE"/>
              </a:p>
            </p:txBody>
          </p:sp>
          <p:sp>
            <p:nvSpPr>
              <p:cNvPr id="44145" name="Line 416"/>
              <p:cNvSpPr>
                <a:spLocks noChangeShapeType="1"/>
              </p:cNvSpPr>
              <p:nvPr/>
            </p:nvSpPr>
            <p:spPr bwMode="auto">
              <a:xfrm>
                <a:off x="1728" y="25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46" name="Freeform 417"/>
              <p:cNvSpPr>
                <a:spLocks/>
              </p:cNvSpPr>
              <p:nvPr/>
            </p:nvSpPr>
            <p:spPr bwMode="auto">
              <a:xfrm>
                <a:off x="1725" y="2594"/>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8" y="0"/>
                    </a:lnTo>
                    <a:lnTo>
                      <a:pt x="5" y="0"/>
                    </a:lnTo>
                    <a:lnTo>
                      <a:pt x="3" y="4"/>
                    </a:lnTo>
                    <a:lnTo>
                      <a:pt x="3" y="6"/>
                    </a:lnTo>
                    <a:lnTo>
                      <a:pt x="0" y="9"/>
                    </a:lnTo>
                    <a:lnTo>
                      <a:pt x="0" y="12"/>
                    </a:lnTo>
                    <a:lnTo>
                      <a:pt x="0" y="15"/>
                    </a:lnTo>
                    <a:lnTo>
                      <a:pt x="3" y="15"/>
                    </a:lnTo>
                    <a:lnTo>
                      <a:pt x="3" y="17"/>
                    </a:lnTo>
                    <a:lnTo>
                      <a:pt x="3" y="21"/>
                    </a:lnTo>
                    <a:lnTo>
                      <a:pt x="5" y="21"/>
                    </a:lnTo>
                    <a:lnTo>
                      <a:pt x="8" y="21"/>
                    </a:lnTo>
                    <a:lnTo>
                      <a:pt x="10" y="23"/>
                    </a:lnTo>
                    <a:lnTo>
                      <a:pt x="25" y="23"/>
                    </a:lnTo>
                    <a:lnTo>
                      <a:pt x="30" y="23"/>
                    </a:lnTo>
                    <a:lnTo>
                      <a:pt x="30" y="21"/>
                    </a:lnTo>
                    <a:lnTo>
                      <a:pt x="33" y="21"/>
                    </a:lnTo>
                    <a:lnTo>
                      <a:pt x="35" y="21"/>
                    </a:lnTo>
                    <a:lnTo>
                      <a:pt x="35" y="17"/>
                    </a:lnTo>
                    <a:lnTo>
                      <a:pt x="35" y="15"/>
                    </a:lnTo>
                    <a:lnTo>
                      <a:pt x="38" y="15"/>
                    </a:lnTo>
                    <a:lnTo>
                      <a:pt x="38" y="12"/>
                    </a:lnTo>
                    <a:lnTo>
                      <a:pt x="38" y="9"/>
                    </a:lnTo>
                    <a:lnTo>
                      <a:pt x="35" y="6"/>
                    </a:lnTo>
                    <a:lnTo>
                      <a:pt x="35" y="4"/>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47" name="Line 418"/>
              <p:cNvSpPr>
                <a:spLocks noChangeShapeType="1"/>
              </p:cNvSpPr>
              <p:nvPr/>
            </p:nvSpPr>
            <p:spPr bwMode="auto">
              <a:xfrm>
                <a:off x="1730" y="25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48" name="Freeform 419"/>
              <p:cNvSpPr>
                <a:spLocks/>
              </p:cNvSpPr>
              <p:nvPr/>
            </p:nvSpPr>
            <p:spPr bwMode="auto">
              <a:xfrm>
                <a:off x="1730" y="2591"/>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8"/>
                    </a:lnTo>
                    <a:lnTo>
                      <a:pt x="2" y="32"/>
                    </a:lnTo>
                    <a:lnTo>
                      <a:pt x="5" y="32"/>
                    </a:lnTo>
                    <a:lnTo>
                      <a:pt x="7" y="34"/>
                    </a:lnTo>
                    <a:lnTo>
                      <a:pt x="10" y="34"/>
                    </a:lnTo>
                    <a:lnTo>
                      <a:pt x="12" y="34"/>
                    </a:lnTo>
                    <a:lnTo>
                      <a:pt x="12" y="32"/>
                    </a:lnTo>
                    <a:lnTo>
                      <a:pt x="15" y="32"/>
                    </a:lnTo>
                    <a:lnTo>
                      <a:pt x="17" y="32"/>
                    </a:lnTo>
                    <a:lnTo>
                      <a:pt x="17" y="28"/>
                    </a:lnTo>
                    <a:lnTo>
                      <a:pt x="17" y="26"/>
                    </a:lnTo>
                    <a:lnTo>
                      <a:pt x="20" y="26"/>
                    </a:lnTo>
                    <a:lnTo>
                      <a:pt x="20" y="17"/>
                    </a:lnTo>
                    <a:lnTo>
                      <a:pt x="20" y="9"/>
                    </a:lnTo>
                    <a:lnTo>
                      <a:pt x="17" y="5"/>
                    </a:lnTo>
                    <a:lnTo>
                      <a:pt x="17" y="3"/>
                    </a:lnTo>
                    <a:lnTo>
                      <a:pt x="15" y="3"/>
                    </a:lnTo>
                    <a:lnTo>
                      <a:pt x="12" y="0"/>
                    </a:lnTo>
                    <a:lnTo>
                      <a:pt x="10" y="0"/>
                    </a:lnTo>
                    <a:lnTo>
                      <a:pt x="7" y="0"/>
                    </a:lnTo>
                    <a:lnTo>
                      <a:pt x="5" y="0"/>
                    </a:lnTo>
                    <a:lnTo>
                      <a:pt x="5" y="3"/>
                    </a:lnTo>
                    <a:lnTo>
                      <a:pt x="2" y="3"/>
                    </a:lnTo>
                    <a:lnTo>
                      <a:pt x="0" y="5"/>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149" name="Line 420"/>
              <p:cNvSpPr>
                <a:spLocks noChangeShapeType="1"/>
              </p:cNvSpPr>
              <p:nvPr/>
            </p:nvSpPr>
            <p:spPr bwMode="auto">
              <a:xfrm>
                <a:off x="1732" y="259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50" name="Freeform 421"/>
              <p:cNvSpPr>
                <a:spLocks/>
              </p:cNvSpPr>
              <p:nvPr/>
            </p:nvSpPr>
            <p:spPr bwMode="auto">
              <a:xfrm>
                <a:off x="1730" y="2591"/>
                <a:ext cx="8"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5" y="3"/>
                    </a:lnTo>
                    <a:lnTo>
                      <a:pt x="2" y="3"/>
                    </a:lnTo>
                    <a:lnTo>
                      <a:pt x="0" y="5"/>
                    </a:lnTo>
                    <a:lnTo>
                      <a:pt x="0" y="9"/>
                    </a:lnTo>
                    <a:lnTo>
                      <a:pt x="0" y="11"/>
                    </a:lnTo>
                    <a:lnTo>
                      <a:pt x="0" y="15"/>
                    </a:lnTo>
                    <a:lnTo>
                      <a:pt x="0" y="17"/>
                    </a:lnTo>
                    <a:lnTo>
                      <a:pt x="2" y="20"/>
                    </a:lnTo>
                    <a:lnTo>
                      <a:pt x="5" y="20"/>
                    </a:lnTo>
                    <a:lnTo>
                      <a:pt x="5" y="23"/>
                    </a:lnTo>
                    <a:lnTo>
                      <a:pt x="7" y="23"/>
                    </a:lnTo>
                    <a:lnTo>
                      <a:pt x="22" y="23"/>
                    </a:lnTo>
                    <a:lnTo>
                      <a:pt x="27" y="23"/>
                    </a:lnTo>
                    <a:lnTo>
                      <a:pt x="31" y="23"/>
                    </a:lnTo>
                    <a:lnTo>
                      <a:pt x="31" y="20"/>
                    </a:lnTo>
                    <a:lnTo>
                      <a:pt x="33" y="20"/>
                    </a:lnTo>
                    <a:lnTo>
                      <a:pt x="33" y="17"/>
                    </a:lnTo>
                    <a:lnTo>
                      <a:pt x="35" y="15"/>
                    </a:lnTo>
                    <a:lnTo>
                      <a:pt x="35" y="11"/>
                    </a:lnTo>
                    <a:lnTo>
                      <a:pt x="35" y="9"/>
                    </a:lnTo>
                    <a:lnTo>
                      <a:pt x="35" y="5"/>
                    </a:lnTo>
                    <a:lnTo>
                      <a:pt x="33" y="5"/>
                    </a:lnTo>
                    <a:lnTo>
                      <a:pt x="33" y="3"/>
                    </a:lnTo>
                    <a:lnTo>
                      <a:pt x="31" y="3"/>
                    </a:lnTo>
                    <a:lnTo>
                      <a:pt x="31"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51" name="Line 422"/>
              <p:cNvSpPr>
                <a:spLocks noChangeShapeType="1"/>
              </p:cNvSpPr>
              <p:nvPr/>
            </p:nvSpPr>
            <p:spPr bwMode="auto">
              <a:xfrm>
                <a:off x="1734" y="25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52" name="Freeform 423"/>
              <p:cNvSpPr>
                <a:spLocks/>
              </p:cNvSpPr>
              <p:nvPr/>
            </p:nvSpPr>
            <p:spPr bwMode="auto">
              <a:xfrm>
                <a:off x="1734" y="2585"/>
                <a:ext cx="4" cy="12"/>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8"/>
                    </a:lnTo>
                    <a:lnTo>
                      <a:pt x="2" y="40"/>
                    </a:lnTo>
                    <a:lnTo>
                      <a:pt x="2" y="43"/>
                    </a:lnTo>
                    <a:lnTo>
                      <a:pt x="5" y="43"/>
                    </a:lnTo>
                    <a:lnTo>
                      <a:pt x="7" y="46"/>
                    </a:lnTo>
                    <a:lnTo>
                      <a:pt x="10" y="46"/>
                    </a:lnTo>
                    <a:lnTo>
                      <a:pt x="12" y="46"/>
                    </a:lnTo>
                    <a:lnTo>
                      <a:pt x="16" y="46"/>
                    </a:lnTo>
                    <a:lnTo>
                      <a:pt x="16" y="43"/>
                    </a:lnTo>
                    <a:lnTo>
                      <a:pt x="18" y="43"/>
                    </a:lnTo>
                    <a:lnTo>
                      <a:pt x="18" y="40"/>
                    </a:lnTo>
                    <a:lnTo>
                      <a:pt x="20" y="38"/>
                    </a:lnTo>
                    <a:lnTo>
                      <a:pt x="20" y="17"/>
                    </a:lnTo>
                    <a:lnTo>
                      <a:pt x="20" y="9"/>
                    </a:lnTo>
                    <a:lnTo>
                      <a:pt x="18" y="6"/>
                    </a:lnTo>
                    <a:lnTo>
                      <a:pt x="18" y="3"/>
                    </a:lnTo>
                    <a:lnTo>
                      <a:pt x="16" y="3"/>
                    </a:lnTo>
                    <a:lnTo>
                      <a:pt x="12" y="0"/>
                    </a:lnTo>
                    <a:lnTo>
                      <a:pt x="10" y="0"/>
                    </a:lnTo>
                    <a:lnTo>
                      <a:pt x="7" y="0"/>
                    </a:lnTo>
                    <a:lnTo>
                      <a:pt x="7" y="3"/>
                    </a:lnTo>
                    <a:lnTo>
                      <a:pt x="5" y="3"/>
                    </a:lnTo>
                    <a:lnTo>
                      <a:pt x="2" y="3"/>
                    </a:lnTo>
                    <a:lnTo>
                      <a:pt x="2"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153" name="Line 424"/>
              <p:cNvSpPr>
                <a:spLocks noChangeShapeType="1"/>
              </p:cNvSpPr>
              <p:nvPr/>
            </p:nvSpPr>
            <p:spPr bwMode="auto">
              <a:xfrm>
                <a:off x="1736" y="258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54" name="Freeform 425"/>
              <p:cNvSpPr>
                <a:spLocks/>
              </p:cNvSpPr>
              <p:nvPr/>
            </p:nvSpPr>
            <p:spPr bwMode="auto">
              <a:xfrm>
                <a:off x="1734" y="2585"/>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7" y="3"/>
                    </a:lnTo>
                    <a:lnTo>
                      <a:pt x="5" y="3"/>
                    </a:lnTo>
                    <a:lnTo>
                      <a:pt x="2" y="3"/>
                    </a:lnTo>
                    <a:lnTo>
                      <a:pt x="2" y="6"/>
                    </a:lnTo>
                    <a:lnTo>
                      <a:pt x="0" y="9"/>
                    </a:lnTo>
                    <a:lnTo>
                      <a:pt x="0" y="11"/>
                    </a:lnTo>
                    <a:lnTo>
                      <a:pt x="0" y="15"/>
                    </a:lnTo>
                    <a:lnTo>
                      <a:pt x="0" y="17"/>
                    </a:lnTo>
                    <a:lnTo>
                      <a:pt x="2" y="17"/>
                    </a:lnTo>
                    <a:lnTo>
                      <a:pt x="2" y="20"/>
                    </a:lnTo>
                    <a:lnTo>
                      <a:pt x="5" y="23"/>
                    </a:lnTo>
                    <a:lnTo>
                      <a:pt x="7" y="23"/>
                    </a:lnTo>
                    <a:lnTo>
                      <a:pt x="23" y="23"/>
                    </a:lnTo>
                    <a:lnTo>
                      <a:pt x="28" y="23"/>
                    </a:lnTo>
                    <a:lnTo>
                      <a:pt x="30" y="23"/>
                    </a:lnTo>
                    <a:lnTo>
                      <a:pt x="33" y="23"/>
                    </a:lnTo>
                    <a:lnTo>
                      <a:pt x="33" y="20"/>
                    </a:lnTo>
                    <a:lnTo>
                      <a:pt x="35" y="17"/>
                    </a:lnTo>
                    <a:lnTo>
                      <a:pt x="38" y="15"/>
                    </a:lnTo>
                    <a:lnTo>
                      <a:pt x="38" y="11"/>
                    </a:lnTo>
                    <a:lnTo>
                      <a:pt x="38" y="9"/>
                    </a:lnTo>
                    <a:lnTo>
                      <a:pt x="35" y="9"/>
                    </a:lnTo>
                    <a:lnTo>
                      <a:pt x="35" y="6"/>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55" name="Line 426"/>
              <p:cNvSpPr>
                <a:spLocks noChangeShapeType="1"/>
              </p:cNvSpPr>
              <p:nvPr/>
            </p:nvSpPr>
            <p:spPr bwMode="auto">
              <a:xfrm>
                <a:off x="1738" y="258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56" name="Freeform 427"/>
              <p:cNvSpPr>
                <a:spLocks/>
              </p:cNvSpPr>
              <p:nvPr/>
            </p:nvSpPr>
            <p:spPr bwMode="auto">
              <a:xfrm>
                <a:off x="1738" y="2583"/>
                <a:ext cx="5" cy="8"/>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1"/>
                    </a:moveTo>
                    <a:lnTo>
                      <a:pt x="0" y="25"/>
                    </a:lnTo>
                    <a:lnTo>
                      <a:pt x="0" y="27"/>
                    </a:lnTo>
                    <a:lnTo>
                      <a:pt x="2" y="30"/>
                    </a:lnTo>
                    <a:lnTo>
                      <a:pt x="2" y="33"/>
                    </a:lnTo>
                    <a:lnTo>
                      <a:pt x="5" y="33"/>
                    </a:lnTo>
                    <a:lnTo>
                      <a:pt x="7" y="33"/>
                    </a:lnTo>
                    <a:lnTo>
                      <a:pt x="10" y="33"/>
                    </a:lnTo>
                    <a:lnTo>
                      <a:pt x="12" y="33"/>
                    </a:lnTo>
                    <a:lnTo>
                      <a:pt x="15" y="33"/>
                    </a:lnTo>
                    <a:lnTo>
                      <a:pt x="15" y="30"/>
                    </a:lnTo>
                    <a:lnTo>
                      <a:pt x="17" y="27"/>
                    </a:lnTo>
                    <a:lnTo>
                      <a:pt x="20" y="25"/>
                    </a:lnTo>
                    <a:lnTo>
                      <a:pt x="20" y="16"/>
                    </a:lnTo>
                    <a:lnTo>
                      <a:pt x="20" y="10"/>
                    </a:lnTo>
                    <a:lnTo>
                      <a:pt x="17" y="8"/>
                    </a:lnTo>
                    <a:lnTo>
                      <a:pt x="17" y="4"/>
                    </a:lnTo>
                    <a:lnTo>
                      <a:pt x="15" y="4"/>
                    </a:lnTo>
                    <a:lnTo>
                      <a:pt x="15" y="2"/>
                    </a:lnTo>
                    <a:lnTo>
                      <a:pt x="12" y="2"/>
                    </a:lnTo>
                    <a:lnTo>
                      <a:pt x="10" y="0"/>
                    </a:lnTo>
                    <a:lnTo>
                      <a:pt x="7" y="0"/>
                    </a:lnTo>
                    <a:lnTo>
                      <a:pt x="5" y="2"/>
                    </a:lnTo>
                    <a:lnTo>
                      <a:pt x="2" y="2"/>
                    </a:lnTo>
                    <a:lnTo>
                      <a:pt x="2" y="4"/>
                    </a:lnTo>
                    <a:lnTo>
                      <a:pt x="0" y="4"/>
                    </a:lnTo>
                    <a:lnTo>
                      <a:pt x="0" y="8"/>
                    </a:lnTo>
                    <a:lnTo>
                      <a:pt x="0" y="13"/>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4157" name="Line 428"/>
              <p:cNvSpPr>
                <a:spLocks noChangeShapeType="1"/>
              </p:cNvSpPr>
              <p:nvPr/>
            </p:nvSpPr>
            <p:spPr bwMode="auto">
              <a:xfrm>
                <a:off x="1740" y="25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58" name="Freeform 429"/>
              <p:cNvSpPr>
                <a:spLocks/>
              </p:cNvSpPr>
              <p:nvPr/>
            </p:nvSpPr>
            <p:spPr bwMode="auto">
              <a:xfrm>
                <a:off x="1738" y="2583"/>
                <a:ext cx="17" cy="5"/>
              </a:xfrm>
              <a:custGeom>
                <a:avLst/>
                <a:gdLst>
                  <a:gd name="T0" fmla="*/ 0 w 68"/>
                  <a:gd name="T1" fmla="*/ 0 h 21"/>
                  <a:gd name="T2" fmla="*/ 0 w 68"/>
                  <a:gd name="T3" fmla="*/ 0 h 21"/>
                  <a:gd name="T4" fmla="*/ 0 w 68"/>
                  <a:gd name="T5" fmla="*/ 0 h 21"/>
                  <a:gd name="T6" fmla="*/ 0 w 68"/>
                  <a:gd name="T7" fmla="*/ 0 h 21"/>
                  <a:gd name="T8" fmla="*/ 0 w 68"/>
                  <a:gd name="T9" fmla="*/ 0 h 21"/>
                  <a:gd name="T10" fmla="*/ 0 w 68"/>
                  <a:gd name="T11" fmla="*/ 0 h 21"/>
                  <a:gd name="T12" fmla="*/ 0 w 68"/>
                  <a:gd name="T13" fmla="*/ 0 h 21"/>
                  <a:gd name="T14" fmla="*/ 0 w 68"/>
                  <a:gd name="T15" fmla="*/ 0 h 21"/>
                  <a:gd name="T16" fmla="*/ 0 w 68"/>
                  <a:gd name="T17" fmla="*/ 0 h 21"/>
                  <a:gd name="T18" fmla="*/ 0 w 68"/>
                  <a:gd name="T19" fmla="*/ 0 h 21"/>
                  <a:gd name="T20" fmla="*/ 0 w 68"/>
                  <a:gd name="T21" fmla="*/ 0 h 21"/>
                  <a:gd name="T22" fmla="*/ 0 w 68"/>
                  <a:gd name="T23" fmla="*/ 0 h 21"/>
                  <a:gd name="T24" fmla="*/ 0 w 68"/>
                  <a:gd name="T25" fmla="*/ 0 h 21"/>
                  <a:gd name="T26" fmla="*/ 0 w 68"/>
                  <a:gd name="T27" fmla="*/ 0 h 21"/>
                  <a:gd name="T28" fmla="*/ 0 w 68"/>
                  <a:gd name="T29" fmla="*/ 0 h 21"/>
                  <a:gd name="T30" fmla="*/ 0 w 68"/>
                  <a:gd name="T31" fmla="*/ 0 h 21"/>
                  <a:gd name="T32" fmla="*/ 0 w 68"/>
                  <a:gd name="T33" fmla="*/ 0 h 21"/>
                  <a:gd name="T34" fmla="*/ 0 w 68"/>
                  <a:gd name="T35" fmla="*/ 0 h 21"/>
                  <a:gd name="T36" fmla="*/ 0 w 68"/>
                  <a:gd name="T37" fmla="*/ 0 h 21"/>
                  <a:gd name="T38" fmla="*/ 0 w 68"/>
                  <a:gd name="T39" fmla="*/ 0 h 21"/>
                  <a:gd name="T40" fmla="*/ 0 w 68"/>
                  <a:gd name="T41" fmla="*/ 0 h 21"/>
                  <a:gd name="T42" fmla="*/ 0 w 68"/>
                  <a:gd name="T43" fmla="*/ 0 h 21"/>
                  <a:gd name="T44" fmla="*/ 0 w 68"/>
                  <a:gd name="T45" fmla="*/ 0 h 21"/>
                  <a:gd name="T46" fmla="*/ 0 w 68"/>
                  <a:gd name="T47" fmla="*/ 0 h 21"/>
                  <a:gd name="T48" fmla="*/ 0 w 68"/>
                  <a:gd name="T49" fmla="*/ 0 h 21"/>
                  <a:gd name="T50" fmla="*/ 0 w 68"/>
                  <a:gd name="T51" fmla="*/ 0 h 21"/>
                  <a:gd name="T52" fmla="*/ 0 w 68"/>
                  <a:gd name="T53" fmla="*/ 0 h 21"/>
                  <a:gd name="T54" fmla="*/ 0 w 68"/>
                  <a:gd name="T55" fmla="*/ 0 h 21"/>
                  <a:gd name="T56" fmla="*/ 0 w 68"/>
                  <a:gd name="T57" fmla="*/ 0 h 21"/>
                  <a:gd name="T58" fmla="*/ 0 w 68"/>
                  <a:gd name="T59" fmla="*/ 0 h 21"/>
                  <a:gd name="T60" fmla="*/ 0 w 68"/>
                  <a:gd name="T61" fmla="*/ 0 h 21"/>
                  <a:gd name="T62" fmla="*/ 0 w 68"/>
                  <a:gd name="T63" fmla="*/ 0 h 21"/>
                  <a:gd name="T64" fmla="*/ 0 w 68"/>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1">
                    <a:moveTo>
                      <a:pt x="10" y="0"/>
                    </a:moveTo>
                    <a:lnTo>
                      <a:pt x="7" y="0"/>
                    </a:lnTo>
                    <a:lnTo>
                      <a:pt x="5" y="2"/>
                    </a:lnTo>
                    <a:lnTo>
                      <a:pt x="2" y="2"/>
                    </a:lnTo>
                    <a:lnTo>
                      <a:pt x="2" y="4"/>
                    </a:lnTo>
                    <a:lnTo>
                      <a:pt x="0" y="4"/>
                    </a:lnTo>
                    <a:lnTo>
                      <a:pt x="0" y="8"/>
                    </a:lnTo>
                    <a:lnTo>
                      <a:pt x="0" y="10"/>
                    </a:lnTo>
                    <a:lnTo>
                      <a:pt x="0" y="13"/>
                    </a:lnTo>
                    <a:lnTo>
                      <a:pt x="0" y="16"/>
                    </a:lnTo>
                    <a:lnTo>
                      <a:pt x="0" y="19"/>
                    </a:lnTo>
                    <a:lnTo>
                      <a:pt x="2" y="19"/>
                    </a:lnTo>
                    <a:lnTo>
                      <a:pt x="2" y="21"/>
                    </a:lnTo>
                    <a:lnTo>
                      <a:pt x="5" y="21"/>
                    </a:lnTo>
                    <a:lnTo>
                      <a:pt x="7" y="21"/>
                    </a:lnTo>
                    <a:lnTo>
                      <a:pt x="56" y="21"/>
                    </a:lnTo>
                    <a:lnTo>
                      <a:pt x="61" y="21"/>
                    </a:lnTo>
                    <a:lnTo>
                      <a:pt x="63" y="21"/>
                    </a:lnTo>
                    <a:lnTo>
                      <a:pt x="66" y="19"/>
                    </a:lnTo>
                    <a:lnTo>
                      <a:pt x="68" y="16"/>
                    </a:lnTo>
                    <a:lnTo>
                      <a:pt x="68" y="13"/>
                    </a:lnTo>
                    <a:lnTo>
                      <a:pt x="68" y="10"/>
                    </a:lnTo>
                    <a:lnTo>
                      <a:pt x="68" y="8"/>
                    </a:lnTo>
                    <a:lnTo>
                      <a:pt x="66" y="4"/>
                    </a:lnTo>
                    <a:lnTo>
                      <a:pt x="63" y="2"/>
                    </a:lnTo>
                    <a:lnTo>
                      <a:pt x="61" y="2"/>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59" name="Line 430"/>
              <p:cNvSpPr>
                <a:spLocks noChangeShapeType="1"/>
              </p:cNvSpPr>
              <p:nvPr/>
            </p:nvSpPr>
            <p:spPr bwMode="auto">
              <a:xfrm>
                <a:off x="1750" y="258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60" name="Freeform 431"/>
              <p:cNvSpPr>
                <a:spLocks/>
              </p:cNvSpPr>
              <p:nvPr/>
            </p:nvSpPr>
            <p:spPr bwMode="auto">
              <a:xfrm>
                <a:off x="1750" y="2578"/>
                <a:ext cx="5" cy="10"/>
              </a:xfrm>
              <a:custGeom>
                <a:avLst/>
                <a:gdLst>
                  <a:gd name="T0" fmla="*/ 0 w 21"/>
                  <a:gd name="T1" fmla="*/ 0 h 42"/>
                  <a:gd name="T2" fmla="*/ 0 w 21"/>
                  <a:gd name="T3" fmla="*/ 0 h 42"/>
                  <a:gd name="T4" fmla="*/ 0 w 21"/>
                  <a:gd name="T5" fmla="*/ 0 h 42"/>
                  <a:gd name="T6" fmla="*/ 0 w 21"/>
                  <a:gd name="T7" fmla="*/ 0 h 42"/>
                  <a:gd name="T8" fmla="*/ 0 w 21"/>
                  <a:gd name="T9" fmla="*/ 0 h 42"/>
                  <a:gd name="T10" fmla="*/ 0 w 21"/>
                  <a:gd name="T11" fmla="*/ 0 h 42"/>
                  <a:gd name="T12" fmla="*/ 0 w 21"/>
                  <a:gd name="T13" fmla="*/ 0 h 42"/>
                  <a:gd name="T14" fmla="*/ 0 w 21"/>
                  <a:gd name="T15" fmla="*/ 0 h 42"/>
                  <a:gd name="T16" fmla="*/ 0 w 21"/>
                  <a:gd name="T17" fmla="*/ 0 h 42"/>
                  <a:gd name="T18" fmla="*/ 0 w 21"/>
                  <a:gd name="T19" fmla="*/ 0 h 42"/>
                  <a:gd name="T20" fmla="*/ 0 w 21"/>
                  <a:gd name="T21" fmla="*/ 0 h 42"/>
                  <a:gd name="T22" fmla="*/ 0 w 21"/>
                  <a:gd name="T23" fmla="*/ 0 h 42"/>
                  <a:gd name="T24" fmla="*/ 0 w 21"/>
                  <a:gd name="T25" fmla="*/ 0 h 42"/>
                  <a:gd name="T26" fmla="*/ 0 w 21"/>
                  <a:gd name="T27" fmla="*/ 0 h 42"/>
                  <a:gd name="T28" fmla="*/ 0 w 21"/>
                  <a:gd name="T29" fmla="*/ 0 h 42"/>
                  <a:gd name="T30" fmla="*/ 0 w 21"/>
                  <a:gd name="T31" fmla="*/ 0 h 42"/>
                  <a:gd name="T32" fmla="*/ 0 w 21"/>
                  <a:gd name="T33" fmla="*/ 0 h 42"/>
                  <a:gd name="T34" fmla="*/ 0 w 21"/>
                  <a:gd name="T35" fmla="*/ 0 h 42"/>
                  <a:gd name="T36" fmla="*/ 0 w 21"/>
                  <a:gd name="T37" fmla="*/ 0 h 42"/>
                  <a:gd name="T38" fmla="*/ 0 w 21"/>
                  <a:gd name="T39" fmla="*/ 0 h 42"/>
                  <a:gd name="T40" fmla="*/ 0 w 21"/>
                  <a:gd name="T41" fmla="*/ 0 h 42"/>
                  <a:gd name="T42" fmla="*/ 0 w 21"/>
                  <a:gd name="T43" fmla="*/ 0 h 42"/>
                  <a:gd name="T44" fmla="*/ 0 w 21"/>
                  <a:gd name="T45" fmla="*/ 0 h 42"/>
                  <a:gd name="T46" fmla="*/ 0 w 21"/>
                  <a:gd name="T47" fmla="*/ 0 h 42"/>
                  <a:gd name="T48" fmla="*/ 0 w 21"/>
                  <a:gd name="T49" fmla="*/ 0 h 42"/>
                  <a:gd name="T50" fmla="*/ 0 w 21"/>
                  <a:gd name="T51" fmla="*/ 0 h 42"/>
                  <a:gd name="T52" fmla="*/ 0 w 21"/>
                  <a:gd name="T53" fmla="*/ 0 h 42"/>
                  <a:gd name="T54" fmla="*/ 0 w 21"/>
                  <a:gd name="T55" fmla="*/ 0 h 42"/>
                  <a:gd name="T56" fmla="*/ 0 w 21"/>
                  <a:gd name="T57" fmla="*/ 0 h 42"/>
                  <a:gd name="T58" fmla="*/ 0 w 21"/>
                  <a:gd name="T59" fmla="*/ 0 h 42"/>
                  <a:gd name="T60" fmla="*/ 0 w 21"/>
                  <a:gd name="T61" fmla="*/ 0 h 42"/>
                  <a:gd name="T62" fmla="*/ 0 w 21"/>
                  <a:gd name="T63" fmla="*/ 0 h 42"/>
                  <a:gd name="T64" fmla="*/ 0 w 2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2">
                    <a:moveTo>
                      <a:pt x="0" y="31"/>
                    </a:moveTo>
                    <a:lnTo>
                      <a:pt x="0" y="34"/>
                    </a:lnTo>
                    <a:lnTo>
                      <a:pt x="0" y="37"/>
                    </a:lnTo>
                    <a:lnTo>
                      <a:pt x="4" y="40"/>
                    </a:lnTo>
                    <a:lnTo>
                      <a:pt x="6" y="42"/>
                    </a:lnTo>
                    <a:lnTo>
                      <a:pt x="9" y="42"/>
                    </a:lnTo>
                    <a:lnTo>
                      <a:pt x="11" y="42"/>
                    </a:lnTo>
                    <a:lnTo>
                      <a:pt x="14" y="42"/>
                    </a:lnTo>
                    <a:lnTo>
                      <a:pt x="16" y="42"/>
                    </a:lnTo>
                    <a:lnTo>
                      <a:pt x="19" y="40"/>
                    </a:lnTo>
                    <a:lnTo>
                      <a:pt x="21" y="37"/>
                    </a:lnTo>
                    <a:lnTo>
                      <a:pt x="21" y="34"/>
                    </a:lnTo>
                    <a:lnTo>
                      <a:pt x="21" y="15"/>
                    </a:lnTo>
                    <a:lnTo>
                      <a:pt x="21" y="9"/>
                    </a:lnTo>
                    <a:lnTo>
                      <a:pt x="21" y="6"/>
                    </a:lnTo>
                    <a:lnTo>
                      <a:pt x="19" y="4"/>
                    </a:lnTo>
                    <a:lnTo>
                      <a:pt x="16" y="0"/>
                    </a:lnTo>
                    <a:lnTo>
                      <a:pt x="14" y="0"/>
                    </a:lnTo>
                    <a:lnTo>
                      <a:pt x="11" y="0"/>
                    </a:lnTo>
                    <a:lnTo>
                      <a:pt x="9" y="0"/>
                    </a:lnTo>
                    <a:lnTo>
                      <a:pt x="6" y="0"/>
                    </a:lnTo>
                    <a:lnTo>
                      <a:pt x="4" y="4"/>
                    </a:lnTo>
                    <a:lnTo>
                      <a:pt x="0" y="6"/>
                    </a:lnTo>
                    <a:lnTo>
                      <a:pt x="0" y="12"/>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161" name="Line 432"/>
              <p:cNvSpPr>
                <a:spLocks noChangeShapeType="1"/>
              </p:cNvSpPr>
              <p:nvPr/>
            </p:nvSpPr>
            <p:spPr bwMode="auto">
              <a:xfrm>
                <a:off x="1752" y="25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62" name="Freeform 433"/>
              <p:cNvSpPr>
                <a:spLocks/>
              </p:cNvSpPr>
              <p:nvPr/>
            </p:nvSpPr>
            <p:spPr bwMode="auto">
              <a:xfrm>
                <a:off x="1750" y="2578"/>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9" y="0"/>
                    </a:lnTo>
                    <a:lnTo>
                      <a:pt x="6" y="0"/>
                    </a:lnTo>
                    <a:lnTo>
                      <a:pt x="4" y="4"/>
                    </a:lnTo>
                    <a:lnTo>
                      <a:pt x="0" y="6"/>
                    </a:lnTo>
                    <a:lnTo>
                      <a:pt x="0" y="9"/>
                    </a:lnTo>
                    <a:lnTo>
                      <a:pt x="0" y="12"/>
                    </a:lnTo>
                    <a:lnTo>
                      <a:pt x="0" y="15"/>
                    </a:lnTo>
                    <a:lnTo>
                      <a:pt x="4" y="17"/>
                    </a:lnTo>
                    <a:lnTo>
                      <a:pt x="4" y="21"/>
                    </a:lnTo>
                    <a:lnTo>
                      <a:pt x="6" y="21"/>
                    </a:lnTo>
                    <a:lnTo>
                      <a:pt x="9" y="23"/>
                    </a:lnTo>
                    <a:lnTo>
                      <a:pt x="23" y="23"/>
                    </a:lnTo>
                    <a:lnTo>
                      <a:pt x="28" y="23"/>
                    </a:lnTo>
                    <a:lnTo>
                      <a:pt x="31" y="21"/>
                    </a:lnTo>
                    <a:lnTo>
                      <a:pt x="33" y="21"/>
                    </a:lnTo>
                    <a:lnTo>
                      <a:pt x="36" y="17"/>
                    </a:lnTo>
                    <a:lnTo>
                      <a:pt x="36" y="15"/>
                    </a:lnTo>
                    <a:lnTo>
                      <a:pt x="36" y="12"/>
                    </a:lnTo>
                    <a:lnTo>
                      <a:pt x="36" y="9"/>
                    </a:lnTo>
                    <a:lnTo>
                      <a:pt x="36" y="6"/>
                    </a:lnTo>
                    <a:lnTo>
                      <a:pt x="36" y="4"/>
                    </a:lnTo>
                    <a:lnTo>
                      <a:pt x="33" y="4"/>
                    </a:lnTo>
                    <a:lnTo>
                      <a:pt x="33"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163" name="Line 434"/>
              <p:cNvSpPr>
                <a:spLocks noChangeShapeType="1"/>
              </p:cNvSpPr>
              <p:nvPr/>
            </p:nvSpPr>
            <p:spPr bwMode="auto">
              <a:xfrm>
                <a:off x="1754" y="258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64" name="Freeform 435"/>
              <p:cNvSpPr>
                <a:spLocks/>
              </p:cNvSpPr>
              <p:nvPr/>
            </p:nvSpPr>
            <p:spPr bwMode="auto">
              <a:xfrm>
                <a:off x="1754" y="2572"/>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0" y="35"/>
                    </a:lnTo>
                    <a:lnTo>
                      <a:pt x="3" y="38"/>
                    </a:lnTo>
                    <a:lnTo>
                      <a:pt x="3" y="40"/>
                    </a:lnTo>
                    <a:lnTo>
                      <a:pt x="5" y="44"/>
                    </a:lnTo>
                    <a:lnTo>
                      <a:pt x="7" y="44"/>
                    </a:lnTo>
                    <a:lnTo>
                      <a:pt x="10" y="46"/>
                    </a:lnTo>
                    <a:lnTo>
                      <a:pt x="12" y="46"/>
                    </a:lnTo>
                    <a:lnTo>
                      <a:pt x="15" y="44"/>
                    </a:lnTo>
                    <a:lnTo>
                      <a:pt x="17" y="44"/>
                    </a:lnTo>
                    <a:lnTo>
                      <a:pt x="20" y="40"/>
                    </a:lnTo>
                    <a:lnTo>
                      <a:pt x="20" y="38"/>
                    </a:lnTo>
                    <a:lnTo>
                      <a:pt x="20" y="35"/>
                    </a:lnTo>
                    <a:lnTo>
                      <a:pt x="20" y="15"/>
                    </a:lnTo>
                    <a:lnTo>
                      <a:pt x="20" y="9"/>
                    </a:lnTo>
                    <a:lnTo>
                      <a:pt x="20" y="6"/>
                    </a:lnTo>
                    <a:lnTo>
                      <a:pt x="17" y="4"/>
                    </a:lnTo>
                    <a:lnTo>
                      <a:pt x="15" y="0"/>
                    </a:lnTo>
                    <a:lnTo>
                      <a:pt x="12" y="0"/>
                    </a:lnTo>
                    <a:lnTo>
                      <a:pt x="10" y="0"/>
                    </a:lnTo>
                    <a:lnTo>
                      <a:pt x="7" y="0"/>
                    </a:lnTo>
                    <a:lnTo>
                      <a:pt x="5" y="4"/>
                    </a:lnTo>
                    <a:lnTo>
                      <a:pt x="3" y="6"/>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4165" name="Line 436"/>
              <p:cNvSpPr>
                <a:spLocks noChangeShapeType="1"/>
              </p:cNvSpPr>
              <p:nvPr/>
            </p:nvSpPr>
            <p:spPr bwMode="auto">
              <a:xfrm>
                <a:off x="1756" y="257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66" name="Freeform 437"/>
              <p:cNvSpPr>
                <a:spLocks/>
              </p:cNvSpPr>
              <p:nvPr/>
            </p:nvSpPr>
            <p:spPr bwMode="auto">
              <a:xfrm>
                <a:off x="1754" y="2572"/>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7" y="0"/>
                    </a:lnTo>
                    <a:lnTo>
                      <a:pt x="5" y="4"/>
                    </a:lnTo>
                    <a:lnTo>
                      <a:pt x="3" y="6"/>
                    </a:lnTo>
                    <a:lnTo>
                      <a:pt x="0" y="9"/>
                    </a:lnTo>
                    <a:lnTo>
                      <a:pt x="0" y="12"/>
                    </a:lnTo>
                    <a:lnTo>
                      <a:pt x="0" y="15"/>
                    </a:lnTo>
                    <a:lnTo>
                      <a:pt x="3" y="17"/>
                    </a:lnTo>
                    <a:lnTo>
                      <a:pt x="5" y="21"/>
                    </a:lnTo>
                    <a:lnTo>
                      <a:pt x="7" y="23"/>
                    </a:lnTo>
                    <a:lnTo>
                      <a:pt x="10" y="23"/>
                    </a:lnTo>
                    <a:lnTo>
                      <a:pt x="25" y="23"/>
                    </a:lnTo>
                    <a:lnTo>
                      <a:pt x="30" y="23"/>
                    </a:lnTo>
                    <a:lnTo>
                      <a:pt x="32" y="21"/>
                    </a:lnTo>
                    <a:lnTo>
                      <a:pt x="35" y="21"/>
                    </a:lnTo>
                    <a:lnTo>
                      <a:pt x="35" y="17"/>
                    </a:lnTo>
                    <a:lnTo>
                      <a:pt x="37" y="15"/>
                    </a:lnTo>
                    <a:lnTo>
                      <a:pt x="37" y="12"/>
                    </a:lnTo>
                    <a:lnTo>
                      <a:pt x="37" y="9"/>
                    </a:lnTo>
                    <a:lnTo>
                      <a:pt x="35" y="6"/>
                    </a:lnTo>
                    <a:lnTo>
                      <a:pt x="35" y="4"/>
                    </a:lnTo>
                    <a:lnTo>
                      <a:pt x="32"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67" name="Line 438"/>
              <p:cNvSpPr>
                <a:spLocks noChangeShapeType="1"/>
              </p:cNvSpPr>
              <p:nvPr/>
            </p:nvSpPr>
            <p:spPr bwMode="auto">
              <a:xfrm>
                <a:off x="1758" y="25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68" name="Freeform 439"/>
              <p:cNvSpPr>
                <a:spLocks/>
              </p:cNvSpPr>
              <p:nvPr/>
            </p:nvSpPr>
            <p:spPr bwMode="auto">
              <a:xfrm>
                <a:off x="1758" y="2566"/>
                <a:ext cx="5" cy="12"/>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7"/>
                    </a:lnTo>
                    <a:lnTo>
                      <a:pt x="0" y="39"/>
                    </a:lnTo>
                    <a:lnTo>
                      <a:pt x="3" y="43"/>
                    </a:lnTo>
                    <a:lnTo>
                      <a:pt x="5" y="43"/>
                    </a:lnTo>
                    <a:lnTo>
                      <a:pt x="5" y="45"/>
                    </a:lnTo>
                    <a:lnTo>
                      <a:pt x="8" y="45"/>
                    </a:lnTo>
                    <a:lnTo>
                      <a:pt x="10" y="45"/>
                    </a:lnTo>
                    <a:lnTo>
                      <a:pt x="13" y="45"/>
                    </a:lnTo>
                    <a:lnTo>
                      <a:pt x="15" y="43"/>
                    </a:lnTo>
                    <a:lnTo>
                      <a:pt x="18" y="43"/>
                    </a:lnTo>
                    <a:lnTo>
                      <a:pt x="18" y="39"/>
                    </a:lnTo>
                    <a:lnTo>
                      <a:pt x="20" y="37"/>
                    </a:lnTo>
                    <a:lnTo>
                      <a:pt x="20" y="17"/>
                    </a:lnTo>
                    <a:lnTo>
                      <a:pt x="20" y="11"/>
                    </a:lnTo>
                    <a:lnTo>
                      <a:pt x="18" y="9"/>
                    </a:lnTo>
                    <a:lnTo>
                      <a:pt x="18" y="5"/>
                    </a:lnTo>
                    <a:lnTo>
                      <a:pt x="18" y="3"/>
                    </a:lnTo>
                    <a:lnTo>
                      <a:pt x="15" y="3"/>
                    </a:lnTo>
                    <a:lnTo>
                      <a:pt x="13" y="3"/>
                    </a:lnTo>
                    <a:lnTo>
                      <a:pt x="13" y="0"/>
                    </a:lnTo>
                    <a:lnTo>
                      <a:pt x="10" y="0"/>
                    </a:lnTo>
                    <a:lnTo>
                      <a:pt x="8" y="0"/>
                    </a:lnTo>
                    <a:lnTo>
                      <a:pt x="5" y="3"/>
                    </a:lnTo>
                    <a:lnTo>
                      <a:pt x="3" y="3"/>
                    </a:lnTo>
                    <a:lnTo>
                      <a:pt x="0" y="5"/>
                    </a:lnTo>
                    <a:lnTo>
                      <a:pt x="0" y="9"/>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169" name="Line 440"/>
              <p:cNvSpPr>
                <a:spLocks noChangeShapeType="1"/>
              </p:cNvSpPr>
              <p:nvPr/>
            </p:nvSpPr>
            <p:spPr bwMode="auto">
              <a:xfrm>
                <a:off x="1761" y="25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70" name="Freeform 441"/>
              <p:cNvSpPr>
                <a:spLocks/>
              </p:cNvSpPr>
              <p:nvPr/>
            </p:nvSpPr>
            <p:spPr bwMode="auto">
              <a:xfrm>
                <a:off x="1758" y="2566"/>
                <a:ext cx="14" cy="6"/>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w 54"/>
                  <a:gd name="T37" fmla="*/ 0 h 22"/>
                  <a:gd name="T38" fmla="*/ 0 w 54"/>
                  <a:gd name="T39" fmla="*/ 0 h 22"/>
                  <a:gd name="T40" fmla="*/ 0 w 54"/>
                  <a:gd name="T41" fmla="*/ 0 h 22"/>
                  <a:gd name="T42" fmla="*/ 0 w 54"/>
                  <a:gd name="T43" fmla="*/ 0 h 22"/>
                  <a:gd name="T44" fmla="*/ 0 w 54"/>
                  <a:gd name="T45" fmla="*/ 0 h 22"/>
                  <a:gd name="T46" fmla="*/ 0 w 54"/>
                  <a:gd name="T47" fmla="*/ 0 h 22"/>
                  <a:gd name="T48" fmla="*/ 0 w 54"/>
                  <a:gd name="T49" fmla="*/ 0 h 22"/>
                  <a:gd name="T50" fmla="*/ 0 w 54"/>
                  <a:gd name="T51" fmla="*/ 0 h 22"/>
                  <a:gd name="T52" fmla="*/ 0 w 54"/>
                  <a:gd name="T53" fmla="*/ 0 h 22"/>
                  <a:gd name="T54" fmla="*/ 0 w 54"/>
                  <a:gd name="T55" fmla="*/ 0 h 22"/>
                  <a:gd name="T56" fmla="*/ 0 w 54"/>
                  <a:gd name="T57" fmla="*/ 0 h 22"/>
                  <a:gd name="T58" fmla="*/ 0 w 54"/>
                  <a:gd name="T59" fmla="*/ 0 h 22"/>
                  <a:gd name="T60" fmla="*/ 0 w 54"/>
                  <a:gd name="T61" fmla="*/ 0 h 22"/>
                  <a:gd name="T62" fmla="*/ 0 w 54"/>
                  <a:gd name="T63" fmla="*/ 0 h 22"/>
                  <a:gd name="T64" fmla="*/ 0 w 5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2">
                    <a:moveTo>
                      <a:pt x="10" y="0"/>
                    </a:moveTo>
                    <a:lnTo>
                      <a:pt x="8" y="0"/>
                    </a:lnTo>
                    <a:lnTo>
                      <a:pt x="5" y="3"/>
                    </a:lnTo>
                    <a:lnTo>
                      <a:pt x="3" y="3"/>
                    </a:lnTo>
                    <a:lnTo>
                      <a:pt x="0" y="5"/>
                    </a:lnTo>
                    <a:lnTo>
                      <a:pt x="0" y="9"/>
                    </a:lnTo>
                    <a:lnTo>
                      <a:pt x="0" y="11"/>
                    </a:lnTo>
                    <a:lnTo>
                      <a:pt x="0" y="14"/>
                    </a:lnTo>
                    <a:lnTo>
                      <a:pt x="0" y="17"/>
                    </a:lnTo>
                    <a:lnTo>
                      <a:pt x="0" y="20"/>
                    </a:lnTo>
                    <a:lnTo>
                      <a:pt x="3" y="20"/>
                    </a:lnTo>
                    <a:lnTo>
                      <a:pt x="5" y="22"/>
                    </a:lnTo>
                    <a:lnTo>
                      <a:pt x="8" y="22"/>
                    </a:lnTo>
                    <a:lnTo>
                      <a:pt x="39" y="22"/>
                    </a:lnTo>
                    <a:lnTo>
                      <a:pt x="44" y="22"/>
                    </a:lnTo>
                    <a:lnTo>
                      <a:pt x="46" y="22"/>
                    </a:lnTo>
                    <a:lnTo>
                      <a:pt x="49" y="22"/>
                    </a:lnTo>
                    <a:lnTo>
                      <a:pt x="49" y="20"/>
                    </a:lnTo>
                    <a:lnTo>
                      <a:pt x="51" y="20"/>
                    </a:lnTo>
                    <a:lnTo>
                      <a:pt x="51" y="17"/>
                    </a:lnTo>
                    <a:lnTo>
                      <a:pt x="54" y="14"/>
                    </a:lnTo>
                    <a:lnTo>
                      <a:pt x="54" y="11"/>
                    </a:lnTo>
                    <a:lnTo>
                      <a:pt x="51" y="9"/>
                    </a:lnTo>
                    <a:lnTo>
                      <a:pt x="51" y="5"/>
                    </a:lnTo>
                    <a:lnTo>
                      <a:pt x="49" y="3"/>
                    </a:lnTo>
                    <a:lnTo>
                      <a:pt x="46" y="3"/>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71" name="Line 442"/>
              <p:cNvSpPr>
                <a:spLocks noChangeShapeType="1"/>
              </p:cNvSpPr>
              <p:nvPr/>
            </p:nvSpPr>
            <p:spPr bwMode="auto">
              <a:xfrm>
                <a:off x="1766" y="256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72" name="Freeform 443"/>
              <p:cNvSpPr>
                <a:spLocks/>
              </p:cNvSpPr>
              <p:nvPr/>
            </p:nvSpPr>
            <p:spPr bwMode="auto">
              <a:xfrm>
                <a:off x="1766" y="2563"/>
                <a:ext cx="6"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0" y="32"/>
                    </a:lnTo>
                    <a:lnTo>
                      <a:pt x="2" y="32"/>
                    </a:lnTo>
                    <a:lnTo>
                      <a:pt x="2" y="34"/>
                    </a:lnTo>
                    <a:lnTo>
                      <a:pt x="5" y="34"/>
                    </a:lnTo>
                    <a:lnTo>
                      <a:pt x="7" y="34"/>
                    </a:lnTo>
                    <a:lnTo>
                      <a:pt x="10" y="34"/>
                    </a:lnTo>
                    <a:lnTo>
                      <a:pt x="12" y="34"/>
                    </a:lnTo>
                    <a:lnTo>
                      <a:pt x="15" y="34"/>
                    </a:lnTo>
                    <a:lnTo>
                      <a:pt x="15" y="32"/>
                    </a:lnTo>
                    <a:lnTo>
                      <a:pt x="17" y="32"/>
                    </a:lnTo>
                    <a:lnTo>
                      <a:pt x="17" y="29"/>
                    </a:lnTo>
                    <a:lnTo>
                      <a:pt x="20" y="26"/>
                    </a:lnTo>
                    <a:lnTo>
                      <a:pt x="20" y="17"/>
                    </a:lnTo>
                    <a:lnTo>
                      <a:pt x="20" y="12"/>
                    </a:lnTo>
                    <a:lnTo>
                      <a:pt x="17" y="9"/>
                    </a:lnTo>
                    <a:lnTo>
                      <a:pt x="17" y="6"/>
                    </a:lnTo>
                    <a:lnTo>
                      <a:pt x="15" y="6"/>
                    </a:lnTo>
                    <a:lnTo>
                      <a:pt x="15" y="4"/>
                    </a:lnTo>
                    <a:lnTo>
                      <a:pt x="12" y="4"/>
                    </a:lnTo>
                    <a:lnTo>
                      <a:pt x="10" y="4"/>
                    </a:lnTo>
                    <a:lnTo>
                      <a:pt x="10" y="0"/>
                    </a:lnTo>
                    <a:lnTo>
                      <a:pt x="7" y="4"/>
                    </a:lnTo>
                    <a:lnTo>
                      <a:pt x="5" y="4"/>
                    </a:lnTo>
                    <a:lnTo>
                      <a:pt x="2" y="4"/>
                    </a:lnTo>
                    <a:lnTo>
                      <a:pt x="2" y="6"/>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173" name="Line 444"/>
              <p:cNvSpPr>
                <a:spLocks noChangeShapeType="1"/>
              </p:cNvSpPr>
              <p:nvPr/>
            </p:nvSpPr>
            <p:spPr bwMode="auto">
              <a:xfrm>
                <a:off x="1769" y="256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74" name="Freeform 445"/>
              <p:cNvSpPr>
                <a:spLocks/>
              </p:cNvSpPr>
              <p:nvPr/>
            </p:nvSpPr>
            <p:spPr bwMode="auto">
              <a:xfrm>
                <a:off x="1766" y="2563"/>
                <a:ext cx="9" cy="6"/>
              </a:xfrm>
              <a:custGeom>
                <a:avLst/>
                <a:gdLst>
                  <a:gd name="T0" fmla="*/ 0 w 34"/>
                  <a:gd name="T1" fmla="*/ 0 h 23"/>
                  <a:gd name="T2" fmla="*/ 0 w 34"/>
                  <a:gd name="T3" fmla="*/ 0 h 23"/>
                  <a:gd name="T4" fmla="*/ 0 w 34"/>
                  <a:gd name="T5" fmla="*/ 0 h 23"/>
                  <a:gd name="T6" fmla="*/ 0 w 34"/>
                  <a:gd name="T7" fmla="*/ 0 h 23"/>
                  <a:gd name="T8" fmla="*/ 0 w 34"/>
                  <a:gd name="T9" fmla="*/ 0 h 23"/>
                  <a:gd name="T10" fmla="*/ 0 w 34"/>
                  <a:gd name="T11" fmla="*/ 0 h 23"/>
                  <a:gd name="T12" fmla="*/ 0 w 34"/>
                  <a:gd name="T13" fmla="*/ 0 h 23"/>
                  <a:gd name="T14" fmla="*/ 0 w 34"/>
                  <a:gd name="T15" fmla="*/ 0 h 23"/>
                  <a:gd name="T16" fmla="*/ 0 w 34"/>
                  <a:gd name="T17" fmla="*/ 0 h 23"/>
                  <a:gd name="T18" fmla="*/ 0 w 34"/>
                  <a:gd name="T19" fmla="*/ 0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0 h 23"/>
                  <a:gd name="T32" fmla="*/ 0 w 34"/>
                  <a:gd name="T33" fmla="*/ 0 h 23"/>
                  <a:gd name="T34" fmla="*/ 0 w 34"/>
                  <a:gd name="T35" fmla="*/ 0 h 23"/>
                  <a:gd name="T36" fmla="*/ 0 w 34"/>
                  <a:gd name="T37" fmla="*/ 0 h 23"/>
                  <a:gd name="T38" fmla="*/ 0 w 34"/>
                  <a:gd name="T39" fmla="*/ 0 h 23"/>
                  <a:gd name="T40" fmla="*/ 0 w 34"/>
                  <a:gd name="T41" fmla="*/ 0 h 23"/>
                  <a:gd name="T42" fmla="*/ 0 w 34"/>
                  <a:gd name="T43" fmla="*/ 0 h 23"/>
                  <a:gd name="T44" fmla="*/ 0 w 34"/>
                  <a:gd name="T45" fmla="*/ 0 h 23"/>
                  <a:gd name="T46" fmla="*/ 0 w 34"/>
                  <a:gd name="T47" fmla="*/ 0 h 23"/>
                  <a:gd name="T48" fmla="*/ 0 w 34"/>
                  <a:gd name="T49" fmla="*/ 0 h 23"/>
                  <a:gd name="T50" fmla="*/ 0 w 34"/>
                  <a:gd name="T51" fmla="*/ 0 h 23"/>
                  <a:gd name="T52" fmla="*/ 0 w 34"/>
                  <a:gd name="T53" fmla="*/ 0 h 23"/>
                  <a:gd name="T54" fmla="*/ 0 w 34"/>
                  <a:gd name="T55" fmla="*/ 0 h 23"/>
                  <a:gd name="T56" fmla="*/ 0 w 34"/>
                  <a:gd name="T57" fmla="*/ 0 h 23"/>
                  <a:gd name="T58" fmla="*/ 0 w 34"/>
                  <a:gd name="T59" fmla="*/ 0 h 23"/>
                  <a:gd name="T60" fmla="*/ 0 w 34"/>
                  <a:gd name="T61" fmla="*/ 0 h 23"/>
                  <a:gd name="T62" fmla="*/ 0 w 34"/>
                  <a:gd name="T63" fmla="*/ 0 h 23"/>
                  <a:gd name="T64" fmla="*/ 0 w 3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3">
                    <a:moveTo>
                      <a:pt x="10" y="0"/>
                    </a:moveTo>
                    <a:lnTo>
                      <a:pt x="7" y="4"/>
                    </a:lnTo>
                    <a:lnTo>
                      <a:pt x="5" y="4"/>
                    </a:lnTo>
                    <a:lnTo>
                      <a:pt x="2" y="4"/>
                    </a:lnTo>
                    <a:lnTo>
                      <a:pt x="2" y="6"/>
                    </a:lnTo>
                    <a:lnTo>
                      <a:pt x="0" y="6"/>
                    </a:lnTo>
                    <a:lnTo>
                      <a:pt x="0" y="9"/>
                    </a:lnTo>
                    <a:lnTo>
                      <a:pt x="0" y="12"/>
                    </a:lnTo>
                    <a:lnTo>
                      <a:pt x="0" y="15"/>
                    </a:lnTo>
                    <a:lnTo>
                      <a:pt x="0" y="17"/>
                    </a:lnTo>
                    <a:lnTo>
                      <a:pt x="0" y="21"/>
                    </a:lnTo>
                    <a:lnTo>
                      <a:pt x="2" y="21"/>
                    </a:lnTo>
                    <a:lnTo>
                      <a:pt x="2" y="23"/>
                    </a:lnTo>
                    <a:lnTo>
                      <a:pt x="5" y="23"/>
                    </a:lnTo>
                    <a:lnTo>
                      <a:pt x="7" y="23"/>
                    </a:lnTo>
                    <a:lnTo>
                      <a:pt x="22" y="23"/>
                    </a:lnTo>
                    <a:lnTo>
                      <a:pt x="27" y="23"/>
                    </a:lnTo>
                    <a:lnTo>
                      <a:pt x="29" y="23"/>
                    </a:lnTo>
                    <a:lnTo>
                      <a:pt x="32" y="21"/>
                    </a:lnTo>
                    <a:lnTo>
                      <a:pt x="34" y="17"/>
                    </a:lnTo>
                    <a:lnTo>
                      <a:pt x="34" y="15"/>
                    </a:lnTo>
                    <a:lnTo>
                      <a:pt x="34" y="12"/>
                    </a:lnTo>
                    <a:lnTo>
                      <a:pt x="34" y="9"/>
                    </a:lnTo>
                    <a:lnTo>
                      <a:pt x="32" y="6"/>
                    </a:lnTo>
                    <a:lnTo>
                      <a:pt x="29" y="4"/>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75" name="Line 446"/>
              <p:cNvSpPr>
                <a:spLocks noChangeShapeType="1"/>
              </p:cNvSpPr>
              <p:nvPr/>
            </p:nvSpPr>
            <p:spPr bwMode="auto">
              <a:xfrm>
                <a:off x="1770" y="25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76" name="Freeform 447"/>
              <p:cNvSpPr>
                <a:spLocks/>
              </p:cNvSpPr>
              <p:nvPr/>
            </p:nvSpPr>
            <p:spPr bwMode="auto">
              <a:xfrm>
                <a:off x="1770" y="2561"/>
                <a:ext cx="5" cy="8"/>
              </a:xfrm>
              <a:custGeom>
                <a:avLst/>
                <a:gdLst>
                  <a:gd name="T0" fmla="*/ 0 w 19"/>
                  <a:gd name="T1" fmla="*/ 0 h 31"/>
                  <a:gd name="T2" fmla="*/ 0 w 19"/>
                  <a:gd name="T3" fmla="*/ 0 h 31"/>
                  <a:gd name="T4" fmla="*/ 0 w 19"/>
                  <a:gd name="T5" fmla="*/ 0 h 31"/>
                  <a:gd name="T6" fmla="*/ 0 w 19"/>
                  <a:gd name="T7" fmla="*/ 0 h 31"/>
                  <a:gd name="T8" fmla="*/ 0 w 19"/>
                  <a:gd name="T9" fmla="*/ 0 h 31"/>
                  <a:gd name="T10" fmla="*/ 0 w 19"/>
                  <a:gd name="T11" fmla="*/ 0 h 31"/>
                  <a:gd name="T12" fmla="*/ 0 w 19"/>
                  <a:gd name="T13" fmla="*/ 0 h 31"/>
                  <a:gd name="T14" fmla="*/ 0 w 19"/>
                  <a:gd name="T15" fmla="*/ 0 h 31"/>
                  <a:gd name="T16" fmla="*/ 0 w 19"/>
                  <a:gd name="T17" fmla="*/ 0 h 31"/>
                  <a:gd name="T18" fmla="*/ 0 w 19"/>
                  <a:gd name="T19" fmla="*/ 0 h 31"/>
                  <a:gd name="T20" fmla="*/ 0 w 19"/>
                  <a:gd name="T21" fmla="*/ 0 h 31"/>
                  <a:gd name="T22" fmla="*/ 0 w 19"/>
                  <a:gd name="T23" fmla="*/ 0 h 31"/>
                  <a:gd name="T24" fmla="*/ 0 w 19"/>
                  <a:gd name="T25" fmla="*/ 0 h 31"/>
                  <a:gd name="T26" fmla="*/ 0 w 19"/>
                  <a:gd name="T27" fmla="*/ 0 h 31"/>
                  <a:gd name="T28" fmla="*/ 0 w 19"/>
                  <a:gd name="T29" fmla="*/ 0 h 31"/>
                  <a:gd name="T30" fmla="*/ 0 w 19"/>
                  <a:gd name="T31" fmla="*/ 0 h 31"/>
                  <a:gd name="T32" fmla="*/ 0 w 19"/>
                  <a:gd name="T33" fmla="*/ 0 h 31"/>
                  <a:gd name="T34" fmla="*/ 0 w 19"/>
                  <a:gd name="T35" fmla="*/ 0 h 31"/>
                  <a:gd name="T36" fmla="*/ 0 w 19"/>
                  <a:gd name="T37" fmla="*/ 0 h 31"/>
                  <a:gd name="T38" fmla="*/ 0 w 19"/>
                  <a:gd name="T39" fmla="*/ 0 h 31"/>
                  <a:gd name="T40" fmla="*/ 0 w 19"/>
                  <a:gd name="T41" fmla="*/ 0 h 31"/>
                  <a:gd name="T42" fmla="*/ 0 w 19"/>
                  <a:gd name="T43" fmla="*/ 0 h 31"/>
                  <a:gd name="T44" fmla="*/ 0 w 19"/>
                  <a:gd name="T45" fmla="*/ 0 h 31"/>
                  <a:gd name="T46" fmla="*/ 0 w 19"/>
                  <a:gd name="T47" fmla="*/ 0 h 31"/>
                  <a:gd name="T48" fmla="*/ 0 w 19"/>
                  <a:gd name="T49" fmla="*/ 0 h 31"/>
                  <a:gd name="T50" fmla="*/ 0 w 19"/>
                  <a:gd name="T51" fmla="*/ 0 h 31"/>
                  <a:gd name="T52" fmla="*/ 0 w 19"/>
                  <a:gd name="T53" fmla="*/ 0 h 31"/>
                  <a:gd name="T54" fmla="*/ 0 w 19"/>
                  <a:gd name="T55" fmla="*/ 0 h 31"/>
                  <a:gd name="T56" fmla="*/ 0 w 19"/>
                  <a:gd name="T57" fmla="*/ 0 h 31"/>
                  <a:gd name="T58" fmla="*/ 0 w 19"/>
                  <a:gd name="T59" fmla="*/ 0 h 31"/>
                  <a:gd name="T60" fmla="*/ 0 w 19"/>
                  <a:gd name="T61" fmla="*/ 0 h 31"/>
                  <a:gd name="T62" fmla="*/ 0 w 19"/>
                  <a:gd name="T63" fmla="*/ 0 h 31"/>
                  <a:gd name="T64" fmla="*/ 0 w 19"/>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1">
                    <a:moveTo>
                      <a:pt x="0" y="20"/>
                    </a:moveTo>
                    <a:lnTo>
                      <a:pt x="0" y="23"/>
                    </a:lnTo>
                    <a:lnTo>
                      <a:pt x="0" y="25"/>
                    </a:lnTo>
                    <a:lnTo>
                      <a:pt x="2" y="29"/>
                    </a:lnTo>
                    <a:lnTo>
                      <a:pt x="5" y="31"/>
                    </a:lnTo>
                    <a:lnTo>
                      <a:pt x="7" y="31"/>
                    </a:lnTo>
                    <a:lnTo>
                      <a:pt x="10" y="31"/>
                    </a:lnTo>
                    <a:lnTo>
                      <a:pt x="12" y="31"/>
                    </a:lnTo>
                    <a:lnTo>
                      <a:pt x="14" y="31"/>
                    </a:lnTo>
                    <a:lnTo>
                      <a:pt x="17" y="29"/>
                    </a:lnTo>
                    <a:lnTo>
                      <a:pt x="19" y="25"/>
                    </a:lnTo>
                    <a:lnTo>
                      <a:pt x="19" y="23"/>
                    </a:lnTo>
                    <a:lnTo>
                      <a:pt x="19" y="14"/>
                    </a:lnTo>
                    <a:lnTo>
                      <a:pt x="19" y="8"/>
                    </a:lnTo>
                    <a:lnTo>
                      <a:pt x="19" y="6"/>
                    </a:lnTo>
                    <a:lnTo>
                      <a:pt x="17" y="4"/>
                    </a:lnTo>
                    <a:lnTo>
                      <a:pt x="14" y="0"/>
                    </a:lnTo>
                    <a:lnTo>
                      <a:pt x="12" y="0"/>
                    </a:lnTo>
                    <a:lnTo>
                      <a:pt x="10" y="0"/>
                    </a:lnTo>
                    <a:lnTo>
                      <a:pt x="7" y="0"/>
                    </a:lnTo>
                    <a:lnTo>
                      <a:pt x="5" y="0"/>
                    </a:lnTo>
                    <a:lnTo>
                      <a:pt x="2" y="4"/>
                    </a:lnTo>
                    <a:lnTo>
                      <a:pt x="0" y="6"/>
                    </a:lnTo>
                    <a:lnTo>
                      <a:pt x="0" y="12"/>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4177" name="Line 448"/>
              <p:cNvSpPr>
                <a:spLocks noChangeShapeType="1"/>
              </p:cNvSpPr>
              <p:nvPr/>
            </p:nvSpPr>
            <p:spPr bwMode="auto">
              <a:xfrm>
                <a:off x="1773" y="25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78" name="Freeform 449"/>
              <p:cNvSpPr>
                <a:spLocks/>
              </p:cNvSpPr>
              <p:nvPr/>
            </p:nvSpPr>
            <p:spPr bwMode="auto">
              <a:xfrm>
                <a:off x="1770" y="2561"/>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5" y="0"/>
                    </a:lnTo>
                    <a:lnTo>
                      <a:pt x="2" y="4"/>
                    </a:lnTo>
                    <a:lnTo>
                      <a:pt x="0" y="6"/>
                    </a:lnTo>
                    <a:lnTo>
                      <a:pt x="0" y="8"/>
                    </a:lnTo>
                    <a:lnTo>
                      <a:pt x="0" y="12"/>
                    </a:lnTo>
                    <a:lnTo>
                      <a:pt x="0" y="14"/>
                    </a:lnTo>
                    <a:lnTo>
                      <a:pt x="2" y="17"/>
                    </a:lnTo>
                    <a:lnTo>
                      <a:pt x="5" y="20"/>
                    </a:lnTo>
                    <a:lnTo>
                      <a:pt x="7" y="20"/>
                    </a:lnTo>
                    <a:lnTo>
                      <a:pt x="7" y="23"/>
                    </a:lnTo>
                    <a:lnTo>
                      <a:pt x="22" y="23"/>
                    </a:lnTo>
                    <a:lnTo>
                      <a:pt x="27" y="23"/>
                    </a:lnTo>
                    <a:lnTo>
                      <a:pt x="30" y="20"/>
                    </a:lnTo>
                    <a:lnTo>
                      <a:pt x="33" y="20"/>
                    </a:lnTo>
                    <a:lnTo>
                      <a:pt x="33" y="17"/>
                    </a:lnTo>
                    <a:lnTo>
                      <a:pt x="35" y="17"/>
                    </a:lnTo>
                    <a:lnTo>
                      <a:pt x="35" y="14"/>
                    </a:lnTo>
                    <a:lnTo>
                      <a:pt x="35" y="12"/>
                    </a:lnTo>
                    <a:lnTo>
                      <a:pt x="38" y="12"/>
                    </a:lnTo>
                    <a:lnTo>
                      <a:pt x="35" y="8"/>
                    </a:lnTo>
                    <a:lnTo>
                      <a:pt x="35" y="6"/>
                    </a:lnTo>
                    <a:lnTo>
                      <a:pt x="35" y="4"/>
                    </a:lnTo>
                    <a:lnTo>
                      <a:pt x="33" y="4"/>
                    </a:lnTo>
                    <a:lnTo>
                      <a:pt x="33" y="0"/>
                    </a:lnTo>
                    <a:lnTo>
                      <a:pt x="30"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79" name="Line 450"/>
              <p:cNvSpPr>
                <a:spLocks noChangeShapeType="1"/>
              </p:cNvSpPr>
              <p:nvPr/>
            </p:nvSpPr>
            <p:spPr bwMode="auto">
              <a:xfrm>
                <a:off x="1775" y="25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80" name="Freeform 451"/>
              <p:cNvSpPr>
                <a:spLocks/>
              </p:cNvSpPr>
              <p:nvPr/>
            </p:nvSpPr>
            <p:spPr bwMode="auto">
              <a:xfrm>
                <a:off x="1775" y="2553"/>
                <a:ext cx="4" cy="14"/>
              </a:xfrm>
              <a:custGeom>
                <a:avLst/>
                <a:gdLst>
                  <a:gd name="T0" fmla="*/ 0 w 18"/>
                  <a:gd name="T1" fmla="*/ 0 h 57"/>
                  <a:gd name="T2" fmla="*/ 0 w 18"/>
                  <a:gd name="T3" fmla="*/ 0 h 57"/>
                  <a:gd name="T4" fmla="*/ 0 w 18"/>
                  <a:gd name="T5" fmla="*/ 0 h 57"/>
                  <a:gd name="T6" fmla="*/ 0 w 18"/>
                  <a:gd name="T7" fmla="*/ 0 h 57"/>
                  <a:gd name="T8" fmla="*/ 0 w 18"/>
                  <a:gd name="T9" fmla="*/ 0 h 57"/>
                  <a:gd name="T10" fmla="*/ 0 w 18"/>
                  <a:gd name="T11" fmla="*/ 0 h 57"/>
                  <a:gd name="T12" fmla="*/ 0 w 18"/>
                  <a:gd name="T13" fmla="*/ 0 h 57"/>
                  <a:gd name="T14" fmla="*/ 0 w 18"/>
                  <a:gd name="T15" fmla="*/ 0 h 57"/>
                  <a:gd name="T16" fmla="*/ 0 w 18"/>
                  <a:gd name="T17" fmla="*/ 0 h 57"/>
                  <a:gd name="T18" fmla="*/ 0 w 18"/>
                  <a:gd name="T19" fmla="*/ 0 h 57"/>
                  <a:gd name="T20" fmla="*/ 0 w 18"/>
                  <a:gd name="T21" fmla="*/ 0 h 57"/>
                  <a:gd name="T22" fmla="*/ 0 w 18"/>
                  <a:gd name="T23" fmla="*/ 0 h 57"/>
                  <a:gd name="T24" fmla="*/ 0 w 18"/>
                  <a:gd name="T25" fmla="*/ 0 h 57"/>
                  <a:gd name="T26" fmla="*/ 0 w 18"/>
                  <a:gd name="T27" fmla="*/ 0 h 57"/>
                  <a:gd name="T28" fmla="*/ 0 w 18"/>
                  <a:gd name="T29" fmla="*/ 0 h 57"/>
                  <a:gd name="T30" fmla="*/ 0 w 18"/>
                  <a:gd name="T31" fmla="*/ 0 h 57"/>
                  <a:gd name="T32" fmla="*/ 0 w 18"/>
                  <a:gd name="T33" fmla="*/ 0 h 57"/>
                  <a:gd name="T34" fmla="*/ 0 w 18"/>
                  <a:gd name="T35" fmla="*/ 0 h 57"/>
                  <a:gd name="T36" fmla="*/ 0 w 18"/>
                  <a:gd name="T37" fmla="*/ 0 h 57"/>
                  <a:gd name="T38" fmla="*/ 0 w 18"/>
                  <a:gd name="T39" fmla="*/ 0 h 57"/>
                  <a:gd name="T40" fmla="*/ 0 w 18"/>
                  <a:gd name="T41" fmla="*/ 0 h 57"/>
                  <a:gd name="T42" fmla="*/ 0 w 18"/>
                  <a:gd name="T43" fmla="*/ 0 h 57"/>
                  <a:gd name="T44" fmla="*/ 0 w 18"/>
                  <a:gd name="T45" fmla="*/ 0 h 57"/>
                  <a:gd name="T46" fmla="*/ 0 w 18"/>
                  <a:gd name="T47" fmla="*/ 0 h 57"/>
                  <a:gd name="T48" fmla="*/ 0 w 18"/>
                  <a:gd name="T49" fmla="*/ 0 h 57"/>
                  <a:gd name="T50" fmla="*/ 0 w 18"/>
                  <a:gd name="T51" fmla="*/ 0 h 57"/>
                  <a:gd name="T52" fmla="*/ 0 w 18"/>
                  <a:gd name="T53" fmla="*/ 0 h 57"/>
                  <a:gd name="T54" fmla="*/ 0 w 18"/>
                  <a:gd name="T55" fmla="*/ 0 h 57"/>
                  <a:gd name="T56" fmla="*/ 0 w 18"/>
                  <a:gd name="T57" fmla="*/ 0 h 57"/>
                  <a:gd name="T58" fmla="*/ 0 w 18"/>
                  <a:gd name="T59" fmla="*/ 0 h 57"/>
                  <a:gd name="T60" fmla="*/ 0 w 18"/>
                  <a:gd name="T61" fmla="*/ 0 h 57"/>
                  <a:gd name="T62" fmla="*/ 0 w 18"/>
                  <a:gd name="T63" fmla="*/ 0 h 57"/>
                  <a:gd name="T64" fmla="*/ 0 w 18"/>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57">
                    <a:moveTo>
                      <a:pt x="0" y="46"/>
                    </a:moveTo>
                    <a:lnTo>
                      <a:pt x="0" y="46"/>
                    </a:lnTo>
                    <a:lnTo>
                      <a:pt x="0" y="48"/>
                    </a:lnTo>
                    <a:lnTo>
                      <a:pt x="0" y="51"/>
                    </a:lnTo>
                    <a:lnTo>
                      <a:pt x="2" y="51"/>
                    </a:lnTo>
                    <a:lnTo>
                      <a:pt x="2" y="54"/>
                    </a:lnTo>
                    <a:lnTo>
                      <a:pt x="5" y="54"/>
                    </a:lnTo>
                    <a:lnTo>
                      <a:pt x="7" y="57"/>
                    </a:lnTo>
                    <a:lnTo>
                      <a:pt x="10" y="57"/>
                    </a:lnTo>
                    <a:lnTo>
                      <a:pt x="13" y="54"/>
                    </a:lnTo>
                    <a:lnTo>
                      <a:pt x="16" y="54"/>
                    </a:lnTo>
                    <a:lnTo>
                      <a:pt x="16" y="51"/>
                    </a:lnTo>
                    <a:lnTo>
                      <a:pt x="18" y="51"/>
                    </a:lnTo>
                    <a:lnTo>
                      <a:pt x="18" y="48"/>
                    </a:lnTo>
                    <a:lnTo>
                      <a:pt x="18" y="46"/>
                    </a:lnTo>
                    <a:lnTo>
                      <a:pt x="18" y="15"/>
                    </a:lnTo>
                    <a:lnTo>
                      <a:pt x="18" y="9"/>
                    </a:lnTo>
                    <a:lnTo>
                      <a:pt x="18" y="6"/>
                    </a:lnTo>
                    <a:lnTo>
                      <a:pt x="16" y="3"/>
                    </a:lnTo>
                    <a:lnTo>
                      <a:pt x="13" y="0"/>
                    </a:lnTo>
                    <a:lnTo>
                      <a:pt x="10" y="0"/>
                    </a:lnTo>
                    <a:lnTo>
                      <a:pt x="7" y="0"/>
                    </a:lnTo>
                    <a:lnTo>
                      <a:pt x="5" y="0"/>
                    </a:lnTo>
                    <a:lnTo>
                      <a:pt x="2" y="3"/>
                    </a:lnTo>
                    <a:lnTo>
                      <a:pt x="0" y="6"/>
                    </a:lnTo>
                    <a:lnTo>
                      <a:pt x="0" y="15"/>
                    </a:lnTo>
                    <a:lnTo>
                      <a:pt x="0" y="46"/>
                    </a:lnTo>
                    <a:close/>
                  </a:path>
                </a:pathLst>
              </a:custGeom>
              <a:solidFill>
                <a:srgbClr val="000000"/>
              </a:solidFill>
              <a:ln w="6350">
                <a:solidFill>
                  <a:srgbClr val="000000"/>
                </a:solidFill>
                <a:prstDash val="solid"/>
                <a:round/>
                <a:headEnd/>
                <a:tailEnd/>
              </a:ln>
            </p:spPr>
            <p:txBody>
              <a:bodyPr/>
              <a:lstStyle/>
              <a:p>
                <a:endParaRPr lang="de-DE"/>
              </a:p>
            </p:txBody>
          </p:sp>
          <p:sp>
            <p:nvSpPr>
              <p:cNvPr id="44181" name="Line 452"/>
              <p:cNvSpPr>
                <a:spLocks noChangeShapeType="1"/>
              </p:cNvSpPr>
              <p:nvPr/>
            </p:nvSpPr>
            <p:spPr bwMode="auto">
              <a:xfrm>
                <a:off x="1777" y="255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82" name="Freeform 453"/>
              <p:cNvSpPr>
                <a:spLocks/>
              </p:cNvSpPr>
              <p:nvPr/>
            </p:nvSpPr>
            <p:spPr bwMode="auto">
              <a:xfrm>
                <a:off x="1775" y="2553"/>
                <a:ext cx="8"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2" y="3"/>
                    </a:lnTo>
                    <a:lnTo>
                      <a:pt x="0" y="6"/>
                    </a:lnTo>
                    <a:lnTo>
                      <a:pt x="0" y="9"/>
                    </a:lnTo>
                    <a:lnTo>
                      <a:pt x="0" y="11"/>
                    </a:lnTo>
                    <a:lnTo>
                      <a:pt x="0" y="15"/>
                    </a:lnTo>
                    <a:lnTo>
                      <a:pt x="0" y="17"/>
                    </a:lnTo>
                    <a:lnTo>
                      <a:pt x="2" y="20"/>
                    </a:lnTo>
                    <a:lnTo>
                      <a:pt x="5" y="23"/>
                    </a:lnTo>
                    <a:lnTo>
                      <a:pt x="7" y="23"/>
                    </a:lnTo>
                    <a:lnTo>
                      <a:pt x="23" y="23"/>
                    </a:lnTo>
                    <a:lnTo>
                      <a:pt x="28" y="23"/>
                    </a:lnTo>
                    <a:lnTo>
                      <a:pt x="31" y="20"/>
                    </a:lnTo>
                    <a:lnTo>
                      <a:pt x="33" y="20"/>
                    </a:lnTo>
                    <a:lnTo>
                      <a:pt x="33" y="17"/>
                    </a:lnTo>
                    <a:lnTo>
                      <a:pt x="36" y="17"/>
                    </a:lnTo>
                    <a:lnTo>
                      <a:pt x="36" y="15"/>
                    </a:lnTo>
                    <a:lnTo>
                      <a:pt x="36" y="11"/>
                    </a:lnTo>
                    <a:lnTo>
                      <a:pt x="36" y="9"/>
                    </a:lnTo>
                    <a:lnTo>
                      <a:pt x="36" y="6"/>
                    </a:lnTo>
                    <a:lnTo>
                      <a:pt x="33" y="6"/>
                    </a:lnTo>
                    <a:lnTo>
                      <a:pt x="33" y="3"/>
                    </a:lnTo>
                    <a:lnTo>
                      <a:pt x="31" y="3"/>
                    </a:lnTo>
                    <a:lnTo>
                      <a:pt x="28"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83" name="Line 454"/>
              <p:cNvSpPr>
                <a:spLocks noChangeShapeType="1"/>
              </p:cNvSpPr>
              <p:nvPr/>
            </p:nvSpPr>
            <p:spPr bwMode="auto">
              <a:xfrm>
                <a:off x="1778" y="25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84" name="Freeform 455"/>
              <p:cNvSpPr>
                <a:spLocks/>
              </p:cNvSpPr>
              <p:nvPr/>
            </p:nvSpPr>
            <p:spPr bwMode="auto">
              <a:xfrm>
                <a:off x="1778" y="2547"/>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8"/>
                    </a:lnTo>
                    <a:lnTo>
                      <a:pt x="0" y="40"/>
                    </a:lnTo>
                    <a:lnTo>
                      <a:pt x="2" y="40"/>
                    </a:lnTo>
                    <a:lnTo>
                      <a:pt x="2" y="43"/>
                    </a:lnTo>
                    <a:lnTo>
                      <a:pt x="5" y="43"/>
                    </a:lnTo>
                    <a:lnTo>
                      <a:pt x="5" y="46"/>
                    </a:lnTo>
                    <a:lnTo>
                      <a:pt x="7" y="46"/>
                    </a:lnTo>
                    <a:lnTo>
                      <a:pt x="10" y="46"/>
                    </a:lnTo>
                    <a:lnTo>
                      <a:pt x="12" y="46"/>
                    </a:lnTo>
                    <a:lnTo>
                      <a:pt x="15" y="43"/>
                    </a:lnTo>
                    <a:lnTo>
                      <a:pt x="17" y="43"/>
                    </a:lnTo>
                    <a:lnTo>
                      <a:pt x="17" y="40"/>
                    </a:lnTo>
                    <a:lnTo>
                      <a:pt x="20" y="40"/>
                    </a:lnTo>
                    <a:lnTo>
                      <a:pt x="20" y="38"/>
                    </a:lnTo>
                    <a:lnTo>
                      <a:pt x="20" y="17"/>
                    </a:lnTo>
                    <a:lnTo>
                      <a:pt x="20" y="11"/>
                    </a:lnTo>
                    <a:lnTo>
                      <a:pt x="20" y="9"/>
                    </a:lnTo>
                    <a:lnTo>
                      <a:pt x="17" y="6"/>
                    </a:lnTo>
                    <a:lnTo>
                      <a:pt x="17" y="3"/>
                    </a:lnTo>
                    <a:lnTo>
                      <a:pt x="15" y="3"/>
                    </a:lnTo>
                    <a:lnTo>
                      <a:pt x="12" y="3"/>
                    </a:lnTo>
                    <a:lnTo>
                      <a:pt x="12" y="0"/>
                    </a:lnTo>
                    <a:lnTo>
                      <a:pt x="10" y="0"/>
                    </a:lnTo>
                    <a:lnTo>
                      <a:pt x="7" y="0"/>
                    </a:lnTo>
                    <a:lnTo>
                      <a:pt x="5" y="3"/>
                    </a:lnTo>
                    <a:lnTo>
                      <a:pt x="2" y="3"/>
                    </a:lnTo>
                    <a:lnTo>
                      <a:pt x="2"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185" name="Line 456"/>
              <p:cNvSpPr>
                <a:spLocks noChangeShapeType="1"/>
              </p:cNvSpPr>
              <p:nvPr/>
            </p:nvSpPr>
            <p:spPr bwMode="auto">
              <a:xfrm>
                <a:off x="1781" y="254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86" name="Freeform 457"/>
              <p:cNvSpPr>
                <a:spLocks/>
              </p:cNvSpPr>
              <p:nvPr/>
            </p:nvSpPr>
            <p:spPr bwMode="auto">
              <a:xfrm>
                <a:off x="1778" y="2547"/>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3"/>
                    </a:lnTo>
                    <a:lnTo>
                      <a:pt x="2" y="3"/>
                    </a:lnTo>
                    <a:lnTo>
                      <a:pt x="2" y="6"/>
                    </a:lnTo>
                    <a:lnTo>
                      <a:pt x="0" y="9"/>
                    </a:lnTo>
                    <a:lnTo>
                      <a:pt x="0" y="11"/>
                    </a:lnTo>
                    <a:lnTo>
                      <a:pt x="0" y="15"/>
                    </a:lnTo>
                    <a:lnTo>
                      <a:pt x="0" y="17"/>
                    </a:lnTo>
                    <a:lnTo>
                      <a:pt x="2" y="21"/>
                    </a:lnTo>
                    <a:lnTo>
                      <a:pt x="5" y="23"/>
                    </a:lnTo>
                    <a:lnTo>
                      <a:pt x="7" y="23"/>
                    </a:lnTo>
                    <a:lnTo>
                      <a:pt x="22" y="23"/>
                    </a:lnTo>
                    <a:lnTo>
                      <a:pt x="27" y="23"/>
                    </a:lnTo>
                    <a:lnTo>
                      <a:pt x="30" y="23"/>
                    </a:lnTo>
                    <a:lnTo>
                      <a:pt x="32" y="23"/>
                    </a:lnTo>
                    <a:lnTo>
                      <a:pt x="32" y="21"/>
                    </a:lnTo>
                    <a:lnTo>
                      <a:pt x="35" y="21"/>
                    </a:lnTo>
                    <a:lnTo>
                      <a:pt x="35" y="17"/>
                    </a:lnTo>
                    <a:lnTo>
                      <a:pt x="35" y="15"/>
                    </a:lnTo>
                    <a:lnTo>
                      <a:pt x="35" y="11"/>
                    </a:lnTo>
                    <a:lnTo>
                      <a:pt x="35" y="9"/>
                    </a:lnTo>
                    <a:lnTo>
                      <a:pt x="35" y="6"/>
                    </a:lnTo>
                    <a:lnTo>
                      <a:pt x="32"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87" name="Line 458"/>
              <p:cNvSpPr>
                <a:spLocks noChangeShapeType="1"/>
              </p:cNvSpPr>
              <p:nvPr/>
            </p:nvSpPr>
            <p:spPr bwMode="auto">
              <a:xfrm>
                <a:off x="1782" y="255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88" name="Freeform 459"/>
              <p:cNvSpPr>
                <a:spLocks/>
              </p:cNvSpPr>
              <p:nvPr/>
            </p:nvSpPr>
            <p:spPr bwMode="auto">
              <a:xfrm>
                <a:off x="1782" y="2542"/>
                <a:ext cx="5" cy="11"/>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0"/>
                    </a:moveTo>
                    <a:lnTo>
                      <a:pt x="0" y="34"/>
                    </a:lnTo>
                    <a:lnTo>
                      <a:pt x="2" y="36"/>
                    </a:lnTo>
                    <a:lnTo>
                      <a:pt x="2" y="40"/>
                    </a:lnTo>
                    <a:lnTo>
                      <a:pt x="5" y="40"/>
                    </a:lnTo>
                    <a:lnTo>
                      <a:pt x="5" y="42"/>
                    </a:lnTo>
                    <a:lnTo>
                      <a:pt x="7" y="42"/>
                    </a:lnTo>
                    <a:lnTo>
                      <a:pt x="10" y="42"/>
                    </a:lnTo>
                    <a:lnTo>
                      <a:pt x="12" y="42"/>
                    </a:lnTo>
                    <a:lnTo>
                      <a:pt x="15" y="42"/>
                    </a:lnTo>
                    <a:lnTo>
                      <a:pt x="17" y="42"/>
                    </a:lnTo>
                    <a:lnTo>
                      <a:pt x="17" y="40"/>
                    </a:lnTo>
                    <a:lnTo>
                      <a:pt x="20" y="40"/>
                    </a:lnTo>
                    <a:lnTo>
                      <a:pt x="20" y="36"/>
                    </a:lnTo>
                    <a:lnTo>
                      <a:pt x="20" y="34"/>
                    </a:lnTo>
                    <a:lnTo>
                      <a:pt x="20" y="13"/>
                    </a:lnTo>
                    <a:lnTo>
                      <a:pt x="20" y="8"/>
                    </a:lnTo>
                    <a:lnTo>
                      <a:pt x="20" y="5"/>
                    </a:lnTo>
                    <a:lnTo>
                      <a:pt x="20" y="2"/>
                    </a:lnTo>
                    <a:lnTo>
                      <a:pt x="17" y="2"/>
                    </a:lnTo>
                    <a:lnTo>
                      <a:pt x="17" y="0"/>
                    </a:lnTo>
                    <a:lnTo>
                      <a:pt x="15" y="0"/>
                    </a:lnTo>
                    <a:lnTo>
                      <a:pt x="12" y="0"/>
                    </a:lnTo>
                    <a:lnTo>
                      <a:pt x="10" y="0"/>
                    </a:lnTo>
                    <a:lnTo>
                      <a:pt x="7" y="0"/>
                    </a:lnTo>
                    <a:lnTo>
                      <a:pt x="5" y="0"/>
                    </a:lnTo>
                    <a:lnTo>
                      <a:pt x="5" y="2"/>
                    </a:lnTo>
                    <a:lnTo>
                      <a:pt x="2" y="2"/>
                    </a:lnTo>
                    <a:lnTo>
                      <a:pt x="2" y="5"/>
                    </a:lnTo>
                    <a:lnTo>
                      <a:pt x="0" y="11"/>
                    </a:lnTo>
                    <a:lnTo>
                      <a:pt x="0" y="30"/>
                    </a:lnTo>
                    <a:close/>
                  </a:path>
                </a:pathLst>
              </a:custGeom>
              <a:solidFill>
                <a:srgbClr val="000000"/>
              </a:solidFill>
              <a:ln w="6350">
                <a:solidFill>
                  <a:srgbClr val="000000"/>
                </a:solidFill>
                <a:prstDash val="solid"/>
                <a:round/>
                <a:headEnd/>
                <a:tailEnd/>
              </a:ln>
            </p:spPr>
            <p:txBody>
              <a:bodyPr/>
              <a:lstStyle/>
              <a:p>
                <a:endParaRPr lang="de-DE"/>
              </a:p>
            </p:txBody>
          </p:sp>
          <p:sp>
            <p:nvSpPr>
              <p:cNvPr id="44189" name="Line 460"/>
              <p:cNvSpPr>
                <a:spLocks noChangeShapeType="1"/>
              </p:cNvSpPr>
              <p:nvPr/>
            </p:nvSpPr>
            <p:spPr bwMode="auto">
              <a:xfrm>
                <a:off x="1785" y="254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90" name="Freeform 461"/>
              <p:cNvSpPr>
                <a:spLocks/>
              </p:cNvSpPr>
              <p:nvPr/>
            </p:nvSpPr>
            <p:spPr bwMode="auto">
              <a:xfrm>
                <a:off x="1782" y="2542"/>
                <a:ext cx="10" cy="6"/>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10" y="0"/>
                    </a:lnTo>
                    <a:lnTo>
                      <a:pt x="7" y="0"/>
                    </a:lnTo>
                    <a:lnTo>
                      <a:pt x="5" y="0"/>
                    </a:lnTo>
                    <a:lnTo>
                      <a:pt x="5" y="2"/>
                    </a:lnTo>
                    <a:lnTo>
                      <a:pt x="2" y="2"/>
                    </a:lnTo>
                    <a:lnTo>
                      <a:pt x="2" y="5"/>
                    </a:lnTo>
                    <a:lnTo>
                      <a:pt x="0" y="8"/>
                    </a:lnTo>
                    <a:lnTo>
                      <a:pt x="0" y="11"/>
                    </a:lnTo>
                    <a:lnTo>
                      <a:pt x="2" y="13"/>
                    </a:lnTo>
                    <a:lnTo>
                      <a:pt x="2" y="17"/>
                    </a:lnTo>
                    <a:lnTo>
                      <a:pt x="5" y="17"/>
                    </a:lnTo>
                    <a:lnTo>
                      <a:pt x="5" y="19"/>
                    </a:lnTo>
                    <a:lnTo>
                      <a:pt x="7" y="19"/>
                    </a:lnTo>
                    <a:lnTo>
                      <a:pt x="10" y="22"/>
                    </a:lnTo>
                    <a:lnTo>
                      <a:pt x="25" y="22"/>
                    </a:lnTo>
                    <a:lnTo>
                      <a:pt x="30" y="22"/>
                    </a:lnTo>
                    <a:lnTo>
                      <a:pt x="30" y="19"/>
                    </a:lnTo>
                    <a:lnTo>
                      <a:pt x="32" y="19"/>
                    </a:lnTo>
                    <a:lnTo>
                      <a:pt x="36" y="17"/>
                    </a:lnTo>
                    <a:lnTo>
                      <a:pt x="38" y="13"/>
                    </a:lnTo>
                    <a:lnTo>
                      <a:pt x="38" y="11"/>
                    </a:lnTo>
                    <a:lnTo>
                      <a:pt x="38" y="8"/>
                    </a:lnTo>
                    <a:lnTo>
                      <a:pt x="38" y="5"/>
                    </a:lnTo>
                    <a:lnTo>
                      <a:pt x="36" y="2"/>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91" name="Line 462"/>
              <p:cNvSpPr>
                <a:spLocks noChangeShapeType="1"/>
              </p:cNvSpPr>
              <p:nvPr/>
            </p:nvSpPr>
            <p:spPr bwMode="auto">
              <a:xfrm>
                <a:off x="1787" y="25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92" name="Freeform 463"/>
              <p:cNvSpPr>
                <a:spLocks/>
              </p:cNvSpPr>
              <p:nvPr/>
            </p:nvSpPr>
            <p:spPr bwMode="auto">
              <a:xfrm>
                <a:off x="1787" y="2534"/>
                <a:ext cx="5" cy="14"/>
              </a:xfrm>
              <a:custGeom>
                <a:avLst/>
                <a:gdLst>
                  <a:gd name="T0" fmla="*/ 0 w 21"/>
                  <a:gd name="T1" fmla="*/ 0 h 57"/>
                  <a:gd name="T2" fmla="*/ 0 w 21"/>
                  <a:gd name="T3" fmla="*/ 0 h 57"/>
                  <a:gd name="T4" fmla="*/ 0 w 21"/>
                  <a:gd name="T5" fmla="*/ 0 h 57"/>
                  <a:gd name="T6" fmla="*/ 0 w 21"/>
                  <a:gd name="T7" fmla="*/ 0 h 57"/>
                  <a:gd name="T8" fmla="*/ 0 w 21"/>
                  <a:gd name="T9" fmla="*/ 0 h 57"/>
                  <a:gd name="T10" fmla="*/ 0 w 21"/>
                  <a:gd name="T11" fmla="*/ 0 h 57"/>
                  <a:gd name="T12" fmla="*/ 0 w 21"/>
                  <a:gd name="T13" fmla="*/ 0 h 57"/>
                  <a:gd name="T14" fmla="*/ 0 w 21"/>
                  <a:gd name="T15" fmla="*/ 0 h 57"/>
                  <a:gd name="T16" fmla="*/ 0 w 21"/>
                  <a:gd name="T17" fmla="*/ 0 h 57"/>
                  <a:gd name="T18" fmla="*/ 0 w 21"/>
                  <a:gd name="T19" fmla="*/ 0 h 57"/>
                  <a:gd name="T20" fmla="*/ 0 w 21"/>
                  <a:gd name="T21" fmla="*/ 0 h 57"/>
                  <a:gd name="T22" fmla="*/ 0 w 21"/>
                  <a:gd name="T23" fmla="*/ 0 h 57"/>
                  <a:gd name="T24" fmla="*/ 0 w 21"/>
                  <a:gd name="T25" fmla="*/ 0 h 57"/>
                  <a:gd name="T26" fmla="*/ 0 w 21"/>
                  <a:gd name="T27" fmla="*/ 0 h 57"/>
                  <a:gd name="T28" fmla="*/ 0 w 21"/>
                  <a:gd name="T29" fmla="*/ 0 h 57"/>
                  <a:gd name="T30" fmla="*/ 0 w 21"/>
                  <a:gd name="T31" fmla="*/ 0 h 57"/>
                  <a:gd name="T32" fmla="*/ 0 w 21"/>
                  <a:gd name="T33" fmla="*/ 0 h 57"/>
                  <a:gd name="T34" fmla="*/ 0 w 21"/>
                  <a:gd name="T35" fmla="*/ 0 h 57"/>
                  <a:gd name="T36" fmla="*/ 0 w 21"/>
                  <a:gd name="T37" fmla="*/ 0 h 57"/>
                  <a:gd name="T38" fmla="*/ 0 w 21"/>
                  <a:gd name="T39" fmla="*/ 0 h 57"/>
                  <a:gd name="T40" fmla="*/ 0 w 21"/>
                  <a:gd name="T41" fmla="*/ 0 h 57"/>
                  <a:gd name="T42" fmla="*/ 0 w 21"/>
                  <a:gd name="T43" fmla="*/ 0 h 57"/>
                  <a:gd name="T44" fmla="*/ 0 w 21"/>
                  <a:gd name="T45" fmla="*/ 0 h 57"/>
                  <a:gd name="T46" fmla="*/ 0 w 21"/>
                  <a:gd name="T47" fmla="*/ 0 h 57"/>
                  <a:gd name="T48" fmla="*/ 0 w 21"/>
                  <a:gd name="T49" fmla="*/ 0 h 57"/>
                  <a:gd name="T50" fmla="*/ 0 w 21"/>
                  <a:gd name="T51" fmla="*/ 0 h 57"/>
                  <a:gd name="T52" fmla="*/ 0 w 21"/>
                  <a:gd name="T53" fmla="*/ 0 h 57"/>
                  <a:gd name="T54" fmla="*/ 0 w 21"/>
                  <a:gd name="T55" fmla="*/ 0 h 57"/>
                  <a:gd name="T56" fmla="*/ 0 w 21"/>
                  <a:gd name="T57" fmla="*/ 0 h 57"/>
                  <a:gd name="T58" fmla="*/ 0 w 21"/>
                  <a:gd name="T59" fmla="*/ 0 h 57"/>
                  <a:gd name="T60" fmla="*/ 0 w 21"/>
                  <a:gd name="T61" fmla="*/ 0 h 57"/>
                  <a:gd name="T62" fmla="*/ 0 w 21"/>
                  <a:gd name="T63" fmla="*/ 0 h 57"/>
                  <a:gd name="T64" fmla="*/ 0 w 21"/>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0" y="46"/>
                    </a:moveTo>
                    <a:lnTo>
                      <a:pt x="0" y="46"/>
                    </a:lnTo>
                    <a:lnTo>
                      <a:pt x="0" y="48"/>
                    </a:lnTo>
                    <a:lnTo>
                      <a:pt x="3" y="52"/>
                    </a:lnTo>
                    <a:lnTo>
                      <a:pt x="5" y="54"/>
                    </a:lnTo>
                    <a:lnTo>
                      <a:pt x="8" y="57"/>
                    </a:lnTo>
                    <a:lnTo>
                      <a:pt x="10" y="57"/>
                    </a:lnTo>
                    <a:lnTo>
                      <a:pt x="13" y="57"/>
                    </a:lnTo>
                    <a:lnTo>
                      <a:pt x="13" y="54"/>
                    </a:lnTo>
                    <a:lnTo>
                      <a:pt x="15" y="54"/>
                    </a:lnTo>
                    <a:lnTo>
                      <a:pt x="19" y="52"/>
                    </a:lnTo>
                    <a:lnTo>
                      <a:pt x="21" y="48"/>
                    </a:lnTo>
                    <a:lnTo>
                      <a:pt x="21" y="46"/>
                    </a:lnTo>
                    <a:lnTo>
                      <a:pt x="21" y="15"/>
                    </a:lnTo>
                    <a:lnTo>
                      <a:pt x="21" y="10"/>
                    </a:lnTo>
                    <a:lnTo>
                      <a:pt x="19" y="6"/>
                    </a:lnTo>
                    <a:lnTo>
                      <a:pt x="19" y="4"/>
                    </a:lnTo>
                    <a:lnTo>
                      <a:pt x="15" y="4"/>
                    </a:lnTo>
                    <a:lnTo>
                      <a:pt x="13" y="0"/>
                    </a:lnTo>
                    <a:lnTo>
                      <a:pt x="10" y="0"/>
                    </a:lnTo>
                    <a:lnTo>
                      <a:pt x="8" y="0"/>
                    </a:lnTo>
                    <a:lnTo>
                      <a:pt x="5" y="0"/>
                    </a:lnTo>
                    <a:lnTo>
                      <a:pt x="5" y="4"/>
                    </a:lnTo>
                    <a:lnTo>
                      <a:pt x="3" y="4"/>
                    </a:lnTo>
                    <a:lnTo>
                      <a:pt x="3" y="6"/>
                    </a:lnTo>
                    <a:lnTo>
                      <a:pt x="0" y="10"/>
                    </a:lnTo>
                    <a:lnTo>
                      <a:pt x="0" y="15"/>
                    </a:lnTo>
                    <a:lnTo>
                      <a:pt x="0" y="46"/>
                    </a:lnTo>
                    <a:close/>
                  </a:path>
                </a:pathLst>
              </a:custGeom>
              <a:solidFill>
                <a:srgbClr val="000000"/>
              </a:solidFill>
              <a:ln w="6350">
                <a:solidFill>
                  <a:srgbClr val="000000"/>
                </a:solidFill>
                <a:prstDash val="solid"/>
                <a:round/>
                <a:headEnd/>
                <a:tailEnd/>
              </a:ln>
            </p:spPr>
            <p:txBody>
              <a:bodyPr/>
              <a:lstStyle/>
              <a:p>
                <a:endParaRPr lang="de-DE"/>
              </a:p>
            </p:txBody>
          </p:sp>
          <p:sp>
            <p:nvSpPr>
              <p:cNvPr id="44193" name="Line 464"/>
              <p:cNvSpPr>
                <a:spLocks noChangeShapeType="1"/>
              </p:cNvSpPr>
              <p:nvPr/>
            </p:nvSpPr>
            <p:spPr bwMode="auto">
              <a:xfrm>
                <a:off x="1789" y="25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94" name="Freeform 465"/>
              <p:cNvSpPr>
                <a:spLocks/>
              </p:cNvSpPr>
              <p:nvPr/>
            </p:nvSpPr>
            <p:spPr bwMode="auto">
              <a:xfrm>
                <a:off x="1787" y="2534"/>
                <a:ext cx="8"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5" y="4"/>
                    </a:lnTo>
                    <a:lnTo>
                      <a:pt x="3" y="4"/>
                    </a:lnTo>
                    <a:lnTo>
                      <a:pt x="3" y="6"/>
                    </a:lnTo>
                    <a:lnTo>
                      <a:pt x="0" y="10"/>
                    </a:lnTo>
                    <a:lnTo>
                      <a:pt x="0" y="12"/>
                    </a:lnTo>
                    <a:lnTo>
                      <a:pt x="0" y="15"/>
                    </a:lnTo>
                    <a:lnTo>
                      <a:pt x="0" y="18"/>
                    </a:lnTo>
                    <a:lnTo>
                      <a:pt x="3" y="18"/>
                    </a:lnTo>
                    <a:lnTo>
                      <a:pt x="3" y="21"/>
                    </a:lnTo>
                    <a:lnTo>
                      <a:pt x="5" y="21"/>
                    </a:lnTo>
                    <a:lnTo>
                      <a:pt x="5" y="23"/>
                    </a:lnTo>
                    <a:lnTo>
                      <a:pt x="8" y="23"/>
                    </a:lnTo>
                    <a:lnTo>
                      <a:pt x="23" y="23"/>
                    </a:lnTo>
                    <a:lnTo>
                      <a:pt x="28" y="23"/>
                    </a:lnTo>
                    <a:lnTo>
                      <a:pt x="31" y="23"/>
                    </a:lnTo>
                    <a:lnTo>
                      <a:pt x="31" y="21"/>
                    </a:lnTo>
                    <a:lnTo>
                      <a:pt x="33" y="21"/>
                    </a:lnTo>
                    <a:lnTo>
                      <a:pt x="36" y="18"/>
                    </a:lnTo>
                    <a:lnTo>
                      <a:pt x="36" y="15"/>
                    </a:lnTo>
                    <a:lnTo>
                      <a:pt x="36" y="12"/>
                    </a:lnTo>
                    <a:lnTo>
                      <a:pt x="36" y="10"/>
                    </a:lnTo>
                    <a:lnTo>
                      <a:pt x="36" y="6"/>
                    </a:lnTo>
                    <a:lnTo>
                      <a:pt x="33" y="4"/>
                    </a:lnTo>
                    <a:lnTo>
                      <a:pt x="31"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95" name="Line 466"/>
              <p:cNvSpPr>
                <a:spLocks noChangeShapeType="1"/>
              </p:cNvSpPr>
              <p:nvPr/>
            </p:nvSpPr>
            <p:spPr bwMode="auto">
              <a:xfrm>
                <a:off x="1790" y="25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96" name="Freeform 467"/>
              <p:cNvSpPr>
                <a:spLocks/>
              </p:cNvSpPr>
              <p:nvPr/>
            </p:nvSpPr>
            <p:spPr bwMode="auto">
              <a:xfrm>
                <a:off x="1790" y="2531"/>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4" y="29"/>
                    </a:lnTo>
                    <a:lnTo>
                      <a:pt x="4" y="32"/>
                    </a:lnTo>
                    <a:lnTo>
                      <a:pt x="6" y="32"/>
                    </a:lnTo>
                    <a:lnTo>
                      <a:pt x="8" y="34"/>
                    </a:lnTo>
                    <a:lnTo>
                      <a:pt x="11" y="34"/>
                    </a:lnTo>
                    <a:lnTo>
                      <a:pt x="13" y="34"/>
                    </a:lnTo>
                    <a:lnTo>
                      <a:pt x="16" y="34"/>
                    </a:lnTo>
                    <a:lnTo>
                      <a:pt x="16" y="32"/>
                    </a:lnTo>
                    <a:lnTo>
                      <a:pt x="18" y="32"/>
                    </a:lnTo>
                    <a:lnTo>
                      <a:pt x="21" y="29"/>
                    </a:lnTo>
                    <a:lnTo>
                      <a:pt x="21" y="26"/>
                    </a:lnTo>
                    <a:lnTo>
                      <a:pt x="21" y="17"/>
                    </a:lnTo>
                    <a:lnTo>
                      <a:pt x="21" y="9"/>
                    </a:lnTo>
                    <a:lnTo>
                      <a:pt x="21" y="6"/>
                    </a:lnTo>
                    <a:lnTo>
                      <a:pt x="18" y="3"/>
                    </a:lnTo>
                    <a:lnTo>
                      <a:pt x="16" y="3"/>
                    </a:lnTo>
                    <a:lnTo>
                      <a:pt x="13" y="0"/>
                    </a:lnTo>
                    <a:lnTo>
                      <a:pt x="11" y="0"/>
                    </a:lnTo>
                    <a:lnTo>
                      <a:pt x="8" y="0"/>
                    </a:lnTo>
                    <a:lnTo>
                      <a:pt x="8" y="3"/>
                    </a:lnTo>
                    <a:lnTo>
                      <a:pt x="6" y="3"/>
                    </a:lnTo>
                    <a:lnTo>
                      <a:pt x="4" y="3"/>
                    </a:lnTo>
                    <a:lnTo>
                      <a:pt x="4" y="6"/>
                    </a:lnTo>
                    <a:lnTo>
                      <a:pt x="4"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197" name="Line 468"/>
              <p:cNvSpPr>
                <a:spLocks noChangeShapeType="1"/>
              </p:cNvSpPr>
              <p:nvPr/>
            </p:nvSpPr>
            <p:spPr bwMode="auto">
              <a:xfrm>
                <a:off x="1793" y="253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98" name="Freeform 469"/>
              <p:cNvSpPr>
                <a:spLocks/>
              </p:cNvSpPr>
              <p:nvPr/>
            </p:nvSpPr>
            <p:spPr bwMode="auto">
              <a:xfrm>
                <a:off x="1790" y="2531"/>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8" y="0"/>
                    </a:lnTo>
                    <a:lnTo>
                      <a:pt x="8" y="3"/>
                    </a:lnTo>
                    <a:lnTo>
                      <a:pt x="6" y="3"/>
                    </a:lnTo>
                    <a:lnTo>
                      <a:pt x="4" y="3"/>
                    </a:lnTo>
                    <a:lnTo>
                      <a:pt x="4" y="6"/>
                    </a:lnTo>
                    <a:lnTo>
                      <a:pt x="4" y="9"/>
                    </a:lnTo>
                    <a:lnTo>
                      <a:pt x="0" y="9"/>
                    </a:lnTo>
                    <a:lnTo>
                      <a:pt x="0" y="11"/>
                    </a:lnTo>
                    <a:lnTo>
                      <a:pt x="0" y="15"/>
                    </a:lnTo>
                    <a:lnTo>
                      <a:pt x="4" y="17"/>
                    </a:lnTo>
                    <a:lnTo>
                      <a:pt x="4" y="21"/>
                    </a:lnTo>
                    <a:lnTo>
                      <a:pt x="6" y="23"/>
                    </a:lnTo>
                    <a:lnTo>
                      <a:pt x="8" y="23"/>
                    </a:lnTo>
                    <a:lnTo>
                      <a:pt x="23" y="23"/>
                    </a:lnTo>
                    <a:lnTo>
                      <a:pt x="28" y="23"/>
                    </a:lnTo>
                    <a:lnTo>
                      <a:pt x="31" y="23"/>
                    </a:lnTo>
                    <a:lnTo>
                      <a:pt x="33" y="23"/>
                    </a:lnTo>
                    <a:lnTo>
                      <a:pt x="36" y="21"/>
                    </a:lnTo>
                    <a:lnTo>
                      <a:pt x="36" y="17"/>
                    </a:lnTo>
                    <a:lnTo>
                      <a:pt x="38" y="15"/>
                    </a:lnTo>
                    <a:lnTo>
                      <a:pt x="38" y="11"/>
                    </a:lnTo>
                    <a:lnTo>
                      <a:pt x="38" y="9"/>
                    </a:lnTo>
                    <a:lnTo>
                      <a:pt x="36" y="9"/>
                    </a:lnTo>
                    <a:lnTo>
                      <a:pt x="36" y="6"/>
                    </a:lnTo>
                    <a:lnTo>
                      <a:pt x="36" y="3"/>
                    </a:lnTo>
                    <a:lnTo>
                      <a:pt x="33" y="3"/>
                    </a:lnTo>
                    <a:lnTo>
                      <a:pt x="31" y="3"/>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199" name="Line 470"/>
              <p:cNvSpPr>
                <a:spLocks noChangeShapeType="1"/>
              </p:cNvSpPr>
              <p:nvPr/>
            </p:nvSpPr>
            <p:spPr bwMode="auto">
              <a:xfrm>
                <a:off x="1795" y="25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00" name="Freeform 471"/>
              <p:cNvSpPr>
                <a:spLocks/>
              </p:cNvSpPr>
              <p:nvPr/>
            </p:nvSpPr>
            <p:spPr bwMode="auto">
              <a:xfrm>
                <a:off x="1795" y="2528"/>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6"/>
                    </a:lnTo>
                    <a:lnTo>
                      <a:pt x="0" y="28"/>
                    </a:lnTo>
                    <a:lnTo>
                      <a:pt x="3" y="32"/>
                    </a:lnTo>
                    <a:lnTo>
                      <a:pt x="3" y="34"/>
                    </a:lnTo>
                    <a:lnTo>
                      <a:pt x="5" y="34"/>
                    </a:lnTo>
                    <a:lnTo>
                      <a:pt x="8" y="34"/>
                    </a:lnTo>
                    <a:lnTo>
                      <a:pt x="10" y="34"/>
                    </a:lnTo>
                    <a:lnTo>
                      <a:pt x="13" y="34"/>
                    </a:lnTo>
                    <a:lnTo>
                      <a:pt x="15" y="34"/>
                    </a:lnTo>
                    <a:lnTo>
                      <a:pt x="18" y="32"/>
                    </a:lnTo>
                    <a:lnTo>
                      <a:pt x="18" y="28"/>
                    </a:lnTo>
                    <a:lnTo>
                      <a:pt x="20" y="26"/>
                    </a:lnTo>
                    <a:lnTo>
                      <a:pt x="20" y="17"/>
                    </a:lnTo>
                    <a:lnTo>
                      <a:pt x="20" y="11"/>
                    </a:lnTo>
                    <a:lnTo>
                      <a:pt x="18" y="9"/>
                    </a:lnTo>
                    <a:lnTo>
                      <a:pt x="18" y="5"/>
                    </a:lnTo>
                    <a:lnTo>
                      <a:pt x="15" y="3"/>
                    </a:lnTo>
                    <a:lnTo>
                      <a:pt x="13" y="3"/>
                    </a:lnTo>
                    <a:lnTo>
                      <a:pt x="10" y="0"/>
                    </a:lnTo>
                    <a:lnTo>
                      <a:pt x="8" y="0"/>
                    </a:lnTo>
                    <a:lnTo>
                      <a:pt x="5" y="3"/>
                    </a:lnTo>
                    <a:lnTo>
                      <a:pt x="3" y="3"/>
                    </a:lnTo>
                    <a:lnTo>
                      <a:pt x="3" y="5"/>
                    </a:lnTo>
                    <a:lnTo>
                      <a:pt x="0"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201" name="Line 472"/>
              <p:cNvSpPr>
                <a:spLocks noChangeShapeType="1"/>
              </p:cNvSpPr>
              <p:nvPr/>
            </p:nvSpPr>
            <p:spPr bwMode="auto">
              <a:xfrm>
                <a:off x="1797" y="252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02" name="Freeform 473"/>
              <p:cNvSpPr>
                <a:spLocks/>
              </p:cNvSpPr>
              <p:nvPr/>
            </p:nvSpPr>
            <p:spPr bwMode="auto">
              <a:xfrm>
                <a:off x="1795" y="2528"/>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3"/>
                    </a:lnTo>
                    <a:lnTo>
                      <a:pt x="3" y="3"/>
                    </a:lnTo>
                    <a:lnTo>
                      <a:pt x="3" y="5"/>
                    </a:lnTo>
                    <a:lnTo>
                      <a:pt x="0" y="5"/>
                    </a:lnTo>
                    <a:lnTo>
                      <a:pt x="0" y="9"/>
                    </a:lnTo>
                    <a:lnTo>
                      <a:pt x="0" y="11"/>
                    </a:lnTo>
                    <a:lnTo>
                      <a:pt x="0" y="14"/>
                    </a:lnTo>
                    <a:lnTo>
                      <a:pt x="0" y="17"/>
                    </a:lnTo>
                    <a:lnTo>
                      <a:pt x="0" y="20"/>
                    </a:lnTo>
                    <a:lnTo>
                      <a:pt x="3" y="20"/>
                    </a:lnTo>
                    <a:lnTo>
                      <a:pt x="3" y="22"/>
                    </a:lnTo>
                    <a:lnTo>
                      <a:pt x="5" y="22"/>
                    </a:lnTo>
                    <a:lnTo>
                      <a:pt x="8" y="22"/>
                    </a:lnTo>
                    <a:lnTo>
                      <a:pt x="23" y="22"/>
                    </a:lnTo>
                    <a:lnTo>
                      <a:pt x="28" y="22"/>
                    </a:lnTo>
                    <a:lnTo>
                      <a:pt x="30" y="22"/>
                    </a:lnTo>
                    <a:lnTo>
                      <a:pt x="33" y="20"/>
                    </a:lnTo>
                    <a:lnTo>
                      <a:pt x="35" y="17"/>
                    </a:lnTo>
                    <a:lnTo>
                      <a:pt x="35" y="14"/>
                    </a:lnTo>
                    <a:lnTo>
                      <a:pt x="35" y="11"/>
                    </a:lnTo>
                    <a:lnTo>
                      <a:pt x="35" y="9"/>
                    </a:lnTo>
                    <a:lnTo>
                      <a:pt x="33" y="5"/>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03" name="Line 474"/>
              <p:cNvSpPr>
                <a:spLocks noChangeShapeType="1"/>
              </p:cNvSpPr>
              <p:nvPr/>
            </p:nvSpPr>
            <p:spPr bwMode="auto">
              <a:xfrm>
                <a:off x="1799" y="253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04" name="Freeform 475"/>
              <p:cNvSpPr>
                <a:spLocks/>
              </p:cNvSpPr>
              <p:nvPr/>
            </p:nvSpPr>
            <p:spPr bwMode="auto">
              <a:xfrm>
                <a:off x="1799" y="2525"/>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3" y="32"/>
                    </a:lnTo>
                    <a:lnTo>
                      <a:pt x="5" y="34"/>
                    </a:lnTo>
                    <a:lnTo>
                      <a:pt x="8" y="34"/>
                    </a:lnTo>
                    <a:lnTo>
                      <a:pt x="10" y="34"/>
                    </a:lnTo>
                    <a:lnTo>
                      <a:pt x="13" y="34"/>
                    </a:lnTo>
                    <a:lnTo>
                      <a:pt x="15" y="34"/>
                    </a:lnTo>
                    <a:lnTo>
                      <a:pt x="18" y="32"/>
                    </a:lnTo>
                    <a:lnTo>
                      <a:pt x="20" y="29"/>
                    </a:lnTo>
                    <a:lnTo>
                      <a:pt x="20" y="26"/>
                    </a:lnTo>
                    <a:lnTo>
                      <a:pt x="20" y="17"/>
                    </a:lnTo>
                    <a:lnTo>
                      <a:pt x="20" y="12"/>
                    </a:lnTo>
                    <a:lnTo>
                      <a:pt x="20" y="9"/>
                    </a:lnTo>
                    <a:lnTo>
                      <a:pt x="18" y="6"/>
                    </a:lnTo>
                    <a:lnTo>
                      <a:pt x="15" y="4"/>
                    </a:lnTo>
                    <a:lnTo>
                      <a:pt x="13" y="4"/>
                    </a:lnTo>
                    <a:lnTo>
                      <a:pt x="10" y="0"/>
                    </a:lnTo>
                    <a:lnTo>
                      <a:pt x="8" y="4"/>
                    </a:lnTo>
                    <a:lnTo>
                      <a:pt x="5" y="4"/>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205" name="Line 476"/>
              <p:cNvSpPr>
                <a:spLocks noChangeShapeType="1"/>
              </p:cNvSpPr>
              <p:nvPr/>
            </p:nvSpPr>
            <p:spPr bwMode="auto">
              <a:xfrm>
                <a:off x="1801" y="252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06" name="Freeform 477"/>
              <p:cNvSpPr>
                <a:spLocks/>
              </p:cNvSpPr>
              <p:nvPr/>
            </p:nvSpPr>
            <p:spPr bwMode="auto">
              <a:xfrm>
                <a:off x="1799" y="2525"/>
                <a:ext cx="9"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8" y="4"/>
                    </a:lnTo>
                    <a:lnTo>
                      <a:pt x="5" y="4"/>
                    </a:lnTo>
                    <a:lnTo>
                      <a:pt x="3" y="6"/>
                    </a:lnTo>
                    <a:lnTo>
                      <a:pt x="0" y="9"/>
                    </a:lnTo>
                    <a:lnTo>
                      <a:pt x="0" y="12"/>
                    </a:lnTo>
                    <a:lnTo>
                      <a:pt x="0" y="15"/>
                    </a:lnTo>
                    <a:lnTo>
                      <a:pt x="0" y="17"/>
                    </a:lnTo>
                    <a:lnTo>
                      <a:pt x="3" y="21"/>
                    </a:lnTo>
                    <a:lnTo>
                      <a:pt x="5" y="23"/>
                    </a:lnTo>
                    <a:lnTo>
                      <a:pt x="8" y="23"/>
                    </a:lnTo>
                    <a:lnTo>
                      <a:pt x="24" y="23"/>
                    </a:lnTo>
                    <a:lnTo>
                      <a:pt x="29" y="23"/>
                    </a:lnTo>
                    <a:lnTo>
                      <a:pt x="31" y="23"/>
                    </a:lnTo>
                    <a:lnTo>
                      <a:pt x="34" y="23"/>
                    </a:lnTo>
                    <a:lnTo>
                      <a:pt x="34" y="21"/>
                    </a:lnTo>
                    <a:lnTo>
                      <a:pt x="36" y="21"/>
                    </a:lnTo>
                    <a:lnTo>
                      <a:pt x="36" y="17"/>
                    </a:lnTo>
                    <a:lnTo>
                      <a:pt x="36" y="15"/>
                    </a:lnTo>
                    <a:lnTo>
                      <a:pt x="39" y="12"/>
                    </a:lnTo>
                    <a:lnTo>
                      <a:pt x="36" y="12"/>
                    </a:lnTo>
                    <a:lnTo>
                      <a:pt x="36" y="9"/>
                    </a:lnTo>
                    <a:lnTo>
                      <a:pt x="36" y="6"/>
                    </a:lnTo>
                    <a:lnTo>
                      <a:pt x="34" y="6"/>
                    </a:lnTo>
                    <a:lnTo>
                      <a:pt x="34" y="4"/>
                    </a:lnTo>
                    <a:lnTo>
                      <a:pt x="31" y="4"/>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07" name="Line 478"/>
              <p:cNvSpPr>
                <a:spLocks noChangeShapeType="1"/>
              </p:cNvSpPr>
              <p:nvPr/>
            </p:nvSpPr>
            <p:spPr bwMode="auto">
              <a:xfrm>
                <a:off x="1803" y="252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08" name="Freeform 479"/>
              <p:cNvSpPr>
                <a:spLocks/>
              </p:cNvSpPr>
              <p:nvPr/>
            </p:nvSpPr>
            <p:spPr bwMode="auto">
              <a:xfrm>
                <a:off x="1803" y="2520"/>
                <a:ext cx="4" cy="11"/>
              </a:xfrm>
              <a:custGeom>
                <a:avLst/>
                <a:gdLst>
                  <a:gd name="T0" fmla="*/ 0 w 18"/>
                  <a:gd name="T1" fmla="*/ 0 h 42"/>
                  <a:gd name="T2" fmla="*/ 0 w 18"/>
                  <a:gd name="T3" fmla="*/ 0 h 42"/>
                  <a:gd name="T4" fmla="*/ 0 w 18"/>
                  <a:gd name="T5" fmla="*/ 0 h 42"/>
                  <a:gd name="T6" fmla="*/ 0 w 18"/>
                  <a:gd name="T7" fmla="*/ 0 h 42"/>
                  <a:gd name="T8" fmla="*/ 0 w 18"/>
                  <a:gd name="T9" fmla="*/ 0 h 42"/>
                  <a:gd name="T10" fmla="*/ 0 w 18"/>
                  <a:gd name="T11" fmla="*/ 0 h 42"/>
                  <a:gd name="T12" fmla="*/ 0 w 18"/>
                  <a:gd name="T13" fmla="*/ 0 h 42"/>
                  <a:gd name="T14" fmla="*/ 0 w 18"/>
                  <a:gd name="T15" fmla="*/ 0 h 42"/>
                  <a:gd name="T16" fmla="*/ 0 w 18"/>
                  <a:gd name="T17" fmla="*/ 0 h 42"/>
                  <a:gd name="T18" fmla="*/ 0 w 18"/>
                  <a:gd name="T19" fmla="*/ 0 h 42"/>
                  <a:gd name="T20" fmla="*/ 0 w 18"/>
                  <a:gd name="T21" fmla="*/ 0 h 42"/>
                  <a:gd name="T22" fmla="*/ 0 w 18"/>
                  <a:gd name="T23" fmla="*/ 0 h 42"/>
                  <a:gd name="T24" fmla="*/ 0 w 18"/>
                  <a:gd name="T25" fmla="*/ 0 h 42"/>
                  <a:gd name="T26" fmla="*/ 0 w 18"/>
                  <a:gd name="T27" fmla="*/ 0 h 42"/>
                  <a:gd name="T28" fmla="*/ 0 w 18"/>
                  <a:gd name="T29" fmla="*/ 0 h 42"/>
                  <a:gd name="T30" fmla="*/ 0 w 18"/>
                  <a:gd name="T31" fmla="*/ 0 h 42"/>
                  <a:gd name="T32" fmla="*/ 0 w 18"/>
                  <a:gd name="T33" fmla="*/ 0 h 42"/>
                  <a:gd name="T34" fmla="*/ 0 w 18"/>
                  <a:gd name="T35" fmla="*/ 0 h 42"/>
                  <a:gd name="T36" fmla="*/ 0 w 18"/>
                  <a:gd name="T37" fmla="*/ 0 h 42"/>
                  <a:gd name="T38" fmla="*/ 0 w 18"/>
                  <a:gd name="T39" fmla="*/ 0 h 42"/>
                  <a:gd name="T40" fmla="*/ 0 w 18"/>
                  <a:gd name="T41" fmla="*/ 0 h 42"/>
                  <a:gd name="T42" fmla="*/ 0 w 18"/>
                  <a:gd name="T43" fmla="*/ 0 h 42"/>
                  <a:gd name="T44" fmla="*/ 0 w 18"/>
                  <a:gd name="T45" fmla="*/ 0 h 42"/>
                  <a:gd name="T46" fmla="*/ 0 w 18"/>
                  <a:gd name="T47" fmla="*/ 0 h 42"/>
                  <a:gd name="T48" fmla="*/ 0 w 18"/>
                  <a:gd name="T49" fmla="*/ 0 h 42"/>
                  <a:gd name="T50" fmla="*/ 0 w 18"/>
                  <a:gd name="T51" fmla="*/ 0 h 42"/>
                  <a:gd name="T52" fmla="*/ 0 w 18"/>
                  <a:gd name="T53" fmla="*/ 0 h 42"/>
                  <a:gd name="T54" fmla="*/ 0 w 18"/>
                  <a:gd name="T55" fmla="*/ 0 h 42"/>
                  <a:gd name="T56" fmla="*/ 0 w 18"/>
                  <a:gd name="T57" fmla="*/ 0 h 42"/>
                  <a:gd name="T58" fmla="*/ 0 w 18"/>
                  <a:gd name="T59" fmla="*/ 0 h 42"/>
                  <a:gd name="T60" fmla="*/ 0 w 18"/>
                  <a:gd name="T61" fmla="*/ 0 h 42"/>
                  <a:gd name="T62" fmla="*/ 0 w 18"/>
                  <a:gd name="T63" fmla="*/ 0 h 42"/>
                  <a:gd name="T64" fmla="*/ 0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42">
                    <a:moveTo>
                      <a:pt x="0" y="31"/>
                    </a:moveTo>
                    <a:lnTo>
                      <a:pt x="0" y="34"/>
                    </a:lnTo>
                    <a:lnTo>
                      <a:pt x="0" y="36"/>
                    </a:lnTo>
                    <a:lnTo>
                      <a:pt x="0" y="40"/>
                    </a:lnTo>
                    <a:lnTo>
                      <a:pt x="2" y="40"/>
                    </a:lnTo>
                    <a:lnTo>
                      <a:pt x="2" y="42"/>
                    </a:lnTo>
                    <a:lnTo>
                      <a:pt x="6" y="42"/>
                    </a:lnTo>
                    <a:lnTo>
                      <a:pt x="8" y="42"/>
                    </a:lnTo>
                    <a:lnTo>
                      <a:pt x="11" y="42"/>
                    </a:lnTo>
                    <a:lnTo>
                      <a:pt x="13" y="42"/>
                    </a:lnTo>
                    <a:lnTo>
                      <a:pt x="16" y="42"/>
                    </a:lnTo>
                    <a:lnTo>
                      <a:pt x="16" y="40"/>
                    </a:lnTo>
                    <a:lnTo>
                      <a:pt x="18" y="40"/>
                    </a:lnTo>
                    <a:lnTo>
                      <a:pt x="18" y="36"/>
                    </a:lnTo>
                    <a:lnTo>
                      <a:pt x="18" y="34"/>
                    </a:lnTo>
                    <a:lnTo>
                      <a:pt x="18" y="14"/>
                    </a:lnTo>
                    <a:lnTo>
                      <a:pt x="18" y="9"/>
                    </a:lnTo>
                    <a:lnTo>
                      <a:pt x="18" y="6"/>
                    </a:lnTo>
                    <a:lnTo>
                      <a:pt x="16" y="3"/>
                    </a:lnTo>
                    <a:lnTo>
                      <a:pt x="16" y="0"/>
                    </a:lnTo>
                    <a:lnTo>
                      <a:pt x="13" y="0"/>
                    </a:lnTo>
                    <a:lnTo>
                      <a:pt x="11" y="0"/>
                    </a:lnTo>
                    <a:lnTo>
                      <a:pt x="8" y="0"/>
                    </a:lnTo>
                    <a:lnTo>
                      <a:pt x="6" y="0"/>
                    </a:lnTo>
                    <a:lnTo>
                      <a:pt x="2" y="0"/>
                    </a:lnTo>
                    <a:lnTo>
                      <a:pt x="2" y="3"/>
                    </a:lnTo>
                    <a:lnTo>
                      <a:pt x="0" y="6"/>
                    </a:lnTo>
                    <a:lnTo>
                      <a:pt x="0" y="11"/>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209" name="Line 480"/>
              <p:cNvSpPr>
                <a:spLocks noChangeShapeType="1"/>
              </p:cNvSpPr>
              <p:nvPr/>
            </p:nvSpPr>
            <p:spPr bwMode="auto">
              <a:xfrm>
                <a:off x="1806" y="252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10" name="Freeform 481"/>
              <p:cNvSpPr>
                <a:spLocks/>
              </p:cNvSpPr>
              <p:nvPr/>
            </p:nvSpPr>
            <p:spPr bwMode="auto">
              <a:xfrm>
                <a:off x="1803" y="2520"/>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1" y="0"/>
                    </a:moveTo>
                    <a:lnTo>
                      <a:pt x="8" y="0"/>
                    </a:lnTo>
                    <a:lnTo>
                      <a:pt x="6" y="0"/>
                    </a:lnTo>
                    <a:lnTo>
                      <a:pt x="2" y="0"/>
                    </a:lnTo>
                    <a:lnTo>
                      <a:pt x="2" y="3"/>
                    </a:lnTo>
                    <a:lnTo>
                      <a:pt x="0" y="6"/>
                    </a:lnTo>
                    <a:lnTo>
                      <a:pt x="0" y="9"/>
                    </a:lnTo>
                    <a:lnTo>
                      <a:pt x="0" y="11"/>
                    </a:lnTo>
                    <a:lnTo>
                      <a:pt x="0" y="14"/>
                    </a:lnTo>
                    <a:lnTo>
                      <a:pt x="0" y="17"/>
                    </a:lnTo>
                    <a:lnTo>
                      <a:pt x="2" y="19"/>
                    </a:lnTo>
                    <a:lnTo>
                      <a:pt x="6" y="19"/>
                    </a:lnTo>
                    <a:lnTo>
                      <a:pt x="8" y="23"/>
                    </a:lnTo>
                    <a:lnTo>
                      <a:pt x="23" y="23"/>
                    </a:lnTo>
                    <a:lnTo>
                      <a:pt x="28" y="23"/>
                    </a:lnTo>
                    <a:lnTo>
                      <a:pt x="30" y="19"/>
                    </a:lnTo>
                    <a:lnTo>
                      <a:pt x="33" y="19"/>
                    </a:lnTo>
                    <a:lnTo>
                      <a:pt x="33" y="17"/>
                    </a:lnTo>
                    <a:lnTo>
                      <a:pt x="35" y="14"/>
                    </a:lnTo>
                    <a:lnTo>
                      <a:pt x="35" y="11"/>
                    </a:lnTo>
                    <a:lnTo>
                      <a:pt x="35" y="9"/>
                    </a:lnTo>
                    <a:lnTo>
                      <a:pt x="35" y="6"/>
                    </a:lnTo>
                    <a:lnTo>
                      <a:pt x="33" y="6"/>
                    </a:lnTo>
                    <a:lnTo>
                      <a:pt x="33" y="3"/>
                    </a:lnTo>
                    <a:lnTo>
                      <a:pt x="30" y="0"/>
                    </a:lnTo>
                    <a:lnTo>
                      <a:pt x="25"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211" name="Line 482"/>
              <p:cNvSpPr>
                <a:spLocks noChangeShapeType="1"/>
              </p:cNvSpPr>
              <p:nvPr/>
            </p:nvSpPr>
            <p:spPr bwMode="auto">
              <a:xfrm>
                <a:off x="1807" y="25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12" name="Freeform 483"/>
              <p:cNvSpPr>
                <a:spLocks/>
              </p:cNvSpPr>
              <p:nvPr/>
            </p:nvSpPr>
            <p:spPr bwMode="auto">
              <a:xfrm>
                <a:off x="1807" y="2515"/>
                <a:ext cx="5" cy="11"/>
              </a:xfrm>
              <a:custGeom>
                <a:avLst/>
                <a:gdLst>
                  <a:gd name="T0" fmla="*/ 0 w 19"/>
                  <a:gd name="T1" fmla="*/ 0 h 46"/>
                  <a:gd name="T2" fmla="*/ 0 w 19"/>
                  <a:gd name="T3" fmla="*/ 0 h 46"/>
                  <a:gd name="T4" fmla="*/ 0 w 19"/>
                  <a:gd name="T5" fmla="*/ 0 h 46"/>
                  <a:gd name="T6" fmla="*/ 0 w 19"/>
                  <a:gd name="T7" fmla="*/ 0 h 46"/>
                  <a:gd name="T8" fmla="*/ 0 w 19"/>
                  <a:gd name="T9" fmla="*/ 0 h 46"/>
                  <a:gd name="T10" fmla="*/ 0 w 19"/>
                  <a:gd name="T11" fmla="*/ 0 h 46"/>
                  <a:gd name="T12" fmla="*/ 0 w 19"/>
                  <a:gd name="T13" fmla="*/ 0 h 46"/>
                  <a:gd name="T14" fmla="*/ 0 w 19"/>
                  <a:gd name="T15" fmla="*/ 0 h 46"/>
                  <a:gd name="T16" fmla="*/ 0 w 19"/>
                  <a:gd name="T17" fmla="*/ 0 h 46"/>
                  <a:gd name="T18" fmla="*/ 0 w 19"/>
                  <a:gd name="T19" fmla="*/ 0 h 46"/>
                  <a:gd name="T20" fmla="*/ 0 w 19"/>
                  <a:gd name="T21" fmla="*/ 0 h 46"/>
                  <a:gd name="T22" fmla="*/ 0 w 19"/>
                  <a:gd name="T23" fmla="*/ 0 h 46"/>
                  <a:gd name="T24" fmla="*/ 0 w 19"/>
                  <a:gd name="T25" fmla="*/ 0 h 46"/>
                  <a:gd name="T26" fmla="*/ 0 w 19"/>
                  <a:gd name="T27" fmla="*/ 0 h 46"/>
                  <a:gd name="T28" fmla="*/ 0 w 19"/>
                  <a:gd name="T29" fmla="*/ 0 h 46"/>
                  <a:gd name="T30" fmla="*/ 0 w 19"/>
                  <a:gd name="T31" fmla="*/ 0 h 46"/>
                  <a:gd name="T32" fmla="*/ 0 w 19"/>
                  <a:gd name="T33" fmla="*/ 0 h 46"/>
                  <a:gd name="T34" fmla="*/ 0 w 19"/>
                  <a:gd name="T35" fmla="*/ 0 h 46"/>
                  <a:gd name="T36" fmla="*/ 0 w 19"/>
                  <a:gd name="T37" fmla="*/ 0 h 46"/>
                  <a:gd name="T38" fmla="*/ 0 w 19"/>
                  <a:gd name="T39" fmla="*/ 0 h 46"/>
                  <a:gd name="T40" fmla="*/ 0 w 19"/>
                  <a:gd name="T41" fmla="*/ 0 h 46"/>
                  <a:gd name="T42" fmla="*/ 0 w 19"/>
                  <a:gd name="T43" fmla="*/ 0 h 46"/>
                  <a:gd name="T44" fmla="*/ 0 w 19"/>
                  <a:gd name="T45" fmla="*/ 0 h 46"/>
                  <a:gd name="T46" fmla="*/ 0 w 19"/>
                  <a:gd name="T47" fmla="*/ 0 h 46"/>
                  <a:gd name="T48" fmla="*/ 0 w 19"/>
                  <a:gd name="T49" fmla="*/ 0 h 46"/>
                  <a:gd name="T50" fmla="*/ 0 w 19"/>
                  <a:gd name="T51" fmla="*/ 0 h 46"/>
                  <a:gd name="T52" fmla="*/ 0 w 19"/>
                  <a:gd name="T53" fmla="*/ 0 h 46"/>
                  <a:gd name="T54" fmla="*/ 0 w 19"/>
                  <a:gd name="T55" fmla="*/ 0 h 46"/>
                  <a:gd name="T56" fmla="*/ 0 w 19"/>
                  <a:gd name="T57" fmla="*/ 0 h 46"/>
                  <a:gd name="T58" fmla="*/ 0 w 19"/>
                  <a:gd name="T59" fmla="*/ 0 h 46"/>
                  <a:gd name="T60" fmla="*/ 0 w 19"/>
                  <a:gd name="T61" fmla="*/ 0 h 46"/>
                  <a:gd name="T62" fmla="*/ 0 w 19"/>
                  <a:gd name="T63" fmla="*/ 0 h 46"/>
                  <a:gd name="T64" fmla="*/ 0 w 1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6">
                    <a:moveTo>
                      <a:pt x="0" y="34"/>
                    </a:moveTo>
                    <a:lnTo>
                      <a:pt x="0" y="37"/>
                    </a:lnTo>
                    <a:lnTo>
                      <a:pt x="2" y="40"/>
                    </a:lnTo>
                    <a:lnTo>
                      <a:pt x="2" y="42"/>
                    </a:lnTo>
                    <a:lnTo>
                      <a:pt x="5" y="42"/>
                    </a:lnTo>
                    <a:lnTo>
                      <a:pt x="7" y="46"/>
                    </a:lnTo>
                    <a:lnTo>
                      <a:pt x="9" y="46"/>
                    </a:lnTo>
                    <a:lnTo>
                      <a:pt x="12" y="46"/>
                    </a:lnTo>
                    <a:lnTo>
                      <a:pt x="14" y="42"/>
                    </a:lnTo>
                    <a:lnTo>
                      <a:pt x="17" y="42"/>
                    </a:lnTo>
                    <a:lnTo>
                      <a:pt x="17" y="40"/>
                    </a:lnTo>
                    <a:lnTo>
                      <a:pt x="19" y="37"/>
                    </a:lnTo>
                    <a:lnTo>
                      <a:pt x="19" y="17"/>
                    </a:lnTo>
                    <a:lnTo>
                      <a:pt x="19" y="9"/>
                    </a:lnTo>
                    <a:lnTo>
                      <a:pt x="17" y="6"/>
                    </a:lnTo>
                    <a:lnTo>
                      <a:pt x="17" y="3"/>
                    </a:lnTo>
                    <a:lnTo>
                      <a:pt x="14" y="3"/>
                    </a:lnTo>
                    <a:lnTo>
                      <a:pt x="14" y="0"/>
                    </a:lnTo>
                    <a:lnTo>
                      <a:pt x="12" y="0"/>
                    </a:lnTo>
                    <a:lnTo>
                      <a:pt x="9" y="0"/>
                    </a:lnTo>
                    <a:lnTo>
                      <a:pt x="7" y="0"/>
                    </a:lnTo>
                    <a:lnTo>
                      <a:pt x="5" y="0"/>
                    </a:lnTo>
                    <a:lnTo>
                      <a:pt x="5" y="3"/>
                    </a:lnTo>
                    <a:lnTo>
                      <a:pt x="2" y="3"/>
                    </a:lnTo>
                    <a:lnTo>
                      <a:pt x="2"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213" name="Line 484"/>
              <p:cNvSpPr>
                <a:spLocks noChangeShapeType="1"/>
              </p:cNvSpPr>
              <p:nvPr/>
            </p:nvSpPr>
            <p:spPr bwMode="auto">
              <a:xfrm>
                <a:off x="1809" y="25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14" name="Freeform 485"/>
              <p:cNvSpPr>
                <a:spLocks/>
              </p:cNvSpPr>
              <p:nvPr/>
            </p:nvSpPr>
            <p:spPr bwMode="auto">
              <a:xfrm>
                <a:off x="1807" y="2515"/>
                <a:ext cx="9" cy="5"/>
              </a:xfrm>
              <a:custGeom>
                <a:avLst/>
                <a:gdLst>
                  <a:gd name="T0" fmla="*/ 0 w 34"/>
                  <a:gd name="T1" fmla="*/ 0 h 23"/>
                  <a:gd name="T2" fmla="*/ 0 w 34"/>
                  <a:gd name="T3" fmla="*/ 0 h 23"/>
                  <a:gd name="T4" fmla="*/ 0 w 34"/>
                  <a:gd name="T5" fmla="*/ 0 h 23"/>
                  <a:gd name="T6" fmla="*/ 0 w 34"/>
                  <a:gd name="T7" fmla="*/ 0 h 23"/>
                  <a:gd name="T8" fmla="*/ 0 w 34"/>
                  <a:gd name="T9" fmla="*/ 0 h 23"/>
                  <a:gd name="T10" fmla="*/ 0 w 34"/>
                  <a:gd name="T11" fmla="*/ 0 h 23"/>
                  <a:gd name="T12" fmla="*/ 0 w 34"/>
                  <a:gd name="T13" fmla="*/ 0 h 23"/>
                  <a:gd name="T14" fmla="*/ 0 w 34"/>
                  <a:gd name="T15" fmla="*/ 0 h 23"/>
                  <a:gd name="T16" fmla="*/ 0 w 34"/>
                  <a:gd name="T17" fmla="*/ 0 h 23"/>
                  <a:gd name="T18" fmla="*/ 0 w 34"/>
                  <a:gd name="T19" fmla="*/ 0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0 h 23"/>
                  <a:gd name="T32" fmla="*/ 0 w 34"/>
                  <a:gd name="T33" fmla="*/ 0 h 23"/>
                  <a:gd name="T34" fmla="*/ 0 w 34"/>
                  <a:gd name="T35" fmla="*/ 0 h 23"/>
                  <a:gd name="T36" fmla="*/ 0 w 34"/>
                  <a:gd name="T37" fmla="*/ 0 h 23"/>
                  <a:gd name="T38" fmla="*/ 0 w 34"/>
                  <a:gd name="T39" fmla="*/ 0 h 23"/>
                  <a:gd name="T40" fmla="*/ 0 w 34"/>
                  <a:gd name="T41" fmla="*/ 0 h 23"/>
                  <a:gd name="T42" fmla="*/ 0 w 34"/>
                  <a:gd name="T43" fmla="*/ 0 h 23"/>
                  <a:gd name="T44" fmla="*/ 0 w 34"/>
                  <a:gd name="T45" fmla="*/ 0 h 23"/>
                  <a:gd name="T46" fmla="*/ 0 w 34"/>
                  <a:gd name="T47" fmla="*/ 0 h 23"/>
                  <a:gd name="T48" fmla="*/ 0 w 34"/>
                  <a:gd name="T49" fmla="*/ 0 h 23"/>
                  <a:gd name="T50" fmla="*/ 0 w 34"/>
                  <a:gd name="T51" fmla="*/ 0 h 23"/>
                  <a:gd name="T52" fmla="*/ 0 w 34"/>
                  <a:gd name="T53" fmla="*/ 0 h 23"/>
                  <a:gd name="T54" fmla="*/ 0 w 34"/>
                  <a:gd name="T55" fmla="*/ 0 h 23"/>
                  <a:gd name="T56" fmla="*/ 0 w 34"/>
                  <a:gd name="T57" fmla="*/ 0 h 23"/>
                  <a:gd name="T58" fmla="*/ 0 w 34"/>
                  <a:gd name="T59" fmla="*/ 0 h 23"/>
                  <a:gd name="T60" fmla="*/ 0 w 34"/>
                  <a:gd name="T61" fmla="*/ 0 h 23"/>
                  <a:gd name="T62" fmla="*/ 0 w 34"/>
                  <a:gd name="T63" fmla="*/ 0 h 23"/>
                  <a:gd name="T64" fmla="*/ 0 w 3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3">
                    <a:moveTo>
                      <a:pt x="9" y="0"/>
                    </a:moveTo>
                    <a:lnTo>
                      <a:pt x="7" y="0"/>
                    </a:lnTo>
                    <a:lnTo>
                      <a:pt x="5" y="0"/>
                    </a:lnTo>
                    <a:lnTo>
                      <a:pt x="5" y="3"/>
                    </a:lnTo>
                    <a:lnTo>
                      <a:pt x="2" y="3"/>
                    </a:lnTo>
                    <a:lnTo>
                      <a:pt x="2" y="6"/>
                    </a:lnTo>
                    <a:lnTo>
                      <a:pt x="0" y="9"/>
                    </a:lnTo>
                    <a:lnTo>
                      <a:pt x="0" y="11"/>
                    </a:lnTo>
                    <a:lnTo>
                      <a:pt x="0" y="15"/>
                    </a:lnTo>
                    <a:lnTo>
                      <a:pt x="0" y="17"/>
                    </a:lnTo>
                    <a:lnTo>
                      <a:pt x="2" y="17"/>
                    </a:lnTo>
                    <a:lnTo>
                      <a:pt x="2" y="21"/>
                    </a:lnTo>
                    <a:lnTo>
                      <a:pt x="5" y="21"/>
                    </a:lnTo>
                    <a:lnTo>
                      <a:pt x="5" y="23"/>
                    </a:lnTo>
                    <a:lnTo>
                      <a:pt x="7" y="23"/>
                    </a:lnTo>
                    <a:lnTo>
                      <a:pt x="22" y="23"/>
                    </a:lnTo>
                    <a:lnTo>
                      <a:pt x="27" y="23"/>
                    </a:lnTo>
                    <a:lnTo>
                      <a:pt x="29" y="23"/>
                    </a:lnTo>
                    <a:lnTo>
                      <a:pt x="32" y="21"/>
                    </a:lnTo>
                    <a:lnTo>
                      <a:pt x="34" y="17"/>
                    </a:lnTo>
                    <a:lnTo>
                      <a:pt x="34" y="15"/>
                    </a:lnTo>
                    <a:lnTo>
                      <a:pt x="34" y="11"/>
                    </a:lnTo>
                    <a:lnTo>
                      <a:pt x="34" y="9"/>
                    </a:lnTo>
                    <a:lnTo>
                      <a:pt x="34" y="6"/>
                    </a:lnTo>
                    <a:lnTo>
                      <a:pt x="32" y="3"/>
                    </a:lnTo>
                    <a:lnTo>
                      <a:pt x="29" y="0"/>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4215" name="Line 486"/>
              <p:cNvSpPr>
                <a:spLocks noChangeShapeType="1"/>
              </p:cNvSpPr>
              <p:nvPr/>
            </p:nvSpPr>
            <p:spPr bwMode="auto">
              <a:xfrm>
                <a:off x="1810" y="25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16" name="Freeform 487"/>
              <p:cNvSpPr>
                <a:spLocks/>
              </p:cNvSpPr>
              <p:nvPr/>
            </p:nvSpPr>
            <p:spPr bwMode="auto">
              <a:xfrm>
                <a:off x="1810" y="2512"/>
                <a:ext cx="6"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3" y="26"/>
                    </a:lnTo>
                    <a:lnTo>
                      <a:pt x="3" y="28"/>
                    </a:lnTo>
                    <a:lnTo>
                      <a:pt x="5" y="32"/>
                    </a:lnTo>
                    <a:lnTo>
                      <a:pt x="8" y="34"/>
                    </a:lnTo>
                    <a:lnTo>
                      <a:pt x="10" y="34"/>
                    </a:lnTo>
                    <a:lnTo>
                      <a:pt x="13" y="34"/>
                    </a:lnTo>
                    <a:lnTo>
                      <a:pt x="15" y="34"/>
                    </a:lnTo>
                    <a:lnTo>
                      <a:pt x="18" y="32"/>
                    </a:lnTo>
                    <a:lnTo>
                      <a:pt x="20" y="28"/>
                    </a:lnTo>
                    <a:lnTo>
                      <a:pt x="20" y="26"/>
                    </a:lnTo>
                    <a:lnTo>
                      <a:pt x="20" y="17"/>
                    </a:lnTo>
                    <a:lnTo>
                      <a:pt x="20" y="9"/>
                    </a:lnTo>
                    <a:lnTo>
                      <a:pt x="20" y="5"/>
                    </a:lnTo>
                    <a:lnTo>
                      <a:pt x="18" y="3"/>
                    </a:lnTo>
                    <a:lnTo>
                      <a:pt x="15" y="3"/>
                    </a:lnTo>
                    <a:lnTo>
                      <a:pt x="13" y="0"/>
                    </a:lnTo>
                    <a:lnTo>
                      <a:pt x="10" y="0"/>
                    </a:lnTo>
                    <a:lnTo>
                      <a:pt x="8" y="3"/>
                    </a:lnTo>
                    <a:lnTo>
                      <a:pt x="5" y="3"/>
                    </a:lnTo>
                    <a:lnTo>
                      <a:pt x="3" y="5"/>
                    </a:lnTo>
                    <a:lnTo>
                      <a:pt x="3"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217" name="Line 488"/>
              <p:cNvSpPr>
                <a:spLocks noChangeShapeType="1"/>
              </p:cNvSpPr>
              <p:nvPr/>
            </p:nvSpPr>
            <p:spPr bwMode="auto">
              <a:xfrm>
                <a:off x="1813" y="251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18" name="Freeform 489"/>
              <p:cNvSpPr>
                <a:spLocks/>
              </p:cNvSpPr>
              <p:nvPr/>
            </p:nvSpPr>
            <p:spPr bwMode="auto">
              <a:xfrm>
                <a:off x="1810" y="2512"/>
                <a:ext cx="14" cy="5"/>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w 54"/>
                  <a:gd name="T37" fmla="*/ 0 h 22"/>
                  <a:gd name="T38" fmla="*/ 0 w 54"/>
                  <a:gd name="T39" fmla="*/ 0 h 22"/>
                  <a:gd name="T40" fmla="*/ 0 w 54"/>
                  <a:gd name="T41" fmla="*/ 0 h 22"/>
                  <a:gd name="T42" fmla="*/ 0 w 54"/>
                  <a:gd name="T43" fmla="*/ 0 h 22"/>
                  <a:gd name="T44" fmla="*/ 0 w 54"/>
                  <a:gd name="T45" fmla="*/ 0 h 22"/>
                  <a:gd name="T46" fmla="*/ 0 w 54"/>
                  <a:gd name="T47" fmla="*/ 0 h 22"/>
                  <a:gd name="T48" fmla="*/ 0 w 54"/>
                  <a:gd name="T49" fmla="*/ 0 h 22"/>
                  <a:gd name="T50" fmla="*/ 0 w 54"/>
                  <a:gd name="T51" fmla="*/ 0 h 22"/>
                  <a:gd name="T52" fmla="*/ 0 w 54"/>
                  <a:gd name="T53" fmla="*/ 0 h 22"/>
                  <a:gd name="T54" fmla="*/ 0 w 54"/>
                  <a:gd name="T55" fmla="*/ 0 h 22"/>
                  <a:gd name="T56" fmla="*/ 0 w 54"/>
                  <a:gd name="T57" fmla="*/ 0 h 22"/>
                  <a:gd name="T58" fmla="*/ 0 w 54"/>
                  <a:gd name="T59" fmla="*/ 0 h 22"/>
                  <a:gd name="T60" fmla="*/ 0 w 54"/>
                  <a:gd name="T61" fmla="*/ 0 h 22"/>
                  <a:gd name="T62" fmla="*/ 0 w 54"/>
                  <a:gd name="T63" fmla="*/ 0 h 22"/>
                  <a:gd name="T64" fmla="*/ 0 w 5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2">
                    <a:moveTo>
                      <a:pt x="10" y="0"/>
                    </a:moveTo>
                    <a:lnTo>
                      <a:pt x="10" y="0"/>
                    </a:lnTo>
                    <a:lnTo>
                      <a:pt x="8" y="3"/>
                    </a:lnTo>
                    <a:lnTo>
                      <a:pt x="5" y="3"/>
                    </a:lnTo>
                    <a:lnTo>
                      <a:pt x="3" y="5"/>
                    </a:lnTo>
                    <a:lnTo>
                      <a:pt x="3" y="9"/>
                    </a:lnTo>
                    <a:lnTo>
                      <a:pt x="0" y="11"/>
                    </a:lnTo>
                    <a:lnTo>
                      <a:pt x="3" y="14"/>
                    </a:lnTo>
                    <a:lnTo>
                      <a:pt x="3" y="17"/>
                    </a:lnTo>
                    <a:lnTo>
                      <a:pt x="5" y="20"/>
                    </a:lnTo>
                    <a:lnTo>
                      <a:pt x="5" y="22"/>
                    </a:lnTo>
                    <a:lnTo>
                      <a:pt x="8" y="22"/>
                    </a:lnTo>
                    <a:lnTo>
                      <a:pt x="10" y="22"/>
                    </a:lnTo>
                    <a:lnTo>
                      <a:pt x="41" y="22"/>
                    </a:lnTo>
                    <a:lnTo>
                      <a:pt x="46" y="22"/>
                    </a:lnTo>
                    <a:lnTo>
                      <a:pt x="49" y="22"/>
                    </a:lnTo>
                    <a:lnTo>
                      <a:pt x="51" y="22"/>
                    </a:lnTo>
                    <a:lnTo>
                      <a:pt x="51" y="20"/>
                    </a:lnTo>
                    <a:lnTo>
                      <a:pt x="54" y="17"/>
                    </a:lnTo>
                    <a:lnTo>
                      <a:pt x="54" y="14"/>
                    </a:lnTo>
                    <a:lnTo>
                      <a:pt x="54" y="11"/>
                    </a:lnTo>
                    <a:lnTo>
                      <a:pt x="54" y="9"/>
                    </a:lnTo>
                    <a:lnTo>
                      <a:pt x="54" y="5"/>
                    </a:lnTo>
                    <a:lnTo>
                      <a:pt x="51" y="3"/>
                    </a:lnTo>
                    <a:lnTo>
                      <a:pt x="49" y="3"/>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19" name="Line 490"/>
              <p:cNvSpPr>
                <a:spLocks noChangeShapeType="1"/>
              </p:cNvSpPr>
              <p:nvPr/>
            </p:nvSpPr>
            <p:spPr bwMode="auto">
              <a:xfrm>
                <a:off x="1819" y="25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20" name="Freeform 491"/>
              <p:cNvSpPr>
                <a:spLocks/>
              </p:cNvSpPr>
              <p:nvPr/>
            </p:nvSpPr>
            <p:spPr bwMode="auto">
              <a:xfrm>
                <a:off x="1819" y="2504"/>
                <a:ext cx="5" cy="13"/>
              </a:xfrm>
              <a:custGeom>
                <a:avLst/>
                <a:gdLst>
                  <a:gd name="T0" fmla="*/ 0 w 20"/>
                  <a:gd name="T1" fmla="*/ 0 h 53"/>
                  <a:gd name="T2" fmla="*/ 0 w 20"/>
                  <a:gd name="T3" fmla="*/ 0 h 53"/>
                  <a:gd name="T4" fmla="*/ 0 w 20"/>
                  <a:gd name="T5" fmla="*/ 0 h 53"/>
                  <a:gd name="T6" fmla="*/ 0 w 20"/>
                  <a:gd name="T7" fmla="*/ 0 h 53"/>
                  <a:gd name="T8" fmla="*/ 0 w 20"/>
                  <a:gd name="T9" fmla="*/ 0 h 53"/>
                  <a:gd name="T10" fmla="*/ 0 w 20"/>
                  <a:gd name="T11" fmla="*/ 0 h 53"/>
                  <a:gd name="T12" fmla="*/ 0 w 20"/>
                  <a:gd name="T13" fmla="*/ 0 h 53"/>
                  <a:gd name="T14" fmla="*/ 0 w 20"/>
                  <a:gd name="T15" fmla="*/ 0 h 53"/>
                  <a:gd name="T16" fmla="*/ 0 w 20"/>
                  <a:gd name="T17" fmla="*/ 0 h 53"/>
                  <a:gd name="T18" fmla="*/ 0 w 20"/>
                  <a:gd name="T19" fmla="*/ 0 h 53"/>
                  <a:gd name="T20" fmla="*/ 0 w 20"/>
                  <a:gd name="T21" fmla="*/ 0 h 53"/>
                  <a:gd name="T22" fmla="*/ 0 w 20"/>
                  <a:gd name="T23" fmla="*/ 0 h 53"/>
                  <a:gd name="T24" fmla="*/ 0 w 20"/>
                  <a:gd name="T25" fmla="*/ 0 h 53"/>
                  <a:gd name="T26" fmla="*/ 0 w 20"/>
                  <a:gd name="T27" fmla="*/ 0 h 53"/>
                  <a:gd name="T28" fmla="*/ 0 w 20"/>
                  <a:gd name="T29" fmla="*/ 0 h 53"/>
                  <a:gd name="T30" fmla="*/ 0 w 20"/>
                  <a:gd name="T31" fmla="*/ 0 h 53"/>
                  <a:gd name="T32" fmla="*/ 0 w 20"/>
                  <a:gd name="T33" fmla="*/ 0 h 53"/>
                  <a:gd name="T34" fmla="*/ 0 w 20"/>
                  <a:gd name="T35" fmla="*/ 0 h 53"/>
                  <a:gd name="T36" fmla="*/ 0 w 20"/>
                  <a:gd name="T37" fmla="*/ 0 h 53"/>
                  <a:gd name="T38" fmla="*/ 0 w 20"/>
                  <a:gd name="T39" fmla="*/ 0 h 53"/>
                  <a:gd name="T40" fmla="*/ 0 w 20"/>
                  <a:gd name="T41" fmla="*/ 0 h 53"/>
                  <a:gd name="T42" fmla="*/ 0 w 20"/>
                  <a:gd name="T43" fmla="*/ 0 h 53"/>
                  <a:gd name="T44" fmla="*/ 0 w 20"/>
                  <a:gd name="T45" fmla="*/ 0 h 53"/>
                  <a:gd name="T46" fmla="*/ 0 w 20"/>
                  <a:gd name="T47" fmla="*/ 0 h 53"/>
                  <a:gd name="T48" fmla="*/ 0 w 20"/>
                  <a:gd name="T49" fmla="*/ 0 h 53"/>
                  <a:gd name="T50" fmla="*/ 0 w 20"/>
                  <a:gd name="T51" fmla="*/ 0 h 53"/>
                  <a:gd name="T52" fmla="*/ 0 w 20"/>
                  <a:gd name="T53" fmla="*/ 0 h 53"/>
                  <a:gd name="T54" fmla="*/ 0 w 20"/>
                  <a:gd name="T55" fmla="*/ 0 h 53"/>
                  <a:gd name="T56" fmla="*/ 0 w 20"/>
                  <a:gd name="T57" fmla="*/ 0 h 53"/>
                  <a:gd name="T58" fmla="*/ 0 w 20"/>
                  <a:gd name="T59" fmla="*/ 0 h 53"/>
                  <a:gd name="T60" fmla="*/ 0 w 20"/>
                  <a:gd name="T61" fmla="*/ 0 h 53"/>
                  <a:gd name="T62" fmla="*/ 0 w 20"/>
                  <a:gd name="T63" fmla="*/ 0 h 53"/>
                  <a:gd name="T64" fmla="*/ 0 w 20"/>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3">
                    <a:moveTo>
                      <a:pt x="0" y="42"/>
                    </a:moveTo>
                    <a:lnTo>
                      <a:pt x="0" y="45"/>
                    </a:lnTo>
                    <a:lnTo>
                      <a:pt x="2" y="48"/>
                    </a:lnTo>
                    <a:lnTo>
                      <a:pt x="2" y="51"/>
                    </a:lnTo>
                    <a:lnTo>
                      <a:pt x="5" y="53"/>
                    </a:lnTo>
                    <a:lnTo>
                      <a:pt x="7" y="53"/>
                    </a:lnTo>
                    <a:lnTo>
                      <a:pt x="10" y="53"/>
                    </a:lnTo>
                    <a:lnTo>
                      <a:pt x="12" y="53"/>
                    </a:lnTo>
                    <a:lnTo>
                      <a:pt x="15" y="53"/>
                    </a:lnTo>
                    <a:lnTo>
                      <a:pt x="17" y="53"/>
                    </a:lnTo>
                    <a:lnTo>
                      <a:pt x="17" y="51"/>
                    </a:lnTo>
                    <a:lnTo>
                      <a:pt x="20" y="48"/>
                    </a:lnTo>
                    <a:lnTo>
                      <a:pt x="20" y="45"/>
                    </a:lnTo>
                    <a:lnTo>
                      <a:pt x="20" y="13"/>
                    </a:lnTo>
                    <a:lnTo>
                      <a:pt x="20" y="8"/>
                    </a:lnTo>
                    <a:lnTo>
                      <a:pt x="20" y="5"/>
                    </a:lnTo>
                    <a:lnTo>
                      <a:pt x="20" y="2"/>
                    </a:lnTo>
                    <a:lnTo>
                      <a:pt x="17" y="2"/>
                    </a:lnTo>
                    <a:lnTo>
                      <a:pt x="17" y="0"/>
                    </a:lnTo>
                    <a:lnTo>
                      <a:pt x="15" y="0"/>
                    </a:lnTo>
                    <a:lnTo>
                      <a:pt x="12" y="0"/>
                    </a:lnTo>
                    <a:lnTo>
                      <a:pt x="10" y="0"/>
                    </a:lnTo>
                    <a:lnTo>
                      <a:pt x="7" y="0"/>
                    </a:lnTo>
                    <a:lnTo>
                      <a:pt x="5" y="0"/>
                    </a:lnTo>
                    <a:lnTo>
                      <a:pt x="2" y="2"/>
                    </a:lnTo>
                    <a:lnTo>
                      <a:pt x="2" y="5"/>
                    </a:lnTo>
                    <a:lnTo>
                      <a:pt x="0" y="11"/>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4221" name="Line 492"/>
              <p:cNvSpPr>
                <a:spLocks noChangeShapeType="1"/>
              </p:cNvSpPr>
              <p:nvPr/>
            </p:nvSpPr>
            <p:spPr bwMode="auto">
              <a:xfrm>
                <a:off x="1821" y="25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22" name="Freeform 493"/>
              <p:cNvSpPr>
                <a:spLocks/>
              </p:cNvSpPr>
              <p:nvPr/>
            </p:nvSpPr>
            <p:spPr bwMode="auto">
              <a:xfrm>
                <a:off x="1819" y="2504"/>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7" y="0"/>
                    </a:lnTo>
                    <a:lnTo>
                      <a:pt x="5" y="0"/>
                    </a:lnTo>
                    <a:lnTo>
                      <a:pt x="2" y="2"/>
                    </a:lnTo>
                    <a:lnTo>
                      <a:pt x="2" y="5"/>
                    </a:lnTo>
                    <a:lnTo>
                      <a:pt x="0" y="8"/>
                    </a:lnTo>
                    <a:lnTo>
                      <a:pt x="0" y="11"/>
                    </a:lnTo>
                    <a:lnTo>
                      <a:pt x="2" y="13"/>
                    </a:lnTo>
                    <a:lnTo>
                      <a:pt x="2" y="17"/>
                    </a:lnTo>
                    <a:lnTo>
                      <a:pt x="5" y="19"/>
                    </a:lnTo>
                    <a:lnTo>
                      <a:pt x="7" y="19"/>
                    </a:lnTo>
                    <a:lnTo>
                      <a:pt x="10" y="23"/>
                    </a:lnTo>
                    <a:lnTo>
                      <a:pt x="25" y="23"/>
                    </a:lnTo>
                    <a:lnTo>
                      <a:pt x="30" y="23"/>
                    </a:lnTo>
                    <a:lnTo>
                      <a:pt x="30" y="19"/>
                    </a:lnTo>
                    <a:lnTo>
                      <a:pt x="32" y="19"/>
                    </a:lnTo>
                    <a:lnTo>
                      <a:pt x="34" y="17"/>
                    </a:lnTo>
                    <a:lnTo>
                      <a:pt x="34" y="13"/>
                    </a:lnTo>
                    <a:lnTo>
                      <a:pt x="37" y="11"/>
                    </a:lnTo>
                    <a:lnTo>
                      <a:pt x="37" y="8"/>
                    </a:lnTo>
                    <a:lnTo>
                      <a:pt x="34" y="5"/>
                    </a:lnTo>
                    <a:lnTo>
                      <a:pt x="34" y="2"/>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23" name="Line 494"/>
              <p:cNvSpPr>
                <a:spLocks noChangeShapeType="1"/>
              </p:cNvSpPr>
              <p:nvPr/>
            </p:nvSpPr>
            <p:spPr bwMode="auto">
              <a:xfrm>
                <a:off x="1823" y="250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24" name="Freeform 495"/>
              <p:cNvSpPr>
                <a:spLocks/>
              </p:cNvSpPr>
              <p:nvPr/>
            </p:nvSpPr>
            <p:spPr bwMode="auto">
              <a:xfrm>
                <a:off x="1823" y="2495"/>
                <a:ext cx="5" cy="15"/>
              </a:xfrm>
              <a:custGeom>
                <a:avLst/>
                <a:gdLst>
                  <a:gd name="T0" fmla="*/ 0 w 20"/>
                  <a:gd name="T1" fmla="*/ 0 h 57"/>
                  <a:gd name="T2" fmla="*/ 0 w 20"/>
                  <a:gd name="T3" fmla="*/ 0 h 57"/>
                  <a:gd name="T4" fmla="*/ 0 w 20"/>
                  <a:gd name="T5" fmla="*/ 0 h 57"/>
                  <a:gd name="T6" fmla="*/ 0 w 20"/>
                  <a:gd name="T7" fmla="*/ 0 h 57"/>
                  <a:gd name="T8" fmla="*/ 0 w 20"/>
                  <a:gd name="T9" fmla="*/ 0 h 57"/>
                  <a:gd name="T10" fmla="*/ 0 w 20"/>
                  <a:gd name="T11" fmla="*/ 0 h 57"/>
                  <a:gd name="T12" fmla="*/ 0 w 20"/>
                  <a:gd name="T13" fmla="*/ 0 h 57"/>
                  <a:gd name="T14" fmla="*/ 0 w 20"/>
                  <a:gd name="T15" fmla="*/ 0 h 57"/>
                  <a:gd name="T16" fmla="*/ 0 w 20"/>
                  <a:gd name="T17" fmla="*/ 0 h 57"/>
                  <a:gd name="T18" fmla="*/ 0 w 20"/>
                  <a:gd name="T19" fmla="*/ 0 h 57"/>
                  <a:gd name="T20" fmla="*/ 0 w 20"/>
                  <a:gd name="T21" fmla="*/ 0 h 57"/>
                  <a:gd name="T22" fmla="*/ 0 w 20"/>
                  <a:gd name="T23" fmla="*/ 0 h 57"/>
                  <a:gd name="T24" fmla="*/ 0 w 20"/>
                  <a:gd name="T25" fmla="*/ 0 h 57"/>
                  <a:gd name="T26" fmla="*/ 0 w 20"/>
                  <a:gd name="T27" fmla="*/ 0 h 57"/>
                  <a:gd name="T28" fmla="*/ 0 w 20"/>
                  <a:gd name="T29" fmla="*/ 0 h 57"/>
                  <a:gd name="T30" fmla="*/ 0 w 20"/>
                  <a:gd name="T31" fmla="*/ 0 h 57"/>
                  <a:gd name="T32" fmla="*/ 0 w 20"/>
                  <a:gd name="T33" fmla="*/ 0 h 57"/>
                  <a:gd name="T34" fmla="*/ 0 w 20"/>
                  <a:gd name="T35" fmla="*/ 0 h 57"/>
                  <a:gd name="T36" fmla="*/ 0 w 20"/>
                  <a:gd name="T37" fmla="*/ 0 h 57"/>
                  <a:gd name="T38" fmla="*/ 0 w 20"/>
                  <a:gd name="T39" fmla="*/ 0 h 57"/>
                  <a:gd name="T40" fmla="*/ 0 w 20"/>
                  <a:gd name="T41" fmla="*/ 0 h 57"/>
                  <a:gd name="T42" fmla="*/ 0 w 20"/>
                  <a:gd name="T43" fmla="*/ 0 h 57"/>
                  <a:gd name="T44" fmla="*/ 0 w 20"/>
                  <a:gd name="T45" fmla="*/ 0 h 57"/>
                  <a:gd name="T46" fmla="*/ 0 w 20"/>
                  <a:gd name="T47" fmla="*/ 0 h 57"/>
                  <a:gd name="T48" fmla="*/ 0 w 20"/>
                  <a:gd name="T49" fmla="*/ 0 h 57"/>
                  <a:gd name="T50" fmla="*/ 0 w 20"/>
                  <a:gd name="T51" fmla="*/ 0 h 57"/>
                  <a:gd name="T52" fmla="*/ 0 w 20"/>
                  <a:gd name="T53" fmla="*/ 0 h 57"/>
                  <a:gd name="T54" fmla="*/ 0 w 20"/>
                  <a:gd name="T55" fmla="*/ 0 h 57"/>
                  <a:gd name="T56" fmla="*/ 0 w 20"/>
                  <a:gd name="T57" fmla="*/ 0 h 57"/>
                  <a:gd name="T58" fmla="*/ 0 w 20"/>
                  <a:gd name="T59" fmla="*/ 0 h 57"/>
                  <a:gd name="T60" fmla="*/ 0 w 20"/>
                  <a:gd name="T61" fmla="*/ 0 h 57"/>
                  <a:gd name="T62" fmla="*/ 0 w 20"/>
                  <a:gd name="T63" fmla="*/ 0 h 57"/>
                  <a:gd name="T64" fmla="*/ 0 w 20"/>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7">
                    <a:moveTo>
                      <a:pt x="0" y="45"/>
                    </a:moveTo>
                    <a:lnTo>
                      <a:pt x="0" y="45"/>
                    </a:lnTo>
                    <a:lnTo>
                      <a:pt x="0" y="47"/>
                    </a:lnTo>
                    <a:lnTo>
                      <a:pt x="0" y="51"/>
                    </a:lnTo>
                    <a:lnTo>
                      <a:pt x="3" y="51"/>
                    </a:lnTo>
                    <a:lnTo>
                      <a:pt x="5" y="53"/>
                    </a:lnTo>
                    <a:lnTo>
                      <a:pt x="8" y="57"/>
                    </a:lnTo>
                    <a:lnTo>
                      <a:pt x="10" y="57"/>
                    </a:lnTo>
                    <a:lnTo>
                      <a:pt x="13" y="57"/>
                    </a:lnTo>
                    <a:lnTo>
                      <a:pt x="13" y="53"/>
                    </a:lnTo>
                    <a:lnTo>
                      <a:pt x="15" y="53"/>
                    </a:lnTo>
                    <a:lnTo>
                      <a:pt x="17" y="51"/>
                    </a:lnTo>
                    <a:lnTo>
                      <a:pt x="17" y="47"/>
                    </a:lnTo>
                    <a:lnTo>
                      <a:pt x="20" y="45"/>
                    </a:lnTo>
                    <a:lnTo>
                      <a:pt x="20" y="14"/>
                    </a:lnTo>
                    <a:lnTo>
                      <a:pt x="20" y="9"/>
                    </a:lnTo>
                    <a:lnTo>
                      <a:pt x="17" y="9"/>
                    </a:lnTo>
                    <a:lnTo>
                      <a:pt x="17" y="5"/>
                    </a:lnTo>
                    <a:lnTo>
                      <a:pt x="17" y="3"/>
                    </a:lnTo>
                    <a:lnTo>
                      <a:pt x="15" y="3"/>
                    </a:lnTo>
                    <a:lnTo>
                      <a:pt x="13" y="0"/>
                    </a:lnTo>
                    <a:lnTo>
                      <a:pt x="10" y="0"/>
                    </a:lnTo>
                    <a:lnTo>
                      <a:pt x="8" y="0"/>
                    </a:lnTo>
                    <a:lnTo>
                      <a:pt x="5" y="0"/>
                    </a:lnTo>
                    <a:lnTo>
                      <a:pt x="5" y="3"/>
                    </a:lnTo>
                    <a:lnTo>
                      <a:pt x="3" y="3"/>
                    </a:lnTo>
                    <a:lnTo>
                      <a:pt x="0" y="5"/>
                    </a:lnTo>
                    <a:lnTo>
                      <a:pt x="0" y="9"/>
                    </a:lnTo>
                    <a:lnTo>
                      <a:pt x="0" y="14"/>
                    </a:lnTo>
                    <a:lnTo>
                      <a:pt x="0" y="45"/>
                    </a:lnTo>
                    <a:close/>
                  </a:path>
                </a:pathLst>
              </a:custGeom>
              <a:solidFill>
                <a:srgbClr val="000000"/>
              </a:solidFill>
              <a:ln w="6350">
                <a:solidFill>
                  <a:srgbClr val="000000"/>
                </a:solidFill>
                <a:prstDash val="solid"/>
                <a:round/>
                <a:headEnd/>
                <a:tailEnd/>
              </a:ln>
            </p:spPr>
            <p:txBody>
              <a:bodyPr/>
              <a:lstStyle/>
              <a:p>
                <a:endParaRPr lang="de-DE"/>
              </a:p>
            </p:txBody>
          </p:sp>
          <p:sp>
            <p:nvSpPr>
              <p:cNvPr id="44225" name="Line 496"/>
              <p:cNvSpPr>
                <a:spLocks noChangeShapeType="1"/>
              </p:cNvSpPr>
              <p:nvPr/>
            </p:nvSpPr>
            <p:spPr bwMode="auto">
              <a:xfrm>
                <a:off x="1826" y="24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26" name="Freeform 497"/>
              <p:cNvSpPr>
                <a:spLocks/>
              </p:cNvSpPr>
              <p:nvPr/>
            </p:nvSpPr>
            <p:spPr bwMode="auto">
              <a:xfrm>
                <a:off x="1823" y="2495"/>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8" y="0"/>
                    </a:lnTo>
                    <a:lnTo>
                      <a:pt x="5" y="0"/>
                    </a:lnTo>
                    <a:lnTo>
                      <a:pt x="5" y="3"/>
                    </a:lnTo>
                    <a:lnTo>
                      <a:pt x="3" y="3"/>
                    </a:lnTo>
                    <a:lnTo>
                      <a:pt x="0" y="5"/>
                    </a:lnTo>
                    <a:lnTo>
                      <a:pt x="0" y="9"/>
                    </a:lnTo>
                    <a:lnTo>
                      <a:pt x="0" y="11"/>
                    </a:lnTo>
                    <a:lnTo>
                      <a:pt x="0" y="14"/>
                    </a:lnTo>
                    <a:lnTo>
                      <a:pt x="0" y="17"/>
                    </a:lnTo>
                    <a:lnTo>
                      <a:pt x="3" y="20"/>
                    </a:lnTo>
                    <a:lnTo>
                      <a:pt x="5" y="20"/>
                    </a:lnTo>
                    <a:lnTo>
                      <a:pt x="5" y="22"/>
                    </a:lnTo>
                    <a:lnTo>
                      <a:pt x="8" y="22"/>
                    </a:lnTo>
                    <a:lnTo>
                      <a:pt x="38" y="22"/>
                    </a:lnTo>
                    <a:lnTo>
                      <a:pt x="43" y="22"/>
                    </a:lnTo>
                    <a:lnTo>
                      <a:pt x="46" y="22"/>
                    </a:lnTo>
                    <a:lnTo>
                      <a:pt x="48" y="20"/>
                    </a:lnTo>
                    <a:lnTo>
                      <a:pt x="51" y="17"/>
                    </a:lnTo>
                    <a:lnTo>
                      <a:pt x="53" y="14"/>
                    </a:lnTo>
                    <a:lnTo>
                      <a:pt x="53" y="11"/>
                    </a:lnTo>
                    <a:lnTo>
                      <a:pt x="53" y="9"/>
                    </a:lnTo>
                    <a:lnTo>
                      <a:pt x="51" y="9"/>
                    </a:lnTo>
                    <a:lnTo>
                      <a:pt x="51" y="5"/>
                    </a:lnTo>
                    <a:lnTo>
                      <a:pt x="48" y="3"/>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27" name="Line 498"/>
              <p:cNvSpPr>
                <a:spLocks noChangeShapeType="1"/>
              </p:cNvSpPr>
              <p:nvPr/>
            </p:nvSpPr>
            <p:spPr bwMode="auto">
              <a:xfrm>
                <a:off x="1831" y="249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28" name="Freeform 499"/>
              <p:cNvSpPr>
                <a:spLocks/>
              </p:cNvSpPr>
              <p:nvPr/>
            </p:nvSpPr>
            <p:spPr bwMode="auto">
              <a:xfrm>
                <a:off x="1831" y="2490"/>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7"/>
                    </a:lnTo>
                    <a:lnTo>
                      <a:pt x="0" y="40"/>
                    </a:lnTo>
                    <a:lnTo>
                      <a:pt x="3" y="43"/>
                    </a:lnTo>
                    <a:lnTo>
                      <a:pt x="5" y="45"/>
                    </a:lnTo>
                    <a:lnTo>
                      <a:pt x="8" y="45"/>
                    </a:lnTo>
                    <a:lnTo>
                      <a:pt x="10" y="45"/>
                    </a:lnTo>
                    <a:lnTo>
                      <a:pt x="13" y="45"/>
                    </a:lnTo>
                    <a:lnTo>
                      <a:pt x="15" y="43"/>
                    </a:lnTo>
                    <a:lnTo>
                      <a:pt x="18" y="40"/>
                    </a:lnTo>
                    <a:lnTo>
                      <a:pt x="20" y="37"/>
                    </a:lnTo>
                    <a:lnTo>
                      <a:pt x="20" y="17"/>
                    </a:lnTo>
                    <a:lnTo>
                      <a:pt x="20" y="11"/>
                    </a:lnTo>
                    <a:lnTo>
                      <a:pt x="18" y="9"/>
                    </a:lnTo>
                    <a:lnTo>
                      <a:pt x="18" y="5"/>
                    </a:lnTo>
                    <a:lnTo>
                      <a:pt x="15" y="5"/>
                    </a:lnTo>
                    <a:lnTo>
                      <a:pt x="15" y="3"/>
                    </a:lnTo>
                    <a:lnTo>
                      <a:pt x="13" y="3"/>
                    </a:lnTo>
                    <a:lnTo>
                      <a:pt x="10" y="0"/>
                    </a:lnTo>
                    <a:lnTo>
                      <a:pt x="8" y="0"/>
                    </a:lnTo>
                    <a:lnTo>
                      <a:pt x="5" y="3"/>
                    </a:lnTo>
                    <a:lnTo>
                      <a:pt x="3" y="3"/>
                    </a:lnTo>
                    <a:lnTo>
                      <a:pt x="3" y="5"/>
                    </a:lnTo>
                    <a:lnTo>
                      <a:pt x="0" y="5"/>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229" name="Line 500"/>
              <p:cNvSpPr>
                <a:spLocks noChangeShapeType="1"/>
              </p:cNvSpPr>
              <p:nvPr/>
            </p:nvSpPr>
            <p:spPr bwMode="auto">
              <a:xfrm>
                <a:off x="1834" y="249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30" name="Freeform 501"/>
              <p:cNvSpPr>
                <a:spLocks/>
              </p:cNvSpPr>
              <p:nvPr/>
            </p:nvSpPr>
            <p:spPr bwMode="auto">
              <a:xfrm>
                <a:off x="1831" y="2490"/>
                <a:ext cx="17"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w 68"/>
                  <a:gd name="T47" fmla="*/ 0 h 23"/>
                  <a:gd name="T48" fmla="*/ 0 w 68"/>
                  <a:gd name="T49" fmla="*/ 0 h 23"/>
                  <a:gd name="T50" fmla="*/ 0 w 68"/>
                  <a:gd name="T51" fmla="*/ 0 h 23"/>
                  <a:gd name="T52" fmla="*/ 0 w 68"/>
                  <a:gd name="T53" fmla="*/ 0 h 23"/>
                  <a:gd name="T54" fmla="*/ 0 w 68"/>
                  <a:gd name="T55" fmla="*/ 0 h 23"/>
                  <a:gd name="T56" fmla="*/ 0 w 68"/>
                  <a:gd name="T57" fmla="*/ 0 h 23"/>
                  <a:gd name="T58" fmla="*/ 0 w 68"/>
                  <a:gd name="T59" fmla="*/ 0 h 23"/>
                  <a:gd name="T60" fmla="*/ 0 w 68"/>
                  <a:gd name="T61" fmla="*/ 0 h 23"/>
                  <a:gd name="T62" fmla="*/ 0 w 68"/>
                  <a:gd name="T63" fmla="*/ 0 h 23"/>
                  <a:gd name="T64" fmla="*/ 0 w 6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3">
                    <a:moveTo>
                      <a:pt x="10" y="0"/>
                    </a:moveTo>
                    <a:lnTo>
                      <a:pt x="8" y="0"/>
                    </a:lnTo>
                    <a:lnTo>
                      <a:pt x="5" y="3"/>
                    </a:lnTo>
                    <a:lnTo>
                      <a:pt x="3" y="3"/>
                    </a:lnTo>
                    <a:lnTo>
                      <a:pt x="3" y="5"/>
                    </a:lnTo>
                    <a:lnTo>
                      <a:pt x="0" y="5"/>
                    </a:lnTo>
                    <a:lnTo>
                      <a:pt x="0" y="9"/>
                    </a:lnTo>
                    <a:lnTo>
                      <a:pt x="0" y="11"/>
                    </a:lnTo>
                    <a:lnTo>
                      <a:pt x="0" y="15"/>
                    </a:lnTo>
                    <a:lnTo>
                      <a:pt x="0" y="17"/>
                    </a:lnTo>
                    <a:lnTo>
                      <a:pt x="0" y="20"/>
                    </a:lnTo>
                    <a:lnTo>
                      <a:pt x="3" y="20"/>
                    </a:lnTo>
                    <a:lnTo>
                      <a:pt x="3" y="23"/>
                    </a:lnTo>
                    <a:lnTo>
                      <a:pt x="5" y="23"/>
                    </a:lnTo>
                    <a:lnTo>
                      <a:pt x="8" y="23"/>
                    </a:lnTo>
                    <a:lnTo>
                      <a:pt x="56" y="23"/>
                    </a:lnTo>
                    <a:lnTo>
                      <a:pt x="61" y="23"/>
                    </a:lnTo>
                    <a:lnTo>
                      <a:pt x="63" y="23"/>
                    </a:lnTo>
                    <a:lnTo>
                      <a:pt x="66" y="20"/>
                    </a:lnTo>
                    <a:lnTo>
                      <a:pt x="68" y="17"/>
                    </a:lnTo>
                    <a:lnTo>
                      <a:pt x="68" y="15"/>
                    </a:lnTo>
                    <a:lnTo>
                      <a:pt x="68" y="11"/>
                    </a:lnTo>
                    <a:lnTo>
                      <a:pt x="68" y="9"/>
                    </a:lnTo>
                    <a:lnTo>
                      <a:pt x="66" y="5"/>
                    </a:lnTo>
                    <a:lnTo>
                      <a:pt x="63" y="3"/>
                    </a:lnTo>
                    <a:lnTo>
                      <a:pt x="61" y="3"/>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31" name="Line 502"/>
              <p:cNvSpPr>
                <a:spLocks noChangeShapeType="1"/>
              </p:cNvSpPr>
              <p:nvPr/>
            </p:nvSpPr>
            <p:spPr bwMode="auto">
              <a:xfrm>
                <a:off x="1844" y="249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32" name="Freeform 503"/>
              <p:cNvSpPr>
                <a:spLocks/>
              </p:cNvSpPr>
              <p:nvPr/>
            </p:nvSpPr>
            <p:spPr bwMode="auto">
              <a:xfrm>
                <a:off x="1844" y="2479"/>
                <a:ext cx="4" cy="16"/>
              </a:xfrm>
              <a:custGeom>
                <a:avLst/>
                <a:gdLst>
                  <a:gd name="T0" fmla="*/ 0 w 20"/>
                  <a:gd name="T1" fmla="*/ 0 h 65"/>
                  <a:gd name="T2" fmla="*/ 0 w 20"/>
                  <a:gd name="T3" fmla="*/ 0 h 65"/>
                  <a:gd name="T4" fmla="*/ 0 w 20"/>
                  <a:gd name="T5" fmla="*/ 0 h 65"/>
                  <a:gd name="T6" fmla="*/ 0 w 20"/>
                  <a:gd name="T7" fmla="*/ 0 h 65"/>
                  <a:gd name="T8" fmla="*/ 0 w 20"/>
                  <a:gd name="T9" fmla="*/ 0 h 65"/>
                  <a:gd name="T10" fmla="*/ 0 w 20"/>
                  <a:gd name="T11" fmla="*/ 0 h 65"/>
                  <a:gd name="T12" fmla="*/ 0 w 20"/>
                  <a:gd name="T13" fmla="*/ 0 h 65"/>
                  <a:gd name="T14" fmla="*/ 0 w 20"/>
                  <a:gd name="T15" fmla="*/ 0 h 65"/>
                  <a:gd name="T16" fmla="*/ 0 w 20"/>
                  <a:gd name="T17" fmla="*/ 0 h 65"/>
                  <a:gd name="T18" fmla="*/ 0 w 20"/>
                  <a:gd name="T19" fmla="*/ 0 h 65"/>
                  <a:gd name="T20" fmla="*/ 0 w 20"/>
                  <a:gd name="T21" fmla="*/ 0 h 65"/>
                  <a:gd name="T22" fmla="*/ 0 w 20"/>
                  <a:gd name="T23" fmla="*/ 0 h 65"/>
                  <a:gd name="T24" fmla="*/ 0 w 20"/>
                  <a:gd name="T25" fmla="*/ 0 h 65"/>
                  <a:gd name="T26" fmla="*/ 0 w 20"/>
                  <a:gd name="T27" fmla="*/ 0 h 65"/>
                  <a:gd name="T28" fmla="*/ 0 w 20"/>
                  <a:gd name="T29" fmla="*/ 0 h 65"/>
                  <a:gd name="T30" fmla="*/ 0 w 20"/>
                  <a:gd name="T31" fmla="*/ 0 h 65"/>
                  <a:gd name="T32" fmla="*/ 0 w 20"/>
                  <a:gd name="T33" fmla="*/ 0 h 65"/>
                  <a:gd name="T34" fmla="*/ 0 w 20"/>
                  <a:gd name="T35" fmla="*/ 0 h 65"/>
                  <a:gd name="T36" fmla="*/ 0 w 20"/>
                  <a:gd name="T37" fmla="*/ 0 h 65"/>
                  <a:gd name="T38" fmla="*/ 0 w 20"/>
                  <a:gd name="T39" fmla="*/ 0 h 65"/>
                  <a:gd name="T40" fmla="*/ 0 w 20"/>
                  <a:gd name="T41" fmla="*/ 0 h 65"/>
                  <a:gd name="T42" fmla="*/ 0 w 20"/>
                  <a:gd name="T43" fmla="*/ 0 h 65"/>
                  <a:gd name="T44" fmla="*/ 0 w 20"/>
                  <a:gd name="T45" fmla="*/ 0 h 65"/>
                  <a:gd name="T46" fmla="*/ 0 w 20"/>
                  <a:gd name="T47" fmla="*/ 0 h 65"/>
                  <a:gd name="T48" fmla="*/ 0 w 20"/>
                  <a:gd name="T49" fmla="*/ 0 h 65"/>
                  <a:gd name="T50" fmla="*/ 0 w 20"/>
                  <a:gd name="T51" fmla="*/ 0 h 65"/>
                  <a:gd name="T52" fmla="*/ 0 w 20"/>
                  <a:gd name="T53" fmla="*/ 0 h 65"/>
                  <a:gd name="T54" fmla="*/ 0 w 20"/>
                  <a:gd name="T55" fmla="*/ 0 h 65"/>
                  <a:gd name="T56" fmla="*/ 0 w 20"/>
                  <a:gd name="T57" fmla="*/ 0 h 65"/>
                  <a:gd name="T58" fmla="*/ 0 w 20"/>
                  <a:gd name="T59" fmla="*/ 0 h 65"/>
                  <a:gd name="T60" fmla="*/ 0 w 20"/>
                  <a:gd name="T61" fmla="*/ 0 h 65"/>
                  <a:gd name="T62" fmla="*/ 0 w 20"/>
                  <a:gd name="T63" fmla="*/ 0 h 65"/>
                  <a:gd name="T64" fmla="*/ 0 w 20"/>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5">
                    <a:moveTo>
                      <a:pt x="0" y="53"/>
                    </a:moveTo>
                    <a:lnTo>
                      <a:pt x="0" y="57"/>
                    </a:lnTo>
                    <a:lnTo>
                      <a:pt x="0" y="59"/>
                    </a:lnTo>
                    <a:lnTo>
                      <a:pt x="2" y="62"/>
                    </a:lnTo>
                    <a:lnTo>
                      <a:pt x="4" y="65"/>
                    </a:lnTo>
                    <a:lnTo>
                      <a:pt x="8" y="65"/>
                    </a:lnTo>
                    <a:lnTo>
                      <a:pt x="10" y="65"/>
                    </a:lnTo>
                    <a:lnTo>
                      <a:pt x="13" y="65"/>
                    </a:lnTo>
                    <a:lnTo>
                      <a:pt x="15" y="65"/>
                    </a:lnTo>
                    <a:lnTo>
                      <a:pt x="18" y="62"/>
                    </a:lnTo>
                    <a:lnTo>
                      <a:pt x="20" y="59"/>
                    </a:lnTo>
                    <a:lnTo>
                      <a:pt x="20" y="57"/>
                    </a:lnTo>
                    <a:lnTo>
                      <a:pt x="20" y="14"/>
                    </a:lnTo>
                    <a:lnTo>
                      <a:pt x="20" y="9"/>
                    </a:lnTo>
                    <a:lnTo>
                      <a:pt x="20" y="5"/>
                    </a:lnTo>
                    <a:lnTo>
                      <a:pt x="18" y="5"/>
                    </a:lnTo>
                    <a:lnTo>
                      <a:pt x="18" y="3"/>
                    </a:lnTo>
                    <a:lnTo>
                      <a:pt x="15" y="3"/>
                    </a:lnTo>
                    <a:lnTo>
                      <a:pt x="13" y="0"/>
                    </a:lnTo>
                    <a:lnTo>
                      <a:pt x="10" y="0"/>
                    </a:lnTo>
                    <a:lnTo>
                      <a:pt x="8" y="0"/>
                    </a:lnTo>
                    <a:lnTo>
                      <a:pt x="4" y="0"/>
                    </a:lnTo>
                    <a:lnTo>
                      <a:pt x="4" y="3"/>
                    </a:lnTo>
                    <a:lnTo>
                      <a:pt x="2" y="3"/>
                    </a:lnTo>
                    <a:lnTo>
                      <a:pt x="2" y="5"/>
                    </a:lnTo>
                    <a:lnTo>
                      <a:pt x="0" y="5"/>
                    </a:lnTo>
                    <a:lnTo>
                      <a:pt x="0" y="11"/>
                    </a:lnTo>
                    <a:lnTo>
                      <a:pt x="0" y="53"/>
                    </a:lnTo>
                    <a:close/>
                  </a:path>
                </a:pathLst>
              </a:custGeom>
              <a:solidFill>
                <a:srgbClr val="000000"/>
              </a:solidFill>
              <a:ln w="6350">
                <a:solidFill>
                  <a:srgbClr val="000000"/>
                </a:solidFill>
                <a:prstDash val="solid"/>
                <a:round/>
                <a:headEnd/>
                <a:tailEnd/>
              </a:ln>
            </p:spPr>
            <p:txBody>
              <a:bodyPr/>
              <a:lstStyle/>
              <a:p>
                <a:endParaRPr lang="de-DE"/>
              </a:p>
            </p:txBody>
          </p:sp>
          <p:sp>
            <p:nvSpPr>
              <p:cNvPr id="44233" name="Line 504"/>
              <p:cNvSpPr>
                <a:spLocks noChangeShapeType="1"/>
              </p:cNvSpPr>
              <p:nvPr/>
            </p:nvSpPr>
            <p:spPr bwMode="auto">
              <a:xfrm>
                <a:off x="1846" y="24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34" name="Freeform 505"/>
              <p:cNvSpPr>
                <a:spLocks/>
              </p:cNvSpPr>
              <p:nvPr/>
            </p:nvSpPr>
            <p:spPr bwMode="auto">
              <a:xfrm>
                <a:off x="1844" y="2479"/>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8" y="0"/>
                    </a:lnTo>
                    <a:lnTo>
                      <a:pt x="4" y="0"/>
                    </a:lnTo>
                    <a:lnTo>
                      <a:pt x="4" y="3"/>
                    </a:lnTo>
                    <a:lnTo>
                      <a:pt x="2" y="3"/>
                    </a:lnTo>
                    <a:lnTo>
                      <a:pt x="2" y="5"/>
                    </a:lnTo>
                    <a:lnTo>
                      <a:pt x="0" y="5"/>
                    </a:lnTo>
                    <a:lnTo>
                      <a:pt x="0" y="9"/>
                    </a:lnTo>
                    <a:lnTo>
                      <a:pt x="0" y="11"/>
                    </a:lnTo>
                    <a:lnTo>
                      <a:pt x="0" y="14"/>
                    </a:lnTo>
                    <a:lnTo>
                      <a:pt x="0" y="17"/>
                    </a:lnTo>
                    <a:lnTo>
                      <a:pt x="2" y="17"/>
                    </a:lnTo>
                    <a:lnTo>
                      <a:pt x="2" y="19"/>
                    </a:lnTo>
                    <a:lnTo>
                      <a:pt x="4" y="19"/>
                    </a:lnTo>
                    <a:lnTo>
                      <a:pt x="4" y="22"/>
                    </a:lnTo>
                    <a:lnTo>
                      <a:pt x="8" y="22"/>
                    </a:lnTo>
                    <a:lnTo>
                      <a:pt x="38" y="22"/>
                    </a:lnTo>
                    <a:lnTo>
                      <a:pt x="45" y="22"/>
                    </a:lnTo>
                    <a:lnTo>
                      <a:pt x="48" y="19"/>
                    </a:lnTo>
                    <a:lnTo>
                      <a:pt x="50" y="19"/>
                    </a:lnTo>
                    <a:lnTo>
                      <a:pt x="50" y="17"/>
                    </a:lnTo>
                    <a:lnTo>
                      <a:pt x="53" y="17"/>
                    </a:lnTo>
                    <a:lnTo>
                      <a:pt x="53" y="14"/>
                    </a:lnTo>
                    <a:lnTo>
                      <a:pt x="53" y="11"/>
                    </a:lnTo>
                    <a:lnTo>
                      <a:pt x="53" y="9"/>
                    </a:lnTo>
                    <a:lnTo>
                      <a:pt x="53" y="5"/>
                    </a:lnTo>
                    <a:lnTo>
                      <a:pt x="50" y="5"/>
                    </a:lnTo>
                    <a:lnTo>
                      <a:pt x="50" y="3"/>
                    </a:lnTo>
                    <a:lnTo>
                      <a:pt x="48" y="3"/>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35" name="Line 506"/>
              <p:cNvSpPr>
                <a:spLocks noChangeShapeType="1"/>
              </p:cNvSpPr>
              <p:nvPr/>
            </p:nvSpPr>
            <p:spPr bwMode="auto">
              <a:xfrm>
                <a:off x="1852" y="248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36" name="Freeform 507"/>
              <p:cNvSpPr>
                <a:spLocks/>
              </p:cNvSpPr>
              <p:nvPr/>
            </p:nvSpPr>
            <p:spPr bwMode="auto">
              <a:xfrm>
                <a:off x="1852" y="2476"/>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2" y="31"/>
                    </a:lnTo>
                    <a:lnTo>
                      <a:pt x="5" y="31"/>
                    </a:lnTo>
                    <a:lnTo>
                      <a:pt x="5" y="34"/>
                    </a:lnTo>
                    <a:lnTo>
                      <a:pt x="7" y="34"/>
                    </a:lnTo>
                    <a:lnTo>
                      <a:pt x="10" y="34"/>
                    </a:lnTo>
                    <a:lnTo>
                      <a:pt x="12" y="34"/>
                    </a:lnTo>
                    <a:lnTo>
                      <a:pt x="15" y="31"/>
                    </a:lnTo>
                    <a:lnTo>
                      <a:pt x="17" y="31"/>
                    </a:lnTo>
                    <a:lnTo>
                      <a:pt x="17" y="29"/>
                    </a:lnTo>
                    <a:lnTo>
                      <a:pt x="20" y="29"/>
                    </a:lnTo>
                    <a:lnTo>
                      <a:pt x="20" y="26"/>
                    </a:lnTo>
                    <a:lnTo>
                      <a:pt x="20" y="17"/>
                    </a:lnTo>
                    <a:lnTo>
                      <a:pt x="20" y="9"/>
                    </a:lnTo>
                    <a:lnTo>
                      <a:pt x="17" y="6"/>
                    </a:lnTo>
                    <a:lnTo>
                      <a:pt x="17" y="4"/>
                    </a:lnTo>
                    <a:lnTo>
                      <a:pt x="15" y="4"/>
                    </a:lnTo>
                    <a:lnTo>
                      <a:pt x="12" y="0"/>
                    </a:lnTo>
                    <a:lnTo>
                      <a:pt x="10" y="0"/>
                    </a:lnTo>
                    <a:lnTo>
                      <a:pt x="7" y="0"/>
                    </a:lnTo>
                    <a:lnTo>
                      <a:pt x="5" y="0"/>
                    </a:lnTo>
                    <a:lnTo>
                      <a:pt x="5" y="4"/>
                    </a:lnTo>
                    <a:lnTo>
                      <a:pt x="2" y="4"/>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237" name="Line 508"/>
              <p:cNvSpPr>
                <a:spLocks noChangeShapeType="1"/>
              </p:cNvSpPr>
              <p:nvPr/>
            </p:nvSpPr>
            <p:spPr bwMode="auto">
              <a:xfrm>
                <a:off x="1854" y="24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38" name="Freeform 509"/>
              <p:cNvSpPr>
                <a:spLocks/>
              </p:cNvSpPr>
              <p:nvPr/>
            </p:nvSpPr>
            <p:spPr bwMode="auto">
              <a:xfrm>
                <a:off x="1852" y="2476"/>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5" y="4"/>
                    </a:lnTo>
                    <a:lnTo>
                      <a:pt x="2" y="4"/>
                    </a:lnTo>
                    <a:lnTo>
                      <a:pt x="0" y="6"/>
                    </a:lnTo>
                    <a:lnTo>
                      <a:pt x="0" y="9"/>
                    </a:lnTo>
                    <a:lnTo>
                      <a:pt x="0" y="12"/>
                    </a:lnTo>
                    <a:lnTo>
                      <a:pt x="0" y="15"/>
                    </a:lnTo>
                    <a:lnTo>
                      <a:pt x="0" y="17"/>
                    </a:lnTo>
                    <a:lnTo>
                      <a:pt x="2" y="21"/>
                    </a:lnTo>
                    <a:lnTo>
                      <a:pt x="5" y="21"/>
                    </a:lnTo>
                    <a:lnTo>
                      <a:pt x="5" y="23"/>
                    </a:lnTo>
                    <a:lnTo>
                      <a:pt x="7" y="23"/>
                    </a:lnTo>
                    <a:lnTo>
                      <a:pt x="22" y="23"/>
                    </a:lnTo>
                    <a:lnTo>
                      <a:pt x="28" y="23"/>
                    </a:lnTo>
                    <a:lnTo>
                      <a:pt x="31" y="23"/>
                    </a:lnTo>
                    <a:lnTo>
                      <a:pt x="31" y="21"/>
                    </a:lnTo>
                    <a:lnTo>
                      <a:pt x="33" y="21"/>
                    </a:lnTo>
                    <a:lnTo>
                      <a:pt x="36" y="17"/>
                    </a:lnTo>
                    <a:lnTo>
                      <a:pt x="36" y="15"/>
                    </a:lnTo>
                    <a:lnTo>
                      <a:pt x="36" y="12"/>
                    </a:lnTo>
                    <a:lnTo>
                      <a:pt x="36" y="9"/>
                    </a:lnTo>
                    <a:lnTo>
                      <a:pt x="36" y="6"/>
                    </a:lnTo>
                    <a:lnTo>
                      <a:pt x="33" y="4"/>
                    </a:lnTo>
                    <a:lnTo>
                      <a:pt x="31" y="4"/>
                    </a:lnTo>
                    <a:lnTo>
                      <a:pt x="31"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39" name="Line 510"/>
              <p:cNvSpPr>
                <a:spLocks noChangeShapeType="1"/>
              </p:cNvSpPr>
              <p:nvPr/>
            </p:nvSpPr>
            <p:spPr bwMode="auto">
              <a:xfrm>
                <a:off x="1856" y="24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40" name="Freeform 511"/>
              <p:cNvSpPr>
                <a:spLocks/>
              </p:cNvSpPr>
              <p:nvPr/>
            </p:nvSpPr>
            <p:spPr bwMode="auto">
              <a:xfrm>
                <a:off x="1856" y="2473"/>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2" y="28"/>
                    </a:lnTo>
                    <a:lnTo>
                      <a:pt x="2" y="32"/>
                    </a:lnTo>
                    <a:lnTo>
                      <a:pt x="5" y="32"/>
                    </a:lnTo>
                    <a:lnTo>
                      <a:pt x="7" y="34"/>
                    </a:lnTo>
                    <a:lnTo>
                      <a:pt x="10" y="34"/>
                    </a:lnTo>
                    <a:lnTo>
                      <a:pt x="13" y="34"/>
                    </a:lnTo>
                    <a:lnTo>
                      <a:pt x="16" y="34"/>
                    </a:lnTo>
                    <a:lnTo>
                      <a:pt x="16" y="32"/>
                    </a:lnTo>
                    <a:lnTo>
                      <a:pt x="18" y="32"/>
                    </a:lnTo>
                    <a:lnTo>
                      <a:pt x="21" y="28"/>
                    </a:lnTo>
                    <a:lnTo>
                      <a:pt x="21" y="26"/>
                    </a:lnTo>
                    <a:lnTo>
                      <a:pt x="21" y="17"/>
                    </a:lnTo>
                    <a:lnTo>
                      <a:pt x="21" y="11"/>
                    </a:lnTo>
                    <a:lnTo>
                      <a:pt x="21" y="9"/>
                    </a:lnTo>
                    <a:lnTo>
                      <a:pt x="21" y="5"/>
                    </a:lnTo>
                    <a:lnTo>
                      <a:pt x="18" y="3"/>
                    </a:lnTo>
                    <a:lnTo>
                      <a:pt x="16" y="3"/>
                    </a:lnTo>
                    <a:lnTo>
                      <a:pt x="13" y="0"/>
                    </a:lnTo>
                    <a:lnTo>
                      <a:pt x="10" y="0"/>
                    </a:lnTo>
                    <a:lnTo>
                      <a:pt x="7" y="0"/>
                    </a:lnTo>
                    <a:lnTo>
                      <a:pt x="7" y="3"/>
                    </a:lnTo>
                    <a:lnTo>
                      <a:pt x="5" y="3"/>
                    </a:lnTo>
                    <a:lnTo>
                      <a:pt x="2" y="3"/>
                    </a:lnTo>
                    <a:lnTo>
                      <a:pt x="2" y="5"/>
                    </a:lnTo>
                    <a:lnTo>
                      <a:pt x="2"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241" name="Line 512"/>
              <p:cNvSpPr>
                <a:spLocks noChangeShapeType="1"/>
              </p:cNvSpPr>
              <p:nvPr/>
            </p:nvSpPr>
            <p:spPr bwMode="auto">
              <a:xfrm>
                <a:off x="1858" y="24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42" name="Freeform 513"/>
              <p:cNvSpPr>
                <a:spLocks/>
              </p:cNvSpPr>
              <p:nvPr/>
            </p:nvSpPr>
            <p:spPr bwMode="auto">
              <a:xfrm>
                <a:off x="1856" y="2473"/>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7" y="3"/>
                    </a:lnTo>
                    <a:lnTo>
                      <a:pt x="5" y="3"/>
                    </a:lnTo>
                    <a:lnTo>
                      <a:pt x="2" y="3"/>
                    </a:lnTo>
                    <a:lnTo>
                      <a:pt x="2" y="5"/>
                    </a:lnTo>
                    <a:lnTo>
                      <a:pt x="2" y="9"/>
                    </a:lnTo>
                    <a:lnTo>
                      <a:pt x="0" y="11"/>
                    </a:lnTo>
                    <a:lnTo>
                      <a:pt x="0" y="15"/>
                    </a:lnTo>
                    <a:lnTo>
                      <a:pt x="2" y="17"/>
                    </a:lnTo>
                    <a:lnTo>
                      <a:pt x="2" y="20"/>
                    </a:lnTo>
                    <a:lnTo>
                      <a:pt x="5" y="23"/>
                    </a:lnTo>
                    <a:lnTo>
                      <a:pt x="7" y="23"/>
                    </a:lnTo>
                    <a:lnTo>
                      <a:pt x="23" y="23"/>
                    </a:lnTo>
                    <a:lnTo>
                      <a:pt x="28" y="23"/>
                    </a:lnTo>
                    <a:lnTo>
                      <a:pt x="30" y="23"/>
                    </a:lnTo>
                    <a:lnTo>
                      <a:pt x="33" y="23"/>
                    </a:lnTo>
                    <a:lnTo>
                      <a:pt x="35" y="20"/>
                    </a:lnTo>
                    <a:lnTo>
                      <a:pt x="35" y="17"/>
                    </a:lnTo>
                    <a:lnTo>
                      <a:pt x="38" y="15"/>
                    </a:lnTo>
                    <a:lnTo>
                      <a:pt x="38" y="11"/>
                    </a:lnTo>
                    <a:lnTo>
                      <a:pt x="35" y="9"/>
                    </a:lnTo>
                    <a:lnTo>
                      <a:pt x="35" y="5"/>
                    </a:lnTo>
                    <a:lnTo>
                      <a:pt x="35" y="3"/>
                    </a:lnTo>
                    <a:lnTo>
                      <a:pt x="33" y="3"/>
                    </a:lnTo>
                    <a:lnTo>
                      <a:pt x="30"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43" name="Line 514"/>
              <p:cNvSpPr>
                <a:spLocks noChangeShapeType="1"/>
              </p:cNvSpPr>
              <p:nvPr/>
            </p:nvSpPr>
            <p:spPr bwMode="auto">
              <a:xfrm>
                <a:off x="1860" y="24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44" name="Freeform 515"/>
              <p:cNvSpPr>
                <a:spLocks/>
              </p:cNvSpPr>
              <p:nvPr/>
            </p:nvSpPr>
            <p:spPr bwMode="auto">
              <a:xfrm>
                <a:off x="1860" y="2471"/>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7"/>
                    </a:lnTo>
                    <a:lnTo>
                      <a:pt x="0" y="29"/>
                    </a:lnTo>
                    <a:lnTo>
                      <a:pt x="0" y="32"/>
                    </a:lnTo>
                    <a:lnTo>
                      <a:pt x="3" y="32"/>
                    </a:lnTo>
                    <a:lnTo>
                      <a:pt x="3" y="35"/>
                    </a:lnTo>
                    <a:lnTo>
                      <a:pt x="5" y="35"/>
                    </a:lnTo>
                    <a:lnTo>
                      <a:pt x="8" y="35"/>
                    </a:lnTo>
                    <a:lnTo>
                      <a:pt x="10" y="35"/>
                    </a:lnTo>
                    <a:lnTo>
                      <a:pt x="12" y="35"/>
                    </a:lnTo>
                    <a:lnTo>
                      <a:pt x="15" y="35"/>
                    </a:lnTo>
                    <a:lnTo>
                      <a:pt x="17" y="32"/>
                    </a:lnTo>
                    <a:lnTo>
                      <a:pt x="17" y="29"/>
                    </a:lnTo>
                    <a:lnTo>
                      <a:pt x="20" y="27"/>
                    </a:lnTo>
                    <a:lnTo>
                      <a:pt x="20" y="17"/>
                    </a:lnTo>
                    <a:lnTo>
                      <a:pt x="20" y="12"/>
                    </a:lnTo>
                    <a:lnTo>
                      <a:pt x="17" y="9"/>
                    </a:lnTo>
                    <a:lnTo>
                      <a:pt x="17" y="6"/>
                    </a:lnTo>
                    <a:lnTo>
                      <a:pt x="15" y="4"/>
                    </a:lnTo>
                    <a:lnTo>
                      <a:pt x="12" y="4"/>
                    </a:lnTo>
                    <a:lnTo>
                      <a:pt x="10" y="4"/>
                    </a:lnTo>
                    <a:lnTo>
                      <a:pt x="10" y="0"/>
                    </a:lnTo>
                    <a:lnTo>
                      <a:pt x="8" y="4"/>
                    </a:lnTo>
                    <a:lnTo>
                      <a:pt x="5" y="4"/>
                    </a:lnTo>
                    <a:lnTo>
                      <a:pt x="3" y="4"/>
                    </a:lnTo>
                    <a:lnTo>
                      <a:pt x="3" y="6"/>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245" name="Line 516"/>
              <p:cNvSpPr>
                <a:spLocks noChangeShapeType="1"/>
              </p:cNvSpPr>
              <p:nvPr/>
            </p:nvSpPr>
            <p:spPr bwMode="auto">
              <a:xfrm>
                <a:off x="1862" y="24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46" name="Freeform 517"/>
              <p:cNvSpPr>
                <a:spLocks/>
              </p:cNvSpPr>
              <p:nvPr/>
            </p:nvSpPr>
            <p:spPr bwMode="auto">
              <a:xfrm>
                <a:off x="1860" y="2471"/>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4"/>
                    </a:lnTo>
                    <a:lnTo>
                      <a:pt x="5" y="4"/>
                    </a:lnTo>
                    <a:lnTo>
                      <a:pt x="3" y="4"/>
                    </a:lnTo>
                    <a:lnTo>
                      <a:pt x="3" y="6"/>
                    </a:lnTo>
                    <a:lnTo>
                      <a:pt x="0" y="6"/>
                    </a:lnTo>
                    <a:lnTo>
                      <a:pt x="0" y="9"/>
                    </a:lnTo>
                    <a:lnTo>
                      <a:pt x="0" y="12"/>
                    </a:lnTo>
                    <a:lnTo>
                      <a:pt x="0" y="15"/>
                    </a:lnTo>
                    <a:lnTo>
                      <a:pt x="0" y="17"/>
                    </a:lnTo>
                    <a:lnTo>
                      <a:pt x="0" y="21"/>
                    </a:lnTo>
                    <a:lnTo>
                      <a:pt x="3" y="21"/>
                    </a:lnTo>
                    <a:lnTo>
                      <a:pt x="3" y="23"/>
                    </a:lnTo>
                    <a:lnTo>
                      <a:pt x="5" y="23"/>
                    </a:lnTo>
                    <a:lnTo>
                      <a:pt x="8" y="23"/>
                    </a:lnTo>
                    <a:lnTo>
                      <a:pt x="22" y="23"/>
                    </a:lnTo>
                    <a:lnTo>
                      <a:pt x="27" y="23"/>
                    </a:lnTo>
                    <a:lnTo>
                      <a:pt x="30" y="23"/>
                    </a:lnTo>
                    <a:lnTo>
                      <a:pt x="32" y="21"/>
                    </a:lnTo>
                    <a:lnTo>
                      <a:pt x="35" y="17"/>
                    </a:lnTo>
                    <a:lnTo>
                      <a:pt x="35" y="15"/>
                    </a:lnTo>
                    <a:lnTo>
                      <a:pt x="35" y="12"/>
                    </a:lnTo>
                    <a:lnTo>
                      <a:pt x="35" y="9"/>
                    </a:lnTo>
                    <a:lnTo>
                      <a:pt x="32" y="6"/>
                    </a:lnTo>
                    <a:lnTo>
                      <a:pt x="30" y="4"/>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47" name="Line 518"/>
              <p:cNvSpPr>
                <a:spLocks noChangeShapeType="1"/>
              </p:cNvSpPr>
              <p:nvPr/>
            </p:nvSpPr>
            <p:spPr bwMode="auto">
              <a:xfrm>
                <a:off x="1864" y="24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48" name="Freeform 519"/>
              <p:cNvSpPr>
                <a:spLocks/>
              </p:cNvSpPr>
              <p:nvPr/>
            </p:nvSpPr>
            <p:spPr bwMode="auto">
              <a:xfrm>
                <a:off x="1864" y="2469"/>
                <a:ext cx="5" cy="7"/>
              </a:xfrm>
              <a:custGeom>
                <a:avLst/>
                <a:gdLst>
                  <a:gd name="T0" fmla="*/ 0 w 20"/>
                  <a:gd name="T1" fmla="*/ 0 h 31"/>
                  <a:gd name="T2" fmla="*/ 0 w 20"/>
                  <a:gd name="T3" fmla="*/ 0 h 31"/>
                  <a:gd name="T4" fmla="*/ 0 w 20"/>
                  <a:gd name="T5" fmla="*/ 0 h 31"/>
                  <a:gd name="T6" fmla="*/ 0 w 20"/>
                  <a:gd name="T7" fmla="*/ 0 h 31"/>
                  <a:gd name="T8" fmla="*/ 0 w 20"/>
                  <a:gd name="T9" fmla="*/ 0 h 31"/>
                  <a:gd name="T10" fmla="*/ 0 w 20"/>
                  <a:gd name="T11" fmla="*/ 0 h 31"/>
                  <a:gd name="T12" fmla="*/ 0 w 20"/>
                  <a:gd name="T13" fmla="*/ 0 h 31"/>
                  <a:gd name="T14" fmla="*/ 0 w 20"/>
                  <a:gd name="T15" fmla="*/ 0 h 31"/>
                  <a:gd name="T16" fmla="*/ 0 w 20"/>
                  <a:gd name="T17" fmla="*/ 0 h 31"/>
                  <a:gd name="T18" fmla="*/ 0 w 20"/>
                  <a:gd name="T19" fmla="*/ 0 h 31"/>
                  <a:gd name="T20" fmla="*/ 0 w 20"/>
                  <a:gd name="T21" fmla="*/ 0 h 31"/>
                  <a:gd name="T22" fmla="*/ 0 w 20"/>
                  <a:gd name="T23" fmla="*/ 0 h 31"/>
                  <a:gd name="T24" fmla="*/ 0 w 20"/>
                  <a:gd name="T25" fmla="*/ 0 h 31"/>
                  <a:gd name="T26" fmla="*/ 0 w 20"/>
                  <a:gd name="T27" fmla="*/ 0 h 31"/>
                  <a:gd name="T28" fmla="*/ 0 w 20"/>
                  <a:gd name="T29" fmla="*/ 0 h 31"/>
                  <a:gd name="T30" fmla="*/ 0 w 20"/>
                  <a:gd name="T31" fmla="*/ 0 h 31"/>
                  <a:gd name="T32" fmla="*/ 0 w 20"/>
                  <a:gd name="T33" fmla="*/ 0 h 31"/>
                  <a:gd name="T34" fmla="*/ 0 w 20"/>
                  <a:gd name="T35" fmla="*/ 0 h 31"/>
                  <a:gd name="T36" fmla="*/ 0 w 20"/>
                  <a:gd name="T37" fmla="*/ 0 h 31"/>
                  <a:gd name="T38" fmla="*/ 0 w 20"/>
                  <a:gd name="T39" fmla="*/ 0 h 31"/>
                  <a:gd name="T40" fmla="*/ 0 w 20"/>
                  <a:gd name="T41" fmla="*/ 0 h 31"/>
                  <a:gd name="T42" fmla="*/ 0 w 20"/>
                  <a:gd name="T43" fmla="*/ 0 h 31"/>
                  <a:gd name="T44" fmla="*/ 0 w 20"/>
                  <a:gd name="T45" fmla="*/ 0 h 31"/>
                  <a:gd name="T46" fmla="*/ 0 w 20"/>
                  <a:gd name="T47" fmla="*/ 0 h 31"/>
                  <a:gd name="T48" fmla="*/ 0 w 20"/>
                  <a:gd name="T49" fmla="*/ 0 h 31"/>
                  <a:gd name="T50" fmla="*/ 0 w 20"/>
                  <a:gd name="T51" fmla="*/ 0 h 31"/>
                  <a:gd name="T52" fmla="*/ 0 w 20"/>
                  <a:gd name="T53" fmla="*/ 0 h 31"/>
                  <a:gd name="T54" fmla="*/ 0 w 20"/>
                  <a:gd name="T55" fmla="*/ 0 h 31"/>
                  <a:gd name="T56" fmla="*/ 0 w 20"/>
                  <a:gd name="T57" fmla="*/ 0 h 31"/>
                  <a:gd name="T58" fmla="*/ 0 w 20"/>
                  <a:gd name="T59" fmla="*/ 0 h 31"/>
                  <a:gd name="T60" fmla="*/ 0 w 20"/>
                  <a:gd name="T61" fmla="*/ 0 h 31"/>
                  <a:gd name="T62" fmla="*/ 0 w 20"/>
                  <a:gd name="T63" fmla="*/ 0 h 31"/>
                  <a:gd name="T64" fmla="*/ 0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1">
                    <a:moveTo>
                      <a:pt x="0" y="20"/>
                    </a:moveTo>
                    <a:lnTo>
                      <a:pt x="0" y="23"/>
                    </a:lnTo>
                    <a:lnTo>
                      <a:pt x="0" y="25"/>
                    </a:lnTo>
                    <a:lnTo>
                      <a:pt x="2" y="29"/>
                    </a:lnTo>
                    <a:lnTo>
                      <a:pt x="5" y="31"/>
                    </a:lnTo>
                    <a:lnTo>
                      <a:pt x="7" y="31"/>
                    </a:lnTo>
                    <a:lnTo>
                      <a:pt x="10" y="31"/>
                    </a:lnTo>
                    <a:lnTo>
                      <a:pt x="12" y="31"/>
                    </a:lnTo>
                    <a:lnTo>
                      <a:pt x="15" y="31"/>
                    </a:lnTo>
                    <a:lnTo>
                      <a:pt x="17" y="29"/>
                    </a:lnTo>
                    <a:lnTo>
                      <a:pt x="20" y="25"/>
                    </a:lnTo>
                    <a:lnTo>
                      <a:pt x="20" y="23"/>
                    </a:lnTo>
                    <a:lnTo>
                      <a:pt x="20" y="14"/>
                    </a:lnTo>
                    <a:lnTo>
                      <a:pt x="20" y="8"/>
                    </a:lnTo>
                    <a:lnTo>
                      <a:pt x="20" y="6"/>
                    </a:lnTo>
                    <a:lnTo>
                      <a:pt x="17" y="3"/>
                    </a:lnTo>
                    <a:lnTo>
                      <a:pt x="15" y="0"/>
                    </a:lnTo>
                    <a:lnTo>
                      <a:pt x="12" y="0"/>
                    </a:lnTo>
                    <a:lnTo>
                      <a:pt x="10" y="0"/>
                    </a:lnTo>
                    <a:lnTo>
                      <a:pt x="7" y="0"/>
                    </a:lnTo>
                    <a:lnTo>
                      <a:pt x="5" y="0"/>
                    </a:lnTo>
                    <a:lnTo>
                      <a:pt x="2" y="3"/>
                    </a:lnTo>
                    <a:lnTo>
                      <a:pt x="0" y="6"/>
                    </a:lnTo>
                    <a:lnTo>
                      <a:pt x="0" y="12"/>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4249" name="Line 520"/>
              <p:cNvSpPr>
                <a:spLocks noChangeShapeType="1"/>
              </p:cNvSpPr>
              <p:nvPr/>
            </p:nvSpPr>
            <p:spPr bwMode="auto">
              <a:xfrm>
                <a:off x="1866" y="246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50" name="Freeform 521"/>
              <p:cNvSpPr>
                <a:spLocks/>
              </p:cNvSpPr>
              <p:nvPr/>
            </p:nvSpPr>
            <p:spPr bwMode="auto">
              <a:xfrm>
                <a:off x="1864" y="2469"/>
                <a:ext cx="9" cy="4"/>
              </a:xfrm>
              <a:custGeom>
                <a:avLst/>
                <a:gdLst>
                  <a:gd name="T0" fmla="*/ 0 w 38"/>
                  <a:gd name="T1" fmla="*/ 0 h 20"/>
                  <a:gd name="T2" fmla="*/ 0 w 38"/>
                  <a:gd name="T3" fmla="*/ 0 h 20"/>
                  <a:gd name="T4" fmla="*/ 0 w 38"/>
                  <a:gd name="T5" fmla="*/ 0 h 20"/>
                  <a:gd name="T6" fmla="*/ 0 w 38"/>
                  <a:gd name="T7" fmla="*/ 0 h 20"/>
                  <a:gd name="T8" fmla="*/ 0 w 38"/>
                  <a:gd name="T9" fmla="*/ 0 h 20"/>
                  <a:gd name="T10" fmla="*/ 0 w 38"/>
                  <a:gd name="T11" fmla="*/ 0 h 20"/>
                  <a:gd name="T12" fmla="*/ 0 w 38"/>
                  <a:gd name="T13" fmla="*/ 0 h 20"/>
                  <a:gd name="T14" fmla="*/ 0 w 38"/>
                  <a:gd name="T15" fmla="*/ 0 h 20"/>
                  <a:gd name="T16" fmla="*/ 0 w 38"/>
                  <a:gd name="T17" fmla="*/ 0 h 20"/>
                  <a:gd name="T18" fmla="*/ 0 w 38"/>
                  <a:gd name="T19" fmla="*/ 0 h 20"/>
                  <a:gd name="T20" fmla="*/ 0 w 38"/>
                  <a:gd name="T21" fmla="*/ 0 h 20"/>
                  <a:gd name="T22" fmla="*/ 0 w 38"/>
                  <a:gd name="T23" fmla="*/ 0 h 20"/>
                  <a:gd name="T24" fmla="*/ 0 w 38"/>
                  <a:gd name="T25" fmla="*/ 0 h 20"/>
                  <a:gd name="T26" fmla="*/ 0 w 38"/>
                  <a:gd name="T27" fmla="*/ 0 h 20"/>
                  <a:gd name="T28" fmla="*/ 0 w 38"/>
                  <a:gd name="T29" fmla="*/ 0 h 20"/>
                  <a:gd name="T30" fmla="*/ 0 w 38"/>
                  <a:gd name="T31" fmla="*/ 0 h 20"/>
                  <a:gd name="T32" fmla="*/ 0 w 38"/>
                  <a:gd name="T33" fmla="*/ 0 h 20"/>
                  <a:gd name="T34" fmla="*/ 0 w 38"/>
                  <a:gd name="T35" fmla="*/ 0 h 20"/>
                  <a:gd name="T36" fmla="*/ 0 w 38"/>
                  <a:gd name="T37" fmla="*/ 0 h 20"/>
                  <a:gd name="T38" fmla="*/ 0 w 38"/>
                  <a:gd name="T39" fmla="*/ 0 h 20"/>
                  <a:gd name="T40" fmla="*/ 0 w 38"/>
                  <a:gd name="T41" fmla="*/ 0 h 20"/>
                  <a:gd name="T42" fmla="*/ 0 w 38"/>
                  <a:gd name="T43" fmla="*/ 0 h 20"/>
                  <a:gd name="T44" fmla="*/ 0 w 38"/>
                  <a:gd name="T45" fmla="*/ 0 h 20"/>
                  <a:gd name="T46" fmla="*/ 0 w 38"/>
                  <a:gd name="T47" fmla="*/ 0 h 20"/>
                  <a:gd name="T48" fmla="*/ 0 w 38"/>
                  <a:gd name="T49" fmla="*/ 0 h 20"/>
                  <a:gd name="T50" fmla="*/ 0 w 38"/>
                  <a:gd name="T51" fmla="*/ 0 h 20"/>
                  <a:gd name="T52" fmla="*/ 0 w 38"/>
                  <a:gd name="T53" fmla="*/ 0 h 20"/>
                  <a:gd name="T54" fmla="*/ 0 w 38"/>
                  <a:gd name="T55" fmla="*/ 0 h 20"/>
                  <a:gd name="T56" fmla="*/ 0 w 38"/>
                  <a:gd name="T57" fmla="*/ 0 h 20"/>
                  <a:gd name="T58" fmla="*/ 0 w 38"/>
                  <a:gd name="T59" fmla="*/ 0 h 20"/>
                  <a:gd name="T60" fmla="*/ 0 w 38"/>
                  <a:gd name="T61" fmla="*/ 0 h 20"/>
                  <a:gd name="T62" fmla="*/ 0 w 38"/>
                  <a:gd name="T63" fmla="*/ 0 h 20"/>
                  <a:gd name="T64" fmla="*/ 0 w 38"/>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0">
                    <a:moveTo>
                      <a:pt x="10" y="0"/>
                    </a:moveTo>
                    <a:lnTo>
                      <a:pt x="7" y="0"/>
                    </a:lnTo>
                    <a:lnTo>
                      <a:pt x="5" y="0"/>
                    </a:lnTo>
                    <a:lnTo>
                      <a:pt x="2" y="3"/>
                    </a:lnTo>
                    <a:lnTo>
                      <a:pt x="0" y="6"/>
                    </a:lnTo>
                    <a:lnTo>
                      <a:pt x="0" y="8"/>
                    </a:lnTo>
                    <a:lnTo>
                      <a:pt x="0" y="12"/>
                    </a:lnTo>
                    <a:lnTo>
                      <a:pt x="0" y="14"/>
                    </a:lnTo>
                    <a:lnTo>
                      <a:pt x="2" y="17"/>
                    </a:lnTo>
                    <a:lnTo>
                      <a:pt x="5" y="20"/>
                    </a:lnTo>
                    <a:lnTo>
                      <a:pt x="7" y="20"/>
                    </a:lnTo>
                    <a:lnTo>
                      <a:pt x="22" y="20"/>
                    </a:lnTo>
                    <a:lnTo>
                      <a:pt x="27" y="20"/>
                    </a:lnTo>
                    <a:lnTo>
                      <a:pt x="30" y="20"/>
                    </a:lnTo>
                    <a:lnTo>
                      <a:pt x="33" y="20"/>
                    </a:lnTo>
                    <a:lnTo>
                      <a:pt x="33" y="17"/>
                    </a:lnTo>
                    <a:lnTo>
                      <a:pt x="36" y="17"/>
                    </a:lnTo>
                    <a:lnTo>
                      <a:pt x="36" y="14"/>
                    </a:lnTo>
                    <a:lnTo>
                      <a:pt x="36" y="12"/>
                    </a:lnTo>
                    <a:lnTo>
                      <a:pt x="38" y="12"/>
                    </a:lnTo>
                    <a:lnTo>
                      <a:pt x="36" y="8"/>
                    </a:lnTo>
                    <a:lnTo>
                      <a:pt x="36" y="6"/>
                    </a:lnTo>
                    <a:lnTo>
                      <a:pt x="36" y="3"/>
                    </a:lnTo>
                    <a:lnTo>
                      <a:pt x="33" y="3"/>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51" name="Line 522"/>
              <p:cNvSpPr>
                <a:spLocks noChangeShapeType="1"/>
              </p:cNvSpPr>
              <p:nvPr/>
            </p:nvSpPr>
            <p:spPr bwMode="auto">
              <a:xfrm>
                <a:off x="1868" y="24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52" name="Freeform 523"/>
              <p:cNvSpPr>
                <a:spLocks/>
              </p:cNvSpPr>
              <p:nvPr/>
            </p:nvSpPr>
            <p:spPr bwMode="auto">
              <a:xfrm>
                <a:off x="1868" y="2466"/>
                <a:ext cx="5" cy="8"/>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w 19"/>
                  <a:gd name="T27" fmla="*/ 0 h 34"/>
                  <a:gd name="T28" fmla="*/ 0 w 19"/>
                  <a:gd name="T29" fmla="*/ 0 h 34"/>
                  <a:gd name="T30" fmla="*/ 0 w 19"/>
                  <a:gd name="T31" fmla="*/ 0 h 34"/>
                  <a:gd name="T32" fmla="*/ 0 w 19"/>
                  <a:gd name="T33" fmla="*/ 0 h 34"/>
                  <a:gd name="T34" fmla="*/ 0 w 19"/>
                  <a:gd name="T35" fmla="*/ 0 h 34"/>
                  <a:gd name="T36" fmla="*/ 0 w 19"/>
                  <a:gd name="T37" fmla="*/ 0 h 34"/>
                  <a:gd name="T38" fmla="*/ 0 w 19"/>
                  <a:gd name="T39" fmla="*/ 0 h 34"/>
                  <a:gd name="T40" fmla="*/ 0 w 19"/>
                  <a:gd name="T41" fmla="*/ 0 h 34"/>
                  <a:gd name="T42" fmla="*/ 0 w 19"/>
                  <a:gd name="T43" fmla="*/ 0 h 34"/>
                  <a:gd name="T44" fmla="*/ 0 w 19"/>
                  <a:gd name="T45" fmla="*/ 0 h 34"/>
                  <a:gd name="T46" fmla="*/ 0 w 19"/>
                  <a:gd name="T47" fmla="*/ 0 h 34"/>
                  <a:gd name="T48" fmla="*/ 0 w 19"/>
                  <a:gd name="T49" fmla="*/ 0 h 34"/>
                  <a:gd name="T50" fmla="*/ 0 w 19"/>
                  <a:gd name="T51" fmla="*/ 0 h 34"/>
                  <a:gd name="T52" fmla="*/ 0 w 19"/>
                  <a:gd name="T53" fmla="*/ 0 h 34"/>
                  <a:gd name="T54" fmla="*/ 0 w 19"/>
                  <a:gd name="T55" fmla="*/ 0 h 34"/>
                  <a:gd name="T56" fmla="*/ 0 w 19"/>
                  <a:gd name="T57" fmla="*/ 0 h 34"/>
                  <a:gd name="T58" fmla="*/ 0 w 19"/>
                  <a:gd name="T59" fmla="*/ 0 h 34"/>
                  <a:gd name="T60" fmla="*/ 0 w 19"/>
                  <a:gd name="T61" fmla="*/ 0 h 34"/>
                  <a:gd name="T62" fmla="*/ 0 w 19"/>
                  <a:gd name="T63" fmla="*/ 0 h 34"/>
                  <a:gd name="T64" fmla="*/ 0 w 19"/>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4">
                    <a:moveTo>
                      <a:pt x="0" y="23"/>
                    </a:moveTo>
                    <a:lnTo>
                      <a:pt x="0" y="23"/>
                    </a:lnTo>
                    <a:lnTo>
                      <a:pt x="0" y="25"/>
                    </a:lnTo>
                    <a:lnTo>
                      <a:pt x="0" y="28"/>
                    </a:lnTo>
                    <a:lnTo>
                      <a:pt x="3" y="28"/>
                    </a:lnTo>
                    <a:lnTo>
                      <a:pt x="3" y="31"/>
                    </a:lnTo>
                    <a:lnTo>
                      <a:pt x="5" y="31"/>
                    </a:lnTo>
                    <a:lnTo>
                      <a:pt x="8" y="31"/>
                    </a:lnTo>
                    <a:lnTo>
                      <a:pt x="10" y="34"/>
                    </a:lnTo>
                    <a:lnTo>
                      <a:pt x="10" y="31"/>
                    </a:lnTo>
                    <a:lnTo>
                      <a:pt x="13" y="31"/>
                    </a:lnTo>
                    <a:lnTo>
                      <a:pt x="16" y="31"/>
                    </a:lnTo>
                    <a:lnTo>
                      <a:pt x="16" y="28"/>
                    </a:lnTo>
                    <a:lnTo>
                      <a:pt x="19" y="28"/>
                    </a:lnTo>
                    <a:lnTo>
                      <a:pt x="19" y="25"/>
                    </a:lnTo>
                    <a:lnTo>
                      <a:pt x="19" y="23"/>
                    </a:lnTo>
                    <a:lnTo>
                      <a:pt x="19" y="14"/>
                    </a:lnTo>
                    <a:lnTo>
                      <a:pt x="19" y="8"/>
                    </a:lnTo>
                    <a:lnTo>
                      <a:pt x="19" y="6"/>
                    </a:lnTo>
                    <a:lnTo>
                      <a:pt x="19" y="2"/>
                    </a:lnTo>
                    <a:lnTo>
                      <a:pt x="16" y="2"/>
                    </a:lnTo>
                    <a:lnTo>
                      <a:pt x="16" y="0"/>
                    </a:lnTo>
                    <a:lnTo>
                      <a:pt x="13" y="0"/>
                    </a:lnTo>
                    <a:lnTo>
                      <a:pt x="10" y="0"/>
                    </a:lnTo>
                    <a:lnTo>
                      <a:pt x="8" y="0"/>
                    </a:lnTo>
                    <a:lnTo>
                      <a:pt x="5" y="0"/>
                    </a:lnTo>
                    <a:lnTo>
                      <a:pt x="3" y="0"/>
                    </a:lnTo>
                    <a:lnTo>
                      <a:pt x="3" y="2"/>
                    </a:lnTo>
                    <a:lnTo>
                      <a:pt x="0"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253" name="Line 524"/>
              <p:cNvSpPr>
                <a:spLocks noChangeShapeType="1"/>
              </p:cNvSpPr>
              <p:nvPr/>
            </p:nvSpPr>
            <p:spPr bwMode="auto">
              <a:xfrm>
                <a:off x="1871" y="24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54" name="Freeform 525"/>
              <p:cNvSpPr>
                <a:spLocks/>
              </p:cNvSpPr>
              <p:nvPr/>
            </p:nvSpPr>
            <p:spPr bwMode="auto">
              <a:xfrm>
                <a:off x="1868" y="2466"/>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0"/>
                    </a:lnTo>
                    <a:lnTo>
                      <a:pt x="3" y="2"/>
                    </a:lnTo>
                    <a:lnTo>
                      <a:pt x="0" y="2"/>
                    </a:lnTo>
                    <a:lnTo>
                      <a:pt x="0" y="6"/>
                    </a:lnTo>
                    <a:lnTo>
                      <a:pt x="0" y="8"/>
                    </a:lnTo>
                    <a:lnTo>
                      <a:pt x="0" y="11"/>
                    </a:lnTo>
                    <a:lnTo>
                      <a:pt x="0" y="14"/>
                    </a:lnTo>
                    <a:lnTo>
                      <a:pt x="0" y="17"/>
                    </a:lnTo>
                    <a:lnTo>
                      <a:pt x="3" y="19"/>
                    </a:lnTo>
                    <a:lnTo>
                      <a:pt x="5" y="19"/>
                    </a:lnTo>
                    <a:lnTo>
                      <a:pt x="8" y="23"/>
                    </a:lnTo>
                    <a:lnTo>
                      <a:pt x="24" y="23"/>
                    </a:lnTo>
                    <a:lnTo>
                      <a:pt x="29" y="23"/>
                    </a:lnTo>
                    <a:lnTo>
                      <a:pt x="31" y="19"/>
                    </a:lnTo>
                    <a:lnTo>
                      <a:pt x="34" y="19"/>
                    </a:lnTo>
                    <a:lnTo>
                      <a:pt x="34" y="17"/>
                    </a:lnTo>
                    <a:lnTo>
                      <a:pt x="36" y="14"/>
                    </a:lnTo>
                    <a:lnTo>
                      <a:pt x="36" y="11"/>
                    </a:lnTo>
                    <a:lnTo>
                      <a:pt x="36" y="8"/>
                    </a:lnTo>
                    <a:lnTo>
                      <a:pt x="36" y="6"/>
                    </a:lnTo>
                    <a:lnTo>
                      <a:pt x="34"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55" name="Line 526"/>
              <p:cNvSpPr>
                <a:spLocks noChangeShapeType="1"/>
              </p:cNvSpPr>
              <p:nvPr/>
            </p:nvSpPr>
            <p:spPr bwMode="auto">
              <a:xfrm>
                <a:off x="1872" y="246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56" name="Freeform 527"/>
              <p:cNvSpPr>
                <a:spLocks/>
              </p:cNvSpPr>
              <p:nvPr/>
            </p:nvSpPr>
            <p:spPr bwMode="auto">
              <a:xfrm>
                <a:off x="1872" y="2463"/>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6"/>
                    </a:lnTo>
                    <a:lnTo>
                      <a:pt x="3" y="29"/>
                    </a:lnTo>
                    <a:lnTo>
                      <a:pt x="3" y="31"/>
                    </a:lnTo>
                    <a:lnTo>
                      <a:pt x="5" y="31"/>
                    </a:lnTo>
                    <a:lnTo>
                      <a:pt x="8" y="35"/>
                    </a:lnTo>
                    <a:lnTo>
                      <a:pt x="10" y="35"/>
                    </a:lnTo>
                    <a:lnTo>
                      <a:pt x="13" y="35"/>
                    </a:lnTo>
                    <a:lnTo>
                      <a:pt x="15" y="31"/>
                    </a:lnTo>
                    <a:lnTo>
                      <a:pt x="18" y="31"/>
                    </a:lnTo>
                    <a:lnTo>
                      <a:pt x="18" y="29"/>
                    </a:lnTo>
                    <a:lnTo>
                      <a:pt x="20" y="26"/>
                    </a:lnTo>
                    <a:lnTo>
                      <a:pt x="20" y="18"/>
                    </a:lnTo>
                    <a:lnTo>
                      <a:pt x="20" y="8"/>
                    </a:lnTo>
                    <a:lnTo>
                      <a:pt x="20" y="6"/>
                    </a:lnTo>
                    <a:lnTo>
                      <a:pt x="18" y="6"/>
                    </a:lnTo>
                    <a:lnTo>
                      <a:pt x="18" y="3"/>
                    </a:lnTo>
                    <a:lnTo>
                      <a:pt x="15" y="3"/>
                    </a:lnTo>
                    <a:lnTo>
                      <a:pt x="15" y="0"/>
                    </a:lnTo>
                    <a:lnTo>
                      <a:pt x="13" y="0"/>
                    </a:lnTo>
                    <a:lnTo>
                      <a:pt x="10" y="0"/>
                    </a:lnTo>
                    <a:lnTo>
                      <a:pt x="8" y="0"/>
                    </a:lnTo>
                    <a:lnTo>
                      <a:pt x="5" y="0"/>
                    </a:lnTo>
                    <a:lnTo>
                      <a:pt x="5" y="3"/>
                    </a:lnTo>
                    <a:lnTo>
                      <a:pt x="3" y="3"/>
                    </a:lnTo>
                    <a:lnTo>
                      <a:pt x="3"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257" name="Line 528"/>
              <p:cNvSpPr>
                <a:spLocks noChangeShapeType="1"/>
              </p:cNvSpPr>
              <p:nvPr/>
            </p:nvSpPr>
            <p:spPr bwMode="auto">
              <a:xfrm>
                <a:off x="1874" y="246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58" name="Freeform 529"/>
              <p:cNvSpPr>
                <a:spLocks/>
              </p:cNvSpPr>
              <p:nvPr/>
            </p:nvSpPr>
            <p:spPr bwMode="auto">
              <a:xfrm>
                <a:off x="1872" y="2463"/>
                <a:ext cx="13" cy="6"/>
              </a:xfrm>
              <a:custGeom>
                <a:avLst/>
                <a:gdLst>
                  <a:gd name="T0" fmla="*/ 0 w 52"/>
                  <a:gd name="T1" fmla="*/ 0 h 23"/>
                  <a:gd name="T2" fmla="*/ 0 w 52"/>
                  <a:gd name="T3" fmla="*/ 0 h 23"/>
                  <a:gd name="T4" fmla="*/ 0 w 52"/>
                  <a:gd name="T5" fmla="*/ 0 h 23"/>
                  <a:gd name="T6" fmla="*/ 0 w 52"/>
                  <a:gd name="T7" fmla="*/ 0 h 23"/>
                  <a:gd name="T8" fmla="*/ 0 w 52"/>
                  <a:gd name="T9" fmla="*/ 0 h 23"/>
                  <a:gd name="T10" fmla="*/ 0 w 52"/>
                  <a:gd name="T11" fmla="*/ 0 h 23"/>
                  <a:gd name="T12" fmla="*/ 0 w 52"/>
                  <a:gd name="T13" fmla="*/ 0 h 23"/>
                  <a:gd name="T14" fmla="*/ 0 w 52"/>
                  <a:gd name="T15" fmla="*/ 0 h 23"/>
                  <a:gd name="T16" fmla="*/ 0 w 52"/>
                  <a:gd name="T17" fmla="*/ 0 h 23"/>
                  <a:gd name="T18" fmla="*/ 0 w 52"/>
                  <a:gd name="T19" fmla="*/ 0 h 23"/>
                  <a:gd name="T20" fmla="*/ 0 w 52"/>
                  <a:gd name="T21" fmla="*/ 0 h 23"/>
                  <a:gd name="T22" fmla="*/ 0 w 52"/>
                  <a:gd name="T23" fmla="*/ 0 h 23"/>
                  <a:gd name="T24" fmla="*/ 0 w 52"/>
                  <a:gd name="T25" fmla="*/ 0 h 23"/>
                  <a:gd name="T26" fmla="*/ 0 w 52"/>
                  <a:gd name="T27" fmla="*/ 0 h 23"/>
                  <a:gd name="T28" fmla="*/ 0 w 52"/>
                  <a:gd name="T29" fmla="*/ 0 h 23"/>
                  <a:gd name="T30" fmla="*/ 0 w 52"/>
                  <a:gd name="T31" fmla="*/ 0 h 23"/>
                  <a:gd name="T32" fmla="*/ 0 w 52"/>
                  <a:gd name="T33" fmla="*/ 0 h 23"/>
                  <a:gd name="T34" fmla="*/ 0 w 52"/>
                  <a:gd name="T35" fmla="*/ 0 h 23"/>
                  <a:gd name="T36" fmla="*/ 0 w 52"/>
                  <a:gd name="T37" fmla="*/ 0 h 23"/>
                  <a:gd name="T38" fmla="*/ 0 w 52"/>
                  <a:gd name="T39" fmla="*/ 0 h 23"/>
                  <a:gd name="T40" fmla="*/ 0 w 52"/>
                  <a:gd name="T41" fmla="*/ 0 h 23"/>
                  <a:gd name="T42" fmla="*/ 0 w 52"/>
                  <a:gd name="T43" fmla="*/ 0 h 23"/>
                  <a:gd name="T44" fmla="*/ 0 w 52"/>
                  <a:gd name="T45" fmla="*/ 0 h 23"/>
                  <a:gd name="T46" fmla="*/ 0 w 52"/>
                  <a:gd name="T47" fmla="*/ 0 h 23"/>
                  <a:gd name="T48" fmla="*/ 0 w 52"/>
                  <a:gd name="T49" fmla="*/ 0 h 23"/>
                  <a:gd name="T50" fmla="*/ 0 w 52"/>
                  <a:gd name="T51" fmla="*/ 0 h 23"/>
                  <a:gd name="T52" fmla="*/ 0 w 52"/>
                  <a:gd name="T53" fmla="*/ 0 h 23"/>
                  <a:gd name="T54" fmla="*/ 0 w 52"/>
                  <a:gd name="T55" fmla="*/ 0 h 23"/>
                  <a:gd name="T56" fmla="*/ 0 w 52"/>
                  <a:gd name="T57" fmla="*/ 0 h 23"/>
                  <a:gd name="T58" fmla="*/ 0 w 52"/>
                  <a:gd name="T59" fmla="*/ 0 h 23"/>
                  <a:gd name="T60" fmla="*/ 0 w 52"/>
                  <a:gd name="T61" fmla="*/ 0 h 23"/>
                  <a:gd name="T62" fmla="*/ 0 w 52"/>
                  <a:gd name="T63" fmla="*/ 0 h 23"/>
                  <a:gd name="T64" fmla="*/ 0 w 52"/>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23">
                    <a:moveTo>
                      <a:pt x="10" y="0"/>
                    </a:moveTo>
                    <a:lnTo>
                      <a:pt x="8" y="0"/>
                    </a:lnTo>
                    <a:lnTo>
                      <a:pt x="5" y="0"/>
                    </a:lnTo>
                    <a:lnTo>
                      <a:pt x="5" y="3"/>
                    </a:lnTo>
                    <a:lnTo>
                      <a:pt x="3" y="3"/>
                    </a:lnTo>
                    <a:lnTo>
                      <a:pt x="3" y="6"/>
                    </a:lnTo>
                    <a:lnTo>
                      <a:pt x="0" y="6"/>
                    </a:lnTo>
                    <a:lnTo>
                      <a:pt x="0" y="8"/>
                    </a:lnTo>
                    <a:lnTo>
                      <a:pt x="0" y="12"/>
                    </a:lnTo>
                    <a:lnTo>
                      <a:pt x="0" y="14"/>
                    </a:lnTo>
                    <a:lnTo>
                      <a:pt x="3" y="18"/>
                    </a:lnTo>
                    <a:lnTo>
                      <a:pt x="3" y="20"/>
                    </a:lnTo>
                    <a:lnTo>
                      <a:pt x="5" y="20"/>
                    </a:lnTo>
                    <a:lnTo>
                      <a:pt x="5" y="23"/>
                    </a:lnTo>
                    <a:lnTo>
                      <a:pt x="8" y="23"/>
                    </a:lnTo>
                    <a:lnTo>
                      <a:pt x="37" y="23"/>
                    </a:lnTo>
                    <a:lnTo>
                      <a:pt x="45" y="23"/>
                    </a:lnTo>
                    <a:lnTo>
                      <a:pt x="47" y="20"/>
                    </a:lnTo>
                    <a:lnTo>
                      <a:pt x="50" y="20"/>
                    </a:lnTo>
                    <a:lnTo>
                      <a:pt x="50" y="18"/>
                    </a:lnTo>
                    <a:lnTo>
                      <a:pt x="52" y="14"/>
                    </a:lnTo>
                    <a:lnTo>
                      <a:pt x="52" y="12"/>
                    </a:lnTo>
                    <a:lnTo>
                      <a:pt x="52" y="8"/>
                    </a:lnTo>
                    <a:lnTo>
                      <a:pt x="52" y="6"/>
                    </a:lnTo>
                    <a:lnTo>
                      <a:pt x="50" y="6"/>
                    </a:lnTo>
                    <a:lnTo>
                      <a:pt x="50" y="3"/>
                    </a:lnTo>
                    <a:lnTo>
                      <a:pt x="47" y="3"/>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59" name="Line 530"/>
              <p:cNvSpPr>
                <a:spLocks noChangeShapeType="1"/>
              </p:cNvSpPr>
              <p:nvPr/>
            </p:nvSpPr>
            <p:spPr bwMode="auto">
              <a:xfrm>
                <a:off x="1880" y="24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60" name="Freeform 531"/>
              <p:cNvSpPr>
                <a:spLocks/>
              </p:cNvSpPr>
              <p:nvPr/>
            </p:nvSpPr>
            <p:spPr bwMode="auto">
              <a:xfrm>
                <a:off x="1880" y="2457"/>
                <a:ext cx="5" cy="12"/>
              </a:xfrm>
              <a:custGeom>
                <a:avLst/>
                <a:gdLst>
                  <a:gd name="T0" fmla="*/ 0 w 19"/>
                  <a:gd name="T1" fmla="*/ 0 h 45"/>
                  <a:gd name="T2" fmla="*/ 0 w 19"/>
                  <a:gd name="T3" fmla="*/ 0 h 45"/>
                  <a:gd name="T4" fmla="*/ 0 w 19"/>
                  <a:gd name="T5" fmla="*/ 0 h 45"/>
                  <a:gd name="T6" fmla="*/ 0 w 19"/>
                  <a:gd name="T7" fmla="*/ 0 h 45"/>
                  <a:gd name="T8" fmla="*/ 0 w 19"/>
                  <a:gd name="T9" fmla="*/ 0 h 45"/>
                  <a:gd name="T10" fmla="*/ 0 w 19"/>
                  <a:gd name="T11" fmla="*/ 0 h 45"/>
                  <a:gd name="T12" fmla="*/ 0 w 19"/>
                  <a:gd name="T13" fmla="*/ 0 h 45"/>
                  <a:gd name="T14" fmla="*/ 0 w 19"/>
                  <a:gd name="T15" fmla="*/ 0 h 45"/>
                  <a:gd name="T16" fmla="*/ 0 w 19"/>
                  <a:gd name="T17" fmla="*/ 0 h 45"/>
                  <a:gd name="T18" fmla="*/ 0 w 19"/>
                  <a:gd name="T19" fmla="*/ 0 h 45"/>
                  <a:gd name="T20" fmla="*/ 0 w 19"/>
                  <a:gd name="T21" fmla="*/ 0 h 45"/>
                  <a:gd name="T22" fmla="*/ 0 w 19"/>
                  <a:gd name="T23" fmla="*/ 0 h 45"/>
                  <a:gd name="T24" fmla="*/ 0 w 19"/>
                  <a:gd name="T25" fmla="*/ 0 h 45"/>
                  <a:gd name="T26" fmla="*/ 0 w 19"/>
                  <a:gd name="T27" fmla="*/ 0 h 45"/>
                  <a:gd name="T28" fmla="*/ 0 w 19"/>
                  <a:gd name="T29" fmla="*/ 0 h 45"/>
                  <a:gd name="T30" fmla="*/ 0 w 19"/>
                  <a:gd name="T31" fmla="*/ 0 h 45"/>
                  <a:gd name="T32" fmla="*/ 0 w 19"/>
                  <a:gd name="T33" fmla="*/ 0 h 45"/>
                  <a:gd name="T34" fmla="*/ 0 w 19"/>
                  <a:gd name="T35" fmla="*/ 0 h 45"/>
                  <a:gd name="T36" fmla="*/ 0 w 19"/>
                  <a:gd name="T37" fmla="*/ 0 h 45"/>
                  <a:gd name="T38" fmla="*/ 0 w 19"/>
                  <a:gd name="T39" fmla="*/ 0 h 45"/>
                  <a:gd name="T40" fmla="*/ 0 w 19"/>
                  <a:gd name="T41" fmla="*/ 0 h 45"/>
                  <a:gd name="T42" fmla="*/ 0 w 19"/>
                  <a:gd name="T43" fmla="*/ 0 h 45"/>
                  <a:gd name="T44" fmla="*/ 0 w 19"/>
                  <a:gd name="T45" fmla="*/ 0 h 45"/>
                  <a:gd name="T46" fmla="*/ 0 w 19"/>
                  <a:gd name="T47" fmla="*/ 0 h 45"/>
                  <a:gd name="T48" fmla="*/ 0 w 19"/>
                  <a:gd name="T49" fmla="*/ 0 h 45"/>
                  <a:gd name="T50" fmla="*/ 0 w 19"/>
                  <a:gd name="T51" fmla="*/ 0 h 45"/>
                  <a:gd name="T52" fmla="*/ 0 w 19"/>
                  <a:gd name="T53" fmla="*/ 0 h 45"/>
                  <a:gd name="T54" fmla="*/ 0 w 19"/>
                  <a:gd name="T55" fmla="*/ 0 h 45"/>
                  <a:gd name="T56" fmla="*/ 0 w 19"/>
                  <a:gd name="T57" fmla="*/ 0 h 45"/>
                  <a:gd name="T58" fmla="*/ 0 w 19"/>
                  <a:gd name="T59" fmla="*/ 0 h 45"/>
                  <a:gd name="T60" fmla="*/ 0 w 19"/>
                  <a:gd name="T61" fmla="*/ 0 h 45"/>
                  <a:gd name="T62" fmla="*/ 0 w 19"/>
                  <a:gd name="T63" fmla="*/ 0 h 45"/>
                  <a:gd name="T64" fmla="*/ 0 w 19"/>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5">
                    <a:moveTo>
                      <a:pt x="0" y="34"/>
                    </a:moveTo>
                    <a:lnTo>
                      <a:pt x="0" y="36"/>
                    </a:lnTo>
                    <a:lnTo>
                      <a:pt x="2" y="40"/>
                    </a:lnTo>
                    <a:lnTo>
                      <a:pt x="2" y="42"/>
                    </a:lnTo>
                    <a:lnTo>
                      <a:pt x="4" y="42"/>
                    </a:lnTo>
                    <a:lnTo>
                      <a:pt x="4" y="45"/>
                    </a:lnTo>
                    <a:lnTo>
                      <a:pt x="7" y="45"/>
                    </a:lnTo>
                    <a:lnTo>
                      <a:pt x="9" y="45"/>
                    </a:lnTo>
                    <a:lnTo>
                      <a:pt x="12" y="45"/>
                    </a:lnTo>
                    <a:lnTo>
                      <a:pt x="14" y="42"/>
                    </a:lnTo>
                    <a:lnTo>
                      <a:pt x="17" y="42"/>
                    </a:lnTo>
                    <a:lnTo>
                      <a:pt x="17" y="40"/>
                    </a:lnTo>
                    <a:lnTo>
                      <a:pt x="19" y="36"/>
                    </a:lnTo>
                    <a:lnTo>
                      <a:pt x="19" y="17"/>
                    </a:lnTo>
                    <a:lnTo>
                      <a:pt x="19" y="9"/>
                    </a:lnTo>
                    <a:lnTo>
                      <a:pt x="17" y="5"/>
                    </a:lnTo>
                    <a:lnTo>
                      <a:pt x="17" y="3"/>
                    </a:lnTo>
                    <a:lnTo>
                      <a:pt x="14" y="3"/>
                    </a:lnTo>
                    <a:lnTo>
                      <a:pt x="12" y="0"/>
                    </a:lnTo>
                    <a:lnTo>
                      <a:pt x="9" y="0"/>
                    </a:lnTo>
                    <a:lnTo>
                      <a:pt x="7" y="0"/>
                    </a:lnTo>
                    <a:lnTo>
                      <a:pt x="4" y="0"/>
                    </a:lnTo>
                    <a:lnTo>
                      <a:pt x="4" y="3"/>
                    </a:lnTo>
                    <a:lnTo>
                      <a:pt x="2" y="3"/>
                    </a:lnTo>
                    <a:lnTo>
                      <a:pt x="2" y="5"/>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261" name="Line 532"/>
              <p:cNvSpPr>
                <a:spLocks noChangeShapeType="1"/>
              </p:cNvSpPr>
              <p:nvPr/>
            </p:nvSpPr>
            <p:spPr bwMode="auto">
              <a:xfrm>
                <a:off x="1883" y="245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62" name="Freeform 533"/>
              <p:cNvSpPr>
                <a:spLocks/>
              </p:cNvSpPr>
              <p:nvPr/>
            </p:nvSpPr>
            <p:spPr bwMode="auto">
              <a:xfrm>
                <a:off x="1880" y="2457"/>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9" y="0"/>
                    </a:moveTo>
                    <a:lnTo>
                      <a:pt x="7" y="0"/>
                    </a:lnTo>
                    <a:lnTo>
                      <a:pt x="4" y="0"/>
                    </a:lnTo>
                    <a:lnTo>
                      <a:pt x="4" y="3"/>
                    </a:lnTo>
                    <a:lnTo>
                      <a:pt x="2" y="3"/>
                    </a:lnTo>
                    <a:lnTo>
                      <a:pt x="2" y="5"/>
                    </a:lnTo>
                    <a:lnTo>
                      <a:pt x="0" y="9"/>
                    </a:lnTo>
                    <a:lnTo>
                      <a:pt x="0" y="11"/>
                    </a:lnTo>
                    <a:lnTo>
                      <a:pt x="0" y="15"/>
                    </a:lnTo>
                    <a:lnTo>
                      <a:pt x="0" y="17"/>
                    </a:lnTo>
                    <a:lnTo>
                      <a:pt x="2" y="17"/>
                    </a:lnTo>
                    <a:lnTo>
                      <a:pt x="2" y="20"/>
                    </a:lnTo>
                    <a:lnTo>
                      <a:pt x="4" y="20"/>
                    </a:lnTo>
                    <a:lnTo>
                      <a:pt x="4" y="22"/>
                    </a:lnTo>
                    <a:lnTo>
                      <a:pt x="7" y="22"/>
                    </a:lnTo>
                    <a:lnTo>
                      <a:pt x="23" y="22"/>
                    </a:lnTo>
                    <a:lnTo>
                      <a:pt x="28" y="22"/>
                    </a:lnTo>
                    <a:lnTo>
                      <a:pt x="30" y="22"/>
                    </a:lnTo>
                    <a:lnTo>
                      <a:pt x="33" y="20"/>
                    </a:lnTo>
                    <a:lnTo>
                      <a:pt x="35" y="17"/>
                    </a:lnTo>
                    <a:lnTo>
                      <a:pt x="35" y="15"/>
                    </a:lnTo>
                    <a:lnTo>
                      <a:pt x="35" y="11"/>
                    </a:lnTo>
                    <a:lnTo>
                      <a:pt x="35" y="9"/>
                    </a:lnTo>
                    <a:lnTo>
                      <a:pt x="35" y="5"/>
                    </a:lnTo>
                    <a:lnTo>
                      <a:pt x="33" y="3"/>
                    </a:lnTo>
                    <a:lnTo>
                      <a:pt x="30" y="0"/>
                    </a:lnTo>
                    <a:lnTo>
                      <a:pt x="25"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4263" name="Line 534"/>
              <p:cNvSpPr>
                <a:spLocks noChangeShapeType="1"/>
              </p:cNvSpPr>
              <p:nvPr/>
            </p:nvSpPr>
            <p:spPr bwMode="auto">
              <a:xfrm>
                <a:off x="1884" y="246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64" name="Freeform 535"/>
              <p:cNvSpPr>
                <a:spLocks/>
              </p:cNvSpPr>
              <p:nvPr/>
            </p:nvSpPr>
            <p:spPr bwMode="auto">
              <a:xfrm>
                <a:off x="1884" y="2451"/>
                <a:ext cx="5" cy="12"/>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4"/>
                    </a:moveTo>
                    <a:lnTo>
                      <a:pt x="0" y="38"/>
                    </a:lnTo>
                    <a:lnTo>
                      <a:pt x="3" y="40"/>
                    </a:lnTo>
                    <a:lnTo>
                      <a:pt x="3" y="43"/>
                    </a:lnTo>
                    <a:lnTo>
                      <a:pt x="5" y="43"/>
                    </a:lnTo>
                    <a:lnTo>
                      <a:pt x="9" y="45"/>
                    </a:lnTo>
                    <a:lnTo>
                      <a:pt x="11" y="45"/>
                    </a:lnTo>
                    <a:lnTo>
                      <a:pt x="14" y="45"/>
                    </a:lnTo>
                    <a:lnTo>
                      <a:pt x="16" y="45"/>
                    </a:lnTo>
                    <a:lnTo>
                      <a:pt x="19" y="43"/>
                    </a:lnTo>
                    <a:lnTo>
                      <a:pt x="21" y="40"/>
                    </a:lnTo>
                    <a:lnTo>
                      <a:pt x="21" y="38"/>
                    </a:lnTo>
                    <a:lnTo>
                      <a:pt x="21" y="17"/>
                    </a:lnTo>
                    <a:lnTo>
                      <a:pt x="21" y="11"/>
                    </a:lnTo>
                    <a:lnTo>
                      <a:pt x="21" y="9"/>
                    </a:lnTo>
                    <a:lnTo>
                      <a:pt x="21" y="6"/>
                    </a:lnTo>
                    <a:lnTo>
                      <a:pt x="19" y="6"/>
                    </a:lnTo>
                    <a:lnTo>
                      <a:pt x="19" y="3"/>
                    </a:lnTo>
                    <a:lnTo>
                      <a:pt x="16" y="3"/>
                    </a:lnTo>
                    <a:lnTo>
                      <a:pt x="14" y="3"/>
                    </a:lnTo>
                    <a:lnTo>
                      <a:pt x="11" y="0"/>
                    </a:lnTo>
                    <a:lnTo>
                      <a:pt x="11" y="3"/>
                    </a:lnTo>
                    <a:lnTo>
                      <a:pt x="9" y="3"/>
                    </a:lnTo>
                    <a:lnTo>
                      <a:pt x="5" y="3"/>
                    </a:lnTo>
                    <a:lnTo>
                      <a:pt x="3" y="6"/>
                    </a:lnTo>
                    <a:lnTo>
                      <a:pt x="3"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265" name="Line 536"/>
              <p:cNvSpPr>
                <a:spLocks noChangeShapeType="1"/>
              </p:cNvSpPr>
              <p:nvPr/>
            </p:nvSpPr>
            <p:spPr bwMode="auto">
              <a:xfrm>
                <a:off x="1886" y="245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66" name="Freeform 537"/>
              <p:cNvSpPr>
                <a:spLocks/>
              </p:cNvSpPr>
              <p:nvPr/>
            </p:nvSpPr>
            <p:spPr bwMode="auto">
              <a:xfrm>
                <a:off x="1884" y="2451"/>
                <a:ext cx="30" cy="6"/>
              </a:xfrm>
              <a:custGeom>
                <a:avLst/>
                <a:gdLst>
                  <a:gd name="T0" fmla="*/ 0 w 120"/>
                  <a:gd name="T1" fmla="*/ 0 h 23"/>
                  <a:gd name="T2" fmla="*/ 0 w 120"/>
                  <a:gd name="T3" fmla="*/ 0 h 23"/>
                  <a:gd name="T4" fmla="*/ 0 w 120"/>
                  <a:gd name="T5" fmla="*/ 0 h 23"/>
                  <a:gd name="T6" fmla="*/ 0 w 120"/>
                  <a:gd name="T7" fmla="*/ 0 h 23"/>
                  <a:gd name="T8" fmla="*/ 0 w 120"/>
                  <a:gd name="T9" fmla="*/ 0 h 23"/>
                  <a:gd name="T10" fmla="*/ 0 w 120"/>
                  <a:gd name="T11" fmla="*/ 0 h 23"/>
                  <a:gd name="T12" fmla="*/ 0 w 120"/>
                  <a:gd name="T13" fmla="*/ 0 h 23"/>
                  <a:gd name="T14" fmla="*/ 0 w 120"/>
                  <a:gd name="T15" fmla="*/ 0 h 23"/>
                  <a:gd name="T16" fmla="*/ 0 w 120"/>
                  <a:gd name="T17" fmla="*/ 0 h 23"/>
                  <a:gd name="T18" fmla="*/ 0 w 120"/>
                  <a:gd name="T19" fmla="*/ 0 h 23"/>
                  <a:gd name="T20" fmla="*/ 0 w 120"/>
                  <a:gd name="T21" fmla="*/ 0 h 23"/>
                  <a:gd name="T22" fmla="*/ 0 w 120"/>
                  <a:gd name="T23" fmla="*/ 0 h 23"/>
                  <a:gd name="T24" fmla="*/ 0 w 120"/>
                  <a:gd name="T25" fmla="*/ 0 h 23"/>
                  <a:gd name="T26" fmla="*/ 0 w 120"/>
                  <a:gd name="T27" fmla="*/ 0 h 23"/>
                  <a:gd name="T28" fmla="*/ 0 w 120"/>
                  <a:gd name="T29" fmla="*/ 0 h 23"/>
                  <a:gd name="T30" fmla="*/ 0 w 120"/>
                  <a:gd name="T31" fmla="*/ 0 h 23"/>
                  <a:gd name="T32" fmla="*/ 0 w 120"/>
                  <a:gd name="T33" fmla="*/ 0 h 23"/>
                  <a:gd name="T34" fmla="*/ 0 w 120"/>
                  <a:gd name="T35" fmla="*/ 0 h 23"/>
                  <a:gd name="T36" fmla="*/ 0 w 120"/>
                  <a:gd name="T37" fmla="*/ 0 h 23"/>
                  <a:gd name="T38" fmla="*/ 0 w 120"/>
                  <a:gd name="T39" fmla="*/ 0 h 23"/>
                  <a:gd name="T40" fmla="*/ 0 w 120"/>
                  <a:gd name="T41" fmla="*/ 0 h 23"/>
                  <a:gd name="T42" fmla="*/ 0 w 120"/>
                  <a:gd name="T43" fmla="*/ 0 h 23"/>
                  <a:gd name="T44" fmla="*/ 0 w 120"/>
                  <a:gd name="T45" fmla="*/ 0 h 23"/>
                  <a:gd name="T46" fmla="*/ 0 w 120"/>
                  <a:gd name="T47" fmla="*/ 0 h 23"/>
                  <a:gd name="T48" fmla="*/ 0 w 120"/>
                  <a:gd name="T49" fmla="*/ 0 h 23"/>
                  <a:gd name="T50" fmla="*/ 0 w 120"/>
                  <a:gd name="T51" fmla="*/ 0 h 23"/>
                  <a:gd name="T52" fmla="*/ 0 w 120"/>
                  <a:gd name="T53" fmla="*/ 0 h 23"/>
                  <a:gd name="T54" fmla="*/ 0 w 120"/>
                  <a:gd name="T55" fmla="*/ 0 h 23"/>
                  <a:gd name="T56" fmla="*/ 0 w 120"/>
                  <a:gd name="T57" fmla="*/ 0 h 23"/>
                  <a:gd name="T58" fmla="*/ 0 w 120"/>
                  <a:gd name="T59" fmla="*/ 0 h 23"/>
                  <a:gd name="T60" fmla="*/ 0 w 120"/>
                  <a:gd name="T61" fmla="*/ 0 h 23"/>
                  <a:gd name="T62" fmla="*/ 0 w 120"/>
                  <a:gd name="T63" fmla="*/ 0 h 23"/>
                  <a:gd name="T64" fmla="*/ 0 w 120"/>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0" h="23">
                    <a:moveTo>
                      <a:pt x="11" y="0"/>
                    </a:moveTo>
                    <a:lnTo>
                      <a:pt x="11" y="3"/>
                    </a:lnTo>
                    <a:lnTo>
                      <a:pt x="9" y="3"/>
                    </a:lnTo>
                    <a:lnTo>
                      <a:pt x="5" y="3"/>
                    </a:lnTo>
                    <a:lnTo>
                      <a:pt x="3" y="6"/>
                    </a:lnTo>
                    <a:lnTo>
                      <a:pt x="3" y="9"/>
                    </a:lnTo>
                    <a:lnTo>
                      <a:pt x="0" y="11"/>
                    </a:lnTo>
                    <a:lnTo>
                      <a:pt x="0" y="15"/>
                    </a:lnTo>
                    <a:lnTo>
                      <a:pt x="3" y="17"/>
                    </a:lnTo>
                    <a:lnTo>
                      <a:pt x="3" y="20"/>
                    </a:lnTo>
                    <a:lnTo>
                      <a:pt x="5" y="23"/>
                    </a:lnTo>
                    <a:lnTo>
                      <a:pt x="9" y="23"/>
                    </a:lnTo>
                    <a:lnTo>
                      <a:pt x="11" y="23"/>
                    </a:lnTo>
                    <a:lnTo>
                      <a:pt x="107" y="23"/>
                    </a:lnTo>
                    <a:lnTo>
                      <a:pt x="112" y="23"/>
                    </a:lnTo>
                    <a:lnTo>
                      <a:pt x="115" y="23"/>
                    </a:lnTo>
                    <a:lnTo>
                      <a:pt x="118" y="20"/>
                    </a:lnTo>
                    <a:lnTo>
                      <a:pt x="120" y="17"/>
                    </a:lnTo>
                    <a:lnTo>
                      <a:pt x="120" y="15"/>
                    </a:lnTo>
                    <a:lnTo>
                      <a:pt x="120" y="11"/>
                    </a:lnTo>
                    <a:lnTo>
                      <a:pt x="120" y="9"/>
                    </a:lnTo>
                    <a:lnTo>
                      <a:pt x="118" y="6"/>
                    </a:lnTo>
                    <a:lnTo>
                      <a:pt x="115" y="3"/>
                    </a:lnTo>
                    <a:lnTo>
                      <a:pt x="112" y="3"/>
                    </a:lnTo>
                    <a:lnTo>
                      <a:pt x="107"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267" name="Line 538"/>
              <p:cNvSpPr>
                <a:spLocks noChangeShapeType="1"/>
              </p:cNvSpPr>
              <p:nvPr/>
            </p:nvSpPr>
            <p:spPr bwMode="auto">
              <a:xfrm>
                <a:off x="1909" y="245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68" name="Freeform 539"/>
              <p:cNvSpPr>
                <a:spLocks/>
              </p:cNvSpPr>
              <p:nvPr/>
            </p:nvSpPr>
            <p:spPr bwMode="auto">
              <a:xfrm>
                <a:off x="1909" y="2438"/>
                <a:ext cx="5" cy="19"/>
              </a:xfrm>
              <a:custGeom>
                <a:avLst/>
                <a:gdLst>
                  <a:gd name="T0" fmla="*/ 0 w 21"/>
                  <a:gd name="T1" fmla="*/ 0 h 77"/>
                  <a:gd name="T2" fmla="*/ 0 w 21"/>
                  <a:gd name="T3" fmla="*/ 0 h 77"/>
                  <a:gd name="T4" fmla="*/ 0 w 21"/>
                  <a:gd name="T5" fmla="*/ 0 h 77"/>
                  <a:gd name="T6" fmla="*/ 0 w 21"/>
                  <a:gd name="T7" fmla="*/ 0 h 77"/>
                  <a:gd name="T8" fmla="*/ 0 w 21"/>
                  <a:gd name="T9" fmla="*/ 0 h 77"/>
                  <a:gd name="T10" fmla="*/ 0 w 21"/>
                  <a:gd name="T11" fmla="*/ 0 h 77"/>
                  <a:gd name="T12" fmla="*/ 0 w 21"/>
                  <a:gd name="T13" fmla="*/ 0 h 77"/>
                  <a:gd name="T14" fmla="*/ 0 w 21"/>
                  <a:gd name="T15" fmla="*/ 0 h 77"/>
                  <a:gd name="T16" fmla="*/ 0 w 21"/>
                  <a:gd name="T17" fmla="*/ 0 h 77"/>
                  <a:gd name="T18" fmla="*/ 0 w 21"/>
                  <a:gd name="T19" fmla="*/ 0 h 77"/>
                  <a:gd name="T20" fmla="*/ 0 w 21"/>
                  <a:gd name="T21" fmla="*/ 0 h 77"/>
                  <a:gd name="T22" fmla="*/ 0 w 21"/>
                  <a:gd name="T23" fmla="*/ 0 h 77"/>
                  <a:gd name="T24" fmla="*/ 0 w 21"/>
                  <a:gd name="T25" fmla="*/ 0 h 77"/>
                  <a:gd name="T26" fmla="*/ 0 w 21"/>
                  <a:gd name="T27" fmla="*/ 0 h 77"/>
                  <a:gd name="T28" fmla="*/ 0 w 21"/>
                  <a:gd name="T29" fmla="*/ 0 h 77"/>
                  <a:gd name="T30" fmla="*/ 0 w 21"/>
                  <a:gd name="T31" fmla="*/ 0 h 77"/>
                  <a:gd name="T32" fmla="*/ 0 w 21"/>
                  <a:gd name="T33" fmla="*/ 0 h 77"/>
                  <a:gd name="T34" fmla="*/ 0 w 21"/>
                  <a:gd name="T35" fmla="*/ 0 h 77"/>
                  <a:gd name="T36" fmla="*/ 0 w 21"/>
                  <a:gd name="T37" fmla="*/ 0 h 77"/>
                  <a:gd name="T38" fmla="*/ 0 w 21"/>
                  <a:gd name="T39" fmla="*/ 0 h 77"/>
                  <a:gd name="T40" fmla="*/ 0 w 21"/>
                  <a:gd name="T41" fmla="*/ 0 h 77"/>
                  <a:gd name="T42" fmla="*/ 0 w 21"/>
                  <a:gd name="T43" fmla="*/ 0 h 77"/>
                  <a:gd name="T44" fmla="*/ 0 w 21"/>
                  <a:gd name="T45" fmla="*/ 0 h 77"/>
                  <a:gd name="T46" fmla="*/ 0 w 21"/>
                  <a:gd name="T47" fmla="*/ 0 h 77"/>
                  <a:gd name="T48" fmla="*/ 0 w 21"/>
                  <a:gd name="T49" fmla="*/ 0 h 77"/>
                  <a:gd name="T50" fmla="*/ 0 w 21"/>
                  <a:gd name="T51" fmla="*/ 0 h 77"/>
                  <a:gd name="T52" fmla="*/ 0 w 21"/>
                  <a:gd name="T53" fmla="*/ 0 h 77"/>
                  <a:gd name="T54" fmla="*/ 0 w 21"/>
                  <a:gd name="T55" fmla="*/ 0 h 77"/>
                  <a:gd name="T56" fmla="*/ 0 w 21"/>
                  <a:gd name="T57" fmla="*/ 0 h 77"/>
                  <a:gd name="T58" fmla="*/ 0 w 21"/>
                  <a:gd name="T59" fmla="*/ 0 h 77"/>
                  <a:gd name="T60" fmla="*/ 0 w 21"/>
                  <a:gd name="T61" fmla="*/ 0 h 77"/>
                  <a:gd name="T62" fmla="*/ 0 w 21"/>
                  <a:gd name="T63" fmla="*/ 0 h 77"/>
                  <a:gd name="T64" fmla="*/ 0 w 21"/>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7">
                    <a:moveTo>
                      <a:pt x="0" y="65"/>
                    </a:moveTo>
                    <a:lnTo>
                      <a:pt x="0" y="69"/>
                    </a:lnTo>
                    <a:lnTo>
                      <a:pt x="0" y="71"/>
                    </a:lnTo>
                    <a:lnTo>
                      <a:pt x="3" y="74"/>
                    </a:lnTo>
                    <a:lnTo>
                      <a:pt x="5" y="77"/>
                    </a:lnTo>
                    <a:lnTo>
                      <a:pt x="8" y="77"/>
                    </a:lnTo>
                    <a:lnTo>
                      <a:pt x="10" y="77"/>
                    </a:lnTo>
                    <a:lnTo>
                      <a:pt x="13" y="77"/>
                    </a:lnTo>
                    <a:lnTo>
                      <a:pt x="16" y="77"/>
                    </a:lnTo>
                    <a:lnTo>
                      <a:pt x="19" y="74"/>
                    </a:lnTo>
                    <a:lnTo>
                      <a:pt x="21" y="71"/>
                    </a:lnTo>
                    <a:lnTo>
                      <a:pt x="21" y="69"/>
                    </a:lnTo>
                    <a:lnTo>
                      <a:pt x="21" y="15"/>
                    </a:lnTo>
                    <a:lnTo>
                      <a:pt x="21" y="9"/>
                    </a:lnTo>
                    <a:lnTo>
                      <a:pt x="19" y="6"/>
                    </a:lnTo>
                    <a:lnTo>
                      <a:pt x="19" y="4"/>
                    </a:lnTo>
                    <a:lnTo>
                      <a:pt x="16" y="4"/>
                    </a:lnTo>
                    <a:lnTo>
                      <a:pt x="13" y="0"/>
                    </a:lnTo>
                    <a:lnTo>
                      <a:pt x="10" y="0"/>
                    </a:lnTo>
                    <a:lnTo>
                      <a:pt x="8" y="0"/>
                    </a:lnTo>
                    <a:lnTo>
                      <a:pt x="5" y="0"/>
                    </a:lnTo>
                    <a:lnTo>
                      <a:pt x="5" y="4"/>
                    </a:lnTo>
                    <a:lnTo>
                      <a:pt x="3" y="4"/>
                    </a:lnTo>
                    <a:lnTo>
                      <a:pt x="3" y="6"/>
                    </a:lnTo>
                    <a:lnTo>
                      <a:pt x="0" y="9"/>
                    </a:lnTo>
                    <a:lnTo>
                      <a:pt x="0" y="12"/>
                    </a:lnTo>
                    <a:lnTo>
                      <a:pt x="0" y="65"/>
                    </a:lnTo>
                    <a:close/>
                  </a:path>
                </a:pathLst>
              </a:custGeom>
              <a:solidFill>
                <a:srgbClr val="000000"/>
              </a:solidFill>
              <a:ln w="6350">
                <a:solidFill>
                  <a:srgbClr val="000000"/>
                </a:solidFill>
                <a:prstDash val="solid"/>
                <a:round/>
                <a:headEnd/>
                <a:tailEnd/>
              </a:ln>
            </p:spPr>
            <p:txBody>
              <a:bodyPr/>
              <a:lstStyle/>
              <a:p>
                <a:endParaRPr lang="de-DE"/>
              </a:p>
            </p:txBody>
          </p:sp>
          <p:sp>
            <p:nvSpPr>
              <p:cNvPr id="44269" name="Line 540"/>
              <p:cNvSpPr>
                <a:spLocks noChangeShapeType="1"/>
              </p:cNvSpPr>
              <p:nvPr/>
            </p:nvSpPr>
            <p:spPr bwMode="auto">
              <a:xfrm>
                <a:off x="1911" y="24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70" name="Freeform 541"/>
              <p:cNvSpPr>
                <a:spLocks/>
              </p:cNvSpPr>
              <p:nvPr/>
            </p:nvSpPr>
            <p:spPr bwMode="auto">
              <a:xfrm>
                <a:off x="1909" y="2438"/>
                <a:ext cx="8"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5" y="4"/>
                    </a:lnTo>
                    <a:lnTo>
                      <a:pt x="3" y="4"/>
                    </a:lnTo>
                    <a:lnTo>
                      <a:pt x="3" y="6"/>
                    </a:lnTo>
                    <a:lnTo>
                      <a:pt x="0" y="9"/>
                    </a:lnTo>
                    <a:lnTo>
                      <a:pt x="0" y="12"/>
                    </a:lnTo>
                    <a:lnTo>
                      <a:pt x="0" y="15"/>
                    </a:lnTo>
                    <a:lnTo>
                      <a:pt x="0" y="17"/>
                    </a:lnTo>
                    <a:lnTo>
                      <a:pt x="3" y="17"/>
                    </a:lnTo>
                    <a:lnTo>
                      <a:pt x="3" y="20"/>
                    </a:lnTo>
                    <a:lnTo>
                      <a:pt x="5" y="20"/>
                    </a:lnTo>
                    <a:lnTo>
                      <a:pt x="5" y="23"/>
                    </a:lnTo>
                    <a:lnTo>
                      <a:pt x="8" y="23"/>
                    </a:lnTo>
                    <a:lnTo>
                      <a:pt x="24" y="23"/>
                    </a:lnTo>
                    <a:lnTo>
                      <a:pt x="29" y="23"/>
                    </a:lnTo>
                    <a:lnTo>
                      <a:pt x="31" y="23"/>
                    </a:lnTo>
                    <a:lnTo>
                      <a:pt x="33" y="20"/>
                    </a:lnTo>
                    <a:lnTo>
                      <a:pt x="36" y="17"/>
                    </a:lnTo>
                    <a:lnTo>
                      <a:pt x="36" y="15"/>
                    </a:lnTo>
                    <a:lnTo>
                      <a:pt x="36" y="12"/>
                    </a:lnTo>
                    <a:lnTo>
                      <a:pt x="36" y="9"/>
                    </a:lnTo>
                    <a:lnTo>
                      <a:pt x="36" y="6"/>
                    </a:lnTo>
                    <a:lnTo>
                      <a:pt x="33"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71" name="Line 542"/>
              <p:cNvSpPr>
                <a:spLocks noChangeShapeType="1"/>
              </p:cNvSpPr>
              <p:nvPr/>
            </p:nvSpPr>
            <p:spPr bwMode="auto">
              <a:xfrm>
                <a:off x="1912" y="24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72" name="Freeform 543"/>
              <p:cNvSpPr>
                <a:spLocks/>
              </p:cNvSpPr>
              <p:nvPr/>
            </p:nvSpPr>
            <p:spPr bwMode="auto">
              <a:xfrm>
                <a:off x="1912" y="2430"/>
                <a:ext cx="5" cy="14"/>
              </a:xfrm>
              <a:custGeom>
                <a:avLst/>
                <a:gdLst>
                  <a:gd name="T0" fmla="*/ 0 w 20"/>
                  <a:gd name="T1" fmla="*/ 0 h 54"/>
                  <a:gd name="T2" fmla="*/ 0 w 20"/>
                  <a:gd name="T3" fmla="*/ 0 h 54"/>
                  <a:gd name="T4" fmla="*/ 0 w 20"/>
                  <a:gd name="T5" fmla="*/ 0 h 54"/>
                  <a:gd name="T6" fmla="*/ 0 w 20"/>
                  <a:gd name="T7" fmla="*/ 0 h 54"/>
                  <a:gd name="T8" fmla="*/ 0 w 20"/>
                  <a:gd name="T9" fmla="*/ 0 h 54"/>
                  <a:gd name="T10" fmla="*/ 0 w 20"/>
                  <a:gd name="T11" fmla="*/ 0 h 54"/>
                  <a:gd name="T12" fmla="*/ 0 w 20"/>
                  <a:gd name="T13" fmla="*/ 0 h 54"/>
                  <a:gd name="T14" fmla="*/ 0 w 20"/>
                  <a:gd name="T15" fmla="*/ 0 h 54"/>
                  <a:gd name="T16" fmla="*/ 0 w 20"/>
                  <a:gd name="T17" fmla="*/ 0 h 54"/>
                  <a:gd name="T18" fmla="*/ 0 w 20"/>
                  <a:gd name="T19" fmla="*/ 0 h 54"/>
                  <a:gd name="T20" fmla="*/ 0 w 20"/>
                  <a:gd name="T21" fmla="*/ 0 h 54"/>
                  <a:gd name="T22" fmla="*/ 0 w 20"/>
                  <a:gd name="T23" fmla="*/ 0 h 54"/>
                  <a:gd name="T24" fmla="*/ 0 w 20"/>
                  <a:gd name="T25" fmla="*/ 0 h 54"/>
                  <a:gd name="T26" fmla="*/ 0 w 20"/>
                  <a:gd name="T27" fmla="*/ 0 h 54"/>
                  <a:gd name="T28" fmla="*/ 0 w 20"/>
                  <a:gd name="T29" fmla="*/ 0 h 54"/>
                  <a:gd name="T30" fmla="*/ 0 w 20"/>
                  <a:gd name="T31" fmla="*/ 0 h 54"/>
                  <a:gd name="T32" fmla="*/ 0 w 20"/>
                  <a:gd name="T33" fmla="*/ 0 h 54"/>
                  <a:gd name="T34" fmla="*/ 0 w 20"/>
                  <a:gd name="T35" fmla="*/ 0 h 54"/>
                  <a:gd name="T36" fmla="*/ 0 w 20"/>
                  <a:gd name="T37" fmla="*/ 0 h 54"/>
                  <a:gd name="T38" fmla="*/ 0 w 20"/>
                  <a:gd name="T39" fmla="*/ 0 h 54"/>
                  <a:gd name="T40" fmla="*/ 0 w 20"/>
                  <a:gd name="T41" fmla="*/ 0 h 54"/>
                  <a:gd name="T42" fmla="*/ 0 w 20"/>
                  <a:gd name="T43" fmla="*/ 0 h 54"/>
                  <a:gd name="T44" fmla="*/ 0 w 20"/>
                  <a:gd name="T45" fmla="*/ 0 h 54"/>
                  <a:gd name="T46" fmla="*/ 0 w 20"/>
                  <a:gd name="T47" fmla="*/ 0 h 54"/>
                  <a:gd name="T48" fmla="*/ 0 w 20"/>
                  <a:gd name="T49" fmla="*/ 0 h 54"/>
                  <a:gd name="T50" fmla="*/ 0 w 20"/>
                  <a:gd name="T51" fmla="*/ 0 h 54"/>
                  <a:gd name="T52" fmla="*/ 0 w 20"/>
                  <a:gd name="T53" fmla="*/ 0 h 54"/>
                  <a:gd name="T54" fmla="*/ 0 w 20"/>
                  <a:gd name="T55" fmla="*/ 0 h 54"/>
                  <a:gd name="T56" fmla="*/ 0 w 20"/>
                  <a:gd name="T57" fmla="*/ 0 h 54"/>
                  <a:gd name="T58" fmla="*/ 0 w 20"/>
                  <a:gd name="T59" fmla="*/ 0 h 54"/>
                  <a:gd name="T60" fmla="*/ 0 w 20"/>
                  <a:gd name="T61" fmla="*/ 0 h 54"/>
                  <a:gd name="T62" fmla="*/ 0 w 20"/>
                  <a:gd name="T63" fmla="*/ 0 h 54"/>
                  <a:gd name="T64" fmla="*/ 0 w 20"/>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4">
                    <a:moveTo>
                      <a:pt x="0" y="43"/>
                    </a:moveTo>
                    <a:lnTo>
                      <a:pt x="0" y="46"/>
                    </a:lnTo>
                    <a:lnTo>
                      <a:pt x="3" y="48"/>
                    </a:lnTo>
                    <a:lnTo>
                      <a:pt x="5" y="51"/>
                    </a:lnTo>
                    <a:lnTo>
                      <a:pt x="8" y="54"/>
                    </a:lnTo>
                    <a:lnTo>
                      <a:pt x="10" y="54"/>
                    </a:lnTo>
                    <a:lnTo>
                      <a:pt x="13" y="54"/>
                    </a:lnTo>
                    <a:lnTo>
                      <a:pt x="15" y="54"/>
                    </a:lnTo>
                    <a:lnTo>
                      <a:pt x="17" y="51"/>
                    </a:lnTo>
                    <a:lnTo>
                      <a:pt x="20" y="48"/>
                    </a:lnTo>
                    <a:lnTo>
                      <a:pt x="20" y="46"/>
                    </a:lnTo>
                    <a:lnTo>
                      <a:pt x="20" y="14"/>
                    </a:lnTo>
                    <a:lnTo>
                      <a:pt x="20" y="8"/>
                    </a:lnTo>
                    <a:lnTo>
                      <a:pt x="20" y="6"/>
                    </a:lnTo>
                    <a:lnTo>
                      <a:pt x="20" y="3"/>
                    </a:lnTo>
                    <a:lnTo>
                      <a:pt x="17" y="3"/>
                    </a:lnTo>
                    <a:lnTo>
                      <a:pt x="17" y="0"/>
                    </a:lnTo>
                    <a:lnTo>
                      <a:pt x="15" y="0"/>
                    </a:lnTo>
                    <a:lnTo>
                      <a:pt x="13" y="0"/>
                    </a:lnTo>
                    <a:lnTo>
                      <a:pt x="10" y="0"/>
                    </a:lnTo>
                    <a:lnTo>
                      <a:pt x="8" y="0"/>
                    </a:lnTo>
                    <a:lnTo>
                      <a:pt x="5" y="0"/>
                    </a:lnTo>
                    <a:lnTo>
                      <a:pt x="5" y="3"/>
                    </a:lnTo>
                    <a:lnTo>
                      <a:pt x="3" y="3"/>
                    </a:lnTo>
                    <a:lnTo>
                      <a:pt x="3" y="6"/>
                    </a:lnTo>
                    <a:lnTo>
                      <a:pt x="0" y="12"/>
                    </a:lnTo>
                    <a:lnTo>
                      <a:pt x="0" y="43"/>
                    </a:lnTo>
                    <a:close/>
                  </a:path>
                </a:pathLst>
              </a:custGeom>
              <a:solidFill>
                <a:srgbClr val="000000"/>
              </a:solidFill>
              <a:ln w="6350">
                <a:solidFill>
                  <a:srgbClr val="000000"/>
                </a:solidFill>
                <a:prstDash val="solid"/>
                <a:round/>
                <a:headEnd/>
                <a:tailEnd/>
              </a:ln>
            </p:spPr>
            <p:txBody>
              <a:bodyPr/>
              <a:lstStyle/>
              <a:p>
                <a:endParaRPr lang="de-DE"/>
              </a:p>
            </p:txBody>
          </p:sp>
          <p:sp>
            <p:nvSpPr>
              <p:cNvPr id="44273" name="Line 544"/>
              <p:cNvSpPr>
                <a:spLocks noChangeShapeType="1"/>
              </p:cNvSpPr>
              <p:nvPr/>
            </p:nvSpPr>
            <p:spPr bwMode="auto">
              <a:xfrm>
                <a:off x="1915" y="24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74" name="Freeform 545"/>
              <p:cNvSpPr>
                <a:spLocks/>
              </p:cNvSpPr>
              <p:nvPr/>
            </p:nvSpPr>
            <p:spPr bwMode="auto">
              <a:xfrm>
                <a:off x="1912" y="2430"/>
                <a:ext cx="18" cy="6"/>
              </a:xfrm>
              <a:custGeom>
                <a:avLst/>
                <a:gdLst>
                  <a:gd name="T0" fmla="*/ 0 w 71"/>
                  <a:gd name="T1" fmla="*/ 0 h 23"/>
                  <a:gd name="T2" fmla="*/ 0 w 71"/>
                  <a:gd name="T3" fmla="*/ 0 h 23"/>
                  <a:gd name="T4" fmla="*/ 0 w 71"/>
                  <a:gd name="T5" fmla="*/ 0 h 23"/>
                  <a:gd name="T6" fmla="*/ 0 w 71"/>
                  <a:gd name="T7" fmla="*/ 0 h 23"/>
                  <a:gd name="T8" fmla="*/ 0 w 71"/>
                  <a:gd name="T9" fmla="*/ 0 h 23"/>
                  <a:gd name="T10" fmla="*/ 0 w 71"/>
                  <a:gd name="T11" fmla="*/ 0 h 23"/>
                  <a:gd name="T12" fmla="*/ 0 w 71"/>
                  <a:gd name="T13" fmla="*/ 0 h 23"/>
                  <a:gd name="T14" fmla="*/ 0 w 71"/>
                  <a:gd name="T15" fmla="*/ 0 h 23"/>
                  <a:gd name="T16" fmla="*/ 0 w 71"/>
                  <a:gd name="T17" fmla="*/ 0 h 23"/>
                  <a:gd name="T18" fmla="*/ 0 w 71"/>
                  <a:gd name="T19" fmla="*/ 0 h 23"/>
                  <a:gd name="T20" fmla="*/ 0 w 71"/>
                  <a:gd name="T21" fmla="*/ 0 h 23"/>
                  <a:gd name="T22" fmla="*/ 0 w 71"/>
                  <a:gd name="T23" fmla="*/ 0 h 23"/>
                  <a:gd name="T24" fmla="*/ 0 w 71"/>
                  <a:gd name="T25" fmla="*/ 0 h 23"/>
                  <a:gd name="T26" fmla="*/ 0 w 71"/>
                  <a:gd name="T27" fmla="*/ 0 h 23"/>
                  <a:gd name="T28" fmla="*/ 0 w 71"/>
                  <a:gd name="T29" fmla="*/ 0 h 23"/>
                  <a:gd name="T30" fmla="*/ 0 w 71"/>
                  <a:gd name="T31" fmla="*/ 0 h 23"/>
                  <a:gd name="T32" fmla="*/ 0 w 71"/>
                  <a:gd name="T33" fmla="*/ 0 h 23"/>
                  <a:gd name="T34" fmla="*/ 0 w 71"/>
                  <a:gd name="T35" fmla="*/ 0 h 23"/>
                  <a:gd name="T36" fmla="*/ 0 w 71"/>
                  <a:gd name="T37" fmla="*/ 0 h 23"/>
                  <a:gd name="T38" fmla="*/ 0 w 71"/>
                  <a:gd name="T39" fmla="*/ 0 h 23"/>
                  <a:gd name="T40" fmla="*/ 0 w 71"/>
                  <a:gd name="T41" fmla="*/ 0 h 23"/>
                  <a:gd name="T42" fmla="*/ 0 w 71"/>
                  <a:gd name="T43" fmla="*/ 0 h 23"/>
                  <a:gd name="T44" fmla="*/ 0 w 71"/>
                  <a:gd name="T45" fmla="*/ 0 h 23"/>
                  <a:gd name="T46" fmla="*/ 0 w 71"/>
                  <a:gd name="T47" fmla="*/ 0 h 23"/>
                  <a:gd name="T48" fmla="*/ 0 w 71"/>
                  <a:gd name="T49" fmla="*/ 0 h 23"/>
                  <a:gd name="T50" fmla="*/ 0 w 71"/>
                  <a:gd name="T51" fmla="*/ 0 h 23"/>
                  <a:gd name="T52" fmla="*/ 0 w 71"/>
                  <a:gd name="T53" fmla="*/ 0 h 23"/>
                  <a:gd name="T54" fmla="*/ 0 w 71"/>
                  <a:gd name="T55" fmla="*/ 0 h 23"/>
                  <a:gd name="T56" fmla="*/ 0 w 71"/>
                  <a:gd name="T57" fmla="*/ 0 h 23"/>
                  <a:gd name="T58" fmla="*/ 0 w 71"/>
                  <a:gd name="T59" fmla="*/ 0 h 23"/>
                  <a:gd name="T60" fmla="*/ 0 w 71"/>
                  <a:gd name="T61" fmla="*/ 0 h 23"/>
                  <a:gd name="T62" fmla="*/ 0 w 71"/>
                  <a:gd name="T63" fmla="*/ 0 h 23"/>
                  <a:gd name="T64" fmla="*/ 0 w 7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23">
                    <a:moveTo>
                      <a:pt x="10" y="0"/>
                    </a:moveTo>
                    <a:lnTo>
                      <a:pt x="10" y="0"/>
                    </a:lnTo>
                    <a:lnTo>
                      <a:pt x="8" y="0"/>
                    </a:lnTo>
                    <a:lnTo>
                      <a:pt x="5" y="0"/>
                    </a:lnTo>
                    <a:lnTo>
                      <a:pt x="5" y="3"/>
                    </a:lnTo>
                    <a:lnTo>
                      <a:pt x="3" y="3"/>
                    </a:lnTo>
                    <a:lnTo>
                      <a:pt x="3" y="6"/>
                    </a:lnTo>
                    <a:lnTo>
                      <a:pt x="0" y="8"/>
                    </a:lnTo>
                    <a:lnTo>
                      <a:pt x="0" y="12"/>
                    </a:lnTo>
                    <a:lnTo>
                      <a:pt x="3" y="14"/>
                    </a:lnTo>
                    <a:lnTo>
                      <a:pt x="3" y="18"/>
                    </a:lnTo>
                    <a:lnTo>
                      <a:pt x="5" y="18"/>
                    </a:lnTo>
                    <a:lnTo>
                      <a:pt x="5" y="20"/>
                    </a:lnTo>
                    <a:lnTo>
                      <a:pt x="8" y="20"/>
                    </a:lnTo>
                    <a:lnTo>
                      <a:pt x="10" y="23"/>
                    </a:lnTo>
                    <a:lnTo>
                      <a:pt x="58" y="23"/>
                    </a:lnTo>
                    <a:lnTo>
                      <a:pt x="61" y="23"/>
                    </a:lnTo>
                    <a:lnTo>
                      <a:pt x="63" y="20"/>
                    </a:lnTo>
                    <a:lnTo>
                      <a:pt x="66" y="20"/>
                    </a:lnTo>
                    <a:lnTo>
                      <a:pt x="66" y="18"/>
                    </a:lnTo>
                    <a:lnTo>
                      <a:pt x="68" y="18"/>
                    </a:lnTo>
                    <a:lnTo>
                      <a:pt x="68" y="14"/>
                    </a:lnTo>
                    <a:lnTo>
                      <a:pt x="71" y="12"/>
                    </a:lnTo>
                    <a:lnTo>
                      <a:pt x="71" y="8"/>
                    </a:lnTo>
                    <a:lnTo>
                      <a:pt x="68" y="6"/>
                    </a:lnTo>
                    <a:lnTo>
                      <a:pt x="68" y="3"/>
                    </a:lnTo>
                    <a:lnTo>
                      <a:pt x="66" y="3"/>
                    </a:lnTo>
                    <a:lnTo>
                      <a:pt x="66" y="0"/>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75" name="Line 546"/>
              <p:cNvSpPr>
                <a:spLocks noChangeShapeType="1"/>
              </p:cNvSpPr>
              <p:nvPr/>
            </p:nvSpPr>
            <p:spPr bwMode="auto">
              <a:xfrm>
                <a:off x="1925" y="24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76" name="Freeform 547"/>
              <p:cNvSpPr>
                <a:spLocks/>
              </p:cNvSpPr>
              <p:nvPr/>
            </p:nvSpPr>
            <p:spPr bwMode="auto">
              <a:xfrm>
                <a:off x="1925" y="2422"/>
                <a:ext cx="5" cy="14"/>
              </a:xfrm>
              <a:custGeom>
                <a:avLst/>
                <a:gdLst>
                  <a:gd name="T0" fmla="*/ 0 w 21"/>
                  <a:gd name="T1" fmla="*/ 0 h 57"/>
                  <a:gd name="T2" fmla="*/ 0 w 21"/>
                  <a:gd name="T3" fmla="*/ 0 h 57"/>
                  <a:gd name="T4" fmla="*/ 0 w 21"/>
                  <a:gd name="T5" fmla="*/ 0 h 57"/>
                  <a:gd name="T6" fmla="*/ 0 w 21"/>
                  <a:gd name="T7" fmla="*/ 0 h 57"/>
                  <a:gd name="T8" fmla="*/ 0 w 21"/>
                  <a:gd name="T9" fmla="*/ 0 h 57"/>
                  <a:gd name="T10" fmla="*/ 0 w 21"/>
                  <a:gd name="T11" fmla="*/ 0 h 57"/>
                  <a:gd name="T12" fmla="*/ 0 w 21"/>
                  <a:gd name="T13" fmla="*/ 0 h 57"/>
                  <a:gd name="T14" fmla="*/ 0 w 21"/>
                  <a:gd name="T15" fmla="*/ 0 h 57"/>
                  <a:gd name="T16" fmla="*/ 0 w 21"/>
                  <a:gd name="T17" fmla="*/ 0 h 57"/>
                  <a:gd name="T18" fmla="*/ 0 w 21"/>
                  <a:gd name="T19" fmla="*/ 0 h 57"/>
                  <a:gd name="T20" fmla="*/ 0 w 21"/>
                  <a:gd name="T21" fmla="*/ 0 h 57"/>
                  <a:gd name="T22" fmla="*/ 0 w 21"/>
                  <a:gd name="T23" fmla="*/ 0 h 57"/>
                  <a:gd name="T24" fmla="*/ 0 w 21"/>
                  <a:gd name="T25" fmla="*/ 0 h 57"/>
                  <a:gd name="T26" fmla="*/ 0 w 21"/>
                  <a:gd name="T27" fmla="*/ 0 h 57"/>
                  <a:gd name="T28" fmla="*/ 0 w 21"/>
                  <a:gd name="T29" fmla="*/ 0 h 57"/>
                  <a:gd name="T30" fmla="*/ 0 w 21"/>
                  <a:gd name="T31" fmla="*/ 0 h 57"/>
                  <a:gd name="T32" fmla="*/ 0 w 21"/>
                  <a:gd name="T33" fmla="*/ 0 h 57"/>
                  <a:gd name="T34" fmla="*/ 0 w 21"/>
                  <a:gd name="T35" fmla="*/ 0 h 57"/>
                  <a:gd name="T36" fmla="*/ 0 w 21"/>
                  <a:gd name="T37" fmla="*/ 0 h 57"/>
                  <a:gd name="T38" fmla="*/ 0 w 21"/>
                  <a:gd name="T39" fmla="*/ 0 h 57"/>
                  <a:gd name="T40" fmla="*/ 0 w 21"/>
                  <a:gd name="T41" fmla="*/ 0 h 57"/>
                  <a:gd name="T42" fmla="*/ 0 w 21"/>
                  <a:gd name="T43" fmla="*/ 0 h 57"/>
                  <a:gd name="T44" fmla="*/ 0 w 21"/>
                  <a:gd name="T45" fmla="*/ 0 h 57"/>
                  <a:gd name="T46" fmla="*/ 0 w 21"/>
                  <a:gd name="T47" fmla="*/ 0 h 57"/>
                  <a:gd name="T48" fmla="*/ 0 w 21"/>
                  <a:gd name="T49" fmla="*/ 0 h 57"/>
                  <a:gd name="T50" fmla="*/ 0 w 21"/>
                  <a:gd name="T51" fmla="*/ 0 h 57"/>
                  <a:gd name="T52" fmla="*/ 0 w 21"/>
                  <a:gd name="T53" fmla="*/ 0 h 57"/>
                  <a:gd name="T54" fmla="*/ 0 w 21"/>
                  <a:gd name="T55" fmla="*/ 0 h 57"/>
                  <a:gd name="T56" fmla="*/ 0 w 21"/>
                  <a:gd name="T57" fmla="*/ 0 h 57"/>
                  <a:gd name="T58" fmla="*/ 0 w 21"/>
                  <a:gd name="T59" fmla="*/ 0 h 57"/>
                  <a:gd name="T60" fmla="*/ 0 w 21"/>
                  <a:gd name="T61" fmla="*/ 0 h 57"/>
                  <a:gd name="T62" fmla="*/ 0 w 21"/>
                  <a:gd name="T63" fmla="*/ 0 h 57"/>
                  <a:gd name="T64" fmla="*/ 0 w 21"/>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0" y="46"/>
                    </a:moveTo>
                    <a:lnTo>
                      <a:pt x="0" y="46"/>
                    </a:lnTo>
                    <a:lnTo>
                      <a:pt x="0" y="48"/>
                    </a:lnTo>
                    <a:lnTo>
                      <a:pt x="0" y="52"/>
                    </a:lnTo>
                    <a:lnTo>
                      <a:pt x="2" y="52"/>
                    </a:lnTo>
                    <a:lnTo>
                      <a:pt x="2" y="54"/>
                    </a:lnTo>
                    <a:lnTo>
                      <a:pt x="6" y="54"/>
                    </a:lnTo>
                    <a:lnTo>
                      <a:pt x="8" y="57"/>
                    </a:lnTo>
                    <a:lnTo>
                      <a:pt x="11" y="57"/>
                    </a:lnTo>
                    <a:lnTo>
                      <a:pt x="13" y="54"/>
                    </a:lnTo>
                    <a:lnTo>
                      <a:pt x="16" y="54"/>
                    </a:lnTo>
                    <a:lnTo>
                      <a:pt x="16" y="52"/>
                    </a:lnTo>
                    <a:lnTo>
                      <a:pt x="18" y="52"/>
                    </a:lnTo>
                    <a:lnTo>
                      <a:pt x="18" y="48"/>
                    </a:lnTo>
                    <a:lnTo>
                      <a:pt x="21" y="46"/>
                    </a:lnTo>
                    <a:lnTo>
                      <a:pt x="21" y="14"/>
                    </a:lnTo>
                    <a:lnTo>
                      <a:pt x="21" y="8"/>
                    </a:lnTo>
                    <a:lnTo>
                      <a:pt x="18" y="6"/>
                    </a:lnTo>
                    <a:lnTo>
                      <a:pt x="16" y="4"/>
                    </a:lnTo>
                    <a:lnTo>
                      <a:pt x="13" y="0"/>
                    </a:lnTo>
                    <a:lnTo>
                      <a:pt x="11" y="0"/>
                    </a:lnTo>
                    <a:lnTo>
                      <a:pt x="8" y="0"/>
                    </a:lnTo>
                    <a:lnTo>
                      <a:pt x="6" y="0"/>
                    </a:lnTo>
                    <a:lnTo>
                      <a:pt x="2" y="4"/>
                    </a:lnTo>
                    <a:lnTo>
                      <a:pt x="0" y="6"/>
                    </a:lnTo>
                    <a:lnTo>
                      <a:pt x="0" y="14"/>
                    </a:lnTo>
                    <a:lnTo>
                      <a:pt x="0" y="46"/>
                    </a:lnTo>
                    <a:close/>
                  </a:path>
                </a:pathLst>
              </a:custGeom>
              <a:solidFill>
                <a:srgbClr val="000000"/>
              </a:solidFill>
              <a:ln w="6350">
                <a:solidFill>
                  <a:srgbClr val="000000"/>
                </a:solidFill>
                <a:prstDash val="solid"/>
                <a:round/>
                <a:headEnd/>
                <a:tailEnd/>
              </a:ln>
            </p:spPr>
            <p:txBody>
              <a:bodyPr/>
              <a:lstStyle/>
              <a:p>
                <a:endParaRPr lang="de-DE"/>
              </a:p>
            </p:txBody>
          </p:sp>
          <p:sp>
            <p:nvSpPr>
              <p:cNvPr id="44277" name="Line 548"/>
              <p:cNvSpPr>
                <a:spLocks noChangeShapeType="1"/>
              </p:cNvSpPr>
              <p:nvPr/>
            </p:nvSpPr>
            <p:spPr bwMode="auto">
              <a:xfrm>
                <a:off x="1928" y="24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78" name="Freeform 549"/>
              <p:cNvSpPr>
                <a:spLocks/>
              </p:cNvSpPr>
              <p:nvPr/>
            </p:nvSpPr>
            <p:spPr bwMode="auto">
              <a:xfrm>
                <a:off x="1925" y="2422"/>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1" y="0"/>
                    </a:moveTo>
                    <a:lnTo>
                      <a:pt x="8" y="0"/>
                    </a:lnTo>
                    <a:lnTo>
                      <a:pt x="6" y="0"/>
                    </a:lnTo>
                    <a:lnTo>
                      <a:pt x="2" y="4"/>
                    </a:lnTo>
                    <a:lnTo>
                      <a:pt x="0" y="6"/>
                    </a:lnTo>
                    <a:lnTo>
                      <a:pt x="0" y="8"/>
                    </a:lnTo>
                    <a:lnTo>
                      <a:pt x="0" y="12"/>
                    </a:lnTo>
                    <a:lnTo>
                      <a:pt x="0" y="14"/>
                    </a:lnTo>
                    <a:lnTo>
                      <a:pt x="0" y="17"/>
                    </a:lnTo>
                    <a:lnTo>
                      <a:pt x="2" y="20"/>
                    </a:lnTo>
                    <a:lnTo>
                      <a:pt x="6" y="23"/>
                    </a:lnTo>
                    <a:lnTo>
                      <a:pt x="8" y="23"/>
                    </a:lnTo>
                    <a:lnTo>
                      <a:pt x="23" y="23"/>
                    </a:lnTo>
                    <a:lnTo>
                      <a:pt x="28" y="23"/>
                    </a:lnTo>
                    <a:lnTo>
                      <a:pt x="31" y="23"/>
                    </a:lnTo>
                    <a:lnTo>
                      <a:pt x="31" y="20"/>
                    </a:lnTo>
                    <a:lnTo>
                      <a:pt x="33" y="20"/>
                    </a:lnTo>
                    <a:lnTo>
                      <a:pt x="33" y="17"/>
                    </a:lnTo>
                    <a:lnTo>
                      <a:pt x="35" y="17"/>
                    </a:lnTo>
                    <a:lnTo>
                      <a:pt x="35" y="14"/>
                    </a:lnTo>
                    <a:lnTo>
                      <a:pt x="35" y="12"/>
                    </a:lnTo>
                    <a:lnTo>
                      <a:pt x="35" y="8"/>
                    </a:lnTo>
                    <a:lnTo>
                      <a:pt x="35" y="6"/>
                    </a:lnTo>
                    <a:lnTo>
                      <a:pt x="33" y="6"/>
                    </a:lnTo>
                    <a:lnTo>
                      <a:pt x="33" y="4"/>
                    </a:lnTo>
                    <a:lnTo>
                      <a:pt x="31" y="4"/>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279" name="Line 550"/>
              <p:cNvSpPr>
                <a:spLocks noChangeShapeType="1"/>
              </p:cNvSpPr>
              <p:nvPr/>
            </p:nvSpPr>
            <p:spPr bwMode="auto">
              <a:xfrm>
                <a:off x="1929" y="242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80" name="Freeform 551"/>
              <p:cNvSpPr>
                <a:spLocks/>
              </p:cNvSpPr>
              <p:nvPr/>
            </p:nvSpPr>
            <p:spPr bwMode="auto">
              <a:xfrm>
                <a:off x="1929" y="2416"/>
                <a:ext cx="5" cy="12"/>
              </a:xfrm>
              <a:custGeom>
                <a:avLst/>
                <a:gdLst>
                  <a:gd name="T0" fmla="*/ 0 w 19"/>
                  <a:gd name="T1" fmla="*/ 0 h 46"/>
                  <a:gd name="T2" fmla="*/ 0 w 19"/>
                  <a:gd name="T3" fmla="*/ 0 h 46"/>
                  <a:gd name="T4" fmla="*/ 0 w 19"/>
                  <a:gd name="T5" fmla="*/ 0 h 46"/>
                  <a:gd name="T6" fmla="*/ 0 w 19"/>
                  <a:gd name="T7" fmla="*/ 0 h 46"/>
                  <a:gd name="T8" fmla="*/ 0 w 19"/>
                  <a:gd name="T9" fmla="*/ 0 h 46"/>
                  <a:gd name="T10" fmla="*/ 0 w 19"/>
                  <a:gd name="T11" fmla="*/ 0 h 46"/>
                  <a:gd name="T12" fmla="*/ 0 w 19"/>
                  <a:gd name="T13" fmla="*/ 0 h 46"/>
                  <a:gd name="T14" fmla="*/ 0 w 19"/>
                  <a:gd name="T15" fmla="*/ 0 h 46"/>
                  <a:gd name="T16" fmla="*/ 0 w 19"/>
                  <a:gd name="T17" fmla="*/ 0 h 46"/>
                  <a:gd name="T18" fmla="*/ 0 w 19"/>
                  <a:gd name="T19" fmla="*/ 0 h 46"/>
                  <a:gd name="T20" fmla="*/ 0 w 19"/>
                  <a:gd name="T21" fmla="*/ 0 h 46"/>
                  <a:gd name="T22" fmla="*/ 0 w 19"/>
                  <a:gd name="T23" fmla="*/ 0 h 46"/>
                  <a:gd name="T24" fmla="*/ 0 w 19"/>
                  <a:gd name="T25" fmla="*/ 0 h 46"/>
                  <a:gd name="T26" fmla="*/ 0 w 19"/>
                  <a:gd name="T27" fmla="*/ 0 h 46"/>
                  <a:gd name="T28" fmla="*/ 0 w 19"/>
                  <a:gd name="T29" fmla="*/ 0 h 46"/>
                  <a:gd name="T30" fmla="*/ 0 w 19"/>
                  <a:gd name="T31" fmla="*/ 0 h 46"/>
                  <a:gd name="T32" fmla="*/ 0 w 19"/>
                  <a:gd name="T33" fmla="*/ 0 h 46"/>
                  <a:gd name="T34" fmla="*/ 0 w 19"/>
                  <a:gd name="T35" fmla="*/ 0 h 46"/>
                  <a:gd name="T36" fmla="*/ 0 w 19"/>
                  <a:gd name="T37" fmla="*/ 0 h 46"/>
                  <a:gd name="T38" fmla="*/ 0 w 19"/>
                  <a:gd name="T39" fmla="*/ 0 h 46"/>
                  <a:gd name="T40" fmla="*/ 0 w 19"/>
                  <a:gd name="T41" fmla="*/ 0 h 46"/>
                  <a:gd name="T42" fmla="*/ 0 w 19"/>
                  <a:gd name="T43" fmla="*/ 0 h 46"/>
                  <a:gd name="T44" fmla="*/ 0 w 19"/>
                  <a:gd name="T45" fmla="*/ 0 h 46"/>
                  <a:gd name="T46" fmla="*/ 0 w 19"/>
                  <a:gd name="T47" fmla="*/ 0 h 46"/>
                  <a:gd name="T48" fmla="*/ 0 w 19"/>
                  <a:gd name="T49" fmla="*/ 0 h 46"/>
                  <a:gd name="T50" fmla="*/ 0 w 19"/>
                  <a:gd name="T51" fmla="*/ 0 h 46"/>
                  <a:gd name="T52" fmla="*/ 0 w 19"/>
                  <a:gd name="T53" fmla="*/ 0 h 46"/>
                  <a:gd name="T54" fmla="*/ 0 w 19"/>
                  <a:gd name="T55" fmla="*/ 0 h 46"/>
                  <a:gd name="T56" fmla="*/ 0 w 19"/>
                  <a:gd name="T57" fmla="*/ 0 h 46"/>
                  <a:gd name="T58" fmla="*/ 0 w 19"/>
                  <a:gd name="T59" fmla="*/ 0 h 46"/>
                  <a:gd name="T60" fmla="*/ 0 w 19"/>
                  <a:gd name="T61" fmla="*/ 0 h 46"/>
                  <a:gd name="T62" fmla="*/ 0 w 19"/>
                  <a:gd name="T63" fmla="*/ 0 h 46"/>
                  <a:gd name="T64" fmla="*/ 0 w 1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6">
                    <a:moveTo>
                      <a:pt x="0" y="35"/>
                    </a:moveTo>
                    <a:lnTo>
                      <a:pt x="0" y="37"/>
                    </a:lnTo>
                    <a:lnTo>
                      <a:pt x="0" y="40"/>
                    </a:lnTo>
                    <a:lnTo>
                      <a:pt x="2" y="40"/>
                    </a:lnTo>
                    <a:lnTo>
                      <a:pt x="2" y="43"/>
                    </a:lnTo>
                    <a:lnTo>
                      <a:pt x="5" y="43"/>
                    </a:lnTo>
                    <a:lnTo>
                      <a:pt x="7" y="46"/>
                    </a:lnTo>
                    <a:lnTo>
                      <a:pt x="10" y="46"/>
                    </a:lnTo>
                    <a:lnTo>
                      <a:pt x="12" y="46"/>
                    </a:lnTo>
                    <a:lnTo>
                      <a:pt x="15" y="46"/>
                    </a:lnTo>
                    <a:lnTo>
                      <a:pt x="15" y="43"/>
                    </a:lnTo>
                    <a:lnTo>
                      <a:pt x="17" y="43"/>
                    </a:lnTo>
                    <a:lnTo>
                      <a:pt x="17" y="40"/>
                    </a:lnTo>
                    <a:lnTo>
                      <a:pt x="19" y="40"/>
                    </a:lnTo>
                    <a:lnTo>
                      <a:pt x="19" y="37"/>
                    </a:lnTo>
                    <a:lnTo>
                      <a:pt x="19" y="17"/>
                    </a:lnTo>
                    <a:lnTo>
                      <a:pt x="19" y="12"/>
                    </a:lnTo>
                    <a:lnTo>
                      <a:pt x="19" y="10"/>
                    </a:lnTo>
                    <a:lnTo>
                      <a:pt x="17" y="6"/>
                    </a:lnTo>
                    <a:lnTo>
                      <a:pt x="17" y="4"/>
                    </a:lnTo>
                    <a:lnTo>
                      <a:pt x="15" y="4"/>
                    </a:lnTo>
                    <a:lnTo>
                      <a:pt x="12" y="0"/>
                    </a:lnTo>
                    <a:lnTo>
                      <a:pt x="10" y="0"/>
                    </a:lnTo>
                    <a:lnTo>
                      <a:pt x="7" y="0"/>
                    </a:lnTo>
                    <a:lnTo>
                      <a:pt x="7" y="4"/>
                    </a:lnTo>
                    <a:lnTo>
                      <a:pt x="5" y="4"/>
                    </a:lnTo>
                    <a:lnTo>
                      <a:pt x="2" y="4"/>
                    </a:lnTo>
                    <a:lnTo>
                      <a:pt x="2" y="6"/>
                    </a:lnTo>
                    <a:lnTo>
                      <a:pt x="0" y="10"/>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4281" name="Line 552"/>
              <p:cNvSpPr>
                <a:spLocks noChangeShapeType="1"/>
              </p:cNvSpPr>
              <p:nvPr/>
            </p:nvSpPr>
            <p:spPr bwMode="auto">
              <a:xfrm>
                <a:off x="1931" y="24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82" name="Freeform 553"/>
              <p:cNvSpPr>
                <a:spLocks/>
              </p:cNvSpPr>
              <p:nvPr/>
            </p:nvSpPr>
            <p:spPr bwMode="auto">
              <a:xfrm>
                <a:off x="1929" y="2416"/>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7" y="0"/>
                    </a:lnTo>
                    <a:lnTo>
                      <a:pt x="7" y="4"/>
                    </a:lnTo>
                    <a:lnTo>
                      <a:pt x="5" y="4"/>
                    </a:lnTo>
                    <a:lnTo>
                      <a:pt x="2" y="4"/>
                    </a:lnTo>
                    <a:lnTo>
                      <a:pt x="2" y="6"/>
                    </a:lnTo>
                    <a:lnTo>
                      <a:pt x="0" y="10"/>
                    </a:lnTo>
                    <a:lnTo>
                      <a:pt x="0" y="12"/>
                    </a:lnTo>
                    <a:lnTo>
                      <a:pt x="0" y="15"/>
                    </a:lnTo>
                    <a:lnTo>
                      <a:pt x="0" y="17"/>
                    </a:lnTo>
                    <a:lnTo>
                      <a:pt x="2" y="21"/>
                    </a:lnTo>
                    <a:lnTo>
                      <a:pt x="5" y="23"/>
                    </a:lnTo>
                    <a:lnTo>
                      <a:pt x="7" y="23"/>
                    </a:lnTo>
                    <a:lnTo>
                      <a:pt x="22" y="23"/>
                    </a:lnTo>
                    <a:lnTo>
                      <a:pt x="27" y="23"/>
                    </a:lnTo>
                    <a:lnTo>
                      <a:pt x="29" y="23"/>
                    </a:lnTo>
                    <a:lnTo>
                      <a:pt x="32" y="23"/>
                    </a:lnTo>
                    <a:lnTo>
                      <a:pt x="32" y="21"/>
                    </a:lnTo>
                    <a:lnTo>
                      <a:pt x="34" y="21"/>
                    </a:lnTo>
                    <a:lnTo>
                      <a:pt x="34" y="17"/>
                    </a:lnTo>
                    <a:lnTo>
                      <a:pt x="34" y="15"/>
                    </a:lnTo>
                    <a:lnTo>
                      <a:pt x="37" y="12"/>
                    </a:lnTo>
                    <a:lnTo>
                      <a:pt x="34" y="12"/>
                    </a:lnTo>
                    <a:lnTo>
                      <a:pt x="34" y="10"/>
                    </a:lnTo>
                    <a:lnTo>
                      <a:pt x="34" y="6"/>
                    </a:lnTo>
                    <a:lnTo>
                      <a:pt x="32" y="4"/>
                    </a:lnTo>
                    <a:lnTo>
                      <a:pt x="29" y="4"/>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83" name="Line 554"/>
              <p:cNvSpPr>
                <a:spLocks noChangeShapeType="1"/>
              </p:cNvSpPr>
              <p:nvPr/>
            </p:nvSpPr>
            <p:spPr bwMode="auto">
              <a:xfrm>
                <a:off x="1933" y="241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84" name="Freeform 555"/>
              <p:cNvSpPr>
                <a:spLocks/>
              </p:cNvSpPr>
              <p:nvPr/>
            </p:nvSpPr>
            <p:spPr bwMode="auto">
              <a:xfrm>
                <a:off x="1933" y="2411"/>
                <a:ext cx="5" cy="11"/>
              </a:xfrm>
              <a:custGeom>
                <a:avLst/>
                <a:gdLst>
                  <a:gd name="T0" fmla="*/ 0 w 17"/>
                  <a:gd name="T1" fmla="*/ 0 h 42"/>
                  <a:gd name="T2" fmla="*/ 0 w 17"/>
                  <a:gd name="T3" fmla="*/ 0 h 42"/>
                  <a:gd name="T4" fmla="*/ 0 w 17"/>
                  <a:gd name="T5" fmla="*/ 0 h 42"/>
                  <a:gd name="T6" fmla="*/ 0 w 17"/>
                  <a:gd name="T7" fmla="*/ 0 h 42"/>
                  <a:gd name="T8" fmla="*/ 0 w 17"/>
                  <a:gd name="T9" fmla="*/ 0 h 42"/>
                  <a:gd name="T10" fmla="*/ 0 w 17"/>
                  <a:gd name="T11" fmla="*/ 0 h 42"/>
                  <a:gd name="T12" fmla="*/ 0 w 17"/>
                  <a:gd name="T13" fmla="*/ 0 h 42"/>
                  <a:gd name="T14" fmla="*/ 0 w 17"/>
                  <a:gd name="T15" fmla="*/ 0 h 42"/>
                  <a:gd name="T16" fmla="*/ 0 w 17"/>
                  <a:gd name="T17" fmla="*/ 0 h 42"/>
                  <a:gd name="T18" fmla="*/ 0 w 17"/>
                  <a:gd name="T19" fmla="*/ 0 h 42"/>
                  <a:gd name="T20" fmla="*/ 0 w 17"/>
                  <a:gd name="T21" fmla="*/ 0 h 42"/>
                  <a:gd name="T22" fmla="*/ 0 w 17"/>
                  <a:gd name="T23" fmla="*/ 0 h 42"/>
                  <a:gd name="T24" fmla="*/ 0 w 17"/>
                  <a:gd name="T25" fmla="*/ 0 h 42"/>
                  <a:gd name="T26" fmla="*/ 0 w 17"/>
                  <a:gd name="T27" fmla="*/ 0 h 42"/>
                  <a:gd name="T28" fmla="*/ 0 w 17"/>
                  <a:gd name="T29" fmla="*/ 0 h 42"/>
                  <a:gd name="T30" fmla="*/ 0 w 17"/>
                  <a:gd name="T31" fmla="*/ 0 h 42"/>
                  <a:gd name="T32" fmla="*/ 0 w 17"/>
                  <a:gd name="T33" fmla="*/ 0 h 42"/>
                  <a:gd name="T34" fmla="*/ 0 w 17"/>
                  <a:gd name="T35" fmla="*/ 0 h 42"/>
                  <a:gd name="T36" fmla="*/ 0 w 17"/>
                  <a:gd name="T37" fmla="*/ 0 h 42"/>
                  <a:gd name="T38" fmla="*/ 0 w 17"/>
                  <a:gd name="T39" fmla="*/ 0 h 42"/>
                  <a:gd name="T40" fmla="*/ 0 w 17"/>
                  <a:gd name="T41" fmla="*/ 0 h 42"/>
                  <a:gd name="T42" fmla="*/ 0 w 17"/>
                  <a:gd name="T43" fmla="*/ 0 h 42"/>
                  <a:gd name="T44" fmla="*/ 0 w 17"/>
                  <a:gd name="T45" fmla="*/ 0 h 42"/>
                  <a:gd name="T46" fmla="*/ 0 w 17"/>
                  <a:gd name="T47" fmla="*/ 0 h 42"/>
                  <a:gd name="T48" fmla="*/ 0 w 17"/>
                  <a:gd name="T49" fmla="*/ 0 h 42"/>
                  <a:gd name="T50" fmla="*/ 0 w 17"/>
                  <a:gd name="T51" fmla="*/ 0 h 42"/>
                  <a:gd name="T52" fmla="*/ 0 w 17"/>
                  <a:gd name="T53" fmla="*/ 0 h 42"/>
                  <a:gd name="T54" fmla="*/ 0 w 17"/>
                  <a:gd name="T55" fmla="*/ 0 h 42"/>
                  <a:gd name="T56" fmla="*/ 0 w 17"/>
                  <a:gd name="T57" fmla="*/ 0 h 42"/>
                  <a:gd name="T58" fmla="*/ 0 w 17"/>
                  <a:gd name="T59" fmla="*/ 0 h 42"/>
                  <a:gd name="T60" fmla="*/ 0 w 17"/>
                  <a:gd name="T61" fmla="*/ 0 h 42"/>
                  <a:gd name="T62" fmla="*/ 0 w 17"/>
                  <a:gd name="T63" fmla="*/ 0 h 42"/>
                  <a:gd name="T64" fmla="*/ 0 w 17"/>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42">
                    <a:moveTo>
                      <a:pt x="0" y="31"/>
                    </a:moveTo>
                    <a:lnTo>
                      <a:pt x="0" y="34"/>
                    </a:lnTo>
                    <a:lnTo>
                      <a:pt x="0" y="36"/>
                    </a:lnTo>
                    <a:lnTo>
                      <a:pt x="0" y="40"/>
                    </a:lnTo>
                    <a:lnTo>
                      <a:pt x="2" y="40"/>
                    </a:lnTo>
                    <a:lnTo>
                      <a:pt x="2" y="42"/>
                    </a:lnTo>
                    <a:lnTo>
                      <a:pt x="5" y="42"/>
                    </a:lnTo>
                    <a:lnTo>
                      <a:pt x="7" y="42"/>
                    </a:lnTo>
                    <a:lnTo>
                      <a:pt x="10" y="42"/>
                    </a:lnTo>
                    <a:lnTo>
                      <a:pt x="12" y="42"/>
                    </a:lnTo>
                    <a:lnTo>
                      <a:pt x="15" y="42"/>
                    </a:lnTo>
                    <a:lnTo>
                      <a:pt x="15" y="40"/>
                    </a:lnTo>
                    <a:lnTo>
                      <a:pt x="17" y="40"/>
                    </a:lnTo>
                    <a:lnTo>
                      <a:pt x="17" y="36"/>
                    </a:lnTo>
                    <a:lnTo>
                      <a:pt x="17" y="34"/>
                    </a:lnTo>
                    <a:lnTo>
                      <a:pt x="17" y="14"/>
                    </a:lnTo>
                    <a:lnTo>
                      <a:pt x="17" y="8"/>
                    </a:lnTo>
                    <a:lnTo>
                      <a:pt x="17" y="6"/>
                    </a:lnTo>
                    <a:lnTo>
                      <a:pt x="17" y="2"/>
                    </a:lnTo>
                    <a:lnTo>
                      <a:pt x="15" y="2"/>
                    </a:lnTo>
                    <a:lnTo>
                      <a:pt x="15" y="0"/>
                    </a:lnTo>
                    <a:lnTo>
                      <a:pt x="12" y="0"/>
                    </a:lnTo>
                    <a:lnTo>
                      <a:pt x="10" y="0"/>
                    </a:lnTo>
                    <a:lnTo>
                      <a:pt x="7" y="0"/>
                    </a:lnTo>
                    <a:lnTo>
                      <a:pt x="5" y="0"/>
                    </a:lnTo>
                    <a:lnTo>
                      <a:pt x="2" y="0"/>
                    </a:lnTo>
                    <a:lnTo>
                      <a:pt x="2" y="2"/>
                    </a:lnTo>
                    <a:lnTo>
                      <a:pt x="0" y="2"/>
                    </a:lnTo>
                    <a:lnTo>
                      <a:pt x="0" y="6"/>
                    </a:lnTo>
                    <a:lnTo>
                      <a:pt x="0" y="11"/>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285" name="Line 556"/>
              <p:cNvSpPr>
                <a:spLocks noChangeShapeType="1"/>
              </p:cNvSpPr>
              <p:nvPr/>
            </p:nvSpPr>
            <p:spPr bwMode="auto">
              <a:xfrm>
                <a:off x="1936" y="24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86" name="Freeform 557"/>
              <p:cNvSpPr>
                <a:spLocks/>
              </p:cNvSpPr>
              <p:nvPr/>
            </p:nvSpPr>
            <p:spPr bwMode="auto">
              <a:xfrm>
                <a:off x="1933" y="2411"/>
                <a:ext cx="13" cy="5"/>
              </a:xfrm>
              <a:custGeom>
                <a:avLst/>
                <a:gdLst>
                  <a:gd name="T0" fmla="*/ 0 w 51"/>
                  <a:gd name="T1" fmla="*/ 0 h 19"/>
                  <a:gd name="T2" fmla="*/ 0 w 51"/>
                  <a:gd name="T3" fmla="*/ 0 h 19"/>
                  <a:gd name="T4" fmla="*/ 0 w 51"/>
                  <a:gd name="T5" fmla="*/ 0 h 19"/>
                  <a:gd name="T6" fmla="*/ 0 w 51"/>
                  <a:gd name="T7" fmla="*/ 0 h 19"/>
                  <a:gd name="T8" fmla="*/ 0 w 51"/>
                  <a:gd name="T9" fmla="*/ 0 h 19"/>
                  <a:gd name="T10" fmla="*/ 0 w 51"/>
                  <a:gd name="T11" fmla="*/ 0 h 19"/>
                  <a:gd name="T12" fmla="*/ 0 w 51"/>
                  <a:gd name="T13" fmla="*/ 0 h 19"/>
                  <a:gd name="T14" fmla="*/ 0 w 51"/>
                  <a:gd name="T15" fmla="*/ 0 h 19"/>
                  <a:gd name="T16" fmla="*/ 0 w 51"/>
                  <a:gd name="T17" fmla="*/ 0 h 19"/>
                  <a:gd name="T18" fmla="*/ 0 w 51"/>
                  <a:gd name="T19" fmla="*/ 0 h 19"/>
                  <a:gd name="T20" fmla="*/ 0 w 51"/>
                  <a:gd name="T21" fmla="*/ 0 h 19"/>
                  <a:gd name="T22" fmla="*/ 0 w 51"/>
                  <a:gd name="T23" fmla="*/ 0 h 19"/>
                  <a:gd name="T24" fmla="*/ 0 w 51"/>
                  <a:gd name="T25" fmla="*/ 0 h 19"/>
                  <a:gd name="T26" fmla="*/ 0 w 51"/>
                  <a:gd name="T27" fmla="*/ 0 h 19"/>
                  <a:gd name="T28" fmla="*/ 0 w 51"/>
                  <a:gd name="T29" fmla="*/ 0 h 19"/>
                  <a:gd name="T30" fmla="*/ 0 w 51"/>
                  <a:gd name="T31" fmla="*/ 0 h 19"/>
                  <a:gd name="T32" fmla="*/ 0 w 51"/>
                  <a:gd name="T33" fmla="*/ 0 h 19"/>
                  <a:gd name="T34" fmla="*/ 0 w 51"/>
                  <a:gd name="T35" fmla="*/ 0 h 19"/>
                  <a:gd name="T36" fmla="*/ 0 w 51"/>
                  <a:gd name="T37" fmla="*/ 0 h 19"/>
                  <a:gd name="T38" fmla="*/ 0 w 51"/>
                  <a:gd name="T39" fmla="*/ 0 h 19"/>
                  <a:gd name="T40" fmla="*/ 0 w 51"/>
                  <a:gd name="T41" fmla="*/ 0 h 19"/>
                  <a:gd name="T42" fmla="*/ 0 w 51"/>
                  <a:gd name="T43" fmla="*/ 0 h 19"/>
                  <a:gd name="T44" fmla="*/ 0 w 51"/>
                  <a:gd name="T45" fmla="*/ 0 h 19"/>
                  <a:gd name="T46" fmla="*/ 0 w 51"/>
                  <a:gd name="T47" fmla="*/ 0 h 19"/>
                  <a:gd name="T48" fmla="*/ 0 w 51"/>
                  <a:gd name="T49" fmla="*/ 0 h 19"/>
                  <a:gd name="T50" fmla="*/ 0 w 51"/>
                  <a:gd name="T51" fmla="*/ 0 h 19"/>
                  <a:gd name="T52" fmla="*/ 0 w 51"/>
                  <a:gd name="T53" fmla="*/ 0 h 19"/>
                  <a:gd name="T54" fmla="*/ 0 w 51"/>
                  <a:gd name="T55" fmla="*/ 0 h 19"/>
                  <a:gd name="T56" fmla="*/ 0 w 51"/>
                  <a:gd name="T57" fmla="*/ 0 h 19"/>
                  <a:gd name="T58" fmla="*/ 0 w 51"/>
                  <a:gd name="T59" fmla="*/ 0 h 19"/>
                  <a:gd name="T60" fmla="*/ 0 w 51"/>
                  <a:gd name="T61" fmla="*/ 0 h 19"/>
                  <a:gd name="T62" fmla="*/ 0 w 51"/>
                  <a:gd name="T63" fmla="*/ 0 h 19"/>
                  <a:gd name="T64" fmla="*/ 0 w 51"/>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19">
                    <a:moveTo>
                      <a:pt x="10" y="0"/>
                    </a:moveTo>
                    <a:lnTo>
                      <a:pt x="7" y="0"/>
                    </a:lnTo>
                    <a:lnTo>
                      <a:pt x="5" y="0"/>
                    </a:lnTo>
                    <a:lnTo>
                      <a:pt x="2" y="0"/>
                    </a:lnTo>
                    <a:lnTo>
                      <a:pt x="2" y="2"/>
                    </a:lnTo>
                    <a:lnTo>
                      <a:pt x="0" y="2"/>
                    </a:lnTo>
                    <a:lnTo>
                      <a:pt x="0" y="6"/>
                    </a:lnTo>
                    <a:lnTo>
                      <a:pt x="0" y="8"/>
                    </a:lnTo>
                    <a:lnTo>
                      <a:pt x="0" y="11"/>
                    </a:lnTo>
                    <a:lnTo>
                      <a:pt x="0" y="14"/>
                    </a:lnTo>
                    <a:lnTo>
                      <a:pt x="0" y="17"/>
                    </a:lnTo>
                    <a:lnTo>
                      <a:pt x="2" y="17"/>
                    </a:lnTo>
                    <a:lnTo>
                      <a:pt x="2" y="19"/>
                    </a:lnTo>
                    <a:lnTo>
                      <a:pt x="5" y="19"/>
                    </a:lnTo>
                    <a:lnTo>
                      <a:pt x="7" y="19"/>
                    </a:lnTo>
                    <a:lnTo>
                      <a:pt x="38" y="19"/>
                    </a:lnTo>
                    <a:lnTo>
                      <a:pt x="43" y="19"/>
                    </a:lnTo>
                    <a:lnTo>
                      <a:pt x="46" y="19"/>
                    </a:lnTo>
                    <a:lnTo>
                      <a:pt x="48" y="19"/>
                    </a:lnTo>
                    <a:lnTo>
                      <a:pt x="48" y="17"/>
                    </a:lnTo>
                    <a:lnTo>
                      <a:pt x="51" y="17"/>
                    </a:lnTo>
                    <a:lnTo>
                      <a:pt x="51" y="14"/>
                    </a:lnTo>
                    <a:lnTo>
                      <a:pt x="51" y="11"/>
                    </a:lnTo>
                    <a:lnTo>
                      <a:pt x="51" y="8"/>
                    </a:lnTo>
                    <a:lnTo>
                      <a:pt x="51" y="6"/>
                    </a:lnTo>
                    <a:lnTo>
                      <a:pt x="51" y="2"/>
                    </a:lnTo>
                    <a:lnTo>
                      <a:pt x="48" y="2"/>
                    </a:lnTo>
                    <a:lnTo>
                      <a:pt x="48" y="0"/>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87" name="Line 558"/>
              <p:cNvSpPr>
                <a:spLocks noChangeShapeType="1"/>
              </p:cNvSpPr>
              <p:nvPr/>
            </p:nvSpPr>
            <p:spPr bwMode="auto">
              <a:xfrm>
                <a:off x="1941" y="24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88" name="Freeform 559"/>
              <p:cNvSpPr>
                <a:spLocks/>
              </p:cNvSpPr>
              <p:nvPr/>
            </p:nvSpPr>
            <p:spPr bwMode="auto">
              <a:xfrm>
                <a:off x="1941" y="2400"/>
                <a:ext cx="5" cy="17"/>
              </a:xfrm>
              <a:custGeom>
                <a:avLst/>
                <a:gdLst>
                  <a:gd name="T0" fmla="*/ 0 w 20"/>
                  <a:gd name="T1" fmla="*/ 0 h 69"/>
                  <a:gd name="T2" fmla="*/ 0 w 20"/>
                  <a:gd name="T3" fmla="*/ 0 h 69"/>
                  <a:gd name="T4" fmla="*/ 0 w 20"/>
                  <a:gd name="T5" fmla="*/ 0 h 69"/>
                  <a:gd name="T6" fmla="*/ 0 w 20"/>
                  <a:gd name="T7" fmla="*/ 0 h 69"/>
                  <a:gd name="T8" fmla="*/ 0 w 20"/>
                  <a:gd name="T9" fmla="*/ 0 h 69"/>
                  <a:gd name="T10" fmla="*/ 0 w 20"/>
                  <a:gd name="T11" fmla="*/ 0 h 69"/>
                  <a:gd name="T12" fmla="*/ 0 w 20"/>
                  <a:gd name="T13" fmla="*/ 0 h 69"/>
                  <a:gd name="T14" fmla="*/ 0 w 20"/>
                  <a:gd name="T15" fmla="*/ 0 h 69"/>
                  <a:gd name="T16" fmla="*/ 0 w 20"/>
                  <a:gd name="T17" fmla="*/ 0 h 69"/>
                  <a:gd name="T18" fmla="*/ 0 w 20"/>
                  <a:gd name="T19" fmla="*/ 0 h 69"/>
                  <a:gd name="T20" fmla="*/ 0 w 20"/>
                  <a:gd name="T21" fmla="*/ 0 h 69"/>
                  <a:gd name="T22" fmla="*/ 0 w 20"/>
                  <a:gd name="T23" fmla="*/ 0 h 69"/>
                  <a:gd name="T24" fmla="*/ 0 w 20"/>
                  <a:gd name="T25" fmla="*/ 0 h 69"/>
                  <a:gd name="T26" fmla="*/ 0 w 20"/>
                  <a:gd name="T27" fmla="*/ 0 h 69"/>
                  <a:gd name="T28" fmla="*/ 0 w 20"/>
                  <a:gd name="T29" fmla="*/ 0 h 69"/>
                  <a:gd name="T30" fmla="*/ 0 w 20"/>
                  <a:gd name="T31" fmla="*/ 0 h 69"/>
                  <a:gd name="T32" fmla="*/ 0 w 20"/>
                  <a:gd name="T33" fmla="*/ 0 h 69"/>
                  <a:gd name="T34" fmla="*/ 0 w 20"/>
                  <a:gd name="T35" fmla="*/ 0 h 69"/>
                  <a:gd name="T36" fmla="*/ 0 w 20"/>
                  <a:gd name="T37" fmla="*/ 0 h 69"/>
                  <a:gd name="T38" fmla="*/ 0 w 20"/>
                  <a:gd name="T39" fmla="*/ 0 h 69"/>
                  <a:gd name="T40" fmla="*/ 0 w 20"/>
                  <a:gd name="T41" fmla="*/ 0 h 69"/>
                  <a:gd name="T42" fmla="*/ 0 w 20"/>
                  <a:gd name="T43" fmla="*/ 0 h 69"/>
                  <a:gd name="T44" fmla="*/ 0 w 20"/>
                  <a:gd name="T45" fmla="*/ 0 h 69"/>
                  <a:gd name="T46" fmla="*/ 0 w 20"/>
                  <a:gd name="T47" fmla="*/ 0 h 69"/>
                  <a:gd name="T48" fmla="*/ 0 w 20"/>
                  <a:gd name="T49" fmla="*/ 0 h 69"/>
                  <a:gd name="T50" fmla="*/ 0 w 20"/>
                  <a:gd name="T51" fmla="*/ 0 h 69"/>
                  <a:gd name="T52" fmla="*/ 0 w 20"/>
                  <a:gd name="T53" fmla="*/ 0 h 69"/>
                  <a:gd name="T54" fmla="*/ 0 w 20"/>
                  <a:gd name="T55" fmla="*/ 0 h 69"/>
                  <a:gd name="T56" fmla="*/ 0 w 20"/>
                  <a:gd name="T57" fmla="*/ 0 h 69"/>
                  <a:gd name="T58" fmla="*/ 0 w 20"/>
                  <a:gd name="T59" fmla="*/ 0 h 69"/>
                  <a:gd name="T60" fmla="*/ 0 w 20"/>
                  <a:gd name="T61" fmla="*/ 0 h 69"/>
                  <a:gd name="T62" fmla="*/ 0 w 20"/>
                  <a:gd name="T63" fmla="*/ 0 h 69"/>
                  <a:gd name="T64" fmla="*/ 0 w 20"/>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9">
                    <a:moveTo>
                      <a:pt x="0" y="57"/>
                    </a:moveTo>
                    <a:lnTo>
                      <a:pt x="0" y="57"/>
                    </a:lnTo>
                    <a:lnTo>
                      <a:pt x="2" y="60"/>
                    </a:lnTo>
                    <a:lnTo>
                      <a:pt x="2" y="63"/>
                    </a:lnTo>
                    <a:lnTo>
                      <a:pt x="5" y="63"/>
                    </a:lnTo>
                    <a:lnTo>
                      <a:pt x="5" y="65"/>
                    </a:lnTo>
                    <a:lnTo>
                      <a:pt x="7" y="65"/>
                    </a:lnTo>
                    <a:lnTo>
                      <a:pt x="10" y="65"/>
                    </a:lnTo>
                    <a:lnTo>
                      <a:pt x="10" y="69"/>
                    </a:lnTo>
                    <a:lnTo>
                      <a:pt x="12" y="65"/>
                    </a:lnTo>
                    <a:lnTo>
                      <a:pt x="15" y="65"/>
                    </a:lnTo>
                    <a:lnTo>
                      <a:pt x="17" y="65"/>
                    </a:lnTo>
                    <a:lnTo>
                      <a:pt x="17" y="63"/>
                    </a:lnTo>
                    <a:lnTo>
                      <a:pt x="20" y="63"/>
                    </a:lnTo>
                    <a:lnTo>
                      <a:pt x="20" y="60"/>
                    </a:lnTo>
                    <a:lnTo>
                      <a:pt x="20" y="57"/>
                    </a:lnTo>
                    <a:lnTo>
                      <a:pt x="20" y="14"/>
                    </a:lnTo>
                    <a:lnTo>
                      <a:pt x="20" y="9"/>
                    </a:lnTo>
                    <a:lnTo>
                      <a:pt x="20" y="6"/>
                    </a:lnTo>
                    <a:lnTo>
                      <a:pt x="17" y="4"/>
                    </a:lnTo>
                    <a:lnTo>
                      <a:pt x="15" y="0"/>
                    </a:lnTo>
                    <a:lnTo>
                      <a:pt x="12" y="0"/>
                    </a:lnTo>
                    <a:lnTo>
                      <a:pt x="10" y="0"/>
                    </a:lnTo>
                    <a:lnTo>
                      <a:pt x="7" y="0"/>
                    </a:lnTo>
                    <a:lnTo>
                      <a:pt x="5" y="4"/>
                    </a:lnTo>
                    <a:lnTo>
                      <a:pt x="2" y="6"/>
                    </a:lnTo>
                    <a:lnTo>
                      <a:pt x="2" y="9"/>
                    </a:lnTo>
                    <a:lnTo>
                      <a:pt x="0" y="14"/>
                    </a:lnTo>
                    <a:lnTo>
                      <a:pt x="0" y="57"/>
                    </a:lnTo>
                    <a:close/>
                  </a:path>
                </a:pathLst>
              </a:custGeom>
              <a:solidFill>
                <a:srgbClr val="000000"/>
              </a:solidFill>
              <a:ln w="6350">
                <a:solidFill>
                  <a:srgbClr val="000000"/>
                </a:solidFill>
                <a:prstDash val="solid"/>
                <a:round/>
                <a:headEnd/>
                <a:tailEnd/>
              </a:ln>
            </p:spPr>
            <p:txBody>
              <a:bodyPr/>
              <a:lstStyle/>
              <a:p>
                <a:endParaRPr lang="de-DE"/>
              </a:p>
            </p:txBody>
          </p:sp>
          <p:sp>
            <p:nvSpPr>
              <p:cNvPr id="44289" name="Line 560"/>
              <p:cNvSpPr>
                <a:spLocks noChangeShapeType="1"/>
              </p:cNvSpPr>
              <p:nvPr/>
            </p:nvSpPr>
            <p:spPr bwMode="auto">
              <a:xfrm>
                <a:off x="1943" y="24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90" name="Freeform 561"/>
              <p:cNvSpPr>
                <a:spLocks/>
              </p:cNvSpPr>
              <p:nvPr/>
            </p:nvSpPr>
            <p:spPr bwMode="auto">
              <a:xfrm>
                <a:off x="1941" y="2400"/>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7" y="0"/>
                    </a:lnTo>
                    <a:lnTo>
                      <a:pt x="5" y="4"/>
                    </a:lnTo>
                    <a:lnTo>
                      <a:pt x="2" y="6"/>
                    </a:lnTo>
                    <a:lnTo>
                      <a:pt x="2" y="9"/>
                    </a:lnTo>
                    <a:lnTo>
                      <a:pt x="0" y="9"/>
                    </a:lnTo>
                    <a:lnTo>
                      <a:pt x="0" y="12"/>
                    </a:lnTo>
                    <a:lnTo>
                      <a:pt x="0" y="14"/>
                    </a:lnTo>
                    <a:lnTo>
                      <a:pt x="2" y="17"/>
                    </a:lnTo>
                    <a:lnTo>
                      <a:pt x="5" y="20"/>
                    </a:lnTo>
                    <a:lnTo>
                      <a:pt x="7" y="23"/>
                    </a:lnTo>
                    <a:lnTo>
                      <a:pt x="10" y="23"/>
                    </a:lnTo>
                    <a:lnTo>
                      <a:pt x="25" y="23"/>
                    </a:lnTo>
                    <a:lnTo>
                      <a:pt x="30" y="23"/>
                    </a:lnTo>
                    <a:lnTo>
                      <a:pt x="32" y="20"/>
                    </a:lnTo>
                    <a:lnTo>
                      <a:pt x="35" y="20"/>
                    </a:lnTo>
                    <a:lnTo>
                      <a:pt x="35" y="17"/>
                    </a:lnTo>
                    <a:lnTo>
                      <a:pt x="37" y="17"/>
                    </a:lnTo>
                    <a:lnTo>
                      <a:pt x="37" y="14"/>
                    </a:lnTo>
                    <a:lnTo>
                      <a:pt x="37" y="12"/>
                    </a:lnTo>
                    <a:lnTo>
                      <a:pt x="37" y="9"/>
                    </a:lnTo>
                    <a:lnTo>
                      <a:pt x="35" y="6"/>
                    </a:lnTo>
                    <a:lnTo>
                      <a:pt x="35" y="4"/>
                    </a:lnTo>
                    <a:lnTo>
                      <a:pt x="32"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91" name="Line 562"/>
              <p:cNvSpPr>
                <a:spLocks noChangeShapeType="1"/>
              </p:cNvSpPr>
              <p:nvPr/>
            </p:nvSpPr>
            <p:spPr bwMode="auto">
              <a:xfrm>
                <a:off x="1945" y="24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92" name="Freeform 563"/>
              <p:cNvSpPr>
                <a:spLocks/>
              </p:cNvSpPr>
              <p:nvPr/>
            </p:nvSpPr>
            <p:spPr bwMode="auto">
              <a:xfrm>
                <a:off x="1945" y="2397"/>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8"/>
                    </a:lnTo>
                    <a:lnTo>
                      <a:pt x="3" y="28"/>
                    </a:lnTo>
                    <a:lnTo>
                      <a:pt x="3" y="31"/>
                    </a:lnTo>
                    <a:lnTo>
                      <a:pt x="5" y="31"/>
                    </a:lnTo>
                    <a:lnTo>
                      <a:pt x="5" y="34"/>
                    </a:lnTo>
                    <a:lnTo>
                      <a:pt x="8" y="34"/>
                    </a:lnTo>
                    <a:lnTo>
                      <a:pt x="10" y="34"/>
                    </a:lnTo>
                    <a:lnTo>
                      <a:pt x="13" y="34"/>
                    </a:lnTo>
                    <a:lnTo>
                      <a:pt x="15" y="31"/>
                    </a:lnTo>
                    <a:lnTo>
                      <a:pt x="18" y="31"/>
                    </a:lnTo>
                    <a:lnTo>
                      <a:pt x="18" y="28"/>
                    </a:lnTo>
                    <a:lnTo>
                      <a:pt x="20" y="28"/>
                    </a:lnTo>
                    <a:lnTo>
                      <a:pt x="20" y="25"/>
                    </a:lnTo>
                    <a:lnTo>
                      <a:pt x="20" y="17"/>
                    </a:lnTo>
                    <a:lnTo>
                      <a:pt x="20" y="9"/>
                    </a:lnTo>
                    <a:lnTo>
                      <a:pt x="18" y="6"/>
                    </a:lnTo>
                    <a:lnTo>
                      <a:pt x="18" y="3"/>
                    </a:lnTo>
                    <a:lnTo>
                      <a:pt x="15" y="3"/>
                    </a:lnTo>
                    <a:lnTo>
                      <a:pt x="13" y="3"/>
                    </a:lnTo>
                    <a:lnTo>
                      <a:pt x="13" y="0"/>
                    </a:lnTo>
                    <a:lnTo>
                      <a:pt x="10" y="0"/>
                    </a:lnTo>
                    <a:lnTo>
                      <a:pt x="8" y="0"/>
                    </a:lnTo>
                    <a:lnTo>
                      <a:pt x="5" y="3"/>
                    </a:lnTo>
                    <a:lnTo>
                      <a:pt x="3" y="3"/>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293" name="Line 564"/>
              <p:cNvSpPr>
                <a:spLocks noChangeShapeType="1"/>
              </p:cNvSpPr>
              <p:nvPr/>
            </p:nvSpPr>
            <p:spPr bwMode="auto">
              <a:xfrm>
                <a:off x="1948" y="23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94" name="Freeform 565"/>
              <p:cNvSpPr>
                <a:spLocks/>
              </p:cNvSpPr>
              <p:nvPr/>
            </p:nvSpPr>
            <p:spPr bwMode="auto">
              <a:xfrm>
                <a:off x="1945" y="2397"/>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3"/>
                    </a:lnTo>
                    <a:lnTo>
                      <a:pt x="3" y="3"/>
                    </a:lnTo>
                    <a:lnTo>
                      <a:pt x="3" y="6"/>
                    </a:lnTo>
                    <a:lnTo>
                      <a:pt x="0" y="9"/>
                    </a:lnTo>
                    <a:lnTo>
                      <a:pt x="0" y="11"/>
                    </a:lnTo>
                    <a:lnTo>
                      <a:pt x="0" y="15"/>
                    </a:lnTo>
                    <a:lnTo>
                      <a:pt x="0" y="17"/>
                    </a:lnTo>
                    <a:lnTo>
                      <a:pt x="3" y="17"/>
                    </a:lnTo>
                    <a:lnTo>
                      <a:pt x="3" y="20"/>
                    </a:lnTo>
                    <a:lnTo>
                      <a:pt x="5" y="23"/>
                    </a:lnTo>
                    <a:lnTo>
                      <a:pt x="8" y="23"/>
                    </a:lnTo>
                    <a:lnTo>
                      <a:pt x="23" y="23"/>
                    </a:lnTo>
                    <a:lnTo>
                      <a:pt x="27" y="23"/>
                    </a:lnTo>
                    <a:lnTo>
                      <a:pt x="30" y="23"/>
                    </a:lnTo>
                    <a:lnTo>
                      <a:pt x="33" y="20"/>
                    </a:lnTo>
                    <a:lnTo>
                      <a:pt x="36" y="17"/>
                    </a:lnTo>
                    <a:lnTo>
                      <a:pt x="36" y="15"/>
                    </a:lnTo>
                    <a:lnTo>
                      <a:pt x="36" y="11"/>
                    </a:lnTo>
                    <a:lnTo>
                      <a:pt x="36" y="9"/>
                    </a:lnTo>
                    <a:lnTo>
                      <a:pt x="36" y="6"/>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95" name="Line 566"/>
              <p:cNvSpPr>
                <a:spLocks noChangeShapeType="1"/>
              </p:cNvSpPr>
              <p:nvPr/>
            </p:nvSpPr>
            <p:spPr bwMode="auto">
              <a:xfrm>
                <a:off x="1949" y="24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96" name="Freeform 567"/>
              <p:cNvSpPr>
                <a:spLocks/>
              </p:cNvSpPr>
              <p:nvPr/>
            </p:nvSpPr>
            <p:spPr bwMode="auto">
              <a:xfrm>
                <a:off x="1949" y="2394"/>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0" y="26"/>
                    </a:lnTo>
                    <a:lnTo>
                      <a:pt x="3" y="28"/>
                    </a:lnTo>
                    <a:lnTo>
                      <a:pt x="3" y="31"/>
                    </a:lnTo>
                    <a:lnTo>
                      <a:pt x="5" y="34"/>
                    </a:lnTo>
                    <a:lnTo>
                      <a:pt x="8" y="34"/>
                    </a:lnTo>
                    <a:lnTo>
                      <a:pt x="10" y="34"/>
                    </a:lnTo>
                    <a:lnTo>
                      <a:pt x="12" y="34"/>
                    </a:lnTo>
                    <a:lnTo>
                      <a:pt x="15" y="34"/>
                    </a:lnTo>
                    <a:lnTo>
                      <a:pt x="18" y="31"/>
                    </a:lnTo>
                    <a:lnTo>
                      <a:pt x="21" y="28"/>
                    </a:lnTo>
                    <a:lnTo>
                      <a:pt x="21" y="26"/>
                    </a:lnTo>
                    <a:lnTo>
                      <a:pt x="21" y="17"/>
                    </a:lnTo>
                    <a:lnTo>
                      <a:pt x="21" y="11"/>
                    </a:lnTo>
                    <a:lnTo>
                      <a:pt x="21" y="9"/>
                    </a:lnTo>
                    <a:lnTo>
                      <a:pt x="21" y="5"/>
                    </a:lnTo>
                    <a:lnTo>
                      <a:pt x="18" y="5"/>
                    </a:lnTo>
                    <a:lnTo>
                      <a:pt x="15" y="3"/>
                    </a:lnTo>
                    <a:lnTo>
                      <a:pt x="12" y="0"/>
                    </a:lnTo>
                    <a:lnTo>
                      <a:pt x="10" y="0"/>
                    </a:lnTo>
                    <a:lnTo>
                      <a:pt x="8" y="0"/>
                    </a:lnTo>
                    <a:lnTo>
                      <a:pt x="8" y="3"/>
                    </a:lnTo>
                    <a:lnTo>
                      <a:pt x="5" y="3"/>
                    </a:lnTo>
                    <a:lnTo>
                      <a:pt x="3" y="5"/>
                    </a:lnTo>
                    <a:lnTo>
                      <a:pt x="3"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297" name="Line 568"/>
              <p:cNvSpPr>
                <a:spLocks noChangeShapeType="1"/>
              </p:cNvSpPr>
              <p:nvPr/>
            </p:nvSpPr>
            <p:spPr bwMode="auto">
              <a:xfrm>
                <a:off x="1952" y="23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298" name="Freeform 569"/>
              <p:cNvSpPr>
                <a:spLocks/>
              </p:cNvSpPr>
              <p:nvPr/>
            </p:nvSpPr>
            <p:spPr bwMode="auto">
              <a:xfrm>
                <a:off x="1949" y="2394"/>
                <a:ext cx="9" cy="6"/>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8" y="0"/>
                    </a:lnTo>
                    <a:lnTo>
                      <a:pt x="8" y="3"/>
                    </a:lnTo>
                    <a:lnTo>
                      <a:pt x="5" y="3"/>
                    </a:lnTo>
                    <a:lnTo>
                      <a:pt x="3" y="5"/>
                    </a:lnTo>
                    <a:lnTo>
                      <a:pt x="3" y="9"/>
                    </a:lnTo>
                    <a:lnTo>
                      <a:pt x="0" y="11"/>
                    </a:lnTo>
                    <a:lnTo>
                      <a:pt x="0" y="14"/>
                    </a:lnTo>
                    <a:lnTo>
                      <a:pt x="3" y="17"/>
                    </a:lnTo>
                    <a:lnTo>
                      <a:pt x="3" y="20"/>
                    </a:lnTo>
                    <a:lnTo>
                      <a:pt x="5" y="22"/>
                    </a:lnTo>
                    <a:lnTo>
                      <a:pt x="8" y="22"/>
                    </a:lnTo>
                    <a:lnTo>
                      <a:pt x="23" y="22"/>
                    </a:lnTo>
                    <a:lnTo>
                      <a:pt x="28" y="22"/>
                    </a:lnTo>
                    <a:lnTo>
                      <a:pt x="31" y="22"/>
                    </a:lnTo>
                    <a:lnTo>
                      <a:pt x="33" y="22"/>
                    </a:lnTo>
                    <a:lnTo>
                      <a:pt x="36" y="20"/>
                    </a:lnTo>
                    <a:lnTo>
                      <a:pt x="36" y="17"/>
                    </a:lnTo>
                    <a:lnTo>
                      <a:pt x="38" y="14"/>
                    </a:lnTo>
                    <a:lnTo>
                      <a:pt x="38" y="11"/>
                    </a:lnTo>
                    <a:lnTo>
                      <a:pt x="36" y="9"/>
                    </a:lnTo>
                    <a:lnTo>
                      <a:pt x="36" y="5"/>
                    </a:lnTo>
                    <a:lnTo>
                      <a:pt x="33" y="3"/>
                    </a:lnTo>
                    <a:lnTo>
                      <a:pt x="31"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299" name="Line 570"/>
              <p:cNvSpPr>
                <a:spLocks noChangeShapeType="1"/>
              </p:cNvSpPr>
              <p:nvPr/>
            </p:nvSpPr>
            <p:spPr bwMode="auto">
              <a:xfrm>
                <a:off x="1953" y="23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00" name="Freeform 571"/>
              <p:cNvSpPr>
                <a:spLocks/>
              </p:cNvSpPr>
              <p:nvPr/>
            </p:nvSpPr>
            <p:spPr bwMode="auto">
              <a:xfrm>
                <a:off x="1953" y="2392"/>
                <a:ext cx="5" cy="8"/>
              </a:xfrm>
              <a:custGeom>
                <a:avLst/>
                <a:gdLst>
                  <a:gd name="T0" fmla="*/ 0 w 20"/>
                  <a:gd name="T1" fmla="*/ 0 h 30"/>
                  <a:gd name="T2" fmla="*/ 0 w 20"/>
                  <a:gd name="T3" fmla="*/ 0 h 30"/>
                  <a:gd name="T4" fmla="*/ 0 w 20"/>
                  <a:gd name="T5" fmla="*/ 0 h 30"/>
                  <a:gd name="T6" fmla="*/ 0 w 20"/>
                  <a:gd name="T7" fmla="*/ 0 h 30"/>
                  <a:gd name="T8" fmla="*/ 0 w 20"/>
                  <a:gd name="T9" fmla="*/ 0 h 30"/>
                  <a:gd name="T10" fmla="*/ 0 w 20"/>
                  <a:gd name="T11" fmla="*/ 0 h 30"/>
                  <a:gd name="T12" fmla="*/ 0 w 20"/>
                  <a:gd name="T13" fmla="*/ 0 h 30"/>
                  <a:gd name="T14" fmla="*/ 0 w 20"/>
                  <a:gd name="T15" fmla="*/ 0 h 30"/>
                  <a:gd name="T16" fmla="*/ 0 w 20"/>
                  <a:gd name="T17" fmla="*/ 0 h 30"/>
                  <a:gd name="T18" fmla="*/ 0 w 20"/>
                  <a:gd name="T19" fmla="*/ 0 h 30"/>
                  <a:gd name="T20" fmla="*/ 0 w 20"/>
                  <a:gd name="T21" fmla="*/ 0 h 30"/>
                  <a:gd name="T22" fmla="*/ 0 w 20"/>
                  <a:gd name="T23" fmla="*/ 0 h 30"/>
                  <a:gd name="T24" fmla="*/ 0 w 20"/>
                  <a:gd name="T25" fmla="*/ 0 h 30"/>
                  <a:gd name="T26" fmla="*/ 0 w 20"/>
                  <a:gd name="T27" fmla="*/ 0 h 30"/>
                  <a:gd name="T28" fmla="*/ 0 w 20"/>
                  <a:gd name="T29" fmla="*/ 0 h 30"/>
                  <a:gd name="T30" fmla="*/ 0 w 20"/>
                  <a:gd name="T31" fmla="*/ 0 h 30"/>
                  <a:gd name="T32" fmla="*/ 0 w 20"/>
                  <a:gd name="T33" fmla="*/ 0 h 30"/>
                  <a:gd name="T34" fmla="*/ 0 w 20"/>
                  <a:gd name="T35" fmla="*/ 0 h 30"/>
                  <a:gd name="T36" fmla="*/ 0 w 20"/>
                  <a:gd name="T37" fmla="*/ 0 h 30"/>
                  <a:gd name="T38" fmla="*/ 0 w 20"/>
                  <a:gd name="T39" fmla="*/ 0 h 30"/>
                  <a:gd name="T40" fmla="*/ 0 w 20"/>
                  <a:gd name="T41" fmla="*/ 0 h 30"/>
                  <a:gd name="T42" fmla="*/ 0 w 20"/>
                  <a:gd name="T43" fmla="*/ 0 h 30"/>
                  <a:gd name="T44" fmla="*/ 0 w 20"/>
                  <a:gd name="T45" fmla="*/ 0 h 30"/>
                  <a:gd name="T46" fmla="*/ 0 w 20"/>
                  <a:gd name="T47" fmla="*/ 0 h 30"/>
                  <a:gd name="T48" fmla="*/ 0 w 20"/>
                  <a:gd name="T49" fmla="*/ 0 h 30"/>
                  <a:gd name="T50" fmla="*/ 0 w 20"/>
                  <a:gd name="T51" fmla="*/ 0 h 30"/>
                  <a:gd name="T52" fmla="*/ 0 w 20"/>
                  <a:gd name="T53" fmla="*/ 0 h 30"/>
                  <a:gd name="T54" fmla="*/ 0 w 20"/>
                  <a:gd name="T55" fmla="*/ 0 h 30"/>
                  <a:gd name="T56" fmla="*/ 0 w 20"/>
                  <a:gd name="T57" fmla="*/ 0 h 30"/>
                  <a:gd name="T58" fmla="*/ 0 w 20"/>
                  <a:gd name="T59" fmla="*/ 0 h 30"/>
                  <a:gd name="T60" fmla="*/ 0 w 20"/>
                  <a:gd name="T61" fmla="*/ 0 h 30"/>
                  <a:gd name="T62" fmla="*/ 0 w 20"/>
                  <a:gd name="T63" fmla="*/ 0 h 30"/>
                  <a:gd name="T64" fmla="*/ 0 w 20"/>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0">
                    <a:moveTo>
                      <a:pt x="0" y="19"/>
                    </a:moveTo>
                    <a:lnTo>
                      <a:pt x="0" y="22"/>
                    </a:lnTo>
                    <a:lnTo>
                      <a:pt x="0" y="25"/>
                    </a:lnTo>
                    <a:lnTo>
                      <a:pt x="0" y="28"/>
                    </a:lnTo>
                    <a:lnTo>
                      <a:pt x="3" y="28"/>
                    </a:lnTo>
                    <a:lnTo>
                      <a:pt x="3" y="30"/>
                    </a:lnTo>
                    <a:lnTo>
                      <a:pt x="5" y="30"/>
                    </a:lnTo>
                    <a:lnTo>
                      <a:pt x="8" y="30"/>
                    </a:lnTo>
                    <a:lnTo>
                      <a:pt x="10" y="30"/>
                    </a:lnTo>
                    <a:lnTo>
                      <a:pt x="13" y="30"/>
                    </a:lnTo>
                    <a:lnTo>
                      <a:pt x="15" y="30"/>
                    </a:lnTo>
                    <a:lnTo>
                      <a:pt x="18" y="28"/>
                    </a:lnTo>
                    <a:lnTo>
                      <a:pt x="18" y="25"/>
                    </a:lnTo>
                    <a:lnTo>
                      <a:pt x="20" y="22"/>
                    </a:lnTo>
                    <a:lnTo>
                      <a:pt x="20" y="13"/>
                    </a:lnTo>
                    <a:lnTo>
                      <a:pt x="20" y="8"/>
                    </a:lnTo>
                    <a:lnTo>
                      <a:pt x="18" y="5"/>
                    </a:lnTo>
                    <a:lnTo>
                      <a:pt x="18" y="2"/>
                    </a:lnTo>
                    <a:lnTo>
                      <a:pt x="15" y="0"/>
                    </a:lnTo>
                    <a:lnTo>
                      <a:pt x="13" y="0"/>
                    </a:lnTo>
                    <a:lnTo>
                      <a:pt x="10" y="0"/>
                    </a:lnTo>
                    <a:lnTo>
                      <a:pt x="8" y="0"/>
                    </a:lnTo>
                    <a:lnTo>
                      <a:pt x="5" y="0"/>
                    </a:lnTo>
                    <a:lnTo>
                      <a:pt x="3" y="0"/>
                    </a:lnTo>
                    <a:lnTo>
                      <a:pt x="3" y="2"/>
                    </a:lnTo>
                    <a:lnTo>
                      <a:pt x="0" y="2"/>
                    </a:lnTo>
                    <a:lnTo>
                      <a:pt x="0" y="5"/>
                    </a:lnTo>
                    <a:lnTo>
                      <a:pt x="0" y="11"/>
                    </a:lnTo>
                    <a:lnTo>
                      <a:pt x="0" y="19"/>
                    </a:lnTo>
                    <a:close/>
                  </a:path>
                </a:pathLst>
              </a:custGeom>
              <a:solidFill>
                <a:srgbClr val="000000"/>
              </a:solidFill>
              <a:ln w="6350">
                <a:solidFill>
                  <a:srgbClr val="000000"/>
                </a:solidFill>
                <a:prstDash val="solid"/>
                <a:round/>
                <a:headEnd/>
                <a:tailEnd/>
              </a:ln>
            </p:spPr>
            <p:txBody>
              <a:bodyPr/>
              <a:lstStyle/>
              <a:p>
                <a:endParaRPr lang="de-DE"/>
              </a:p>
            </p:txBody>
          </p:sp>
          <p:sp>
            <p:nvSpPr>
              <p:cNvPr id="44301" name="Line 572"/>
              <p:cNvSpPr>
                <a:spLocks noChangeShapeType="1"/>
              </p:cNvSpPr>
              <p:nvPr/>
            </p:nvSpPr>
            <p:spPr bwMode="auto">
              <a:xfrm>
                <a:off x="1956" y="23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02" name="Freeform 573"/>
              <p:cNvSpPr>
                <a:spLocks/>
              </p:cNvSpPr>
              <p:nvPr/>
            </p:nvSpPr>
            <p:spPr bwMode="auto">
              <a:xfrm>
                <a:off x="1953" y="2392"/>
                <a:ext cx="14" cy="5"/>
              </a:xfrm>
              <a:custGeom>
                <a:avLst/>
                <a:gdLst>
                  <a:gd name="T0" fmla="*/ 0 w 54"/>
                  <a:gd name="T1" fmla="*/ 0 h 19"/>
                  <a:gd name="T2" fmla="*/ 0 w 54"/>
                  <a:gd name="T3" fmla="*/ 0 h 19"/>
                  <a:gd name="T4" fmla="*/ 0 w 54"/>
                  <a:gd name="T5" fmla="*/ 0 h 19"/>
                  <a:gd name="T6" fmla="*/ 0 w 54"/>
                  <a:gd name="T7" fmla="*/ 0 h 19"/>
                  <a:gd name="T8" fmla="*/ 0 w 54"/>
                  <a:gd name="T9" fmla="*/ 0 h 19"/>
                  <a:gd name="T10" fmla="*/ 0 w 54"/>
                  <a:gd name="T11" fmla="*/ 0 h 19"/>
                  <a:gd name="T12" fmla="*/ 0 w 54"/>
                  <a:gd name="T13" fmla="*/ 0 h 19"/>
                  <a:gd name="T14" fmla="*/ 0 w 54"/>
                  <a:gd name="T15" fmla="*/ 0 h 19"/>
                  <a:gd name="T16" fmla="*/ 0 w 54"/>
                  <a:gd name="T17" fmla="*/ 0 h 19"/>
                  <a:gd name="T18" fmla="*/ 0 w 54"/>
                  <a:gd name="T19" fmla="*/ 0 h 19"/>
                  <a:gd name="T20" fmla="*/ 0 w 54"/>
                  <a:gd name="T21" fmla="*/ 0 h 19"/>
                  <a:gd name="T22" fmla="*/ 0 w 54"/>
                  <a:gd name="T23" fmla="*/ 0 h 19"/>
                  <a:gd name="T24" fmla="*/ 0 w 54"/>
                  <a:gd name="T25" fmla="*/ 0 h 19"/>
                  <a:gd name="T26" fmla="*/ 0 w 54"/>
                  <a:gd name="T27" fmla="*/ 0 h 19"/>
                  <a:gd name="T28" fmla="*/ 0 w 54"/>
                  <a:gd name="T29" fmla="*/ 0 h 19"/>
                  <a:gd name="T30" fmla="*/ 0 w 54"/>
                  <a:gd name="T31" fmla="*/ 0 h 19"/>
                  <a:gd name="T32" fmla="*/ 0 w 54"/>
                  <a:gd name="T33" fmla="*/ 0 h 19"/>
                  <a:gd name="T34" fmla="*/ 0 w 54"/>
                  <a:gd name="T35" fmla="*/ 0 h 19"/>
                  <a:gd name="T36" fmla="*/ 0 w 54"/>
                  <a:gd name="T37" fmla="*/ 0 h 19"/>
                  <a:gd name="T38" fmla="*/ 0 w 54"/>
                  <a:gd name="T39" fmla="*/ 0 h 19"/>
                  <a:gd name="T40" fmla="*/ 0 w 54"/>
                  <a:gd name="T41" fmla="*/ 0 h 19"/>
                  <a:gd name="T42" fmla="*/ 0 w 54"/>
                  <a:gd name="T43" fmla="*/ 0 h 19"/>
                  <a:gd name="T44" fmla="*/ 0 w 54"/>
                  <a:gd name="T45" fmla="*/ 0 h 19"/>
                  <a:gd name="T46" fmla="*/ 0 w 54"/>
                  <a:gd name="T47" fmla="*/ 0 h 19"/>
                  <a:gd name="T48" fmla="*/ 0 w 54"/>
                  <a:gd name="T49" fmla="*/ 0 h 19"/>
                  <a:gd name="T50" fmla="*/ 0 w 54"/>
                  <a:gd name="T51" fmla="*/ 0 h 19"/>
                  <a:gd name="T52" fmla="*/ 0 w 54"/>
                  <a:gd name="T53" fmla="*/ 0 h 19"/>
                  <a:gd name="T54" fmla="*/ 0 w 54"/>
                  <a:gd name="T55" fmla="*/ 0 h 19"/>
                  <a:gd name="T56" fmla="*/ 0 w 54"/>
                  <a:gd name="T57" fmla="*/ 0 h 19"/>
                  <a:gd name="T58" fmla="*/ 0 w 54"/>
                  <a:gd name="T59" fmla="*/ 0 h 19"/>
                  <a:gd name="T60" fmla="*/ 0 w 54"/>
                  <a:gd name="T61" fmla="*/ 0 h 19"/>
                  <a:gd name="T62" fmla="*/ 0 w 54"/>
                  <a:gd name="T63" fmla="*/ 0 h 19"/>
                  <a:gd name="T64" fmla="*/ 0 w 54"/>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19">
                    <a:moveTo>
                      <a:pt x="10" y="0"/>
                    </a:moveTo>
                    <a:lnTo>
                      <a:pt x="8" y="0"/>
                    </a:lnTo>
                    <a:lnTo>
                      <a:pt x="5" y="0"/>
                    </a:lnTo>
                    <a:lnTo>
                      <a:pt x="3" y="0"/>
                    </a:lnTo>
                    <a:lnTo>
                      <a:pt x="3" y="2"/>
                    </a:lnTo>
                    <a:lnTo>
                      <a:pt x="0" y="2"/>
                    </a:lnTo>
                    <a:lnTo>
                      <a:pt x="0" y="5"/>
                    </a:lnTo>
                    <a:lnTo>
                      <a:pt x="0" y="8"/>
                    </a:lnTo>
                    <a:lnTo>
                      <a:pt x="0" y="11"/>
                    </a:lnTo>
                    <a:lnTo>
                      <a:pt x="0" y="13"/>
                    </a:lnTo>
                    <a:lnTo>
                      <a:pt x="0" y="17"/>
                    </a:lnTo>
                    <a:lnTo>
                      <a:pt x="3" y="17"/>
                    </a:lnTo>
                    <a:lnTo>
                      <a:pt x="3" y="19"/>
                    </a:lnTo>
                    <a:lnTo>
                      <a:pt x="5" y="19"/>
                    </a:lnTo>
                    <a:lnTo>
                      <a:pt x="8" y="19"/>
                    </a:lnTo>
                    <a:lnTo>
                      <a:pt x="38" y="19"/>
                    </a:lnTo>
                    <a:lnTo>
                      <a:pt x="43" y="19"/>
                    </a:lnTo>
                    <a:lnTo>
                      <a:pt x="45" y="19"/>
                    </a:lnTo>
                    <a:lnTo>
                      <a:pt x="48" y="19"/>
                    </a:lnTo>
                    <a:lnTo>
                      <a:pt x="48" y="17"/>
                    </a:lnTo>
                    <a:lnTo>
                      <a:pt x="50" y="17"/>
                    </a:lnTo>
                    <a:lnTo>
                      <a:pt x="50" y="13"/>
                    </a:lnTo>
                    <a:lnTo>
                      <a:pt x="54" y="11"/>
                    </a:lnTo>
                    <a:lnTo>
                      <a:pt x="54" y="8"/>
                    </a:lnTo>
                    <a:lnTo>
                      <a:pt x="50" y="5"/>
                    </a:lnTo>
                    <a:lnTo>
                      <a:pt x="50" y="2"/>
                    </a:lnTo>
                    <a:lnTo>
                      <a:pt x="48" y="2"/>
                    </a:lnTo>
                    <a:lnTo>
                      <a:pt x="48" y="0"/>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303" name="Line 574"/>
              <p:cNvSpPr>
                <a:spLocks noChangeShapeType="1"/>
              </p:cNvSpPr>
              <p:nvPr/>
            </p:nvSpPr>
            <p:spPr bwMode="auto">
              <a:xfrm>
                <a:off x="1962" y="23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04" name="Freeform 575"/>
              <p:cNvSpPr>
                <a:spLocks/>
              </p:cNvSpPr>
              <p:nvPr/>
            </p:nvSpPr>
            <p:spPr bwMode="auto">
              <a:xfrm>
                <a:off x="1962" y="2389"/>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3"/>
                    </a:lnTo>
                    <a:lnTo>
                      <a:pt x="0" y="25"/>
                    </a:lnTo>
                    <a:lnTo>
                      <a:pt x="0" y="29"/>
                    </a:lnTo>
                    <a:lnTo>
                      <a:pt x="2" y="29"/>
                    </a:lnTo>
                    <a:lnTo>
                      <a:pt x="2" y="31"/>
                    </a:lnTo>
                    <a:lnTo>
                      <a:pt x="5" y="31"/>
                    </a:lnTo>
                    <a:lnTo>
                      <a:pt x="7" y="31"/>
                    </a:lnTo>
                    <a:lnTo>
                      <a:pt x="10" y="34"/>
                    </a:lnTo>
                    <a:lnTo>
                      <a:pt x="10" y="31"/>
                    </a:lnTo>
                    <a:lnTo>
                      <a:pt x="12" y="31"/>
                    </a:lnTo>
                    <a:lnTo>
                      <a:pt x="15" y="31"/>
                    </a:lnTo>
                    <a:lnTo>
                      <a:pt x="15" y="29"/>
                    </a:lnTo>
                    <a:lnTo>
                      <a:pt x="17" y="29"/>
                    </a:lnTo>
                    <a:lnTo>
                      <a:pt x="17" y="25"/>
                    </a:lnTo>
                    <a:lnTo>
                      <a:pt x="21" y="23"/>
                    </a:lnTo>
                    <a:lnTo>
                      <a:pt x="21" y="14"/>
                    </a:lnTo>
                    <a:lnTo>
                      <a:pt x="21" y="8"/>
                    </a:lnTo>
                    <a:lnTo>
                      <a:pt x="17" y="6"/>
                    </a:lnTo>
                    <a:lnTo>
                      <a:pt x="17" y="2"/>
                    </a:lnTo>
                    <a:lnTo>
                      <a:pt x="15" y="2"/>
                    </a:lnTo>
                    <a:lnTo>
                      <a:pt x="15" y="0"/>
                    </a:lnTo>
                    <a:lnTo>
                      <a:pt x="12" y="0"/>
                    </a:lnTo>
                    <a:lnTo>
                      <a:pt x="10" y="0"/>
                    </a:lnTo>
                    <a:lnTo>
                      <a:pt x="7" y="0"/>
                    </a:lnTo>
                    <a:lnTo>
                      <a:pt x="5" y="0"/>
                    </a:lnTo>
                    <a:lnTo>
                      <a:pt x="2" y="0"/>
                    </a:lnTo>
                    <a:lnTo>
                      <a:pt x="2" y="2"/>
                    </a:lnTo>
                    <a:lnTo>
                      <a:pt x="0"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305" name="Line 576"/>
              <p:cNvSpPr>
                <a:spLocks noChangeShapeType="1"/>
              </p:cNvSpPr>
              <p:nvPr/>
            </p:nvSpPr>
            <p:spPr bwMode="auto">
              <a:xfrm>
                <a:off x="1964" y="23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306" name="Freeform 577"/>
              <p:cNvSpPr>
                <a:spLocks/>
              </p:cNvSpPr>
              <p:nvPr/>
            </p:nvSpPr>
            <p:spPr bwMode="auto">
              <a:xfrm>
                <a:off x="1962" y="2389"/>
                <a:ext cx="17" cy="6"/>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w 68"/>
                  <a:gd name="T47" fmla="*/ 0 h 23"/>
                  <a:gd name="T48" fmla="*/ 0 w 68"/>
                  <a:gd name="T49" fmla="*/ 0 h 23"/>
                  <a:gd name="T50" fmla="*/ 0 w 68"/>
                  <a:gd name="T51" fmla="*/ 0 h 23"/>
                  <a:gd name="T52" fmla="*/ 0 w 68"/>
                  <a:gd name="T53" fmla="*/ 0 h 23"/>
                  <a:gd name="T54" fmla="*/ 0 w 68"/>
                  <a:gd name="T55" fmla="*/ 0 h 23"/>
                  <a:gd name="T56" fmla="*/ 0 w 68"/>
                  <a:gd name="T57" fmla="*/ 0 h 23"/>
                  <a:gd name="T58" fmla="*/ 0 w 68"/>
                  <a:gd name="T59" fmla="*/ 0 h 23"/>
                  <a:gd name="T60" fmla="*/ 0 w 68"/>
                  <a:gd name="T61" fmla="*/ 0 h 23"/>
                  <a:gd name="T62" fmla="*/ 0 w 68"/>
                  <a:gd name="T63" fmla="*/ 0 h 23"/>
                  <a:gd name="T64" fmla="*/ 0 w 6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3">
                    <a:moveTo>
                      <a:pt x="10" y="0"/>
                    </a:moveTo>
                    <a:lnTo>
                      <a:pt x="7" y="0"/>
                    </a:lnTo>
                    <a:lnTo>
                      <a:pt x="5" y="0"/>
                    </a:lnTo>
                    <a:lnTo>
                      <a:pt x="2" y="0"/>
                    </a:lnTo>
                    <a:lnTo>
                      <a:pt x="2" y="2"/>
                    </a:lnTo>
                    <a:lnTo>
                      <a:pt x="0" y="2"/>
                    </a:lnTo>
                    <a:lnTo>
                      <a:pt x="0" y="6"/>
                    </a:lnTo>
                    <a:lnTo>
                      <a:pt x="0" y="8"/>
                    </a:lnTo>
                    <a:lnTo>
                      <a:pt x="0" y="12"/>
                    </a:lnTo>
                    <a:lnTo>
                      <a:pt x="0" y="14"/>
                    </a:lnTo>
                    <a:lnTo>
                      <a:pt x="0" y="17"/>
                    </a:lnTo>
                    <a:lnTo>
                      <a:pt x="2" y="17"/>
                    </a:lnTo>
                    <a:lnTo>
                      <a:pt x="2" y="20"/>
                    </a:lnTo>
                    <a:lnTo>
                      <a:pt x="5" y="20"/>
                    </a:lnTo>
                    <a:lnTo>
                      <a:pt x="7" y="23"/>
                    </a:lnTo>
                    <a:lnTo>
                      <a:pt x="55" y="23"/>
                    </a:lnTo>
                    <a:lnTo>
                      <a:pt x="60" y="23"/>
                    </a:lnTo>
                    <a:lnTo>
                      <a:pt x="60" y="20"/>
                    </a:lnTo>
                    <a:lnTo>
                      <a:pt x="63" y="20"/>
                    </a:lnTo>
                    <a:lnTo>
                      <a:pt x="65" y="17"/>
                    </a:lnTo>
                    <a:lnTo>
                      <a:pt x="68" y="14"/>
                    </a:lnTo>
                    <a:lnTo>
                      <a:pt x="68" y="12"/>
                    </a:lnTo>
                    <a:lnTo>
                      <a:pt x="68" y="8"/>
                    </a:lnTo>
                    <a:lnTo>
                      <a:pt x="68" y="6"/>
                    </a:lnTo>
                    <a:lnTo>
                      <a:pt x="65" y="2"/>
                    </a:lnTo>
                    <a:lnTo>
                      <a:pt x="63" y="0"/>
                    </a:lnTo>
                    <a:lnTo>
                      <a:pt x="60"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grpSp>
        <p:grpSp>
          <p:nvGrpSpPr>
            <p:cNvPr id="43183" name="Group 578"/>
            <p:cNvGrpSpPr>
              <a:grpSpLocks/>
            </p:cNvGrpSpPr>
            <p:nvPr/>
          </p:nvGrpSpPr>
          <p:grpSpPr bwMode="auto">
            <a:xfrm>
              <a:off x="1608" y="2274"/>
              <a:ext cx="305" cy="212"/>
              <a:chOff x="1974" y="2183"/>
              <a:chExt cx="282" cy="212"/>
            </a:xfrm>
          </p:grpSpPr>
          <p:sp>
            <p:nvSpPr>
              <p:cNvPr id="43907" name="Line 579"/>
              <p:cNvSpPr>
                <a:spLocks noChangeShapeType="1"/>
              </p:cNvSpPr>
              <p:nvPr/>
            </p:nvSpPr>
            <p:spPr bwMode="auto">
              <a:xfrm>
                <a:off x="1974" y="23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08" name="Freeform 580"/>
              <p:cNvSpPr>
                <a:spLocks/>
              </p:cNvSpPr>
              <p:nvPr/>
            </p:nvSpPr>
            <p:spPr bwMode="auto">
              <a:xfrm>
                <a:off x="1974" y="2386"/>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2" y="28"/>
                    </a:lnTo>
                    <a:lnTo>
                      <a:pt x="5" y="31"/>
                    </a:lnTo>
                    <a:lnTo>
                      <a:pt x="7" y="34"/>
                    </a:lnTo>
                    <a:lnTo>
                      <a:pt x="10" y="34"/>
                    </a:lnTo>
                    <a:lnTo>
                      <a:pt x="12" y="34"/>
                    </a:lnTo>
                    <a:lnTo>
                      <a:pt x="12" y="31"/>
                    </a:lnTo>
                    <a:lnTo>
                      <a:pt x="15" y="31"/>
                    </a:lnTo>
                    <a:lnTo>
                      <a:pt x="17" y="28"/>
                    </a:lnTo>
                    <a:lnTo>
                      <a:pt x="20" y="25"/>
                    </a:lnTo>
                    <a:lnTo>
                      <a:pt x="20" y="23"/>
                    </a:lnTo>
                    <a:lnTo>
                      <a:pt x="20" y="13"/>
                    </a:lnTo>
                    <a:lnTo>
                      <a:pt x="20" y="8"/>
                    </a:lnTo>
                    <a:lnTo>
                      <a:pt x="20" y="5"/>
                    </a:lnTo>
                    <a:lnTo>
                      <a:pt x="17" y="5"/>
                    </a:lnTo>
                    <a:lnTo>
                      <a:pt x="17" y="2"/>
                    </a:lnTo>
                    <a:lnTo>
                      <a:pt x="15" y="0"/>
                    </a:lnTo>
                    <a:lnTo>
                      <a:pt x="12" y="0"/>
                    </a:lnTo>
                    <a:lnTo>
                      <a:pt x="10" y="0"/>
                    </a:lnTo>
                    <a:lnTo>
                      <a:pt x="7" y="0"/>
                    </a:lnTo>
                    <a:lnTo>
                      <a:pt x="5" y="0"/>
                    </a:lnTo>
                    <a:lnTo>
                      <a:pt x="2" y="2"/>
                    </a:lnTo>
                    <a:lnTo>
                      <a:pt x="2" y="5"/>
                    </a:lnTo>
                    <a:lnTo>
                      <a:pt x="0"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09" name="Line 581"/>
              <p:cNvSpPr>
                <a:spLocks noChangeShapeType="1"/>
              </p:cNvSpPr>
              <p:nvPr/>
            </p:nvSpPr>
            <p:spPr bwMode="auto">
              <a:xfrm>
                <a:off x="1976" y="23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10" name="Freeform 582"/>
              <p:cNvSpPr>
                <a:spLocks/>
              </p:cNvSpPr>
              <p:nvPr/>
            </p:nvSpPr>
            <p:spPr bwMode="auto">
              <a:xfrm>
                <a:off x="1974" y="2386"/>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2" y="2"/>
                    </a:lnTo>
                    <a:lnTo>
                      <a:pt x="2" y="5"/>
                    </a:lnTo>
                    <a:lnTo>
                      <a:pt x="0" y="5"/>
                    </a:lnTo>
                    <a:lnTo>
                      <a:pt x="0" y="8"/>
                    </a:lnTo>
                    <a:lnTo>
                      <a:pt x="0" y="11"/>
                    </a:lnTo>
                    <a:lnTo>
                      <a:pt x="0" y="13"/>
                    </a:lnTo>
                    <a:lnTo>
                      <a:pt x="2" y="17"/>
                    </a:lnTo>
                    <a:lnTo>
                      <a:pt x="2" y="19"/>
                    </a:lnTo>
                    <a:lnTo>
                      <a:pt x="5" y="19"/>
                    </a:lnTo>
                    <a:lnTo>
                      <a:pt x="5" y="23"/>
                    </a:lnTo>
                    <a:lnTo>
                      <a:pt x="7" y="23"/>
                    </a:lnTo>
                    <a:lnTo>
                      <a:pt x="22" y="23"/>
                    </a:lnTo>
                    <a:lnTo>
                      <a:pt x="28" y="23"/>
                    </a:lnTo>
                    <a:lnTo>
                      <a:pt x="31" y="23"/>
                    </a:lnTo>
                    <a:lnTo>
                      <a:pt x="33" y="19"/>
                    </a:lnTo>
                    <a:lnTo>
                      <a:pt x="36" y="17"/>
                    </a:lnTo>
                    <a:lnTo>
                      <a:pt x="36" y="13"/>
                    </a:lnTo>
                    <a:lnTo>
                      <a:pt x="36" y="11"/>
                    </a:lnTo>
                    <a:lnTo>
                      <a:pt x="36" y="8"/>
                    </a:lnTo>
                    <a:lnTo>
                      <a:pt x="36" y="5"/>
                    </a:lnTo>
                    <a:lnTo>
                      <a:pt x="33" y="2"/>
                    </a:lnTo>
                    <a:lnTo>
                      <a:pt x="33"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11" name="Line 583"/>
              <p:cNvSpPr>
                <a:spLocks noChangeShapeType="1"/>
              </p:cNvSpPr>
              <p:nvPr/>
            </p:nvSpPr>
            <p:spPr bwMode="auto">
              <a:xfrm>
                <a:off x="1978" y="23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12" name="Freeform 584"/>
              <p:cNvSpPr>
                <a:spLocks/>
              </p:cNvSpPr>
              <p:nvPr/>
            </p:nvSpPr>
            <p:spPr bwMode="auto">
              <a:xfrm>
                <a:off x="1978" y="2384"/>
                <a:ext cx="5" cy="8"/>
              </a:xfrm>
              <a:custGeom>
                <a:avLst/>
                <a:gdLst>
                  <a:gd name="T0" fmla="*/ 0 w 21"/>
                  <a:gd name="T1" fmla="*/ 0 h 35"/>
                  <a:gd name="T2" fmla="*/ 0 w 21"/>
                  <a:gd name="T3" fmla="*/ 0 h 35"/>
                  <a:gd name="T4" fmla="*/ 0 w 21"/>
                  <a:gd name="T5" fmla="*/ 0 h 35"/>
                  <a:gd name="T6" fmla="*/ 0 w 21"/>
                  <a:gd name="T7" fmla="*/ 0 h 35"/>
                  <a:gd name="T8" fmla="*/ 0 w 21"/>
                  <a:gd name="T9" fmla="*/ 0 h 35"/>
                  <a:gd name="T10" fmla="*/ 0 w 21"/>
                  <a:gd name="T11" fmla="*/ 0 h 35"/>
                  <a:gd name="T12" fmla="*/ 0 w 21"/>
                  <a:gd name="T13" fmla="*/ 0 h 35"/>
                  <a:gd name="T14" fmla="*/ 0 w 21"/>
                  <a:gd name="T15" fmla="*/ 0 h 35"/>
                  <a:gd name="T16" fmla="*/ 0 w 21"/>
                  <a:gd name="T17" fmla="*/ 0 h 35"/>
                  <a:gd name="T18" fmla="*/ 0 w 21"/>
                  <a:gd name="T19" fmla="*/ 0 h 35"/>
                  <a:gd name="T20" fmla="*/ 0 w 21"/>
                  <a:gd name="T21" fmla="*/ 0 h 35"/>
                  <a:gd name="T22" fmla="*/ 0 w 21"/>
                  <a:gd name="T23" fmla="*/ 0 h 35"/>
                  <a:gd name="T24" fmla="*/ 0 w 21"/>
                  <a:gd name="T25" fmla="*/ 0 h 35"/>
                  <a:gd name="T26" fmla="*/ 0 w 21"/>
                  <a:gd name="T27" fmla="*/ 0 h 35"/>
                  <a:gd name="T28" fmla="*/ 0 w 21"/>
                  <a:gd name="T29" fmla="*/ 0 h 35"/>
                  <a:gd name="T30" fmla="*/ 0 w 21"/>
                  <a:gd name="T31" fmla="*/ 0 h 35"/>
                  <a:gd name="T32" fmla="*/ 0 w 21"/>
                  <a:gd name="T33" fmla="*/ 0 h 35"/>
                  <a:gd name="T34" fmla="*/ 0 w 21"/>
                  <a:gd name="T35" fmla="*/ 0 h 35"/>
                  <a:gd name="T36" fmla="*/ 0 w 21"/>
                  <a:gd name="T37" fmla="*/ 0 h 35"/>
                  <a:gd name="T38" fmla="*/ 0 w 21"/>
                  <a:gd name="T39" fmla="*/ 0 h 35"/>
                  <a:gd name="T40" fmla="*/ 0 w 21"/>
                  <a:gd name="T41" fmla="*/ 0 h 35"/>
                  <a:gd name="T42" fmla="*/ 0 w 21"/>
                  <a:gd name="T43" fmla="*/ 0 h 35"/>
                  <a:gd name="T44" fmla="*/ 0 w 21"/>
                  <a:gd name="T45" fmla="*/ 0 h 35"/>
                  <a:gd name="T46" fmla="*/ 0 w 21"/>
                  <a:gd name="T47" fmla="*/ 0 h 35"/>
                  <a:gd name="T48" fmla="*/ 0 w 21"/>
                  <a:gd name="T49" fmla="*/ 0 h 35"/>
                  <a:gd name="T50" fmla="*/ 0 w 21"/>
                  <a:gd name="T51" fmla="*/ 0 h 35"/>
                  <a:gd name="T52" fmla="*/ 0 w 21"/>
                  <a:gd name="T53" fmla="*/ 0 h 35"/>
                  <a:gd name="T54" fmla="*/ 0 w 21"/>
                  <a:gd name="T55" fmla="*/ 0 h 35"/>
                  <a:gd name="T56" fmla="*/ 0 w 21"/>
                  <a:gd name="T57" fmla="*/ 0 h 35"/>
                  <a:gd name="T58" fmla="*/ 0 w 21"/>
                  <a:gd name="T59" fmla="*/ 0 h 35"/>
                  <a:gd name="T60" fmla="*/ 0 w 21"/>
                  <a:gd name="T61" fmla="*/ 0 h 35"/>
                  <a:gd name="T62" fmla="*/ 0 w 21"/>
                  <a:gd name="T63" fmla="*/ 0 h 35"/>
                  <a:gd name="T64" fmla="*/ 0 w 21"/>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5">
                    <a:moveTo>
                      <a:pt x="0" y="23"/>
                    </a:moveTo>
                    <a:lnTo>
                      <a:pt x="0" y="25"/>
                    </a:lnTo>
                    <a:lnTo>
                      <a:pt x="2" y="25"/>
                    </a:lnTo>
                    <a:lnTo>
                      <a:pt x="2" y="29"/>
                    </a:lnTo>
                    <a:lnTo>
                      <a:pt x="2" y="31"/>
                    </a:lnTo>
                    <a:lnTo>
                      <a:pt x="5" y="31"/>
                    </a:lnTo>
                    <a:lnTo>
                      <a:pt x="7" y="35"/>
                    </a:lnTo>
                    <a:lnTo>
                      <a:pt x="11" y="35"/>
                    </a:lnTo>
                    <a:lnTo>
                      <a:pt x="13" y="35"/>
                    </a:lnTo>
                    <a:lnTo>
                      <a:pt x="16" y="35"/>
                    </a:lnTo>
                    <a:lnTo>
                      <a:pt x="18" y="31"/>
                    </a:lnTo>
                    <a:lnTo>
                      <a:pt x="21" y="29"/>
                    </a:lnTo>
                    <a:lnTo>
                      <a:pt x="21" y="25"/>
                    </a:lnTo>
                    <a:lnTo>
                      <a:pt x="21" y="17"/>
                    </a:lnTo>
                    <a:lnTo>
                      <a:pt x="21" y="8"/>
                    </a:lnTo>
                    <a:lnTo>
                      <a:pt x="21" y="6"/>
                    </a:lnTo>
                    <a:lnTo>
                      <a:pt x="18" y="3"/>
                    </a:lnTo>
                    <a:lnTo>
                      <a:pt x="16" y="0"/>
                    </a:lnTo>
                    <a:lnTo>
                      <a:pt x="13" y="0"/>
                    </a:lnTo>
                    <a:lnTo>
                      <a:pt x="11" y="0"/>
                    </a:lnTo>
                    <a:lnTo>
                      <a:pt x="7" y="0"/>
                    </a:lnTo>
                    <a:lnTo>
                      <a:pt x="5" y="3"/>
                    </a:lnTo>
                    <a:lnTo>
                      <a:pt x="2" y="3"/>
                    </a:lnTo>
                    <a:lnTo>
                      <a:pt x="2"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13" name="Line 585"/>
              <p:cNvSpPr>
                <a:spLocks noChangeShapeType="1"/>
              </p:cNvSpPr>
              <p:nvPr/>
            </p:nvSpPr>
            <p:spPr bwMode="auto">
              <a:xfrm>
                <a:off x="1980" y="238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14" name="Freeform 586"/>
              <p:cNvSpPr>
                <a:spLocks/>
              </p:cNvSpPr>
              <p:nvPr/>
            </p:nvSpPr>
            <p:spPr bwMode="auto">
              <a:xfrm>
                <a:off x="1978" y="2384"/>
                <a:ext cx="9"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11" y="0"/>
                    </a:lnTo>
                    <a:lnTo>
                      <a:pt x="7" y="0"/>
                    </a:lnTo>
                    <a:lnTo>
                      <a:pt x="5" y="3"/>
                    </a:lnTo>
                    <a:lnTo>
                      <a:pt x="2" y="3"/>
                    </a:lnTo>
                    <a:lnTo>
                      <a:pt x="2" y="6"/>
                    </a:lnTo>
                    <a:lnTo>
                      <a:pt x="0" y="8"/>
                    </a:lnTo>
                    <a:lnTo>
                      <a:pt x="0" y="12"/>
                    </a:lnTo>
                    <a:lnTo>
                      <a:pt x="0" y="14"/>
                    </a:lnTo>
                    <a:lnTo>
                      <a:pt x="2" y="14"/>
                    </a:lnTo>
                    <a:lnTo>
                      <a:pt x="2" y="17"/>
                    </a:lnTo>
                    <a:lnTo>
                      <a:pt x="2" y="20"/>
                    </a:lnTo>
                    <a:lnTo>
                      <a:pt x="5" y="20"/>
                    </a:lnTo>
                    <a:lnTo>
                      <a:pt x="7" y="23"/>
                    </a:lnTo>
                    <a:lnTo>
                      <a:pt x="11" y="23"/>
                    </a:lnTo>
                    <a:lnTo>
                      <a:pt x="26" y="23"/>
                    </a:lnTo>
                    <a:lnTo>
                      <a:pt x="31" y="23"/>
                    </a:lnTo>
                    <a:lnTo>
                      <a:pt x="33" y="20"/>
                    </a:lnTo>
                    <a:lnTo>
                      <a:pt x="36" y="20"/>
                    </a:lnTo>
                    <a:lnTo>
                      <a:pt x="36" y="17"/>
                    </a:lnTo>
                    <a:lnTo>
                      <a:pt x="36" y="14"/>
                    </a:lnTo>
                    <a:lnTo>
                      <a:pt x="38" y="14"/>
                    </a:lnTo>
                    <a:lnTo>
                      <a:pt x="38" y="12"/>
                    </a:lnTo>
                    <a:lnTo>
                      <a:pt x="38" y="8"/>
                    </a:lnTo>
                    <a:lnTo>
                      <a:pt x="36" y="6"/>
                    </a:lnTo>
                    <a:lnTo>
                      <a:pt x="36" y="3"/>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915" name="Line 587"/>
              <p:cNvSpPr>
                <a:spLocks noChangeShapeType="1"/>
              </p:cNvSpPr>
              <p:nvPr/>
            </p:nvSpPr>
            <p:spPr bwMode="auto">
              <a:xfrm>
                <a:off x="1982" y="23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16" name="Freeform 588"/>
              <p:cNvSpPr>
                <a:spLocks/>
              </p:cNvSpPr>
              <p:nvPr/>
            </p:nvSpPr>
            <p:spPr bwMode="auto">
              <a:xfrm>
                <a:off x="1982" y="2378"/>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6"/>
                    </a:lnTo>
                    <a:lnTo>
                      <a:pt x="0" y="39"/>
                    </a:lnTo>
                    <a:lnTo>
                      <a:pt x="3" y="42"/>
                    </a:lnTo>
                    <a:lnTo>
                      <a:pt x="5" y="42"/>
                    </a:lnTo>
                    <a:lnTo>
                      <a:pt x="5" y="45"/>
                    </a:lnTo>
                    <a:lnTo>
                      <a:pt x="8" y="45"/>
                    </a:lnTo>
                    <a:lnTo>
                      <a:pt x="10" y="45"/>
                    </a:lnTo>
                    <a:lnTo>
                      <a:pt x="13" y="45"/>
                    </a:lnTo>
                    <a:lnTo>
                      <a:pt x="15" y="42"/>
                    </a:lnTo>
                    <a:lnTo>
                      <a:pt x="18" y="42"/>
                    </a:lnTo>
                    <a:lnTo>
                      <a:pt x="18" y="39"/>
                    </a:lnTo>
                    <a:lnTo>
                      <a:pt x="18" y="36"/>
                    </a:lnTo>
                    <a:lnTo>
                      <a:pt x="20" y="36"/>
                    </a:lnTo>
                    <a:lnTo>
                      <a:pt x="20" y="17"/>
                    </a:lnTo>
                    <a:lnTo>
                      <a:pt x="20" y="9"/>
                    </a:lnTo>
                    <a:lnTo>
                      <a:pt x="18" y="9"/>
                    </a:lnTo>
                    <a:lnTo>
                      <a:pt x="18" y="5"/>
                    </a:lnTo>
                    <a:lnTo>
                      <a:pt x="18" y="3"/>
                    </a:lnTo>
                    <a:lnTo>
                      <a:pt x="15" y="3"/>
                    </a:lnTo>
                    <a:lnTo>
                      <a:pt x="13" y="3"/>
                    </a:lnTo>
                    <a:lnTo>
                      <a:pt x="13" y="0"/>
                    </a:lnTo>
                    <a:lnTo>
                      <a:pt x="10" y="0"/>
                    </a:lnTo>
                    <a:lnTo>
                      <a:pt x="8" y="0"/>
                    </a:lnTo>
                    <a:lnTo>
                      <a:pt x="5" y="3"/>
                    </a:lnTo>
                    <a:lnTo>
                      <a:pt x="3" y="3"/>
                    </a:lnTo>
                    <a:lnTo>
                      <a:pt x="0" y="5"/>
                    </a:lnTo>
                    <a:lnTo>
                      <a:pt x="0" y="9"/>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917" name="Line 589"/>
              <p:cNvSpPr>
                <a:spLocks noChangeShapeType="1"/>
              </p:cNvSpPr>
              <p:nvPr/>
            </p:nvSpPr>
            <p:spPr bwMode="auto">
              <a:xfrm>
                <a:off x="1984" y="23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18" name="Freeform 590"/>
              <p:cNvSpPr>
                <a:spLocks/>
              </p:cNvSpPr>
              <p:nvPr/>
            </p:nvSpPr>
            <p:spPr bwMode="auto">
              <a:xfrm>
                <a:off x="1982" y="2378"/>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3"/>
                    </a:lnTo>
                    <a:lnTo>
                      <a:pt x="3" y="3"/>
                    </a:lnTo>
                    <a:lnTo>
                      <a:pt x="0" y="5"/>
                    </a:lnTo>
                    <a:lnTo>
                      <a:pt x="0" y="9"/>
                    </a:lnTo>
                    <a:lnTo>
                      <a:pt x="0" y="11"/>
                    </a:lnTo>
                    <a:lnTo>
                      <a:pt x="0" y="14"/>
                    </a:lnTo>
                    <a:lnTo>
                      <a:pt x="0" y="17"/>
                    </a:lnTo>
                    <a:lnTo>
                      <a:pt x="3" y="20"/>
                    </a:lnTo>
                    <a:lnTo>
                      <a:pt x="5" y="22"/>
                    </a:lnTo>
                    <a:lnTo>
                      <a:pt x="8" y="22"/>
                    </a:lnTo>
                    <a:lnTo>
                      <a:pt x="22" y="22"/>
                    </a:lnTo>
                    <a:lnTo>
                      <a:pt x="27" y="22"/>
                    </a:lnTo>
                    <a:lnTo>
                      <a:pt x="30" y="22"/>
                    </a:lnTo>
                    <a:lnTo>
                      <a:pt x="32" y="20"/>
                    </a:lnTo>
                    <a:lnTo>
                      <a:pt x="35" y="17"/>
                    </a:lnTo>
                    <a:lnTo>
                      <a:pt x="35" y="14"/>
                    </a:lnTo>
                    <a:lnTo>
                      <a:pt x="35" y="11"/>
                    </a:lnTo>
                    <a:lnTo>
                      <a:pt x="35" y="9"/>
                    </a:lnTo>
                    <a:lnTo>
                      <a:pt x="35" y="5"/>
                    </a:lnTo>
                    <a:lnTo>
                      <a:pt x="32"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19" name="Line 591"/>
              <p:cNvSpPr>
                <a:spLocks noChangeShapeType="1"/>
              </p:cNvSpPr>
              <p:nvPr/>
            </p:nvSpPr>
            <p:spPr bwMode="auto">
              <a:xfrm>
                <a:off x="1986" y="238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20" name="Freeform 592"/>
              <p:cNvSpPr>
                <a:spLocks/>
              </p:cNvSpPr>
              <p:nvPr/>
            </p:nvSpPr>
            <p:spPr bwMode="auto">
              <a:xfrm>
                <a:off x="1986" y="2375"/>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3" y="29"/>
                    </a:lnTo>
                    <a:lnTo>
                      <a:pt x="3" y="32"/>
                    </a:lnTo>
                    <a:lnTo>
                      <a:pt x="5" y="34"/>
                    </a:lnTo>
                    <a:lnTo>
                      <a:pt x="7" y="34"/>
                    </a:lnTo>
                    <a:lnTo>
                      <a:pt x="10" y="34"/>
                    </a:lnTo>
                    <a:lnTo>
                      <a:pt x="12" y="34"/>
                    </a:lnTo>
                    <a:lnTo>
                      <a:pt x="15" y="34"/>
                    </a:lnTo>
                    <a:lnTo>
                      <a:pt x="17" y="32"/>
                    </a:lnTo>
                    <a:lnTo>
                      <a:pt x="20" y="29"/>
                    </a:lnTo>
                    <a:lnTo>
                      <a:pt x="20" y="26"/>
                    </a:lnTo>
                    <a:lnTo>
                      <a:pt x="20" y="17"/>
                    </a:lnTo>
                    <a:lnTo>
                      <a:pt x="20" y="12"/>
                    </a:lnTo>
                    <a:lnTo>
                      <a:pt x="20" y="9"/>
                    </a:lnTo>
                    <a:lnTo>
                      <a:pt x="20" y="6"/>
                    </a:lnTo>
                    <a:lnTo>
                      <a:pt x="17" y="6"/>
                    </a:lnTo>
                    <a:lnTo>
                      <a:pt x="15" y="4"/>
                    </a:lnTo>
                    <a:lnTo>
                      <a:pt x="12" y="0"/>
                    </a:lnTo>
                    <a:lnTo>
                      <a:pt x="10" y="0"/>
                    </a:lnTo>
                    <a:lnTo>
                      <a:pt x="7" y="0"/>
                    </a:lnTo>
                    <a:lnTo>
                      <a:pt x="7" y="4"/>
                    </a:lnTo>
                    <a:lnTo>
                      <a:pt x="5" y="4"/>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21" name="Line 593"/>
              <p:cNvSpPr>
                <a:spLocks noChangeShapeType="1"/>
              </p:cNvSpPr>
              <p:nvPr/>
            </p:nvSpPr>
            <p:spPr bwMode="auto">
              <a:xfrm>
                <a:off x="1988" y="23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22" name="Freeform 594"/>
              <p:cNvSpPr>
                <a:spLocks/>
              </p:cNvSpPr>
              <p:nvPr/>
            </p:nvSpPr>
            <p:spPr bwMode="auto">
              <a:xfrm>
                <a:off x="1986" y="2375"/>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7" y="4"/>
                    </a:lnTo>
                    <a:lnTo>
                      <a:pt x="5" y="4"/>
                    </a:lnTo>
                    <a:lnTo>
                      <a:pt x="3" y="6"/>
                    </a:lnTo>
                    <a:lnTo>
                      <a:pt x="0" y="9"/>
                    </a:lnTo>
                    <a:lnTo>
                      <a:pt x="0" y="12"/>
                    </a:lnTo>
                    <a:lnTo>
                      <a:pt x="0" y="15"/>
                    </a:lnTo>
                    <a:lnTo>
                      <a:pt x="0" y="17"/>
                    </a:lnTo>
                    <a:lnTo>
                      <a:pt x="3" y="21"/>
                    </a:lnTo>
                    <a:lnTo>
                      <a:pt x="5" y="23"/>
                    </a:lnTo>
                    <a:lnTo>
                      <a:pt x="7" y="23"/>
                    </a:lnTo>
                    <a:lnTo>
                      <a:pt x="22" y="23"/>
                    </a:lnTo>
                    <a:lnTo>
                      <a:pt x="27" y="23"/>
                    </a:lnTo>
                    <a:lnTo>
                      <a:pt x="30" y="23"/>
                    </a:lnTo>
                    <a:lnTo>
                      <a:pt x="33" y="23"/>
                    </a:lnTo>
                    <a:lnTo>
                      <a:pt x="33" y="21"/>
                    </a:lnTo>
                    <a:lnTo>
                      <a:pt x="36" y="21"/>
                    </a:lnTo>
                    <a:lnTo>
                      <a:pt x="36" y="17"/>
                    </a:lnTo>
                    <a:lnTo>
                      <a:pt x="38" y="15"/>
                    </a:lnTo>
                    <a:lnTo>
                      <a:pt x="38" y="12"/>
                    </a:lnTo>
                    <a:lnTo>
                      <a:pt x="36" y="9"/>
                    </a:lnTo>
                    <a:lnTo>
                      <a:pt x="36" y="6"/>
                    </a:lnTo>
                    <a:lnTo>
                      <a:pt x="33" y="6"/>
                    </a:lnTo>
                    <a:lnTo>
                      <a:pt x="33" y="4"/>
                    </a:lnTo>
                    <a:lnTo>
                      <a:pt x="30" y="4"/>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23" name="Line 595"/>
              <p:cNvSpPr>
                <a:spLocks noChangeShapeType="1"/>
              </p:cNvSpPr>
              <p:nvPr/>
            </p:nvSpPr>
            <p:spPr bwMode="auto">
              <a:xfrm>
                <a:off x="1990" y="23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24" name="Freeform 596"/>
              <p:cNvSpPr>
                <a:spLocks/>
              </p:cNvSpPr>
              <p:nvPr/>
            </p:nvSpPr>
            <p:spPr bwMode="auto">
              <a:xfrm>
                <a:off x="1990" y="2372"/>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0" y="28"/>
                    </a:lnTo>
                    <a:lnTo>
                      <a:pt x="0" y="32"/>
                    </a:lnTo>
                    <a:lnTo>
                      <a:pt x="3" y="32"/>
                    </a:lnTo>
                    <a:lnTo>
                      <a:pt x="3" y="34"/>
                    </a:lnTo>
                    <a:lnTo>
                      <a:pt x="5" y="34"/>
                    </a:lnTo>
                    <a:lnTo>
                      <a:pt x="8" y="34"/>
                    </a:lnTo>
                    <a:lnTo>
                      <a:pt x="10" y="34"/>
                    </a:lnTo>
                    <a:lnTo>
                      <a:pt x="13" y="34"/>
                    </a:lnTo>
                    <a:lnTo>
                      <a:pt x="16" y="34"/>
                    </a:lnTo>
                    <a:lnTo>
                      <a:pt x="16" y="32"/>
                    </a:lnTo>
                    <a:lnTo>
                      <a:pt x="19" y="32"/>
                    </a:lnTo>
                    <a:lnTo>
                      <a:pt x="19" y="28"/>
                    </a:lnTo>
                    <a:lnTo>
                      <a:pt x="21" y="26"/>
                    </a:lnTo>
                    <a:lnTo>
                      <a:pt x="21" y="17"/>
                    </a:lnTo>
                    <a:lnTo>
                      <a:pt x="21" y="11"/>
                    </a:lnTo>
                    <a:lnTo>
                      <a:pt x="19" y="9"/>
                    </a:lnTo>
                    <a:lnTo>
                      <a:pt x="19" y="5"/>
                    </a:lnTo>
                    <a:lnTo>
                      <a:pt x="16" y="5"/>
                    </a:lnTo>
                    <a:lnTo>
                      <a:pt x="16" y="3"/>
                    </a:lnTo>
                    <a:lnTo>
                      <a:pt x="13" y="3"/>
                    </a:lnTo>
                    <a:lnTo>
                      <a:pt x="10" y="3"/>
                    </a:lnTo>
                    <a:lnTo>
                      <a:pt x="10" y="0"/>
                    </a:lnTo>
                    <a:lnTo>
                      <a:pt x="8" y="3"/>
                    </a:lnTo>
                    <a:lnTo>
                      <a:pt x="5" y="3"/>
                    </a:lnTo>
                    <a:lnTo>
                      <a:pt x="3" y="3"/>
                    </a:lnTo>
                    <a:lnTo>
                      <a:pt x="3" y="5"/>
                    </a:lnTo>
                    <a:lnTo>
                      <a:pt x="0" y="5"/>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25" name="Line 597"/>
              <p:cNvSpPr>
                <a:spLocks noChangeShapeType="1"/>
              </p:cNvSpPr>
              <p:nvPr/>
            </p:nvSpPr>
            <p:spPr bwMode="auto">
              <a:xfrm>
                <a:off x="1993" y="237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26" name="Freeform 598"/>
              <p:cNvSpPr>
                <a:spLocks/>
              </p:cNvSpPr>
              <p:nvPr/>
            </p:nvSpPr>
            <p:spPr bwMode="auto">
              <a:xfrm>
                <a:off x="1990" y="2372"/>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3"/>
                    </a:lnTo>
                    <a:lnTo>
                      <a:pt x="5" y="3"/>
                    </a:lnTo>
                    <a:lnTo>
                      <a:pt x="3" y="3"/>
                    </a:lnTo>
                    <a:lnTo>
                      <a:pt x="3" y="5"/>
                    </a:lnTo>
                    <a:lnTo>
                      <a:pt x="0" y="5"/>
                    </a:lnTo>
                    <a:lnTo>
                      <a:pt x="0" y="9"/>
                    </a:lnTo>
                    <a:lnTo>
                      <a:pt x="0" y="11"/>
                    </a:lnTo>
                    <a:lnTo>
                      <a:pt x="0" y="15"/>
                    </a:lnTo>
                    <a:lnTo>
                      <a:pt x="0" y="17"/>
                    </a:lnTo>
                    <a:lnTo>
                      <a:pt x="0" y="20"/>
                    </a:lnTo>
                    <a:lnTo>
                      <a:pt x="3" y="20"/>
                    </a:lnTo>
                    <a:lnTo>
                      <a:pt x="3" y="23"/>
                    </a:lnTo>
                    <a:lnTo>
                      <a:pt x="5" y="23"/>
                    </a:lnTo>
                    <a:lnTo>
                      <a:pt x="8" y="23"/>
                    </a:lnTo>
                    <a:lnTo>
                      <a:pt x="24" y="23"/>
                    </a:lnTo>
                    <a:lnTo>
                      <a:pt x="29" y="23"/>
                    </a:lnTo>
                    <a:lnTo>
                      <a:pt x="31" y="23"/>
                    </a:lnTo>
                    <a:lnTo>
                      <a:pt x="34" y="20"/>
                    </a:lnTo>
                    <a:lnTo>
                      <a:pt x="36" y="17"/>
                    </a:lnTo>
                    <a:lnTo>
                      <a:pt x="36" y="15"/>
                    </a:lnTo>
                    <a:lnTo>
                      <a:pt x="36" y="11"/>
                    </a:lnTo>
                    <a:lnTo>
                      <a:pt x="36" y="9"/>
                    </a:lnTo>
                    <a:lnTo>
                      <a:pt x="34" y="5"/>
                    </a:lnTo>
                    <a:lnTo>
                      <a:pt x="31"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27" name="Line 599"/>
              <p:cNvSpPr>
                <a:spLocks noChangeShapeType="1"/>
              </p:cNvSpPr>
              <p:nvPr/>
            </p:nvSpPr>
            <p:spPr bwMode="auto">
              <a:xfrm>
                <a:off x="1994" y="23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28" name="Freeform 600"/>
              <p:cNvSpPr>
                <a:spLocks/>
              </p:cNvSpPr>
              <p:nvPr/>
            </p:nvSpPr>
            <p:spPr bwMode="auto">
              <a:xfrm>
                <a:off x="1994" y="2364"/>
                <a:ext cx="5" cy="14"/>
              </a:xfrm>
              <a:custGeom>
                <a:avLst/>
                <a:gdLst>
                  <a:gd name="T0" fmla="*/ 0 w 20"/>
                  <a:gd name="T1" fmla="*/ 0 h 54"/>
                  <a:gd name="T2" fmla="*/ 0 w 20"/>
                  <a:gd name="T3" fmla="*/ 0 h 54"/>
                  <a:gd name="T4" fmla="*/ 0 w 20"/>
                  <a:gd name="T5" fmla="*/ 0 h 54"/>
                  <a:gd name="T6" fmla="*/ 0 w 20"/>
                  <a:gd name="T7" fmla="*/ 0 h 54"/>
                  <a:gd name="T8" fmla="*/ 0 w 20"/>
                  <a:gd name="T9" fmla="*/ 0 h 54"/>
                  <a:gd name="T10" fmla="*/ 0 w 20"/>
                  <a:gd name="T11" fmla="*/ 0 h 54"/>
                  <a:gd name="T12" fmla="*/ 0 w 20"/>
                  <a:gd name="T13" fmla="*/ 0 h 54"/>
                  <a:gd name="T14" fmla="*/ 0 w 20"/>
                  <a:gd name="T15" fmla="*/ 0 h 54"/>
                  <a:gd name="T16" fmla="*/ 0 w 20"/>
                  <a:gd name="T17" fmla="*/ 0 h 54"/>
                  <a:gd name="T18" fmla="*/ 0 w 20"/>
                  <a:gd name="T19" fmla="*/ 0 h 54"/>
                  <a:gd name="T20" fmla="*/ 0 w 20"/>
                  <a:gd name="T21" fmla="*/ 0 h 54"/>
                  <a:gd name="T22" fmla="*/ 0 w 20"/>
                  <a:gd name="T23" fmla="*/ 0 h 54"/>
                  <a:gd name="T24" fmla="*/ 0 w 20"/>
                  <a:gd name="T25" fmla="*/ 0 h 54"/>
                  <a:gd name="T26" fmla="*/ 0 w 20"/>
                  <a:gd name="T27" fmla="*/ 0 h 54"/>
                  <a:gd name="T28" fmla="*/ 0 w 20"/>
                  <a:gd name="T29" fmla="*/ 0 h 54"/>
                  <a:gd name="T30" fmla="*/ 0 w 20"/>
                  <a:gd name="T31" fmla="*/ 0 h 54"/>
                  <a:gd name="T32" fmla="*/ 0 w 20"/>
                  <a:gd name="T33" fmla="*/ 0 h 54"/>
                  <a:gd name="T34" fmla="*/ 0 w 20"/>
                  <a:gd name="T35" fmla="*/ 0 h 54"/>
                  <a:gd name="T36" fmla="*/ 0 w 20"/>
                  <a:gd name="T37" fmla="*/ 0 h 54"/>
                  <a:gd name="T38" fmla="*/ 0 w 20"/>
                  <a:gd name="T39" fmla="*/ 0 h 54"/>
                  <a:gd name="T40" fmla="*/ 0 w 20"/>
                  <a:gd name="T41" fmla="*/ 0 h 54"/>
                  <a:gd name="T42" fmla="*/ 0 w 20"/>
                  <a:gd name="T43" fmla="*/ 0 h 54"/>
                  <a:gd name="T44" fmla="*/ 0 w 20"/>
                  <a:gd name="T45" fmla="*/ 0 h 54"/>
                  <a:gd name="T46" fmla="*/ 0 w 20"/>
                  <a:gd name="T47" fmla="*/ 0 h 54"/>
                  <a:gd name="T48" fmla="*/ 0 w 20"/>
                  <a:gd name="T49" fmla="*/ 0 h 54"/>
                  <a:gd name="T50" fmla="*/ 0 w 20"/>
                  <a:gd name="T51" fmla="*/ 0 h 54"/>
                  <a:gd name="T52" fmla="*/ 0 w 20"/>
                  <a:gd name="T53" fmla="*/ 0 h 54"/>
                  <a:gd name="T54" fmla="*/ 0 w 20"/>
                  <a:gd name="T55" fmla="*/ 0 h 54"/>
                  <a:gd name="T56" fmla="*/ 0 w 20"/>
                  <a:gd name="T57" fmla="*/ 0 h 54"/>
                  <a:gd name="T58" fmla="*/ 0 w 20"/>
                  <a:gd name="T59" fmla="*/ 0 h 54"/>
                  <a:gd name="T60" fmla="*/ 0 w 20"/>
                  <a:gd name="T61" fmla="*/ 0 h 54"/>
                  <a:gd name="T62" fmla="*/ 0 w 20"/>
                  <a:gd name="T63" fmla="*/ 0 h 54"/>
                  <a:gd name="T64" fmla="*/ 0 w 20"/>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4">
                    <a:moveTo>
                      <a:pt x="0" y="42"/>
                    </a:moveTo>
                    <a:lnTo>
                      <a:pt x="0" y="46"/>
                    </a:lnTo>
                    <a:lnTo>
                      <a:pt x="0" y="48"/>
                    </a:lnTo>
                    <a:lnTo>
                      <a:pt x="3" y="51"/>
                    </a:lnTo>
                    <a:lnTo>
                      <a:pt x="5" y="54"/>
                    </a:lnTo>
                    <a:lnTo>
                      <a:pt x="8" y="54"/>
                    </a:lnTo>
                    <a:lnTo>
                      <a:pt x="10" y="54"/>
                    </a:lnTo>
                    <a:lnTo>
                      <a:pt x="13" y="54"/>
                    </a:lnTo>
                    <a:lnTo>
                      <a:pt x="15" y="54"/>
                    </a:lnTo>
                    <a:lnTo>
                      <a:pt x="18" y="51"/>
                    </a:lnTo>
                    <a:lnTo>
                      <a:pt x="20" y="48"/>
                    </a:lnTo>
                    <a:lnTo>
                      <a:pt x="20" y="46"/>
                    </a:lnTo>
                    <a:lnTo>
                      <a:pt x="20" y="14"/>
                    </a:lnTo>
                    <a:lnTo>
                      <a:pt x="20" y="8"/>
                    </a:lnTo>
                    <a:lnTo>
                      <a:pt x="20" y="6"/>
                    </a:lnTo>
                    <a:lnTo>
                      <a:pt x="18" y="6"/>
                    </a:lnTo>
                    <a:lnTo>
                      <a:pt x="18" y="2"/>
                    </a:lnTo>
                    <a:lnTo>
                      <a:pt x="15" y="2"/>
                    </a:lnTo>
                    <a:lnTo>
                      <a:pt x="15" y="0"/>
                    </a:lnTo>
                    <a:lnTo>
                      <a:pt x="13" y="0"/>
                    </a:lnTo>
                    <a:lnTo>
                      <a:pt x="10" y="0"/>
                    </a:lnTo>
                    <a:lnTo>
                      <a:pt x="8" y="0"/>
                    </a:lnTo>
                    <a:lnTo>
                      <a:pt x="5" y="2"/>
                    </a:lnTo>
                    <a:lnTo>
                      <a:pt x="3" y="2"/>
                    </a:lnTo>
                    <a:lnTo>
                      <a:pt x="3" y="6"/>
                    </a:lnTo>
                    <a:lnTo>
                      <a:pt x="0" y="6"/>
                    </a:lnTo>
                    <a:lnTo>
                      <a:pt x="0" y="11"/>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3929" name="Line 601"/>
              <p:cNvSpPr>
                <a:spLocks noChangeShapeType="1"/>
              </p:cNvSpPr>
              <p:nvPr/>
            </p:nvSpPr>
            <p:spPr bwMode="auto">
              <a:xfrm>
                <a:off x="1996" y="23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30" name="Freeform 602"/>
              <p:cNvSpPr>
                <a:spLocks/>
              </p:cNvSpPr>
              <p:nvPr/>
            </p:nvSpPr>
            <p:spPr bwMode="auto">
              <a:xfrm>
                <a:off x="1994" y="2364"/>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8" y="0"/>
                    </a:lnTo>
                    <a:lnTo>
                      <a:pt x="5" y="2"/>
                    </a:lnTo>
                    <a:lnTo>
                      <a:pt x="3" y="2"/>
                    </a:lnTo>
                    <a:lnTo>
                      <a:pt x="3" y="6"/>
                    </a:lnTo>
                    <a:lnTo>
                      <a:pt x="0" y="6"/>
                    </a:lnTo>
                    <a:lnTo>
                      <a:pt x="0" y="8"/>
                    </a:lnTo>
                    <a:lnTo>
                      <a:pt x="0" y="11"/>
                    </a:lnTo>
                    <a:lnTo>
                      <a:pt x="0" y="14"/>
                    </a:lnTo>
                    <a:lnTo>
                      <a:pt x="3" y="17"/>
                    </a:lnTo>
                    <a:lnTo>
                      <a:pt x="3" y="19"/>
                    </a:lnTo>
                    <a:lnTo>
                      <a:pt x="5" y="19"/>
                    </a:lnTo>
                    <a:lnTo>
                      <a:pt x="8" y="23"/>
                    </a:lnTo>
                    <a:lnTo>
                      <a:pt x="23" y="23"/>
                    </a:lnTo>
                    <a:lnTo>
                      <a:pt x="28" y="23"/>
                    </a:lnTo>
                    <a:lnTo>
                      <a:pt x="30" y="23"/>
                    </a:lnTo>
                    <a:lnTo>
                      <a:pt x="33" y="19"/>
                    </a:lnTo>
                    <a:lnTo>
                      <a:pt x="35" y="17"/>
                    </a:lnTo>
                    <a:lnTo>
                      <a:pt x="35" y="14"/>
                    </a:lnTo>
                    <a:lnTo>
                      <a:pt x="38" y="11"/>
                    </a:lnTo>
                    <a:lnTo>
                      <a:pt x="35" y="8"/>
                    </a:lnTo>
                    <a:lnTo>
                      <a:pt x="35" y="6"/>
                    </a:lnTo>
                    <a:lnTo>
                      <a:pt x="33"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31" name="Line 603"/>
              <p:cNvSpPr>
                <a:spLocks noChangeShapeType="1"/>
              </p:cNvSpPr>
              <p:nvPr/>
            </p:nvSpPr>
            <p:spPr bwMode="auto">
              <a:xfrm>
                <a:off x="1998" y="236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32" name="Freeform 604"/>
              <p:cNvSpPr>
                <a:spLocks/>
              </p:cNvSpPr>
              <p:nvPr/>
            </p:nvSpPr>
            <p:spPr bwMode="auto">
              <a:xfrm>
                <a:off x="1998" y="2359"/>
                <a:ext cx="5" cy="11"/>
              </a:xfrm>
              <a:custGeom>
                <a:avLst/>
                <a:gdLst>
                  <a:gd name="T0" fmla="*/ 0 w 17"/>
                  <a:gd name="T1" fmla="*/ 0 h 46"/>
                  <a:gd name="T2" fmla="*/ 0 w 17"/>
                  <a:gd name="T3" fmla="*/ 0 h 46"/>
                  <a:gd name="T4" fmla="*/ 0 w 17"/>
                  <a:gd name="T5" fmla="*/ 0 h 46"/>
                  <a:gd name="T6" fmla="*/ 0 w 17"/>
                  <a:gd name="T7" fmla="*/ 0 h 46"/>
                  <a:gd name="T8" fmla="*/ 0 w 17"/>
                  <a:gd name="T9" fmla="*/ 0 h 46"/>
                  <a:gd name="T10" fmla="*/ 0 w 17"/>
                  <a:gd name="T11" fmla="*/ 0 h 46"/>
                  <a:gd name="T12" fmla="*/ 0 w 17"/>
                  <a:gd name="T13" fmla="*/ 0 h 46"/>
                  <a:gd name="T14" fmla="*/ 0 w 17"/>
                  <a:gd name="T15" fmla="*/ 0 h 46"/>
                  <a:gd name="T16" fmla="*/ 0 w 17"/>
                  <a:gd name="T17" fmla="*/ 0 h 46"/>
                  <a:gd name="T18" fmla="*/ 0 w 17"/>
                  <a:gd name="T19" fmla="*/ 0 h 46"/>
                  <a:gd name="T20" fmla="*/ 0 w 17"/>
                  <a:gd name="T21" fmla="*/ 0 h 46"/>
                  <a:gd name="T22" fmla="*/ 0 w 17"/>
                  <a:gd name="T23" fmla="*/ 0 h 46"/>
                  <a:gd name="T24" fmla="*/ 0 w 17"/>
                  <a:gd name="T25" fmla="*/ 0 h 46"/>
                  <a:gd name="T26" fmla="*/ 0 w 17"/>
                  <a:gd name="T27" fmla="*/ 0 h 46"/>
                  <a:gd name="T28" fmla="*/ 0 w 17"/>
                  <a:gd name="T29" fmla="*/ 0 h 46"/>
                  <a:gd name="T30" fmla="*/ 0 w 17"/>
                  <a:gd name="T31" fmla="*/ 0 h 46"/>
                  <a:gd name="T32" fmla="*/ 0 w 17"/>
                  <a:gd name="T33" fmla="*/ 0 h 46"/>
                  <a:gd name="T34" fmla="*/ 0 w 17"/>
                  <a:gd name="T35" fmla="*/ 0 h 46"/>
                  <a:gd name="T36" fmla="*/ 0 w 17"/>
                  <a:gd name="T37" fmla="*/ 0 h 46"/>
                  <a:gd name="T38" fmla="*/ 0 w 17"/>
                  <a:gd name="T39" fmla="*/ 0 h 46"/>
                  <a:gd name="T40" fmla="*/ 0 w 17"/>
                  <a:gd name="T41" fmla="*/ 0 h 46"/>
                  <a:gd name="T42" fmla="*/ 0 w 17"/>
                  <a:gd name="T43" fmla="*/ 0 h 46"/>
                  <a:gd name="T44" fmla="*/ 0 w 17"/>
                  <a:gd name="T45" fmla="*/ 0 h 46"/>
                  <a:gd name="T46" fmla="*/ 0 w 17"/>
                  <a:gd name="T47" fmla="*/ 0 h 46"/>
                  <a:gd name="T48" fmla="*/ 0 w 17"/>
                  <a:gd name="T49" fmla="*/ 0 h 46"/>
                  <a:gd name="T50" fmla="*/ 0 w 17"/>
                  <a:gd name="T51" fmla="*/ 0 h 46"/>
                  <a:gd name="T52" fmla="*/ 0 w 17"/>
                  <a:gd name="T53" fmla="*/ 0 h 46"/>
                  <a:gd name="T54" fmla="*/ 0 w 17"/>
                  <a:gd name="T55" fmla="*/ 0 h 46"/>
                  <a:gd name="T56" fmla="*/ 0 w 17"/>
                  <a:gd name="T57" fmla="*/ 0 h 46"/>
                  <a:gd name="T58" fmla="*/ 0 w 17"/>
                  <a:gd name="T59" fmla="*/ 0 h 46"/>
                  <a:gd name="T60" fmla="*/ 0 w 17"/>
                  <a:gd name="T61" fmla="*/ 0 h 46"/>
                  <a:gd name="T62" fmla="*/ 0 w 17"/>
                  <a:gd name="T63" fmla="*/ 0 h 46"/>
                  <a:gd name="T64" fmla="*/ 0 w 17"/>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46">
                    <a:moveTo>
                      <a:pt x="0" y="34"/>
                    </a:moveTo>
                    <a:lnTo>
                      <a:pt x="0" y="37"/>
                    </a:lnTo>
                    <a:lnTo>
                      <a:pt x="0" y="40"/>
                    </a:lnTo>
                    <a:lnTo>
                      <a:pt x="2" y="42"/>
                    </a:lnTo>
                    <a:lnTo>
                      <a:pt x="5" y="46"/>
                    </a:lnTo>
                    <a:lnTo>
                      <a:pt x="7" y="46"/>
                    </a:lnTo>
                    <a:lnTo>
                      <a:pt x="10" y="46"/>
                    </a:lnTo>
                    <a:lnTo>
                      <a:pt x="12" y="46"/>
                    </a:lnTo>
                    <a:lnTo>
                      <a:pt x="15" y="42"/>
                    </a:lnTo>
                    <a:lnTo>
                      <a:pt x="17" y="40"/>
                    </a:lnTo>
                    <a:lnTo>
                      <a:pt x="17" y="37"/>
                    </a:lnTo>
                    <a:lnTo>
                      <a:pt x="17" y="17"/>
                    </a:lnTo>
                    <a:lnTo>
                      <a:pt x="17" y="9"/>
                    </a:lnTo>
                    <a:lnTo>
                      <a:pt x="17" y="6"/>
                    </a:lnTo>
                    <a:lnTo>
                      <a:pt x="15" y="3"/>
                    </a:lnTo>
                    <a:lnTo>
                      <a:pt x="12" y="0"/>
                    </a:lnTo>
                    <a:lnTo>
                      <a:pt x="10" y="0"/>
                    </a:lnTo>
                    <a:lnTo>
                      <a:pt x="7" y="0"/>
                    </a:lnTo>
                    <a:lnTo>
                      <a:pt x="5" y="0"/>
                    </a:lnTo>
                    <a:lnTo>
                      <a:pt x="2" y="3"/>
                    </a:lnTo>
                    <a:lnTo>
                      <a:pt x="0"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933" name="Line 605"/>
              <p:cNvSpPr>
                <a:spLocks noChangeShapeType="1"/>
              </p:cNvSpPr>
              <p:nvPr/>
            </p:nvSpPr>
            <p:spPr bwMode="auto">
              <a:xfrm>
                <a:off x="2001" y="23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34" name="Freeform 606"/>
              <p:cNvSpPr>
                <a:spLocks/>
              </p:cNvSpPr>
              <p:nvPr/>
            </p:nvSpPr>
            <p:spPr bwMode="auto">
              <a:xfrm>
                <a:off x="1998" y="2359"/>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3"/>
                    </a:lnTo>
                    <a:lnTo>
                      <a:pt x="0" y="6"/>
                    </a:lnTo>
                    <a:lnTo>
                      <a:pt x="0" y="9"/>
                    </a:lnTo>
                    <a:lnTo>
                      <a:pt x="0" y="11"/>
                    </a:lnTo>
                    <a:lnTo>
                      <a:pt x="0" y="15"/>
                    </a:lnTo>
                    <a:lnTo>
                      <a:pt x="0" y="17"/>
                    </a:lnTo>
                    <a:lnTo>
                      <a:pt x="2" y="19"/>
                    </a:lnTo>
                    <a:lnTo>
                      <a:pt x="5" y="23"/>
                    </a:lnTo>
                    <a:lnTo>
                      <a:pt x="7" y="23"/>
                    </a:lnTo>
                    <a:lnTo>
                      <a:pt x="22" y="23"/>
                    </a:lnTo>
                    <a:lnTo>
                      <a:pt x="27" y="23"/>
                    </a:lnTo>
                    <a:lnTo>
                      <a:pt x="29" y="19"/>
                    </a:lnTo>
                    <a:lnTo>
                      <a:pt x="32" y="19"/>
                    </a:lnTo>
                    <a:lnTo>
                      <a:pt x="32" y="17"/>
                    </a:lnTo>
                    <a:lnTo>
                      <a:pt x="35" y="17"/>
                    </a:lnTo>
                    <a:lnTo>
                      <a:pt x="35" y="15"/>
                    </a:lnTo>
                    <a:lnTo>
                      <a:pt x="35" y="11"/>
                    </a:lnTo>
                    <a:lnTo>
                      <a:pt x="35" y="9"/>
                    </a:lnTo>
                    <a:lnTo>
                      <a:pt x="32" y="6"/>
                    </a:lnTo>
                    <a:lnTo>
                      <a:pt x="32" y="3"/>
                    </a:lnTo>
                    <a:lnTo>
                      <a:pt x="29" y="3"/>
                    </a:lnTo>
                    <a:lnTo>
                      <a:pt x="27"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35" name="Line 607"/>
              <p:cNvSpPr>
                <a:spLocks noChangeShapeType="1"/>
              </p:cNvSpPr>
              <p:nvPr/>
            </p:nvSpPr>
            <p:spPr bwMode="auto">
              <a:xfrm>
                <a:off x="2002" y="23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36" name="Freeform 608"/>
              <p:cNvSpPr>
                <a:spLocks/>
              </p:cNvSpPr>
              <p:nvPr/>
            </p:nvSpPr>
            <p:spPr bwMode="auto">
              <a:xfrm>
                <a:off x="2002" y="2356"/>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6"/>
                    </a:lnTo>
                    <a:lnTo>
                      <a:pt x="0" y="28"/>
                    </a:lnTo>
                    <a:lnTo>
                      <a:pt x="2" y="28"/>
                    </a:lnTo>
                    <a:lnTo>
                      <a:pt x="2" y="30"/>
                    </a:lnTo>
                    <a:lnTo>
                      <a:pt x="5" y="30"/>
                    </a:lnTo>
                    <a:lnTo>
                      <a:pt x="5" y="34"/>
                    </a:lnTo>
                    <a:lnTo>
                      <a:pt x="7" y="34"/>
                    </a:lnTo>
                    <a:lnTo>
                      <a:pt x="10" y="34"/>
                    </a:lnTo>
                    <a:lnTo>
                      <a:pt x="12" y="34"/>
                    </a:lnTo>
                    <a:lnTo>
                      <a:pt x="14" y="30"/>
                    </a:lnTo>
                    <a:lnTo>
                      <a:pt x="17" y="30"/>
                    </a:lnTo>
                    <a:lnTo>
                      <a:pt x="17" y="28"/>
                    </a:lnTo>
                    <a:lnTo>
                      <a:pt x="20" y="28"/>
                    </a:lnTo>
                    <a:lnTo>
                      <a:pt x="20" y="26"/>
                    </a:lnTo>
                    <a:lnTo>
                      <a:pt x="20" y="17"/>
                    </a:lnTo>
                    <a:lnTo>
                      <a:pt x="20" y="11"/>
                    </a:lnTo>
                    <a:lnTo>
                      <a:pt x="20" y="9"/>
                    </a:lnTo>
                    <a:lnTo>
                      <a:pt x="17" y="5"/>
                    </a:lnTo>
                    <a:lnTo>
                      <a:pt x="17" y="3"/>
                    </a:lnTo>
                    <a:lnTo>
                      <a:pt x="14" y="3"/>
                    </a:lnTo>
                    <a:lnTo>
                      <a:pt x="12" y="3"/>
                    </a:lnTo>
                    <a:lnTo>
                      <a:pt x="12" y="0"/>
                    </a:lnTo>
                    <a:lnTo>
                      <a:pt x="10" y="0"/>
                    </a:lnTo>
                    <a:lnTo>
                      <a:pt x="7" y="0"/>
                    </a:lnTo>
                    <a:lnTo>
                      <a:pt x="5" y="3"/>
                    </a:lnTo>
                    <a:lnTo>
                      <a:pt x="2" y="3"/>
                    </a:lnTo>
                    <a:lnTo>
                      <a:pt x="2"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937" name="Line 609"/>
              <p:cNvSpPr>
                <a:spLocks noChangeShapeType="1"/>
              </p:cNvSpPr>
              <p:nvPr/>
            </p:nvSpPr>
            <p:spPr bwMode="auto">
              <a:xfrm>
                <a:off x="2005" y="23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38" name="Freeform 610"/>
              <p:cNvSpPr>
                <a:spLocks/>
              </p:cNvSpPr>
              <p:nvPr/>
            </p:nvSpPr>
            <p:spPr bwMode="auto">
              <a:xfrm>
                <a:off x="2002" y="2356"/>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7" y="0"/>
                    </a:lnTo>
                    <a:lnTo>
                      <a:pt x="5" y="3"/>
                    </a:lnTo>
                    <a:lnTo>
                      <a:pt x="2" y="3"/>
                    </a:lnTo>
                    <a:lnTo>
                      <a:pt x="2" y="5"/>
                    </a:lnTo>
                    <a:lnTo>
                      <a:pt x="0" y="9"/>
                    </a:lnTo>
                    <a:lnTo>
                      <a:pt x="0" y="11"/>
                    </a:lnTo>
                    <a:lnTo>
                      <a:pt x="0" y="14"/>
                    </a:lnTo>
                    <a:lnTo>
                      <a:pt x="0" y="17"/>
                    </a:lnTo>
                    <a:lnTo>
                      <a:pt x="2" y="20"/>
                    </a:lnTo>
                    <a:lnTo>
                      <a:pt x="5" y="22"/>
                    </a:lnTo>
                    <a:lnTo>
                      <a:pt x="7" y="22"/>
                    </a:lnTo>
                    <a:lnTo>
                      <a:pt x="23" y="22"/>
                    </a:lnTo>
                    <a:lnTo>
                      <a:pt x="28" y="22"/>
                    </a:lnTo>
                    <a:lnTo>
                      <a:pt x="30" y="22"/>
                    </a:lnTo>
                    <a:lnTo>
                      <a:pt x="33" y="22"/>
                    </a:lnTo>
                    <a:lnTo>
                      <a:pt x="33" y="20"/>
                    </a:lnTo>
                    <a:lnTo>
                      <a:pt x="35" y="20"/>
                    </a:lnTo>
                    <a:lnTo>
                      <a:pt x="35" y="17"/>
                    </a:lnTo>
                    <a:lnTo>
                      <a:pt x="35" y="14"/>
                    </a:lnTo>
                    <a:lnTo>
                      <a:pt x="35" y="11"/>
                    </a:lnTo>
                    <a:lnTo>
                      <a:pt x="35" y="9"/>
                    </a:lnTo>
                    <a:lnTo>
                      <a:pt x="35" y="5"/>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39" name="Line 611"/>
              <p:cNvSpPr>
                <a:spLocks noChangeShapeType="1"/>
              </p:cNvSpPr>
              <p:nvPr/>
            </p:nvSpPr>
            <p:spPr bwMode="auto">
              <a:xfrm>
                <a:off x="2006" y="23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40" name="Freeform 612"/>
              <p:cNvSpPr>
                <a:spLocks/>
              </p:cNvSpPr>
              <p:nvPr/>
            </p:nvSpPr>
            <p:spPr bwMode="auto">
              <a:xfrm>
                <a:off x="2006" y="2353"/>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3" y="29"/>
                    </a:lnTo>
                    <a:lnTo>
                      <a:pt x="3" y="32"/>
                    </a:lnTo>
                    <a:lnTo>
                      <a:pt x="6" y="32"/>
                    </a:lnTo>
                    <a:lnTo>
                      <a:pt x="6" y="34"/>
                    </a:lnTo>
                    <a:lnTo>
                      <a:pt x="9" y="34"/>
                    </a:lnTo>
                    <a:lnTo>
                      <a:pt x="11" y="34"/>
                    </a:lnTo>
                    <a:lnTo>
                      <a:pt x="14" y="34"/>
                    </a:lnTo>
                    <a:lnTo>
                      <a:pt x="16" y="34"/>
                    </a:lnTo>
                    <a:lnTo>
                      <a:pt x="19" y="34"/>
                    </a:lnTo>
                    <a:lnTo>
                      <a:pt x="19" y="32"/>
                    </a:lnTo>
                    <a:lnTo>
                      <a:pt x="21" y="32"/>
                    </a:lnTo>
                    <a:lnTo>
                      <a:pt x="21" y="29"/>
                    </a:lnTo>
                    <a:lnTo>
                      <a:pt x="21" y="26"/>
                    </a:lnTo>
                    <a:lnTo>
                      <a:pt x="21" y="17"/>
                    </a:lnTo>
                    <a:lnTo>
                      <a:pt x="21" y="12"/>
                    </a:lnTo>
                    <a:lnTo>
                      <a:pt x="21" y="9"/>
                    </a:lnTo>
                    <a:lnTo>
                      <a:pt x="21" y="6"/>
                    </a:lnTo>
                    <a:lnTo>
                      <a:pt x="19" y="6"/>
                    </a:lnTo>
                    <a:lnTo>
                      <a:pt x="19" y="4"/>
                    </a:lnTo>
                    <a:lnTo>
                      <a:pt x="16" y="4"/>
                    </a:lnTo>
                    <a:lnTo>
                      <a:pt x="14" y="4"/>
                    </a:lnTo>
                    <a:lnTo>
                      <a:pt x="11" y="0"/>
                    </a:lnTo>
                    <a:lnTo>
                      <a:pt x="11" y="4"/>
                    </a:lnTo>
                    <a:lnTo>
                      <a:pt x="9" y="4"/>
                    </a:lnTo>
                    <a:lnTo>
                      <a:pt x="6" y="4"/>
                    </a:lnTo>
                    <a:lnTo>
                      <a:pt x="6" y="6"/>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41" name="Line 613"/>
              <p:cNvSpPr>
                <a:spLocks noChangeShapeType="1"/>
              </p:cNvSpPr>
              <p:nvPr/>
            </p:nvSpPr>
            <p:spPr bwMode="auto">
              <a:xfrm>
                <a:off x="2008" y="235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42" name="Freeform 614"/>
              <p:cNvSpPr>
                <a:spLocks/>
              </p:cNvSpPr>
              <p:nvPr/>
            </p:nvSpPr>
            <p:spPr bwMode="auto">
              <a:xfrm>
                <a:off x="2006" y="2353"/>
                <a:ext cx="13" cy="6"/>
              </a:xfrm>
              <a:custGeom>
                <a:avLst/>
                <a:gdLst>
                  <a:gd name="T0" fmla="*/ 0 w 54"/>
                  <a:gd name="T1" fmla="*/ 0 h 23"/>
                  <a:gd name="T2" fmla="*/ 0 w 54"/>
                  <a:gd name="T3" fmla="*/ 0 h 23"/>
                  <a:gd name="T4" fmla="*/ 0 w 54"/>
                  <a:gd name="T5" fmla="*/ 0 h 23"/>
                  <a:gd name="T6" fmla="*/ 0 w 54"/>
                  <a:gd name="T7" fmla="*/ 0 h 23"/>
                  <a:gd name="T8" fmla="*/ 0 w 54"/>
                  <a:gd name="T9" fmla="*/ 0 h 23"/>
                  <a:gd name="T10" fmla="*/ 0 w 54"/>
                  <a:gd name="T11" fmla="*/ 0 h 23"/>
                  <a:gd name="T12" fmla="*/ 0 w 54"/>
                  <a:gd name="T13" fmla="*/ 0 h 23"/>
                  <a:gd name="T14" fmla="*/ 0 w 54"/>
                  <a:gd name="T15" fmla="*/ 0 h 23"/>
                  <a:gd name="T16" fmla="*/ 0 w 54"/>
                  <a:gd name="T17" fmla="*/ 0 h 23"/>
                  <a:gd name="T18" fmla="*/ 0 w 54"/>
                  <a:gd name="T19" fmla="*/ 0 h 23"/>
                  <a:gd name="T20" fmla="*/ 0 w 54"/>
                  <a:gd name="T21" fmla="*/ 0 h 23"/>
                  <a:gd name="T22" fmla="*/ 0 w 54"/>
                  <a:gd name="T23" fmla="*/ 0 h 23"/>
                  <a:gd name="T24" fmla="*/ 0 w 54"/>
                  <a:gd name="T25" fmla="*/ 0 h 23"/>
                  <a:gd name="T26" fmla="*/ 0 w 54"/>
                  <a:gd name="T27" fmla="*/ 0 h 23"/>
                  <a:gd name="T28" fmla="*/ 0 w 54"/>
                  <a:gd name="T29" fmla="*/ 0 h 23"/>
                  <a:gd name="T30" fmla="*/ 0 w 54"/>
                  <a:gd name="T31" fmla="*/ 0 h 23"/>
                  <a:gd name="T32" fmla="*/ 0 w 54"/>
                  <a:gd name="T33" fmla="*/ 0 h 23"/>
                  <a:gd name="T34" fmla="*/ 0 w 54"/>
                  <a:gd name="T35" fmla="*/ 0 h 23"/>
                  <a:gd name="T36" fmla="*/ 0 w 54"/>
                  <a:gd name="T37" fmla="*/ 0 h 23"/>
                  <a:gd name="T38" fmla="*/ 0 w 54"/>
                  <a:gd name="T39" fmla="*/ 0 h 23"/>
                  <a:gd name="T40" fmla="*/ 0 w 54"/>
                  <a:gd name="T41" fmla="*/ 0 h 23"/>
                  <a:gd name="T42" fmla="*/ 0 w 54"/>
                  <a:gd name="T43" fmla="*/ 0 h 23"/>
                  <a:gd name="T44" fmla="*/ 0 w 54"/>
                  <a:gd name="T45" fmla="*/ 0 h 23"/>
                  <a:gd name="T46" fmla="*/ 0 w 54"/>
                  <a:gd name="T47" fmla="*/ 0 h 23"/>
                  <a:gd name="T48" fmla="*/ 0 w 54"/>
                  <a:gd name="T49" fmla="*/ 0 h 23"/>
                  <a:gd name="T50" fmla="*/ 0 w 54"/>
                  <a:gd name="T51" fmla="*/ 0 h 23"/>
                  <a:gd name="T52" fmla="*/ 0 w 54"/>
                  <a:gd name="T53" fmla="*/ 0 h 23"/>
                  <a:gd name="T54" fmla="*/ 0 w 54"/>
                  <a:gd name="T55" fmla="*/ 0 h 23"/>
                  <a:gd name="T56" fmla="*/ 0 w 54"/>
                  <a:gd name="T57" fmla="*/ 0 h 23"/>
                  <a:gd name="T58" fmla="*/ 0 w 54"/>
                  <a:gd name="T59" fmla="*/ 0 h 23"/>
                  <a:gd name="T60" fmla="*/ 0 w 54"/>
                  <a:gd name="T61" fmla="*/ 0 h 23"/>
                  <a:gd name="T62" fmla="*/ 0 w 54"/>
                  <a:gd name="T63" fmla="*/ 0 h 23"/>
                  <a:gd name="T64" fmla="*/ 0 w 5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3">
                    <a:moveTo>
                      <a:pt x="11" y="0"/>
                    </a:moveTo>
                    <a:lnTo>
                      <a:pt x="11" y="4"/>
                    </a:lnTo>
                    <a:lnTo>
                      <a:pt x="9" y="4"/>
                    </a:lnTo>
                    <a:lnTo>
                      <a:pt x="6" y="4"/>
                    </a:lnTo>
                    <a:lnTo>
                      <a:pt x="6" y="6"/>
                    </a:lnTo>
                    <a:lnTo>
                      <a:pt x="3" y="6"/>
                    </a:lnTo>
                    <a:lnTo>
                      <a:pt x="3" y="9"/>
                    </a:lnTo>
                    <a:lnTo>
                      <a:pt x="0" y="12"/>
                    </a:lnTo>
                    <a:lnTo>
                      <a:pt x="0" y="15"/>
                    </a:lnTo>
                    <a:lnTo>
                      <a:pt x="3" y="17"/>
                    </a:lnTo>
                    <a:lnTo>
                      <a:pt x="3" y="21"/>
                    </a:lnTo>
                    <a:lnTo>
                      <a:pt x="6" y="21"/>
                    </a:lnTo>
                    <a:lnTo>
                      <a:pt x="6" y="23"/>
                    </a:lnTo>
                    <a:lnTo>
                      <a:pt x="9" y="23"/>
                    </a:lnTo>
                    <a:lnTo>
                      <a:pt x="11" y="23"/>
                    </a:lnTo>
                    <a:lnTo>
                      <a:pt x="41" y="23"/>
                    </a:lnTo>
                    <a:lnTo>
                      <a:pt x="46" y="23"/>
                    </a:lnTo>
                    <a:lnTo>
                      <a:pt x="49" y="23"/>
                    </a:lnTo>
                    <a:lnTo>
                      <a:pt x="51" y="21"/>
                    </a:lnTo>
                    <a:lnTo>
                      <a:pt x="54" y="21"/>
                    </a:lnTo>
                    <a:lnTo>
                      <a:pt x="54" y="17"/>
                    </a:lnTo>
                    <a:lnTo>
                      <a:pt x="54" y="15"/>
                    </a:lnTo>
                    <a:lnTo>
                      <a:pt x="54" y="12"/>
                    </a:lnTo>
                    <a:lnTo>
                      <a:pt x="54" y="9"/>
                    </a:lnTo>
                    <a:lnTo>
                      <a:pt x="54" y="6"/>
                    </a:lnTo>
                    <a:lnTo>
                      <a:pt x="51" y="6"/>
                    </a:lnTo>
                    <a:lnTo>
                      <a:pt x="49" y="4"/>
                    </a:lnTo>
                    <a:lnTo>
                      <a:pt x="41"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943" name="Line 615"/>
              <p:cNvSpPr>
                <a:spLocks noChangeShapeType="1"/>
              </p:cNvSpPr>
              <p:nvPr/>
            </p:nvSpPr>
            <p:spPr bwMode="auto">
              <a:xfrm>
                <a:off x="2014" y="23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44" name="Freeform 616"/>
              <p:cNvSpPr>
                <a:spLocks/>
              </p:cNvSpPr>
              <p:nvPr/>
            </p:nvSpPr>
            <p:spPr bwMode="auto">
              <a:xfrm>
                <a:off x="2014" y="2351"/>
                <a:ext cx="5" cy="8"/>
              </a:xfrm>
              <a:custGeom>
                <a:avLst/>
                <a:gdLst>
                  <a:gd name="T0" fmla="*/ 0 w 20"/>
                  <a:gd name="T1" fmla="*/ 0 h 31"/>
                  <a:gd name="T2" fmla="*/ 0 w 20"/>
                  <a:gd name="T3" fmla="*/ 0 h 31"/>
                  <a:gd name="T4" fmla="*/ 0 w 20"/>
                  <a:gd name="T5" fmla="*/ 0 h 31"/>
                  <a:gd name="T6" fmla="*/ 0 w 20"/>
                  <a:gd name="T7" fmla="*/ 0 h 31"/>
                  <a:gd name="T8" fmla="*/ 0 w 20"/>
                  <a:gd name="T9" fmla="*/ 0 h 31"/>
                  <a:gd name="T10" fmla="*/ 0 w 20"/>
                  <a:gd name="T11" fmla="*/ 0 h 31"/>
                  <a:gd name="T12" fmla="*/ 0 w 20"/>
                  <a:gd name="T13" fmla="*/ 0 h 31"/>
                  <a:gd name="T14" fmla="*/ 0 w 20"/>
                  <a:gd name="T15" fmla="*/ 0 h 31"/>
                  <a:gd name="T16" fmla="*/ 0 w 20"/>
                  <a:gd name="T17" fmla="*/ 0 h 31"/>
                  <a:gd name="T18" fmla="*/ 0 w 20"/>
                  <a:gd name="T19" fmla="*/ 0 h 31"/>
                  <a:gd name="T20" fmla="*/ 0 w 20"/>
                  <a:gd name="T21" fmla="*/ 0 h 31"/>
                  <a:gd name="T22" fmla="*/ 0 w 20"/>
                  <a:gd name="T23" fmla="*/ 0 h 31"/>
                  <a:gd name="T24" fmla="*/ 0 w 20"/>
                  <a:gd name="T25" fmla="*/ 0 h 31"/>
                  <a:gd name="T26" fmla="*/ 0 w 20"/>
                  <a:gd name="T27" fmla="*/ 0 h 31"/>
                  <a:gd name="T28" fmla="*/ 0 w 20"/>
                  <a:gd name="T29" fmla="*/ 0 h 31"/>
                  <a:gd name="T30" fmla="*/ 0 w 20"/>
                  <a:gd name="T31" fmla="*/ 0 h 31"/>
                  <a:gd name="T32" fmla="*/ 0 w 20"/>
                  <a:gd name="T33" fmla="*/ 0 h 31"/>
                  <a:gd name="T34" fmla="*/ 0 w 20"/>
                  <a:gd name="T35" fmla="*/ 0 h 31"/>
                  <a:gd name="T36" fmla="*/ 0 w 20"/>
                  <a:gd name="T37" fmla="*/ 0 h 31"/>
                  <a:gd name="T38" fmla="*/ 0 w 20"/>
                  <a:gd name="T39" fmla="*/ 0 h 31"/>
                  <a:gd name="T40" fmla="*/ 0 w 20"/>
                  <a:gd name="T41" fmla="*/ 0 h 31"/>
                  <a:gd name="T42" fmla="*/ 0 w 20"/>
                  <a:gd name="T43" fmla="*/ 0 h 31"/>
                  <a:gd name="T44" fmla="*/ 0 w 20"/>
                  <a:gd name="T45" fmla="*/ 0 h 31"/>
                  <a:gd name="T46" fmla="*/ 0 w 20"/>
                  <a:gd name="T47" fmla="*/ 0 h 31"/>
                  <a:gd name="T48" fmla="*/ 0 w 20"/>
                  <a:gd name="T49" fmla="*/ 0 h 31"/>
                  <a:gd name="T50" fmla="*/ 0 w 20"/>
                  <a:gd name="T51" fmla="*/ 0 h 31"/>
                  <a:gd name="T52" fmla="*/ 0 w 20"/>
                  <a:gd name="T53" fmla="*/ 0 h 31"/>
                  <a:gd name="T54" fmla="*/ 0 w 20"/>
                  <a:gd name="T55" fmla="*/ 0 h 31"/>
                  <a:gd name="T56" fmla="*/ 0 w 20"/>
                  <a:gd name="T57" fmla="*/ 0 h 31"/>
                  <a:gd name="T58" fmla="*/ 0 w 20"/>
                  <a:gd name="T59" fmla="*/ 0 h 31"/>
                  <a:gd name="T60" fmla="*/ 0 w 20"/>
                  <a:gd name="T61" fmla="*/ 0 h 31"/>
                  <a:gd name="T62" fmla="*/ 0 w 20"/>
                  <a:gd name="T63" fmla="*/ 0 h 31"/>
                  <a:gd name="T64" fmla="*/ 0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1">
                    <a:moveTo>
                      <a:pt x="0" y="20"/>
                    </a:moveTo>
                    <a:lnTo>
                      <a:pt x="0" y="23"/>
                    </a:lnTo>
                    <a:lnTo>
                      <a:pt x="2" y="25"/>
                    </a:lnTo>
                    <a:lnTo>
                      <a:pt x="2" y="29"/>
                    </a:lnTo>
                    <a:lnTo>
                      <a:pt x="5" y="31"/>
                    </a:lnTo>
                    <a:lnTo>
                      <a:pt x="7" y="31"/>
                    </a:lnTo>
                    <a:lnTo>
                      <a:pt x="10" y="31"/>
                    </a:lnTo>
                    <a:lnTo>
                      <a:pt x="12" y="31"/>
                    </a:lnTo>
                    <a:lnTo>
                      <a:pt x="15" y="31"/>
                    </a:lnTo>
                    <a:lnTo>
                      <a:pt x="17" y="29"/>
                    </a:lnTo>
                    <a:lnTo>
                      <a:pt x="20" y="29"/>
                    </a:lnTo>
                    <a:lnTo>
                      <a:pt x="20" y="25"/>
                    </a:lnTo>
                    <a:lnTo>
                      <a:pt x="20" y="23"/>
                    </a:lnTo>
                    <a:lnTo>
                      <a:pt x="20" y="14"/>
                    </a:lnTo>
                    <a:lnTo>
                      <a:pt x="20" y="8"/>
                    </a:lnTo>
                    <a:lnTo>
                      <a:pt x="20" y="6"/>
                    </a:lnTo>
                    <a:lnTo>
                      <a:pt x="20" y="3"/>
                    </a:lnTo>
                    <a:lnTo>
                      <a:pt x="17" y="3"/>
                    </a:lnTo>
                    <a:lnTo>
                      <a:pt x="15" y="0"/>
                    </a:lnTo>
                    <a:lnTo>
                      <a:pt x="12" y="0"/>
                    </a:lnTo>
                    <a:lnTo>
                      <a:pt x="10" y="0"/>
                    </a:lnTo>
                    <a:lnTo>
                      <a:pt x="7" y="0"/>
                    </a:lnTo>
                    <a:lnTo>
                      <a:pt x="5" y="0"/>
                    </a:lnTo>
                    <a:lnTo>
                      <a:pt x="2" y="3"/>
                    </a:lnTo>
                    <a:lnTo>
                      <a:pt x="2" y="6"/>
                    </a:lnTo>
                    <a:lnTo>
                      <a:pt x="0" y="12"/>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945" name="Line 617"/>
              <p:cNvSpPr>
                <a:spLocks noChangeShapeType="1"/>
              </p:cNvSpPr>
              <p:nvPr/>
            </p:nvSpPr>
            <p:spPr bwMode="auto">
              <a:xfrm>
                <a:off x="2017" y="235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46" name="Freeform 618"/>
              <p:cNvSpPr>
                <a:spLocks/>
              </p:cNvSpPr>
              <p:nvPr/>
            </p:nvSpPr>
            <p:spPr bwMode="auto">
              <a:xfrm>
                <a:off x="2014" y="2351"/>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5" y="0"/>
                    </a:lnTo>
                    <a:lnTo>
                      <a:pt x="2" y="3"/>
                    </a:lnTo>
                    <a:lnTo>
                      <a:pt x="2" y="6"/>
                    </a:lnTo>
                    <a:lnTo>
                      <a:pt x="0" y="8"/>
                    </a:lnTo>
                    <a:lnTo>
                      <a:pt x="0" y="12"/>
                    </a:lnTo>
                    <a:lnTo>
                      <a:pt x="2" y="14"/>
                    </a:lnTo>
                    <a:lnTo>
                      <a:pt x="2" y="17"/>
                    </a:lnTo>
                    <a:lnTo>
                      <a:pt x="5" y="20"/>
                    </a:lnTo>
                    <a:lnTo>
                      <a:pt x="7" y="20"/>
                    </a:lnTo>
                    <a:lnTo>
                      <a:pt x="7" y="23"/>
                    </a:lnTo>
                    <a:lnTo>
                      <a:pt x="22" y="23"/>
                    </a:lnTo>
                    <a:lnTo>
                      <a:pt x="28" y="23"/>
                    </a:lnTo>
                    <a:lnTo>
                      <a:pt x="31" y="20"/>
                    </a:lnTo>
                    <a:lnTo>
                      <a:pt x="33" y="20"/>
                    </a:lnTo>
                    <a:lnTo>
                      <a:pt x="35" y="17"/>
                    </a:lnTo>
                    <a:lnTo>
                      <a:pt x="35" y="14"/>
                    </a:lnTo>
                    <a:lnTo>
                      <a:pt x="38" y="12"/>
                    </a:lnTo>
                    <a:lnTo>
                      <a:pt x="38" y="8"/>
                    </a:lnTo>
                    <a:lnTo>
                      <a:pt x="35" y="6"/>
                    </a:lnTo>
                    <a:lnTo>
                      <a:pt x="35" y="3"/>
                    </a:lnTo>
                    <a:lnTo>
                      <a:pt x="33"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47" name="Line 619"/>
              <p:cNvSpPr>
                <a:spLocks noChangeShapeType="1"/>
              </p:cNvSpPr>
              <p:nvPr/>
            </p:nvSpPr>
            <p:spPr bwMode="auto">
              <a:xfrm>
                <a:off x="2019" y="235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48" name="Freeform 620"/>
              <p:cNvSpPr>
                <a:spLocks/>
              </p:cNvSpPr>
              <p:nvPr/>
            </p:nvSpPr>
            <p:spPr bwMode="auto">
              <a:xfrm>
                <a:off x="2019" y="2348"/>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3"/>
                    </a:lnTo>
                    <a:lnTo>
                      <a:pt x="0" y="25"/>
                    </a:lnTo>
                    <a:lnTo>
                      <a:pt x="0" y="28"/>
                    </a:lnTo>
                    <a:lnTo>
                      <a:pt x="3" y="28"/>
                    </a:lnTo>
                    <a:lnTo>
                      <a:pt x="3" y="31"/>
                    </a:lnTo>
                    <a:lnTo>
                      <a:pt x="5" y="31"/>
                    </a:lnTo>
                    <a:lnTo>
                      <a:pt x="9" y="34"/>
                    </a:lnTo>
                    <a:lnTo>
                      <a:pt x="11" y="34"/>
                    </a:lnTo>
                    <a:lnTo>
                      <a:pt x="14" y="31"/>
                    </a:lnTo>
                    <a:lnTo>
                      <a:pt x="16" y="31"/>
                    </a:lnTo>
                    <a:lnTo>
                      <a:pt x="18" y="28"/>
                    </a:lnTo>
                    <a:lnTo>
                      <a:pt x="18" y="25"/>
                    </a:lnTo>
                    <a:lnTo>
                      <a:pt x="21" y="23"/>
                    </a:lnTo>
                    <a:lnTo>
                      <a:pt x="21" y="14"/>
                    </a:lnTo>
                    <a:lnTo>
                      <a:pt x="21" y="8"/>
                    </a:lnTo>
                    <a:lnTo>
                      <a:pt x="18" y="6"/>
                    </a:lnTo>
                    <a:lnTo>
                      <a:pt x="18" y="2"/>
                    </a:lnTo>
                    <a:lnTo>
                      <a:pt x="16" y="0"/>
                    </a:lnTo>
                    <a:lnTo>
                      <a:pt x="14" y="0"/>
                    </a:lnTo>
                    <a:lnTo>
                      <a:pt x="11" y="0"/>
                    </a:lnTo>
                    <a:lnTo>
                      <a:pt x="9" y="0"/>
                    </a:lnTo>
                    <a:lnTo>
                      <a:pt x="5" y="0"/>
                    </a:lnTo>
                    <a:lnTo>
                      <a:pt x="3" y="0"/>
                    </a:lnTo>
                    <a:lnTo>
                      <a:pt x="3" y="2"/>
                    </a:lnTo>
                    <a:lnTo>
                      <a:pt x="0"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49" name="Line 621"/>
              <p:cNvSpPr>
                <a:spLocks noChangeShapeType="1"/>
              </p:cNvSpPr>
              <p:nvPr/>
            </p:nvSpPr>
            <p:spPr bwMode="auto">
              <a:xfrm>
                <a:off x="2021" y="23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50" name="Freeform 622"/>
              <p:cNvSpPr>
                <a:spLocks/>
              </p:cNvSpPr>
              <p:nvPr/>
            </p:nvSpPr>
            <p:spPr bwMode="auto">
              <a:xfrm>
                <a:off x="2019" y="2348"/>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9" y="0"/>
                    </a:lnTo>
                    <a:lnTo>
                      <a:pt x="5" y="0"/>
                    </a:lnTo>
                    <a:lnTo>
                      <a:pt x="3" y="0"/>
                    </a:lnTo>
                    <a:lnTo>
                      <a:pt x="3" y="2"/>
                    </a:lnTo>
                    <a:lnTo>
                      <a:pt x="0" y="2"/>
                    </a:lnTo>
                    <a:lnTo>
                      <a:pt x="0" y="6"/>
                    </a:lnTo>
                    <a:lnTo>
                      <a:pt x="0" y="8"/>
                    </a:lnTo>
                    <a:lnTo>
                      <a:pt x="0" y="11"/>
                    </a:lnTo>
                    <a:lnTo>
                      <a:pt x="0" y="14"/>
                    </a:lnTo>
                    <a:lnTo>
                      <a:pt x="0" y="17"/>
                    </a:lnTo>
                    <a:lnTo>
                      <a:pt x="3" y="19"/>
                    </a:lnTo>
                    <a:lnTo>
                      <a:pt x="5" y="19"/>
                    </a:lnTo>
                    <a:lnTo>
                      <a:pt x="9" y="23"/>
                    </a:lnTo>
                    <a:lnTo>
                      <a:pt x="23" y="23"/>
                    </a:lnTo>
                    <a:lnTo>
                      <a:pt x="28" y="23"/>
                    </a:lnTo>
                    <a:lnTo>
                      <a:pt x="31" y="19"/>
                    </a:lnTo>
                    <a:lnTo>
                      <a:pt x="33" y="19"/>
                    </a:lnTo>
                    <a:lnTo>
                      <a:pt x="33" y="17"/>
                    </a:lnTo>
                    <a:lnTo>
                      <a:pt x="36" y="14"/>
                    </a:lnTo>
                    <a:lnTo>
                      <a:pt x="36" y="11"/>
                    </a:lnTo>
                    <a:lnTo>
                      <a:pt x="36" y="8"/>
                    </a:lnTo>
                    <a:lnTo>
                      <a:pt x="36" y="6"/>
                    </a:lnTo>
                    <a:lnTo>
                      <a:pt x="33" y="2"/>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951" name="Line 623"/>
              <p:cNvSpPr>
                <a:spLocks noChangeShapeType="1"/>
              </p:cNvSpPr>
              <p:nvPr/>
            </p:nvSpPr>
            <p:spPr bwMode="auto">
              <a:xfrm>
                <a:off x="2022" y="235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52" name="Freeform 624"/>
              <p:cNvSpPr>
                <a:spLocks/>
              </p:cNvSpPr>
              <p:nvPr/>
            </p:nvSpPr>
            <p:spPr bwMode="auto">
              <a:xfrm>
                <a:off x="2022" y="2345"/>
                <a:ext cx="6" cy="9"/>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3"/>
                    </a:lnTo>
                    <a:lnTo>
                      <a:pt x="0" y="26"/>
                    </a:lnTo>
                    <a:lnTo>
                      <a:pt x="2" y="29"/>
                    </a:lnTo>
                    <a:lnTo>
                      <a:pt x="2" y="31"/>
                    </a:lnTo>
                    <a:lnTo>
                      <a:pt x="5" y="31"/>
                    </a:lnTo>
                    <a:lnTo>
                      <a:pt x="7" y="31"/>
                    </a:lnTo>
                    <a:lnTo>
                      <a:pt x="7" y="35"/>
                    </a:lnTo>
                    <a:lnTo>
                      <a:pt x="10" y="35"/>
                    </a:lnTo>
                    <a:lnTo>
                      <a:pt x="12" y="35"/>
                    </a:lnTo>
                    <a:lnTo>
                      <a:pt x="15" y="31"/>
                    </a:lnTo>
                    <a:lnTo>
                      <a:pt x="17" y="31"/>
                    </a:lnTo>
                    <a:lnTo>
                      <a:pt x="17" y="29"/>
                    </a:lnTo>
                    <a:lnTo>
                      <a:pt x="20" y="26"/>
                    </a:lnTo>
                    <a:lnTo>
                      <a:pt x="20" y="23"/>
                    </a:lnTo>
                    <a:lnTo>
                      <a:pt x="20" y="14"/>
                    </a:lnTo>
                    <a:lnTo>
                      <a:pt x="20" y="8"/>
                    </a:lnTo>
                    <a:lnTo>
                      <a:pt x="20" y="6"/>
                    </a:lnTo>
                    <a:lnTo>
                      <a:pt x="17" y="6"/>
                    </a:lnTo>
                    <a:lnTo>
                      <a:pt x="17" y="3"/>
                    </a:lnTo>
                    <a:lnTo>
                      <a:pt x="15" y="3"/>
                    </a:lnTo>
                    <a:lnTo>
                      <a:pt x="15" y="0"/>
                    </a:lnTo>
                    <a:lnTo>
                      <a:pt x="12" y="0"/>
                    </a:lnTo>
                    <a:lnTo>
                      <a:pt x="10" y="0"/>
                    </a:lnTo>
                    <a:lnTo>
                      <a:pt x="7" y="0"/>
                    </a:lnTo>
                    <a:lnTo>
                      <a:pt x="5" y="3"/>
                    </a:lnTo>
                    <a:lnTo>
                      <a:pt x="2" y="3"/>
                    </a:lnTo>
                    <a:lnTo>
                      <a:pt x="2"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53" name="Line 625"/>
              <p:cNvSpPr>
                <a:spLocks noChangeShapeType="1"/>
              </p:cNvSpPr>
              <p:nvPr/>
            </p:nvSpPr>
            <p:spPr bwMode="auto">
              <a:xfrm>
                <a:off x="2025" y="23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54" name="Freeform 626"/>
              <p:cNvSpPr>
                <a:spLocks/>
              </p:cNvSpPr>
              <p:nvPr/>
            </p:nvSpPr>
            <p:spPr bwMode="auto">
              <a:xfrm>
                <a:off x="2022" y="2345"/>
                <a:ext cx="14"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3"/>
                    </a:lnTo>
                    <a:lnTo>
                      <a:pt x="2" y="3"/>
                    </a:lnTo>
                    <a:lnTo>
                      <a:pt x="2" y="6"/>
                    </a:lnTo>
                    <a:lnTo>
                      <a:pt x="0" y="6"/>
                    </a:lnTo>
                    <a:lnTo>
                      <a:pt x="0" y="8"/>
                    </a:lnTo>
                    <a:lnTo>
                      <a:pt x="0" y="12"/>
                    </a:lnTo>
                    <a:lnTo>
                      <a:pt x="0" y="14"/>
                    </a:lnTo>
                    <a:lnTo>
                      <a:pt x="2" y="18"/>
                    </a:lnTo>
                    <a:lnTo>
                      <a:pt x="2" y="20"/>
                    </a:lnTo>
                    <a:lnTo>
                      <a:pt x="5" y="20"/>
                    </a:lnTo>
                    <a:lnTo>
                      <a:pt x="7" y="23"/>
                    </a:lnTo>
                    <a:lnTo>
                      <a:pt x="37" y="23"/>
                    </a:lnTo>
                    <a:lnTo>
                      <a:pt x="45" y="23"/>
                    </a:lnTo>
                    <a:lnTo>
                      <a:pt x="48" y="23"/>
                    </a:lnTo>
                    <a:lnTo>
                      <a:pt x="48" y="20"/>
                    </a:lnTo>
                    <a:lnTo>
                      <a:pt x="51" y="20"/>
                    </a:lnTo>
                    <a:lnTo>
                      <a:pt x="51" y="18"/>
                    </a:lnTo>
                    <a:lnTo>
                      <a:pt x="53" y="14"/>
                    </a:lnTo>
                    <a:lnTo>
                      <a:pt x="53" y="12"/>
                    </a:lnTo>
                    <a:lnTo>
                      <a:pt x="53" y="8"/>
                    </a:lnTo>
                    <a:lnTo>
                      <a:pt x="53" y="6"/>
                    </a:lnTo>
                    <a:lnTo>
                      <a:pt x="51" y="6"/>
                    </a:lnTo>
                    <a:lnTo>
                      <a:pt x="51" y="3"/>
                    </a:lnTo>
                    <a:lnTo>
                      <a:pt x="48" y="3"/>
                    </a:lnTo>
                    <a:lnTo>
                      <a:pt x="48"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55" name="Line 627"/>
              <p:cNvSpPr>
                <a:spLocks noChangeShapeType="1"/>
              </p:cNvSpPr>
              <p:nvPr/>
            </p:nvSpPr>
            <p:spPr bwMode="auto">
              <a:xfrm>
                <a:off x="2031" y="23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56" name="Freeform 628"/>
              <p:cNvSpPr>
                <a:spLocks/>
              </p:cNvSpPr>
              <p:nvPr/>
            </p:nvSpPr>
            <p:spPr bwMode="auto">
              <a:xfrm>
                <a:off x="2031" y="2343"/>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5"/>
                    </a:lnTo>
                    <a:lnTo>
                      <a:pt x="3" y="29"/>
                    </a:lnTo>
                    <a:lnTo>
                      <a:pt x="3" y="31"/>
                    </a:lnTo>
                    <a:lnTo>
                      <a:pt x="5" y="31"/>
                    </a:lnTo>
                    <a:lnTo>
                      <a:pt x="5" y="34"/>
                    </a:lnTo>
                    <a:lnTo>
                      <a:pt x="8" y="34"/>
                    </a:lnTo>
                    <a:lnTo>
                      <a:pt x="10" y="34"/>
                    </a:lnTo>
                    <a:lnTo>
                      <a:pt x="13" y="34"/>
                    </a:lnTo>
                    <a:lnTo>
                      <a:pt x="16" y="34"/>
                    </a:lnTo>
                    <a:lnTo>
                      <a:pt x="16" y="31"/>
                    </a:lnTo>
                    <a:lnTo>
                      <a:pt x="19" y="31"/>
                    </a:lnTo>
                    <a:lnTo>
                      <a:pt x="19" y="29"/>
                    </a:lnTo>
                    <a:lnTo>
                      <a:pt x="21" y="25"/>
                    </a:lnTo>
                    <a:lnTo>
                      <a:pt x="21" y="17"/>
                    </a:lnTo>
                    <a:lnTo>
                      <a:pt x="21" y="8"/>
                    </a:lnTo>
                    <a:lnTo>
                      <a:pt x="21" y="6"/>
                    </a:lnTo>
                    <a:lnTo>
                      <a:pt x="19" y="6"/>
                    </a:lnTo>
                    <a:lnTo>
                      <a:pt x="19" y="2"/>
                    </a:lnTo>
                    <a:lnTo>
                      <a:pt x="16" y="2"/>
                    </a:lnTo>
                    <a:lnTo>
                      <a:pt x="16" y="0"/>
                    </a:lnTo>
                    <a:lnTo>
                      <a:pt x="13" y="0"/>
                    </a:lnTo>
                    <a:lnTo>
                      <a:pt x="10" y="0"/>
                    </a:lnTo>
                    <a:lnTo>
                      <a:pt x="8" y="0"/>
                    </a:lnTo>
                    <a:lnTo>
                      <a:pt x="5" y="0"/>
                    </a:lnTo>
                    <a:lnTo>
                      <a:pt x="5" y="2"/>
                    </a:lnTo>
                    <a:lnTo>
                      <a:pt x="3" y="2"/>
                    </a:lnTo>
                    <a:lnTo>
                      <a:pt x="3"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57" name="Line 629"/>
              <p:cNvSpPr>
                <a:spLocks noChangeShapeType="1"/>
              </p:cNvSpPr>
              <p:nvPr/>
            </p:nvSpPr>
            <p:spPr bwMode="auto">
              <a:xfrm>
                <a:off x="2033" y="234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58" name="Freeform 630"/>
              <p:cNvSpPr>
                <a:spLocks/>
              </p:cNvSpPr>
              <p:nvPr/>
            </p:nvSpPr>
            <p:spPr bwMode="auto">
              <a:xfrm>
                <a:off x="2031" y="2343"/>
                <a:ext cx="8"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5" y="2"/>
                    </a:lnTo>
                    <a:lnTo>
                      <a:pt x="3" y="2"/>
                    </a:lnTo>
                    <a:lnTo>
                      <a:pt x="3" y="6"/>
                    </a:lnTo>
                    <a:lnTo>
                      <a:pt x="0" y="6"/>
                    </a:lnTo>
                    <a:lnTo>
                      <a:pt x="0" y="8"/>
                    </a:lnTo>
                    <a:lnTo>
                      <a:pt x="0" y="11"/>
                    </a:lnTo>
                    <a:lnTo>
                      <a:pt x="0" y="14"/>
                    </a:lnTo>
                    <a:lnTo>
                      <a:pt x="0" y="17"/>
                    </a:lnTo>
                    <a:lnTo>
                      <a:pt x="3" y="17"/>
                    </a:lnTo>
                    <a:lnTo>
                      <a:pt x="3" y="19"/>
                    </a:lnTo>
                    <a:lnTo>
                      <a:pt x="5" y="19"/>
                    </a:lnTo>
                    <a:lnTo>
                      <a:pt x="5" y="23"/>
                    </a:lnTo>
                    <a:lnTo>
                      <a:pt x="8" y="23"/>
                    </a:lnTo>
                    <a:lnTo>
                      <a:pt x="24" y="23"/>
                    </a:lnTo>
                    <a:lnTo>
                      <a:pt x="29" y="23"/>
                    </a:lnTo>
                    <a:lnTo>
                      <a:pt x="31" y="23"/>
                    </a:lnTo>
                    <a:lnTo>
                      <a:pt x="34" y="19"/>
                    </a:lnTo>
                    <a:lnTo>
                      <a:pt x="36" y="17"/>
                    </a:lnTo>
                    <a:lnTo>
                      <a:pt x="36" y="14"/>
                    </a:lnTo>
                    <a:lnTo>
                      <a:pt x="36" y="11"/>
                    </a:lnTo>
                    <a:lnTo>
                      <a:pt x="36" y="8"/>
                    </a:lnTo>
                    <a:lnTo>
                      <a:pt x="36" y="6"/>
                    </a:lnTo>
                    <a:lnTo>
                      <a:pt x="34"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59" name="Line 631"/>
              <p:cNvSpPr>
                <a:spLocks noChangeShapeType="1"/>
              </p:cNvSpPr>
              <p:nvPr/>
            </p:nvSpPr>
            <p:spPr bwMode="auto">
              <a:xfrm>
                <a:off x="2034" y="23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60" name="Freeform 632"/>
              <p:cNvSpPr>
                <a:spLocks/>
              </p:cNvSpPr>
              <p:nvPr/>
            </p:nvSpPr>
            <p:spPr bwMode="auto">
              <a:xfrm>
                <a:off x="2034" y="2340"/>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3" y="25"/>
                    </a:lnTo>
                    <a:lnTo>
                      <a:pt x="3" y="28"/>
                    </a:lnTo>
                    <a:lnTo>
                      <a:pt x="5" y="30"/>
                    </a:lnTo>
                    <a:lnTo>
                      <a:pt x="8" y="34"/>
                    </a:lnTo>
                    <a:lnTo>
                      <a:pt x="10" y="34"/>
                    </a:lnTo>
                    <a:lnTo>
                      <a:pt x="13" y="34"/>
                    </a:lnTo>
                    <a:lnTo>
                      <a:pt x="15" y="34"/>
                    </a:lnTo>
                    <a:lnTo>
                      <a:pt x="18" y="30"/>
                    </a:lnTo>
                    <a:lnTo>
                      <a:pt x="20" y="28"/>
                    </a:lnTo>
                    <a:lnTo>
                      <a:pt x="20" y="25"/>
                    </a:lnTo>
                    <a:lnTo>
                      <a:pt x="20" y="17"/>
                    </a:lnTo>
                    <a:lnTo>
                      <a:pt x="20" y="9"/>
                    </a:lnTo>
                    <a:lnTo>
                      <a:pt x="20" y="5"/>
                    </a:lnTo>
                    <a:lnTo>
                      <a:pt x="18" y="3"/>
                    </a:lnTo>
                    <a:lnTo>
                      <a:pt x="15" y="0"/>
                    </a:lnTo>
                    <a:lnTo>
                      <a:pt x="13" y="0"/>
                    </a:lnTo>
                    <a:lnTo>
                      <a:pt x="10" y="0"/>
                    </a:lnTo>
                    <a:lnTo>
                      <a:pt x="8" y="0"/>
                    </a:lnTo>
                    <a:lnTo>
                      <a:pt x="5" y="3"/>
                    </a:lnTo>
                    <a:lnTo>
                      <a:pt x="3" y="5"/>
                    </a:lnTo>
                    <a:lnTo>
                      <a:pt x="3" y="9"/>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961" name="Line 633"/>
              <p:cNvSpPr>
                <a:spLocks noChangeShapeType="1"/>
              </p:cNvSpPr>
              <p:nvPr/>
            </p:nvSpPr>
            <p:spPr bwMode="auto">
              <a:xfrm>
                <a:off x="2037" y="234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62" name="Freeform 634"/>
              <p:cNvSpPr>
                <a:spLocks/>
              </p:cNvSpPr>
              <p:nvPr/>
            </p:nvSpPr>
            <p:spPr bwMode="auto">
              <a:xfrm>
                <a:off x="2034" y="2340"/>
                <a:ext cx="10" cy="5"/>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10" y="0"/>
                    </a:lnTo>
                    <a:lnTo>
                      <a:pt x="8" y="0"/>
                    </a:lnTo>
                    <a:lnTo>
                      <a:pt x="5" y="3"/>
                    </a:lnTo>
                    <a:lnTo>
                      <a:pt x="3" y="5"/>
                    </a:lnTo>
                    <a:lnTo>
                      <a:pt x="3" y="9"/>
                    </a:lnTo>
                    <a:lnTo>
                      <a:pt x="0" y="11"/>
                    </a:lnTo>
                    <a:lnTo>
                      <a:pt x="3" y="13"/>
                    </a:lnTo>
                    <a:lnTo>
                      <a:pt x="3" y="17"/>
                    </a:lnTo>
                    <a:lnTo>
                      <a:pt x="5" y="19"/>
                    </a:lnTo>
                    <a:lnTo>
                      <a:pt x="8" y="22"/>
                    </a:lnTo>
                    <a:lnTo>
                      <a:pt x="10" y="22"/>
                    </a:lnTo>
                    <a:lnTo>
                      <a:pt x="25" y="22"/>
                    </a:lnTo>
                    <a:lnTo>
                      <a:pt x="30" y="22"/>
                    </a:lnTo>
                    <a:lnTo>
                      <a:pt x="32" y="19"/>
                    </a:lnTo>
                    <a:lnTo>
                      <a:pt x="35" y="19"/>
                    </a:lnTo>
                    <a:lnTo>
                      <a:pt x="35" y="17"/>
                    </a:lnTo>
                    <a:lnTo>
                      <a:pt x="37" y="17"/>
                    </a:lnTo>
                    <a:lnTo>
                      <a:pt x="37" y="13"/>
                    </a:lnTo>
                    <a:lnTo>
                      <a:pt x="37" y="11"/>
                    </a:lnTo>
                    <a:lnTo>
                      <a:pt x="37" y="9"/>
                    </a:lnTo>
                    <a:lnTo>
                      <a:pt x="35" y="5"/>
                    </a:lnTo>
                    <a:lnTo>
                      <a:pt x="35" y="3"/>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63" name="Line 635"/>
              <p:cNvSpPr>
                <a:spLocks noChangeShapeType="1"/>
              </p:cNvSpPr>
              <p:nvPr/>
            </p:nvSpPr>
            <p:spPr bwMode="auto">
              <a:xfrm>
                <a:off x="2039" y="234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64" name="Freeform 636"/>
              <p:cNvSpPr>
                <a:spLocks/>
              </p:cNvSpPr>
              <p:nvPr/>
            </p:nvSpPr>
            <p:spPr bwMode="auto">
              <a:xfrm>
                <a:off x="2039" y="2337"/>
                <a:ext cx="5" cy="8"/>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w 19"/>
                  <a:gd name="T27" fmla="*/ 0 h 34"/>
                  <a:gd name="T28" fmla="*/ 0 w 19"/>
                  <a:gd name="T29" fmla="*/ 0 h 34"/>
                  <a:gd name="T30" fmla="*/ 0 w 19"/>
                  <a:gd name="T31" fmla="*/ 0 h 34"/>
                  <a:gd name="T32" fmla="*/ 0 w 19"/>
                  <a:gd name="T33" fmla="*/ 0 h 34"/>
                  <a:gd name="T34" fmla="*/ 0 w 19"/>
                  <a:gd name="T35" fmla="*/ 0 h 34"/>
                  <a:gd name="T36" fmla="*/ 0 w 19"/>
                  <a:gd name="T37" fmla="*/ 0 h 34"/>
                  <a:gd name="T38" fmla="*/ 0 w 19"/>
                  <a:gd name="T39" fmla="*/ 0 h 34"/>
                  <a:gd name="T40" fmla="*/ 0 w 19"/>
                  <a:gd name="T41" fmla="*/ 0 h 34"/>
                  <a:gd name="T42" fmla="*/ 0 w 19"/>
                  <a:gd name="T43" fmla="*/ 0 h 34"/>
                  <a:gd name="T44" fmla="*/ 0 w 19"/>
                  <a:gd name="T45" fmla="*/ 0 h 34"/>
                  <a:gd name="T46" fmla="*/ 0 w 19"/>
                  <a:gd name="T47" fmla="*/ 0 h 34"/>
                  <a:gd name="T48" fmla="*/ 0 w 19"/>
                  <a:gd name="T49" fmla="*/ 0 h 34"/>
                  <a:gd name="T50" fmla="*/ 0 w 19"/>
                  <a:gd name="T51" fmla="*/ 0 h 34"/>
                  <a:gd name="T52" fmla="*/ 0 w 19"/>
                  <a:gd name="T53" fmla="*/ 0 h 34"/>
                  <a:gd name="T54" fmla="*/ 0 w 19"/>
                  <a:gd name="T55" fmla="*/ 0 h 34"/>
                  <a:gd name="T56" fmla="*/ 0 w 19"/>
                  <a:gd name="T57" fmla="*/ 0 h 34"/>
                  <a:gd name="T58" fmla="*/ 0 w 19"/>
                  <a:gd name="T59" fmla="*/ 0 h 34"/>
                  <a:gd name="T60" fmla="*/ 0 w 19"/>
                  <a:gd name="T61" fmla="*/ 0 h 34"/>
                  <a:gd name="T62" fmla="*/ 0 w 19"/>
                  <a:gd name="T63" fmla="*/ 0 h 34"/>
                  <a:gd name="T64" fmla="*/ 0 w 19"/>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4">
                    <a:moveTo>
                      <a:pt x="0" y="23"/>
                    </a:moveTo>
                    <a:lnTo>
                      <a:pt x="0" y="25"/>
                    </a:lnTo>
                    <a:lnTo>
                      <a:pt x="0" y="29"/>
                    </a:lnTo>
                    <a:lnTo>
                      <a:pt x="2" y="29"/>
                    </a:lnTo>
                    <a:lnTo>
                      <a:pt x="2" y="31"/>
                    </a:lnTo>
                    <a:lnTo>
                      <a:pt x="5" y="31"/>
                    </a:lnTo>
                    <a:lnTo>
                      <a:pt x="5" y="34"/>
                    </a:lnTo>
                    <a:lnTo>
                      <a:pt x="7" y="34"/>
                    </a:lnTo>
                    <a:lnTo>
                      <a:pt x="9" y="34"/>
                    </a:lnTo>
                    <a:lnTo>
                      <a:pt x="12" y="34"/>
                    </a:lnTo>
                    <a:lnTo>
                      <a:pt x="14" y="31"/>
                    </a:lnTo>
                    <a:lnTo>
                      <a:pt x="17" y="31"/>
                    </a:lnTo>
                    <a:lnTo>
                      <a:pt x="17" y="29"/>
                    </a:lnTo>
                    <a:lnTo>
                      <a:pt x="19" y="29"/>
                    </a:lnTo>
                    <a:lnTo>
                      <a:pt x="19" y="25"/>
                    </a:lnTo>
                    <a:lnTo>
                      <a:pt x="19" y="17"/>
                    </a:lnTo>
                    <a:lnTo>
                      <a:pt x="19" y="9"/>
                    </a:lnTo>
                    <a:lnTo>
                      <a:pt x="17" y="6"/>
                    </a:lnTo>
                    <a:lnTo>
                      <a:pt x="17" y="4"/>
                    </a:lnTo>
                    <a:lnTo>
                      <a:pt x="14" y="4"/>
                    </a:lnTo>
                    <a:lnTo>
                      <a:pt x="12" y="4"/>
                    </a:lnTo>
                    <a:lnTo>
                      <a:pt x="12" y="0"/>
                    </a:lnTo>
                    <a:lnTo>
                      <a:pt x="9" y="0"/>
                    </a:lnTo>
                    <a:lnTo>
                      <a:pt x="7" y="0"/>
                    </a:lnTo>
                    <a:lnTo>
                      <a:pt x="5" y="4"/>
                    </a:lnTo>
                    <a:lnTo>
                      <a:pt x="2" y="4"/>
                    </a:lnTo>
                    <a:lnTo>
                      <a:pt x="2"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65" name="Line 637"/>
              <p:cNvSpPr>
                <a:spLocks noChangeShapeType="1"/>
              </p:cNvSpPr>
              <p:nvPr/>
            </p:nvSpPr>
            <p:spPr bwMode="auto">
              <a:xfrm>
                <a:off x="2041" y="233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66" name="Freeform 638"/>
              <p:cNvSpPr>
                <a:spLocks/>
              </p:cNvSpPr>
              <p:nvPr/>
            </p:nvSpPr>
            <p:spPr bwMode="auto">
              <a:xfrm>
                <a:off x="2039" y="2337"/>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9" y="0"/>
                    </a:moveTo>
                    <a:lnTo>
                      <a:pt x="7" y="0"/>
                    </a:lnTo>
                    <a:lnTo>
                      <a:pt x="5" y="4"/>
                    </a:lnTo>
                    <a:lnTo>
                      <a:pt x="2" y="4"/>
                    </a:lnTo>
                    <a:lnTo>
                      <a:pt x="2" y="6"/>
                    </a:lnTo>
                    <a:lnTo>
                      <a:pt x="0" y="9"/>
                    </a:lnTo>
                    <a:lnTo>
                      <a:pt x="0" y="12"/>
                    </a:lnTo>
                    <a:lnTo>
                      <a:pt x="0" y="15"/>
                    </a:lnTo>
                    <a:lnTo>
                      <a:pt x="0" y="17"/>
                    </a:lnTo>
                    <a:lnTo>
                      <a:pt x="2" y="17"/>
                    </a:lnTo>
                    <a:lnTo>
                      <a:pt x="2" y="21"/>
                    </a:lnTo>
                    <a:lnTo>
                      <a:pt x="5" y="23"/>
                    </a:lnTo>
                    <a:lnTo>
                      <a:pt x="7" y="23"/>
                    </a:lnTo>
                    <a:lnTo>
                      <a:pt x="22" y="23"/>
                    </a:lnTo>
                    <a:lnTo>
                      <a:pt x="27" y="23"/>
                    </a:lnTo>
                    <a:lnTo>
                      <a:pt x="29" y="23"/>
                    </a:lnTo>
                    <a:lnTo>
                      <a:pt x="32" y="23"/>
                    </a:lnTo>
                    <a:lnTo>
                      <a:pt x="32" y="21"/>
                    </a:lnTo>
                    <a:lnTo>
                      <a:pt x="35" y="17"/>
                    </a:lnTo>
                    <a:lnTo>
                      <a:pt x="35" y="15"/>
                    </a:lnTo>
                    <a:lnTo>
                      <a:pt x="35" y="12"/>
                    </a:lnTo>
                    <a:lnTo>
                      <a:pt x="35" y="9"/>
                    </a:lnTo>
                    <a:lnTo>
                      <a:pt x="35" y="6"/>
                    </a:lnTo>
                    <a:lnTo>
                      <a:pt x="32" y="4"/>
                    </a:lnTo>
                    <a:lnTo>
                      <a:pt x="29" y="4"/>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967" name="Line 639"/>
              <p:cNvSpPr>
                <a:spLocks noChangeShapeType="1"/>
              </p:cNvSpPr>
              <p:nvPr/>
            </p:nvSpPr>
            <p:spPr bwMode="auto">
              <a:xfrm>
                <a:off x="2043" y="234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68" name="Freeform 640"/>
              <p:cNvSpPr>
                <a:spLocks/>
              </p:cNvSpPr>
              <p:nvPr/>
            </p:nvSpPr>
            <p:spPr bwMode="auto">
              <a:xfrm>
                <a:off x="2043" y="2334"/>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3" y="28"/>
                    </a:lnTo>
                    <a:lnTo>
                      <a:pt x="3" y="32"/>
                    </a:lnTo>
                    <a:lnTo>
                      <a:pt x="5" y="34"/>
                    </a:lnTo>
                    <a:lnTo>
                      <a:pt x="8" y="34"/>
                    </a:lnTo>
                    <a:lnTo>
                      <a:pt x="10" y="34"/>
                    </a:lnTo>
                    <a:lnTo>
                      <a:pt x="13" y="34"/>
                    </a:lnTo>
                    <a:lnTo>
                      <a:pt x="15" y="34"/>
                    </a:lnTo>
                    <a:lnTo>
                      <a:pt x="18" y="34"/>
                    </a:lnTo>
                    <a:lnTo>
                      <a:pt x="18" y="32"/>
                    </a:lnTo>
                    <a:lnTo>
                      <a:pt x="21" y="28"/>
                    </a:lnTo>
                    <a:lnTo>
                      <a:pt x="21" y="26"/>
                    </a:lnTo>
                    <a:lnTo>
                      <a:pt x="21" y="17"/>
                    </a:lnTo>
                    <a:lnTo>
                      <a:pt x="21" y="11"/>
                    </a:lnTo>
                    <a:lnTo>
                      <a:pt x="21" y="9"/>
                    </a:lnTo>
                    <a:lnTo>
                      <a:pt x="21" y="6"/>
                    </a:lnTo>
                    <a:lnTo>
                      <a:pt x="18" y="6"/>
                    </a:lnTo>
                    <a:lnTo>
                      <a:pt x="18" y="3"/>
                    </a:lnTo>
                    <a:lnTo>
                      <a:pt x="15" y="3"/>
                    </a:lnTo>
                    <a:lnTo>
                      <a:pt x="13" y="0"/>
                    </a:lnTo>
                    <a:lnTo>
                      <a:pt x="10" y="0"/>
                    </a:lnTo>
                    <a:lnTo>
                      <a:pt x="8" y="3"/>
                    </a:lnTo>
                    <a:lnTo>
                      <a:pt x="5" y="3"/>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69" name="Line 641"/>
              <p:cNvSpPr>
                <a:spLocks noChangeShapeType="1"/>
              </p:cNvSpPr>
              <p:nvPr/>
            </p:nvSpPr>
            <p:spPr bwMode="auto">
              <a:xfrm>
                <a:off x="2045" y="23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70" name="Freeform 642"/>
              <p:cNvSpPr>
                <a:spLocks/>
              </p:cNvSpPr>
              <p:nvPr/>
            </p:nvSpPr>
            <p:spPr bwMode="auto">
              <a:xfrm>
                <a:off x="2043" y="2334"/>
                <a:ext cx="9"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10" y="0"/>
                    </a:lnTo>
                    <a:lnTo>
                      <a:pt x="8" y="3"/>
                    </a:lnTo>
                    <a:lnTo>
                      <a:pt x="5" y="3"/>
                    </a:lnTo>
                    <a:lnTo>
                      <a:pt x="3" y="6"/>
                    </a:lnTo>
                    <a:lnTo>
                      <a:pt x="3" y="9"/>
                    </a:lnTo>
                    <a:lnTo>
                      <a:pt x="0" y="11"/>
                    </a:lnTo>
                    <a:lnTo>
                      <a:pt x="0" y="15"/>
                    </a:lnTo>
                    <a:lnTo>
                      <a:pt x="3" y="17"/>
                    </a:lnTo>
                    <a:lnTo>
                      <a:pt x="3" y="20"/>
                    </a:lnTo>
                    <a:lnTo>
                      <a:pt x="5" y="23"/>
                    </a:lnTo>
                    <a:lnTo>
                      <a:pt x="8" y="23"/>
                    </a:lnTo>
                    <a:lnTo>
                      <a:pt x="10" y="23"/>
                    </a:lnTo>
                    <a:lnTo>
                      <a:pt x="26" y="23"/>
                    </a:lnTo>
                    <a:lnTo>
                      <a:pt x="31" y="23"/>
                    </a:lnTo>
                    <a:lnTo>
                      <a:pt x="34" y="23"/>
                    </a:lnTo>
                    <a:lnTo>
                      <a:pt x="36" y="20"/>
                    </a:lnTo>
                    <a:lnTo>
                      <a:pt x="36" y="17"/>
                    </a:lnTo>
                    <a:lnTo>
                      <a:pt x="39" y="15"/>
                    </a:lnTo>
                    <a:lnTo>
                      <a:pt x="39" y="11"/>
                    </a:lnTo>
                    <a:lnTo>
                      <a:pt x="36" y="9"/>
                    </a:lnTo>
                    <a:lnTo>
                      <a:pt x="36" y="6"/>
                    </a:lnTo>
                    <a:lnTo>
                      <a:pt x="34" y="3"/>
                    </a:lnTo>
                    <a:lnTo>
                      <a:pt x="31"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71" name="Line 643"/>
              <p:cNvSpPr>
                <a:spLocks noChangeShapeType="1"/>
              </p:cNvSpPr>
              <p:nvPr/>
            </p:nvSpPr>
            <p:spPr bwMode="auto">
              <a:xfrm>
                <a:off x="2047" y="233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72" name="Freeform 644"/>
              <p:cNvSpPr>
                <a:spLocks/>
              </p:cNvSpPr>
              <p:nvPr/>
            </p:nvSpPr>
            <p:spPr bwMode="auto">
              <a:xfrm>
                <a:off x="2047" y="2329"/>
                <a:ext cx="5" cy="11"/>
              </a:xfrm>
              <a:custGeom>
                <a:avLst/>
                <a:gdLst>
                  <a:gd name="T0" fmla="*/ 0 w 21"/>
                  <a:gd name="T1" fmla="*/ 0 h 43"/>
                  <a:gd name="T2" fmla="*/ 0 w 21"/>
                  <a:gd name="T3" fmla="*/ 0 h 43"/>
                  <a:gd name="T4" fmla="*/ 0 w 21"/>
                  <a:gd name="T5" fmla="*/ 0 h 43"/>
                  <a:gd name="T6" fmla="*/ 0 w 21"/>
                  <a:gd name="T7" fmla="*/ 0 h 43"/>
                  <a:gd name="T8" fmla="*/ 0 w 21"/>
                  <a:gd name="T9" fmla="*/ 0 h 43"/>
                  <a:gd name="T10" fmla="*/ 0 w 21"/>
                  <a:gd name="T11" fmla="*/ 0 h 43"/>
                  <a:gd name="T12" fmla="*/ 0 w 21"/>
                  <a:gd name="T13" fmla="*/ 0 h 43"/>
                  <a:gd name="T14" fmla="*/ 0 w 21"/>
                  <a:gd name="T15" fmla="*/ 0 h 43"/>
                  <a:gd name="T16" fmla="*/ 0 w 21"/>
                  <a:gd name="T17" fmla="*/ 0 h 43"/>
                  <a:gd name="T18" fmla="*/ 0 w 21"/>
                  <a:gd name="T19" fmla="*/ 0 h 43"/>
                  <a:gd name="T20" fmla="*/ 0 w 21"/>
                  <a:gd name="T21" fmla="*/ 0 h 43"/>
                  <a:gd name="T22" fmla="*/ 0 w 21"/>
                  <a:gd name="T23" fmla="*/ 0 h 43"/>
                  <a:gd name="T24" fmla="*/ 0 w 21"/>
                  <a:gd name="T25" fmla="*/ 0 h 43"/>
                  <a:gd name="T26" fmla="*/ 0 w 21"/>
                  <a:gd name="T27" fmla="*/ 0 h 43"/>
                  <a:gd name="T28" fmla="*/ 0 w 21"/>
                  <a:gd name="T29" fmla="*/ 0 h 43"/>
                  <a:gd name="T30" fmla="*/ 0 w 21"/>
                  <a:gd name="T31" fmla="*/ 0 h 43"/>
                  <a:gd name="T32" fmla="*/ 0 w 21"/>
                  <a:gd name="T33" fmla="*/ 0 h 43"/>
                  <a:gd name="T34" fmla="*/ 0 w 21"/>
                  <a:gd name="T35" fmla="*/ 0 h 43"/>
                  <a:gd name="T36" fmla="*/ 0 w 21"/>
                  <a:gd name="T37" fmla="*/ 0 h 43"/>
                  <a:gd name="T38" fmla="*/ 0 w 21"/>
                  <a:gd name="T39" fmla="*/ 0 h 43"/>
                  <a:gd name="T40" fmla="*/ 0 w 21"/>
                  <a:gd name="T41" fmla="*/ 0 h 43"/>
                  <a:gd name="T42" fmla="*/ 0 w 21"/>
                  <a:gd name="T43" fmla="*/ 0 h 43"/>
                  <a:gd name="T44" fmla="*/ 0 w 21"/>
                  <a:gd name="T45" fmla="*/ 0 h 43"/>
                  <a:gd name="T46" fmla="*/ 0 w 21"/>
                  <a:gd name="T47" fmla="*/ 0 h 43"/>
                  <a:gd name="T48" fmla="*/ 0 w 21"/>
                  <a:gd name="T49" fmla="*/ 0 h 43"/>
                  <a:gd name="T50" fmla="*/ 0 w 21"/>
                  <a:gd name="T51" fmla="*/ 0 h 43"/>
                  <a:gd name="T52" fmla="*/ 0 w 21"/>
                  <a:gd name="T53" fmla="*/ 0 h 43"/>
                  <a:gd name="T54" fmla="*/ 0 w 21"/>
                  <a:gd name="T55" fmla="*/ 0 h 43"/>
                  <a:gd name="T56" fmla="*/ 0 w 21"/>
                  <a:gd name="T57" fmla="*/ 0 h 43"/>
                  <a:gd name="T58" fmla="*/ 0 w 21"/>
                  <a:gd name="T59" fmla="*/ 0 h 43"/>
                  <a:gd name="T60" fmla="*/ 0 w 21"/>
                  <a:gd name="T61" fmla="*/ 0 h 43"/>
                  <a:gd name="T62" fmla="*/ 0 w 21"/>
                  <a:gd name="T63" fmla="*/ 0 h 43"/>
                  <a:gd name="T64" fmla="*/ 0 w 21"/>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3">
                    <a:moveTo>
                      <a:pt x="0" y="31"/>
                    </a:moveTo>
                    <a:lnTo>
                      <a:pt x="0" y="35"/>
                    </a:lnTo>
                    <a:lnTo>
                      <a:pt x="0" y="37"/>
                    </a:lnTo>
                    <a:lnTo>
                      <a:pt x="0" y="40"/>
                    </a:lnTo>
                    <a:lnTo>
                      <a:pt x="3" y="40"/>
                    </a:lnTo>
                    <a:lnTo>
                      <a:pt x="6" y="43"/>
                    </a:lnTo>
                    <a:lnTo>
                      <a:pt x="8" y="43"/>
                    </a:lnTo>
                    <a:lnTo>
                      <a:pt x="11" y="43"/>
                    </a:lnTo>
                    <a:lnTo>
                      <a:pt x="13" y="43"/>
                    </a:lnTo>
                    <a:lnTo>
                      <a:pt x="16" y="43"/>
                    </a:lnTo>
                    <a:lnTo>
                      <a:pt x="18" y="40"/>
                    </a:lnTo>
                    <a:lnTo>
                      <a:pt x="18" y="37"/>
                    </a:lnTo>
                    <a:lnTo>
                      <a:pt x="21" y="35"/>
                    </a:lnTo>
                    <a:lnTo>
                      <a:pt x="21" y="14"/>
                    </a:lnTo>
                    <a:lnTo>
                      <a:pt x="21" y="8"/>
                    </a:lnTo>
                    <a:lnTo>
                      <a:pt x="18" y="6"/>
                    </a:lnTo>
                    <a:lnTo>
                      <a:pt x="18" y="3"/>
                    </a:lnTo>
                    <a:lnTo>
                      <a:pt x="16" y="0"/>
                    </a:lnTo>
                    <a:lnTo>
                      <a:pt x="13" y="0"/>
                    </a:lnTo>
                    <a:lnTo>
                      <a:pt x="11" y="0"/>
                    </a:lnTo>
                    <a:lnTo>
                      <a:pt x="8" y="0"/>
                    </a:lnTo>
                    <a:lnTo>
                      <a:pt x="6" y="0"/>
                    </a:lnTo>
                    <a:lnTo>
                      <a:pt x="3" y="3"/>
                    </a:lnTo>
                    <a:lnTo>
                      <a:pt x="0" y="3"/>
                    </a:lnTo>
                    <a:lnTo>
                      <a:pt x="0" y="6"/>
                    </a:lnTo>
                    <a:lnTo>
                      <a:pt x="0" y="12"/>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3973" name="Line 645"/>
              <p:cNvSpPr>
                <a:spLocks noChangeShapeType="1"/>
              </p:cNvSpPr>
              <p:nvPr/>
            </p:nvSpPr>
            <p:spPr bwMode="auto">
              <a:xfrm>
                <a:off x="2050" y="232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74" name="Freeform 646"/>
              <p:cNvSpPr>
                <a:spLocks/>
              </p:cNvSpPr>
              <p:nvPr/>
            </p:nvSpPr>
            <p:spPr bwMode="auto">
              <a:xfrm>
                <a:off x="2047" y="2329"/>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8" y="0"/>
                    </a:lnTo>
                    <a:lnTo>
                      <a:pt x="6" y="0"/>
                    </a:lnTo>
                    <a:lnTo>
                      <a:pt x="3" y="3"/>
                    </a:lnTo>
                    <a:lnTo>
                      <a:pt x="0" y="3"/>
                    </a:lnTo>
                    <a:lnTo>
                      <a:pt x="0" y="6"/>
                    </a:lnTo>
                    <a:lnTo>
                      <a:pt x="0" y="8"/>
                    </a:lnTo>
                    <a:lnTo>
                      <a:pt x="0" y="12"/>
                    </a:lnTo>
                    <a:lnTo>
                      <a:pt x="0" y="14"/>
                    </a:lnTo>
                    <a:lnTo>
                      <a:pt x="0" y="18"/>
                    </a:lnTo>
                    <a:lnTo>
                      <a:pt x="3" y="18"/>
                    </a:lnTo>
                    <a:lnTo>
                      <a:pt x="6" y="20"/>
                    </a:lnTo>
                    <a:lnTo>
                      <a:pt x="8" y="23"/>
                    </a:lnTo>
                    <a:lnTo>
                      <a:pt x="23" y="23"/>
                    </a:lnTo>
                    <a:lnTo>
                      <a:pt x="28" y="23"/>
                    </a:lnTo>
                    <a:lnTo>
                      <a:pt x="31" y="20"/>
                    </a:lnTo>
                    <a:lnTo>
                      <a:pt x="33" y="18"/>
                    </a:lnTo>
                    <a:lnTo>
                      <a:pt x="36" y="14"/>
                    </a:lnTo>
                    <a:lnTo>
                      <a:pt x="36" y="12"/>
                    </a:lnTo>
                    <a:lnTo>
                      <a:pt x="36" y="8"/>
                    </a:lnTo>
                    <a:lnTo>
                      <a:pt x="36"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975" name="Line 647"/>
              <p:cNvSpPr>
                <a:spLocks noChangeShapeType="1"/>
              </p:cNvSpPr>
              <p:nvPr/>
            </p:nvSpPr>
            <p:spPr bwMode="auto">
              <a:xfrm>
                <a:off x="2051" y="233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76" name="Freeform 648"/>
              <p:cNvSpPr>
                <a:spLocks/>
              </p:cNvSpPr>
              <p:nvPr/>
            </p:nvSpPr>
            <p:spPr bwMode="auto">
              <a:xfrm>
                <a:off x="2051" y="2323"/>
                <a:ext cx="5" cy="12"/>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4"/>
                    </a:lnTo>
                    <a:lnTo>
                      <a:pt x="0" y="36"/>
                    </a:lnTo>
                    <a:lnTo>
                      <a:pt x="2" y="40"/>
                    </a:lnTo>
                    <a:lnTo>
                      <a:pt x="5" y="42"/>
                    </a:lnTo>
                    <a:lnTo>
                      <a:pt x="7" y="42"/>
                    </a:lnTo>
                    <a:lnTo>
                      <a:pt x="7" y="45"/>
                    </a:lnTo>
                    <a:lnTo>
                      <a:pt x="10" y="45"/>
                    </a:lnTo>
                    <a:lnTo>
                      <a:pt x="12" y="45"/>
                    </a:lnTo>
                    <a:lnTo>
                      <a:pt x="15" y="42"/>
                    </a:lnTo>
                    <a:lnTo>
                      <a:pt x="17" y="40"/>
                    </a:lnTo>
                    <a:lnTo>
                      <a:pt x="20" y="36"/>
                    </a:lnTo>
                    <a:lnTo>
                      <a:pt x="20" y="34"/>
                    </a:lnTo>
                    <a:lnTo>
                      <a:pt x="20" y="13"/>
                    </a:lnTo>
                    <a:lnTo>
                      <a:pt x="20" y="8"/>
                    </a:lnTo>
                    <a:lnTo>
                      <a:pt x="20" y="5"/>
                    </a:lnTo>
                    <a:lnTo>
                      <a:pt x="17" y="5"/>
                    </a:lnTo>
                    <a:lnTo>
                      <a:pt x="17" y="2"/>
                    </a:lnTo>
                    <a:lnTo>
                      <a:pt x="15" y="2"/>
                    </a:lnTo>
                    <a:lnTo>
                      <a:pt x="15" y="0"/>
                    </a:lnTo>
                    <a:lnTo>
                      <a:pt x="12" y="0"/>
                    </a:lnTo>
                    <a:lnTo>
                      <a:pt x="10" y="0"/>
                    </a:lnTo>
                    <a:lnTo>
                      <a:pt x="7" y="0"/>
                    </a:lnTo>
                    <a:lnTo>
                      <a:pt x="5" y="2"/>
                    </a:lnTo>
                    <a:lnTo>
                      <a:pt x="2" y="2"/>
                    </a:lnTo>
                    <a:lnTo>
                      <a:pt x="2" y="5"/>
                    </a:lnTo>
                    <a:lnTo>
                      <a:pt x="0" y="5"/>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977" name="Line 649"/>
              <p:cNvSpPr>
                <a:spLocks noChangeShapeType="1"/>
              </p:cNvSpPr>
              <p:nvPr/>
            </p:nvSpPr>
            <p:spPr bwMode="auto">
              <a:xfrm>
                <a:off x="2053" y="23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78" name="Freeform 650"/>
              <p:cNvSpPr>
                <a:spLocks/>
              </p:cNvSpPr>
              <p:nvPr/>
            </p:nvSpPr>
            <p:spPr bwMode="auto">
              <a:xfrm>
                <a:off x="2051" y="2323"/>
                <a:ext cx="9" cy="6"/>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7" y="0"/>
                    </a:lnTo>
                    <a:lnTo>
                      <a:pt x="5" y="2"/>
                    </a:lnTo>
                    <a:lnTo>
                      <a:pt x="2" y="2"/>
                    </a:lnTo>
                    <a:lnTo>
                      <a:pt x="2" y="5"/>
                    </a:lnTo>
                    <a:lnTo>
                      <a:pt x="0" y="5"/>
                    </a:lnTo>
                    <a:lnTo>
                      <a:pt x="0" y="8"/>
                    </a:lnTo>
                    <a:lnTo>
                      <a:pt x="0" y="11"/>
                    </a:lnTo>
                    <a:lnTo>
                      <a:pt x="0" y="13"/>
                    </a:lnTo>
                    <a:lnTo>
                      <a:pt x="2" y="17"/>
                    </a:lnTo>
                    <a:lnTo>
                      <a:pt x="2" y="19"/>
                    </a:lnTo>
                    <a:lnTo>
                      <a:pt x="5" y="19"/>
                    </a:lnTo>
                    <a:lnTo>
                      <a:pt x="7" y="22"/>
                    </a:lnTo>
                    <a:lnTo>
                      <a:pt x="22" y="22"/>
                    </a:lnTo>
                    <a:lnTo>
                      <a:pt x="27" y="22"/>
                    </a:lnTo>
                    <a:lnTo>
                      <a:pt x="30" y="22"/>
                    </a:lnTo>
                    <a:lnTo>
                      <a:pt x="32" y="19"/>
                    </a:lnTo>
                    <a:lnTo>
                      <a:pt x="34" y="17"/>
                    </a:lnTo>
                    <a:lnTo>
                      <a:pt x="34" y="13"/>
                    </a:lnTo>
                    <a:lnTo>
                      <a:pt x="37" y="13"/>
                    </a:lnTo>
                    <a:lnTo>
                      <a:pt x="37" y="11"/>
                    </a:lnTo>
                    <a:lnTo>
                      <a:pt x="37" y="8"/>
                    </a:lnTo>
                    <a:lnTo>
                      <a:pt x="34" y="5"/>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79" name="Line 651"/>
              <p:cNvSpPr>
                <a:spLocks noChangeShapeType="1"/>
              </p:cNvSpPr>
              <p:nvPr/>
            </p:nvSpPr>
            <p:spPr bwMode="auto">
              <a:xfrm>
                <a:off x="2055" y="232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80" name="Freeform 652"/>
              <p:cNvSpPr>
                <a:spLocks/>
              </p:cNvSpPr>
              <p:nvPr/>
            </p:nvSpPr>
            <p:spPr bwMode="auto">
              <a:xfrm>
                <a:off x="2055" y="2321"/>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9"/>
                    </a:lnTo>
                    <a:lnTo>
                      <a:pt x="3" y="31"/>
                    </a:lnTo>
                    <a:lnTo>
                      <a:pt x="5" y="34"/>
                    </a:lnTo>
                    <a:lnTo>
                      <a:pt x="8" y="34"/>
                    </a:lnTo>
                    <a:lnTo>
                      <a:pt x="10" y="34"/>
                    </a:lnTo>
                    <a:lnTo>
                      <a:pt x="13" y="34"/>
                    </a:lnTo>
                    <a:lnTo>
                      <a:pt x="15" y="31"/>
                    </a:lnTo>
                    <a:lnTo>
                      <a:pt x="17" y="29"/>
                    </a:lnTo>
                    <a:lnTo>
                      <a:pt x="17" y="25"/>
                    </a:lnTo>
                    <a:lnTo>
                      <a:pt x="20" y="25"/>
                    </a:lnTo>
                    <a:lnTo>
                      <a:pt x="20" y="17"/>
                    </a:lnTo>
                    <a:lnTo>
                      <a:pt x="20" y="9"/>
                    </a:lnTo>
                    <a:lnTo>
                      <a:pt x="17" y="9"/>
                    </a:lnTo>
                    <a:lnTo>
                      <a:pt x="17" y="6"/>
                    </a:lnTo>
                    <a:lnTo>
                      <a:pt x="15" y="4"/>
                    </a:lnTo>
                    <a:lnTo>
                      <a:pt x="13" y="0"/>
                    </a:lnTo>
                    <a:lnTo>
                      <a:pt x="10" y="0"/>
                    </a:lnTo>
                    <a:lnTo>
                      <a:pt x="8" y="0"/>
                    </a:lnTo>
                    <a:lnTo>
                      <a:pt x="5" y="0"/>
                    </a:lnTo>
                    <a:lnTo>
                      <a:pt x="3" y="4"/>
                    </a:lnTo>
                    <a:lnTo>
                      <a:pt x="0" y="6"/>
                    </a:lnTo>
                    <a:lnTo>
                      <a:pt x="0" y="9"/>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81" name="Line 653"/>
              <p:cNvSpPr>
                <a:spLocks noChangeShapeType="1"/>
              </p:cNvSpPr>
              <p:nvPr/>
            </p:nvSpPr>
            <p:spPr bwMode="auto">
              <a:xfrm>
                <a:off x="2058" y="232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82" name="Freeform 654"/>
              <p:cNvSpPr>
                <a:spLocks/>
              </p:cNvSpPr>
              <p:nvPr/>
            </p:nvSpPr>
            <p:spPr bwMode="auto">
              <a:xfrm>
                <a:off x="2055" y="2321"/>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4"/>
                    </a:lnTo>
                    <a:lnTo>
                      <a:pt x="0" y="6"/>
                    </a:lnTo>
                    <a:lnTo>
                      <a:pt x="0" y="9"/>
                    </a:lnTo>
                    <a:lnTo>
                      <a:pt x="0" y="12"/>
                    </a:lnTo>
                    <a:lnTo>
                      <a:pt x="0" y="14"/>
                    </a:lnTo>
                    <a:lnTo>
                      <a:pt x="0" y="17"/>
                    </a:lnTo>
                    <a:lnTo>
                      <a:pt x="3" y="20"/>
                    </a:lnTo>
                    <a:lnTo>
                      <a:pt x="5" y="23"/>
                    </a:lnTo>
                    <a:lnTo>
                      <a:pt x="8" y="23"/>
                    </a:lnTo>
                    <a:lnTo>
                      <a:pt x="22" y="23"/>
                    </a:lnTo>
                    <a:lnTo>
                      <a:pt x="28" y="23"/>
                    </a:lnTo>
                    <a:lnTo>
                      <a:pt x="31" y="23"/>
                    </a:lnTo>
                    <a:lnTo>
                      <a:pt x="31" y="20"/>
                    </a:lnTo>
                    <a:lnTo>
                      <a:pt x="33" y="20"/>
                    </a:lnTo>
                    <a:lnTo>
                      <a:pt x="33" y="17"/>
                    </a:lnTo>
                    <a:lnTo>
                      <a:pt x="36" y="17"/>
                    </a:lnTo>
                    <a:lnTo>
                      <a:pt x="36" y="14"/>
                    </a:lnTo>
                    <a:lnTo>
                      <a:pt x="36" y="12"/>
                    </a:lnTo>
                    <a:lnTo>
                      <a:pt x="36" y="9"/>
                    </a:lnTo>
                    <a:lnTo>
                      <a:pt x="33" y="6"/>
                    </a:lnTo>
                    <a:lnTo>
                      <a:pt x="33" y="4"/>
                    </a:lnTo>
                    <a:lnTo>
                      <a:pt x="31"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83" name="Line 655"/>
              <p:cNvSpPr>
                <a:spLocks noChangeShapeType="1"/>
              </p:cNvSpPr>
              <p:nvPr/>
            </p:nvSpPr>
            <p:spPr bwMode="auto">
              <a:xfrm>
                <a:off x="2059" y="23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84" name="Freeform 656"/>
              <p:cNvSpPr>
                <a:spLocks/>
              </p:cNvSpPr>
              <p:nvPr/>
            </p:nvSpPr>
            <p:spPr bwMode="auto">
              <a:xfrm>
                <a:off x="2059" y="2318"/>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5"/>
                    </a:lnTo>
                    <a:lnTo>
                      <a:pt x="0" y="28"/>
                    </a:lnTo>
                    <a:lnTo>
                      <a:pt x="2" y="28"/>
                    </a:lnTo>
                    <a:lnTo>
                      <a:pt x="2" y="31"/>
                    </a:lnTo>
                    <a:lnTo>
                      <a:pt x="5" y="31"/>
                    </a:lnTo>
                    <a:lnTo>
                      <a:pt x="7" y="34"/>
                    </a:lnTo>
                    <a:lnTo>
                      <a:pt x="11" y="34"/>
                    </a:lnTo>
                    <a:lnTo>
                      <a:pt x="13" y="34"/>
                    </a:lnTo>
                    <a:lnTo>
                      <a:pt x="16" y="34"/>
                    </a:lnTo>
                    <a:lnTo>
                      <a:pt x="16" y="31"/>
                    </a:lnTo>
                    <a:lnTo>
                      <a:pt x="18" y="31"/>
                    </a:lnTo>
                    <a:lnTo>
                      <a:pt x="18" y="28"/>
                    </a:lnTo>
                    <a:lnTo>
                      <a:pt x="21" y="28"/>
                    </a:lnTo>
                    <a:lnTo>
                      <a:pt x="21" y="25"/>
                    </a:lnTo>
                    <a:lnTo>
                      <a:pt x="21" y="17"/>
                    </a:lnTo>
                    <a:lnTo>
                      <a:pt x="21" y="9"/>
                    </a:lnTo>
                    <a:lnTo>
                      <a:pt x="18" y="5"/>
                    </a:lnTo>
                    <a:lnTo>
                      <a:pt x="18" y="3"/>
                    </a:lnTo>
                    <a:lnTo>
                      <a:pt x="16" y="3"/>
                    </a:lnTo>
                    <a:lnTo>
                      <a:pt x="13" y="0"/>
                    </a:lnTo>
                    <a:lnTo>
                      <a:pt x="11" y="0"/>
                    </a:lnTo>
                    <a:lnTo>
                      <a:pt x="7" y="0"/>
                    </a:lnTo>
                    <a:lnTo>
                      <a:pt x="7" y="3"/>
                    </a:lnTo>
                    <a:lnTo>
                      <a:pt x="5" y="3"/>
                    </a:lnTo>
                    <a:lnTo>
                      <a:pt x="2" y="3"/>
                    </a:lnTo>
                    <a:lnTo>
                      <a:pt x="2" y="5"/>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85" name="Line 657"/>
              <p:cNvSpPr>
                <a:spLocks noChangeShapeType="1"/>
              </p:cNvSpPr>
              <p:nvPr/>
            </p:nvSpPr>
            <p:spPr bwMode="auto">
              <a:xfrm>
                <a:off x="2062" y="231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86" name="Freeform 658"/>
              <p:cNvSpPr>
                <a:spLocks/>
              </p:cNvSpPr>
              <p:nvPr/>
            </p:nvSpPr>
            <p:spPr bwMode="auto">
              <a:xfrm>
                <a:off x="2059" y="2318"/>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1" y="0"/>
                    </a:moveTo>
                    <a:lnTo>
                      <a:pt x="7" y="0"/>
                    </a:lnTo>
                    <a:lnTo>
                      <a:pt x="7" y="3"/>
                    </a:lnTo>
                    <a:lnTo>
                      <a:pt x="5" y="3"/>
                    </a:lnTo>
                    <a:lnTo>
                      <a:pt x="2" y="3"/>
                    </a:lnTo>
                    <a:lnTo>
                      <a:pt x="2" y="5"/>
                    </a:lnTo>
                    <a:lnTo>
                      <a:pt x="0" y="9"/>
                    </a:lnTo>
                    <a:lnTo>
                      <a:pt x="0" y="11"/>
                    </a:lnTo>
                    <a:lnTo>
                      <a:pt x="0" y="15"/>
                    </a:lnTo>
                    <a:lnTo>
                      <a:pt x="0" y="17"/>
                    </a:lnTo>
                    <a:lnTo>
                      <a:pt x="2" y="17"/>
                    </a:lnTo>
                    <a:lnTo>
                      <a:pt x="2" y="20"/>
                    </a:lnTo>
                    <a:lnTo>
                      <a:pt x="5" y="23"/>
                    </a:lnTo>
                    <a:lnTo>
                      <a:pt x="7" y="23"/>
                    </a:lnTo>
                    <a:lnTo>
                      <a:pt x="38" y="23"/>
                    </a:lnTo>
                    <a:lnTo>
                      <a:pt x="46" y="23"/>
                    </a:lnTo>
                    <a:lnTo>
                      <a:pt x="48" y="23"/>
                    </a:lnTo>
                    <a:lnTo>
                      <a:pt x="51" y="20"/>
                    </a:lnTo>
                    <a:lnTo>
                      <a:pt x="51" y="17"/>
                    </a:lnTo>
                    <a:lnTo>
                      <a:pt x="53" y="17"/>
                    </a:lnTo>
                    <a:lnTo>
                      <a:pt x="53" y="15"/>
                    </a:lnTo>
                    <a:lnTo>
                      <a:pt x="53" y="11"/>
                    </a:lnTo>
                    <a:lnTo>
                      <a:pt x="53" y="9"/>
                    </a:lnTo>
                    <a:lnTo>
                      <a:pt x="51" y="5"/>
                    </a:lnTo>
                    <a:lnTo>
                      <a:pt x="51" y="3"/>
                    </a:lnTo>
                    <a:lnTo>
                      <a:pt x="48" y="3"/>
                    </a:lnTo>
                    <a:lnTo>
                      <a:pt x="46" y="3"/>
                    </a:lnTo>
                    <a:lnTo>
                      <a:pt x="41"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987" name="Line 659"/>
              <p:cNvSpPr>
                <a:spLocks noChangeShapeType="1"/>
              </p:cNvSpPr>
              <p:nvPr/>
            </p:nvSpPr>
            <p:spPr bwMode="auto">
              <a:xfrm>
                <a:off x="2067" y="232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88" name="Freeform 660"/>
              <p:cNvSpPr>
                <a:spLocks/>
              </p:cNvSpPr>
              <p:nvPr/>
            </p:nvSpPr>
            <p:spPr bwMode="auto">
              <a:xfrm>
                <a:off x="2067" y="2312"/>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8"/>
                    </a:lnTo>
                    <a:lnTo>
                      <a:pt x="0" y="40"/>
                    </a:lnTo>
                    <a:lnTo>
                      <a:pt x="3" y="40"/>
                    </a:lnTo>
                    <a:lnTo>
                      <a:pt x="3" y="43"/>
                    </a:lnTo>
                    <a:lnTo>
                      <a:pt x="5" y="46"/>
                    </a:lnTo>
                    <a:lnTo>
                      <a:pt x="8" y="46"/>
                    </a:lnTo>
                    <a:lnTo>
                      <a:pt x="10" y="46"/>
                    </a:lnTo>
                    <a:lnTo>
                      <a:pt x="13" y="46"/>
                    </a:lnTo>
                    <a:lnTo>
                      <a:pt x="15" y="46"/>
                    </a:lnTo>
                    <a:lnTo>
                      <a:pt x="18" y="43"/>
                    </a:lnTo>
                    <a:lnTo>
                      <a:pt x="18" y="40"/>
                    </a:lnTo>
                    <a:lnTo>
                      <a:pt x="20" y="40"/>
                    </a:lnTo>
                    <a:lnTo>
                      <a:pt x="20" y="38"/>
                    </a:lnTo>
                    <a:lnTo>
                      <a:pt x="20" y="17"/>
                    </a:lnTo>
                    <a:lnTo>
                      <a:pt x="20" y="11"/>
                    </a:lnTo>
                    <a:lnTo>
                      <a:pt x="20" y="9"/>
                    </a:lnTo>
                    <a:lnTo>
                      <a:pt x="18" y="6"/>
                    </a:lnTo>
                    <a:lnTo>
                      <a:pt x="15" y="3"/>
                    </a:lnTo>
                    <a:lnTo>
                      <a:pt x="13" y="3"/>
                    </a:lnTo>
                    <a:lnTo>
                      <a:pt x="10" y="0"/>
                    </a:lnTo>
                    <a:lnTo>
                      <a:pt x="8" y="3"/>
                    </a:lnTo>
                    <a:lnTo>
                      <a:pt x="5" y="3"/>
                    </a:lnTo>
                    <a:lnTo>
                      <a:pt x="3"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989" name="Line 661"/>
              <p:cNvSpPr>
                <a:spLocks noChangeShapeType="1"/>
              </p:cNvSpPr>
              <p:nvPr/>
            </p:nvSpPr>
            <p:spPr bwMode="auto">
              <a:xfrm>
                <a:off x="2070" y="231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90" name="Freeform 662"/>
              <p:cNvSpPr>
                <a:spLocks/>
              </p:cNvSpPr>
              <p:nvPr/>
            </p:nvSpPr>
            <p:spPr bwMode="auto">
              <a:xfrm>
                <a:off x="2067" y="2312"/>
                <a:ext cx="22" cy="6"/>
              </a:xfrm>
              <a:custGeom>
                <a:avLst/>
                <a:gdLst>
                  <a:gd name="T0" fmla="*/ 0 w 87"/>
                  <a:gd name="T1" fmla="*/ 0 h 23"/>
                  <a:gd name="T2" fmla="*/ 0 w 87"/>
                  <a:gd name="T3" fmla="*/ 0 h 23"/>
                  <a:gd name="T4" fmla="*/ 0 w 87"/>
                  <a:gd name="T5" fmla="*/ 0 h 23"/>
                  <a:gd name="T6" fmla="*/ 0 w 87"/>
                  <a:gd name="T7" fmla="*/ 0 h 23"/>
                  <a:gd name="T8" fmla="*/ 0 w 87"/>
                  <a:gd name="T9" fmla="*/ 0 h 23"/>
                  <a:gd name="T10" fmla="*/ 0 w 87"/>
                  <a:gd name="T11" fmla="*/ 0 h 23"/>
                  <a:gd name="T12" fmla="*/ 0 w 87"/>
                  <a:gd name="T13" fmla="*/ 0 h 23"/>
                  <a:gd name="T14" fmla="*/ 0 w 87"/>
                  <a:gd name="T15" fmla="*/ 0 h 23"/>
                  <a:gd name="T16" fmla="*/ 0 w 87"/>
                  <a:gd name="T17" fmla="*/ 0 h 23"/>
                  <a:gd name="T18" fmla="*/ 0 w 87"/>
                  <a:gd name="T19" fmla="*/ 0 h 23"/>
                  <a:gd name="T20" fmla="*/ 0 w 87"/>
                  <a:gd name="T21" fmla="*/ 0 h 23"/>
                  <a:gd name="T22" fmla="*/ 0 w 87"/>
                  <a:gd name="T23" fmla="*/ 0 h 23"/>
                  <a:gd name="T24" fmla="*/ 0 w 87"/>
                  <a:gd name="T25" fmla="*/ 0 h 23"/>
                  <a:gd name="T26" fmla="*/ 0 w 87"/>
                  <a:gd name="T27" fmla="*/ 0 h 23"/>
                  <a:gd name="T28" fmla="*/ 0 w 87"/>
                  <a:gd name="T29" fmla="*/ 0 h 23"/>
                  <a:gd name="T30" fmla="*/ 0 w 87"/>
                  <a:gd name="T31" fmla="*/ 0 h 23"/>
                  <a:gd name="T32" fmla="*/ 0 w 87"/>
                  <a:gd name="T33" fmla="*/ 0 h 23"/>
                  <a:gd name="T34" fmla="*/ 0 w 87"/>
                  <a:gd name="T35" fmla="*/ 0 h 23"/>
                  <a:gd name="T36" fmla="*/ 0 w 87"/>
                  <a:gd name="T37" fmla="*/ 0 h 23"/>
                  <a:gd name="T38" fmla="*/ 0 w 87"/>
                  <a:gd name="T39" fmla="*/ 0 h 23"/>
                  <a:gd name="T40" fmla="*/ 0 w 87"/>
                  <a:gd name="T41" fmla="*/ 0 h 23"/>
                  <a:gd name="T42" fmla="*/ 0 w 87"/>
                  <a:gd name="T43" fmla="*/ 0 h 23"/>
                  <a:gd name="T44" fmla="*/ 0 w 87"/>
                  <a:gd name="T45" fmla="*/ 0 h 23"/>
                  <a:gd name="T46" fmla="*/ 0 w 87"/>
                  <a:gd name="T47" fmla="*/ 0 h 23"/>
                  <a:gd name="T48" fmla="*/ 0 w 87"/>
                  <a:gd name="T49" fmla="*/ 0 h 23"/>
                  <a:gd name="T50" fmla="*/ 0 w 87"/>
                  <a:gd name="T51" fmla="*/ 0 h 23"/>
                  <a:gd name="T52" fmla="*/ 0 w 87"/>
                  <a:gd name="T53" fmla="*/ 0 h 23"/>
                  <a:gd name="T54" fmla="*/ 0 w 87"/>
                  <a:gd name="T55" fmla="*/ 0 h 23"/>
                  <a:gd name="T56" fmla="*/ 0 w 87"/>
                  <a:gd name="T57" fmla="*/ 0 h 23"/>
                  <a:gd name="T58" fmla="*/ 0 w 87"/>
                  <a:gd name="T59" fmla="*/ 0 h 23"/>
                  <a:gd name="T60" fmla="*/ 0 w 87"/>
                  <a:gd name="T61" fmla="*/ 0 h 23"/>
                  <a:gd name="T62" fmla="*/ 0 w 87"/>
                  <a:gd name="T63" fmla="*/ 0 h 23"/>
                  <a:gd name="T64" fmla="*/ 0 w 8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23">
                    <a:moveTo>
                      <a:pt x="10" y="0"/>
                    </a:moveTo>
                    <a:lnTo>
                      <a:pt x="8" y="3"/>
                    </a:lnTo>
                    <a:lnTo>
                      <a:pt x="5" y="3"/>
                    </a:lnTo>
                    <a:lnTo>
                      <a:pt x="3" y="6"/>
                    </a:lnTo>
                    <a:lnTo>
                      <a:pt x="0" y="9"/>
                    </a:lnTo>
                    <a:lnTo>
                      <a:pt x="0" y="11"/>
                    </a:lnTo>
                    <a:lnTo>
                      <a:pt x="0" y="15"/>
                    </a:lnTo>
                    <a:lnTo>
                      <a:pt x="0" y="17"/>
                    </a:lnTo>
                    <a:lnTo>
                      <a:pt x="3" y="20"/>
                    </a:lnTo>
                    <a:lnTo>
                      <a:pt x="5" y="23"/>
                    </a:lnTo>
                    <a:lnTo>
                      <a:pt x="8" y="23"/>
                    </a:lnTo>
                    <a:lnTo>
                      <a:pt x="71" y="23"/>
                    </a:lnTo>
                    <a:lnTo>
                      <a:pt x="76" y="23"/>
                    </a:lnTo>
                    <a:lnTo>
                      <a:pt x="78" y="23"/>
                    </a:lnTo>
                    <a:lnTo>
                      <a:pt x="81" y="23"/>
                    </a:lnTo>
                    <a:lnTo>
                      <a:pt x="81" y="20"/>
                    </a:lnTo>
                    <a:lnTo>
                      <a:pt x="84" y="20"/>
                    </a:lnTo>
                    <a:lnTo>
                      <a:pt x="84" y="17"/>
                    </a:lnTo>
                    <a:lnTo>
                      <a:pt x="87" y="15"/>
                    </a:lnTo>
                    <a:lnTo>
                      <a:pt x="87" y="11"/>
                    </a:lnTo>
                    <a:lnTo>
                      <a:pt x="84" y="9"/>
                    </a:lnTo>
                    <a:lnTo>
                      <a:pt x="84" y="6"/>
                    </a:lnTo>
                    <a:lnTo>
                      <a:pt x="81" y="6"/>
                    </a:lnTo>
                    <a:lnTo>
                      <a:pt x="81" y="3"/>
                    </a:lnTo>
                    <a:lnTo>
                      <a:pt x="78" y="3"/>
                    </a:lnTo>
                    <a:lnTo>
                      <a:pt x="73"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91" name="Line 663"/>
              <p:cNvSpPr>
                <a:spLocks noChangeShapeType="1"/>
              </p:cNvSpPr>
              <p:nvPr/>
            </p:nvSpPr>
            <p:spPr bwMode="auto">
              <a:xfrm>
                <a:off x="2084" y="23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92" name="Freeform 664"/>
              <p:cNvSpPr>
                <a:spLocks/>
              </p:cNvSpPr>
              <p:nvPr/>
            </p:nvSpPr>
            <p:spPr bwMode="auto">
              <a:xfrm>
                <a:off x="2084" y="2307"/>
                <a:ext cx="5" cy="11"/>
              </a:xfrm>
              <a:custGeom>
                <a:avLst/>
                <a:gdLst>
                  <a:gd name="T0" fmla="*/ 0 w 21"/>
                  <a:gd name="T1" fmla="*/ 0 h 42"/>
                  <a:gd name="T2" fmla="*/ 0 w 21"/>
                  <a:gd name="T3" fmla="*/ 0 h 42"/>
                  <a:gd name="T4" fmla="*/ 0 w 21"/>
                  <a:gd name="T5" fmla="*/ 0 h 42"/>
                  <a:gd name="T6" fmla="*/ 0 w 21"/>
                  <a:gd name="T7" fmla="*/ 0 h 42"/>
                  <a:gd name="T8" fmla="*/ 0 w 21"/>
                  <a:gd name="T9" fmla="*/ 0 h 42"/>
                  <a:gd name="T10" fmla="*/ 0 w 21"/>
                  <a:gd name="T11" fmla="*/ 0 h 42"/>
                  <a:gd name="T12" fmla="*/ 0 w 21"/>
                  <a:gd name="T13" fmla="*/ 0 h 42"/>
                  <a:gd name="T14" fmla="*/ 0 w 21"/>
                  <a:gd name="T15" fmla="*/ 0 h 42"/>
                  <a:gd name="T16" fmla="*/ 0 w 21"/>
                  <a:gd name="T17" fmla="*/ 0 h 42"/>
                  <a:gd name="T18" fmla="*/ 0 w 21"/>
                  <a:gd name="T19" fmla="*/ 0 h 42"/>
                  <a:gd name="T20" fmla="*/ 0 w 21"/>
                  <a:gd name="T21" fmla="*/ 0 h 42"/>
                  <a:gd name="T22" fmla="*/ 0 w 21"/>
                  <a:gd name="T23" fmla="*/ 0 h 42"/>
                  <a:gd name="T24" fmla="*/ 0 w 21"/>
                  <a:gd name="T25" fmla="*/ 0 h 42"/>
                  <a:gd name="T26" fmla="*/ 0 w 21"/>
                  <a:gd name="T27" fmla="*/ 0 h 42"/>
                  <a:gd name="T28" fmla="*/ 0 w 21"/>
                  <a:gd name="T29" fmla="*/ 0 h 42"/>
                  <a:gd name="T30" fmla="*/ 0 w 21"/>
                  <a:gd name="T31" fmla="*/ 0 h 42"/>
                  <a:gd name="T32" fmla="*/ 0 w 21"/>
                  <a:gd name="T33" fmla="*/ 0 h 42"/>
                  <a:gd name="T34" fmla="*/ 0 w 21"/>
                  <a:gd name="T35" fmla="*/ 0 h 42"/>
                  <a:gd name="T36" fmla="*/ 0 w 21"/>
                  <a:gd name="T37" fmla="*/ 0 h 42"/>
                  <a:gd name="T38" fmla="*/ 0 w 21"/>
                  <a:gd name="T39" fmla="*/ 0 h 42"/>
                  <a:gd name="T40" fmla="*/ 0 w 21"/>
                  <a:gd name="T41" fmla="*/ 0 h 42"/>
                  <a:gd name="T42" fmla="*/ 0 w 21"/>
                  <a:gd name="T43" fmla="*/ 0 h 42"/>
                  <a:gd name="T44" fmla="*/ 0 w 21"/>
                  <a:gd name="T45" fmla="*/ 0 h 42"/>
                  <a:gd name="T46" fmla="*/ 0 w 21"/>
                  <a:gd name="T47" fmla="*/ 0 h 42"/>
                  <a:gd name="T48" fmla="*/ 0 w 21"/>
                  <a:gd name="T49" fmla="*/ 0 h 42"/>
                  <a:gd name="T50" fmla="*/ 0 w 21"/>
                  <a:gd name="T51" fmla="*/ 0 h 42"/>
                  <a:gd name="T52" fmla="*/ 0 w 21"/>
                  <a:gd name="T53" fmla="*/ 0 h 42"/>
                  <a:gd name="T54" fmla="*/ 0 w 21"/>
                  <a:gd name="T55" fmla="*/ 0 h 42"/>
                  <a:gd name="T56" fmla="*/ 0 w 21"/>
                  <a:gd name="T57" fmla="*/ 0 h 42"/>
                  <a:gd name="T58" fmla="*/ 0 w 21"/>
                  <a:gd name="T59" fmla="*/ 0 h 42"/>
                  <a:gd name="T60" fmla="*/ 0 w 21"/>
                  <a:gd name="T61" fmla="*/ 0 h 42"/>
                  <a:gd name="T62" fmla="*/ 0 w 21"/>
                  <a:gd name="T63" fmla="*/ 0 h 42"/>
                  <a:gd name="T64" fmla="*/ 0 w 2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2">
                    <a:moveTo>
                      <a:pt x="0" y="30"/>
                    </a:moveTo>
                    <a:lnTo>
                      <a:pt x="0" y="34"/>
                    </a:lnTo>
                    <a:lnTo>
                      <a:pt x="0" y="36"/>
                    </a:lnTo>
                    <a:lnTo>
                      <a:pt x="0" y="39"/>
                    </a:lnTo>
                    <a:lnTo>
                      <a:pt x="2" y="39"/>
                    </a:lnTo>
                    <a:lnTo>
                      <a:pt x="2" y="42"/>
                    </a:lnTo>
                    <a:lnTo>
                      <a:pt x="5" y="42"/>
                    </a:lnTo>
                    <a:lnTo>
                      <a:pt x="7" y="42"/>
                    </a:lnTo>
                    <a:lnTo>
                      <a:pt x="10" y="42"/>
                    </a:lnTo>
                    <a:lnTo>
                      <a:pt x="12" y="42"/>
                    </a:lnTo>
                    <a:lnTo>
                      <a:pt x="15" y="42"/>
                    </a:lnTo>
                    <a:lnTo>
                      <a:pt x="15" y="39"/>
                    </a:lnTo>
                    <a:lnTo>
                      <a:pt x="18" y="39"/>
                    </a:lnTo>
                    <a:lnTo>
                      <a:pt x="18" y="36"/>
                    </a:lnTo>
                    <a:lnTo>
                      <a:pt x="21" y="34"/>
                    </a:lnTo>
                    <a:lnTo>
                      <a:pt x="21" y="13"/>
                    </a:lnTo>
                    <a:lnTo>
                      <a:pt x="21" y="8"/>
                    </a:lnTo>
                    <a:lnTo>
                      <a:pt x="18" y="5"/>
                    </a:lnTo>
                    <a:lnTo>
                      <a:pt x="15" y="2"/>
                    </a:lnTo>
                    <a:lnTo>
                      <a:pt x="15" y="0"/>
                    </a:lnTo>
                    <a:lnTo>
                      <a:pt x="12" y="0"/>
                    </a:lnTo>
                    <a:lnTo>
                      <a:pt x="10" y="0"/>
                    </a:lnTo>
                    <a:lnTo>
                      <a:pt x="7" y="0"/>
                    </a:lnTo>
                    <a:lnTo>
                      <a:pt x="5" y="0"/>
                    </a:lnTo>
                    <a:lnTo>
                      <a:pt x="2" y="0"/>
                    </a:lnTo>
                    <a:lnTo>
                      <a:pt x="2" y="2"/>
                    </a:lnTo>
                    <a:lnTo>
                      <a:pt x="0" y="5"/>
                    </a:lnTo>
                    <a:lnTo>
                      <a:pt x="0" y="11"/>
                    </a:lnTo>
                    <a:lnTo>
                      <a:pt x="0" y="30"/>
                    </a:lnTo>
                    <a:close/>
                  </a:path>
                </a:pathLst>
              </a:custGeom>
              <a:solidFill>
                <a:srgbClr val="000000"/>
              </a:solidFill>
              <a:ln w="6350">
                <a:solidFill>
                  <a:srgbClr val="000000"/>
                </a:solidFill>
                <a:prstDash val="solid"/>
                <a:round/>
                <a:headEnd/>
                <a:tailEnd/>
              </a:ln>
            </p:spPr>
            <p:txBody>
              <a:bodyPr/>
              <a:lstStyle/>
              <a:p>
                <a:endParaRPr lang="de-DE"/>
              </a:p>
            </p:txBody>
          </p:sp>
          <p:sp>
            <p:nvSpPr>
              <p:cNvPr id="43993" name="Line 665"/>
              <p:cNvSpPr>
                <a:spLocks noChangeShapeType="1"/>
              </p:cNvSpPr>
              <p:nvPr/>
            </p:nvSpPr>
            <p:spPr bwMode="auto">
              <a:xfrm>
                <a:off x="2086" y="230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94" name="Freeform 666"/>
              <p:cNvSpPr>
                <a:spLocks/>
              </p:cNvSpPr>
              <p:nvPr/>
            </p:nvSpPr>
            <p:spPr bwMode="auto">
              <a:xfrm>
                <a:off x="2084" y="2307"/>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7" y="0"/>
                    </a:lnTo>
                    <a:lnTo>
                      <a:pt x="5" y="0"/>
                    </a:lnTo>
                    <a:lnTo>
                      <a:pt x="2" y="0"/>
                    </a:lnTo>
                    <a:lnTo>
                      <a:pt x="2" y="2"/>
                    </a:lnTo>
                    <a:lnTo>
                      <a:pt x="0" y="5"/>
                    </a:lnTo>
                    <a:lnTo>
                      <a:pt x="0" y="8"/>
                    </a:lnTo>
                    <a:lnTo>
                      <a:pt x="0" y="11"/>
                    </a:lnTo>
                    <a:lnTo>
                      <a:pt x="0" y="13"/>
                    </a:lnTo>
                    <a:lnTo>
                      <a:pt x="0" y="17"/>
                    </a:lnTo>
                    <a:lnTo>
                      <a:pt x="2" y="19"/>
                    </a:lnTo>
                    <a:lnTo>
                      <a:pt x="5" y="19"/>
                    </a:lnTo>
                    <a:lnTo>
                      <a:pt x="7" y="22"/>
                    </a:lnTo>
                    <a:lnTo>
                      <a:pt x="23" y="22"/>
                    </a:lnTo>
                    <a:lnTo>
                      <a:pt x="28" y="22"/>
                    </a:lnTo>
                    <a:lnTo>
                      <a:pt x="31" y="19"/>
                    </a:lnTo>
                    <a:lnTo>
                      <a:pt x="33" y="19"/>
                    </a:lnTo>
                    <a:lnTo>
                      <a:pt x="33" y="17"/>
                    </a:lnTo>
                    <a:lnTo>
                      <a:pt x="36" y="13"/>
                    </a:lnTo>
                    <a:lnTo>
                      <a:pt x="36" y="11"/>
                    </a:lnTo>
                    <a:lnTo>
                      <a:pt x="36" y="8"/>
                    </a:lnTo>
                    <a:lnTo>
                      <a:pt x="36" y="5"/>
                    </a:lnTo>
                    <a:lnTo>
                      <a:pt x="33" y="5"/>
                    </a:lnTo>
                    <a:lnTo>
                      <a:pt x="33"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95" name="Line 667"/>
              <p:cNvSpPr>
                <a:spLocks noChangeShapeType="1"/>
              </p:cNvSpPr>
              <p:nvPr/>
            </p:nvSpPr>
            <p:spPr bwMode="auto">
              <a:xfrm>
                <a:off x="2088" y="231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96" name="Freeform 668"/>
              <p:cNvSpPr>
                <a:spLocks/>
              </p:cNvSpPr>
              <p:nvPr/>
            </p:nvSpPr>
            <p:spPr bwMode="auto">
              <a:xfrm>
                <a:off x="2088" y="2301"/>
                <a:ext cx="5" cy="12"/>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4"/>
                    </a:moveTo>
                    <a:lnTo>
                      <a:pt x="0" y="36"/>
                    </a:lnTo>
                    <a:lnTo>
                      <a:pt x="3" y="40"/>
                    </a:lnTo>
                    <a:lnTo>
                      <a:pt x="3" y="42"/>
                    </a:lnTo>
                    <a:lnTo>
                      <a:pt x="6" y="42"/>
                    </a:lnTo>
                    <a:lnTo>
                      <a:pt x="8" y="42"/>
                    </a:lnTo>
                    <a:lnTo>
                      <a:pt x="8" y="45"/>
                    </a:lnTo>
                    <a:lnTo>
                      <a:pt x="11" y="45"/>
                    </a:lnTo>
                    <a:lnTo>
                      <a:pt x="13" y="45"/>
                    </a:lnTo>
                    <a:lnTo>
                      <a:pt x="16" y="42"/>
                    </a:lnTo>
                    <a:lnTo>
                      <a:pt x="18" y="42"/>
                    </a:lnTo>
                    <a:lnTo>
                      <a:pt x="18" y="40"/>
                    </a:lnTo>
                    <a:lnTo>
                      <a:pt x="21" y="36"/>
                    </a:lnTo>
                    <a:lnTo>
                      <a:pt x="21" y="17"/>
                    </a:lnTo>
                    <a:lnTo>
                      <a:pt x="21" y="8"/>
                    </a:lnTo>
                    <a:lnTo>
                      <a:pt x="21" y="5"/>
                    </a:lnTo>
                    <a:lnTo>
                      <a:pt x="18" y="5"/>
                    </a:lnTo>
                    <a:lnTo>
                      <a:pt x="18" y="3"/>
                    </a:lnTo>
                    <a:lnTo>
                      <a:pt x="16" y="3"/>
                    </a:lnTo>
                    <a:lnTo>
                      <a:pt x="16" y="0"/>
                    </a:lnTo>
                    <a:lnTo>
                      <a:pt x="13" y="0"/>
                    </a:lnTo>
                    <a:lnTo>
                      <a:pt x="11" y="0"/>
                    </a:lnTo>
                    <a:lnTo>
                      <a:pt x="8" y="0"/>
                    </a:lnTo>
                    <a:lnTo>
                      <a:pt x="6" y="3"/>
                    </a:lnTo>
                    <a:lnTo>
                      <a:pt x="3" y="3"/>
                    </a:lnTo>
                    <a:lnTo>
                      <a:pt x="3" y="5"/>
                    </a:lnTo>
                    <a:lnTo>
                      <a:pt x="0" y="5"/>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997" name="Line 669"/>
              <p:cNvSpPr>
                <a:spLocks noChangeShapeType="1"/>
              </p:cNvSpPr>
              <p:nvPr/>
            </p:nvSpPr>
            <p:spPr bwMode="auto">
              <a:xfrm>
                <a:off x="2090" y="230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98" name="Freeform 670"/>
              <p:cNvSpPr>
                <a:spLocks/>
              </p:cNvSpPr>
              <p:nvPr/>
            </p:nvSpPr>
            <p:spPr bwMode="auto">
              <a:xfrm>
                <a:off x="2088" y="2301"/>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w 69"/>
                  <a:gd name="T39" fmla="*/ 0 h 23"/>
                  <a:gd name="T40" fmla="*/ 0 w 69"/>
                  <a:gd name="T41" fmla="*/ 0 h 23"/>
                  <a:gd name="T42" fmla="*/ 0 w 69"/>
                  <a:gd name="T43" fmla="*/ 0 h 23"/>
                  <a:gd name="T44" fmla="*/ 0 w 69"/>
                  <a:gd name="T45" fmla="*/ 0 h 23"/>
                  <a:gd name="T46" fmla="*/ 0 w 69"/>
                  <a:gd name="T47" fmla="*/ 0 h 23"/>
                  <a:gd name="T48" fmla="*/ 0 w 69"/>
                  <a:gd name="T49" fmla="*/ 0 h 23"/>
                  <a:gd name="T50" fmla="*/ 0 w 69"/>
                  <a:gd name="T51" fmla="*/ 0 h 23"/>
                  <a:gd name="T52" fmla="*/ 0 w 69"/>
                  <a:gd name="T53" fmla="*/ 0 h 23"/>
                  <a:gd name="T54" fmla="*/ 0 w 69"/>
                  <a:gd name="T55" fmla="*/ 0 h 23"/>
                  <a:gd name="T56" fmla="*/ 0 w 69"/>
                  <a:gd name="T57" fmla="*/ 0 h 23"/>
                  <a:gd name="T58" fmla="*/ 0 w 69"/>
                  <a:gd name="T59" fmla="*/ 0 h 23"/>
                  <a:gd name="T60" fmla="*/ 0 w 69"/>
                  <a:gd name="T61" fmla="*/ 0 h 23"/>
                  <a:gd name="T62" fmla="*/ 0 w 69"/>
                  <a:gd name="T63" fmla="*/ 0 h 23"/>
                  <a:gd name="T64" fmla="*/ 0 w 6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23">
                    <a:moveTo>
                      <a:pt x="11" y="0"/>
                    </a:moveTo>
                    <a:lnTo>
                      <a:pt x="8" y="0"/>
                    </a:lnTo>
                    <a:lnTo>
                      <a:pt x="6" y="3"/>
                    </a:lnTo>
                    <a:lnTo>
                      <a:pt x="3" y="3"/>
                    </a:lnTo>
                    <a:lnTo>
                      <a:pt x="3" y="5"/>
                    </a:lnTo>
                    <a:lnTo>
                      <a:pt x="0" y="5"/>
                    </a:lnTo>
                    <a:lnTo>
                      <a:pt x="0" y="8"/>
                    </a:lnTo>
                    <a:lnTo>
                      <a:pt x="0" y="11"/>
                    </a:lnTo>
                    <a:lnTo>
                      <a:pt x="0" y="13"/>
                    </a:lnTo>
                    <a:lnTo>
                      <a:pt x="0" y="17"/>
                    </a:lnTo>
                    <a:lnTo>
                      <a:pt x="3" y="17"/>
                    </a:lnTo>
                    <a:lnTo>
                      <a:pt x="3" y="19"/>
                    </a:lnTo>
                    <a:lnTo>
                      <a:pt x="6" y="19"/>
                    </a:lnTo>
                    <a:lnTo>
                      <a:pt x="8" y="23"/>
                    </a:lnTo>
                    <a:lnTo>
                      <a:pt x="55" y="23"/>
                    </a:lnTo>
                    <a:lnTo>
                      <a:pt x="61" y="23"/>
                    </a:lnTo>
                    <a:lnTo>
                      <a:pt x="64" y="23"/>
                    </a:lnTo>
                    <a:lnTo>
                      <a:pt x="66" y="19"/>
                    </a:lnTo>
                    <a:lnTo>
                      <a:pt x="69" y="17"/>
                    </a:lnTo>
                    <a:lnTo>
                      <a:pt x="69" y="13"/>
                    </a:lnTo>
                    <a:lnTo>
                      <a:pt x="69" y="11"/>
                    </a:lnTo>
                    <a:lnTo>
                      <a:pt x="69" y="8"/>
                    </a:lnTo>
                    <a:lnTo>
                      <a:pt x="69" y="5"/>
                    </a:lnTo>
                    <a:lnTo>
                      <a:pt x="66" y="3"/>
                    </a:lnTo>
                    <a:lnTo>
                      <a:pt x="64" y="0"/>
                    </a:lnTo>
                    <a:lnTo>
                      <a:pt x="59"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999" name="Line 671"/>
              <p:cNvSpPr>
                <a:spLocks noChangeShapeType="1"/>
              </p:cNvSpPr>
              <p:nvPr/>
            </p:nvSpPr>
            <p:spPr bwMode="auto">
              <a:xfrm>
                <a:off x="2100" y="23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00" name="Freeform 672"/>
              <p:cNvSpPr>
                <a:spLocks/>
              </p:cNvSpPr>
              <p:nvPr/>
            </p:nvSpPr>
            <p:spPr bwMode="auto">
              <a:xfrm>
                <a:off x="2100" y="2299"/>
                <a:ext cx="5" cy="8"/>
              </a:xfrm>
              <a:custGeom>
                <a:avLst/>
                <a:gdLst>
                  <a:gd name="T0" fmla="*/ 0 w 21"/>
                  <a:gd name="T1" fmla="*/ 0 h 35"/>
                  <a:gd name="T2" fmla="*/ 0 w 21"/>
                  <a:gd name="T3" fmla="*/ 0 h 35"/>
                  <a:gd name="T4" fmla="*/ 0 w 21"/>
                  <a:gd name="T5" fmla="*/ 0 h 35"/>
                  <a:gd name="T6" fmla="*/ 0 w 21"/>
                  <a:gd name="T7" fmla="*/ 0 h 35"/>
                  <a:gd name="T8" fmla="*/ 0 w 21"/>
                  <a:gd name="T9" fmla="*/ 0 h 35"/>
                  <a:gd name="T10" fmla="*/ 0 w 21"/>
                  <a:gd name="T11" fmla="*/ 0 h 35"/>
                  <a:gd name="T12" fmla="*/ 0 w 21"/>
                  <a:gd name="T13" fmla="*/ 0 h 35"/>
                  <a:gd name="T14" fmla="*/ 0 w 21"/>
                  <a:gd name="T15" fmla="*/ 0 h 35"/>
                  <a:gd name="T16" fmla="*/ 0 w 21"/>
                  <a:gd name="T17" fmla="*/ 0 h 35"/>
                  <a:gd name="T18" fmla="*/ 0 w 21"/>
                  <a:gd name="T19" fmla="*/ 0 h 35"/>
                  <a:gd name="T20" fmla="*/ 0 w 21"/>
                  <a:gd name="T21" fmla="*/ 0 h 35"/>
                  <a:gd name="T22" fmla="*/ 0 w 21"/>
                  <a:gd name="T23" fmla="*/ 0 h 35"/>
                  <a:gd name="T24" fmla="*/ 0 w 21"/>
                  <a:gd name="T25" fmla="*/ 0 h 35"/>
                  <a:gd name="T26" fmla="*/ 0 w 21"/>
                  <a:gd name="T27" fmla="*/ 0 h 35"/>
                  <a:gd name="T28" fmla="*/ 0 w 21"/>
                  <a:gd name="T29" fmla="*/ 0 h 35"/>
                  <a:gd name="T30" fmla="*/ 0 w 21"/>
                  <a:gd name="T31" fmla="*/ 0 h 35"/>
                  <a:gd name="T32" fmla="*/ 0 w 21"/>
                  <a:gd name="T33" fmla="*/ 0 h 35"/>
                  <a:gd name="T34" fmla="*/ 0 w 21"/>
                  <a:gd name="T35" fmla="*/ 0 h 35"/>
                  <a:gd name="T36" fmla="*/ 0 w 21"/>
                  <a:gd name="T37" fmla="*/ 0 h 35"/>
                  <a:gd name="T38" fmla="*/ 0 w 21"/>
                  <a:gd name="T39" fmla="*/ 0 h 35"/>
                  <a:gd name="T40" fmla="*/ 0 w 21"/>
                  <a:gd name="T41" fmla="*/ 0 h 35"/>
                  <a:gd name="T42" fmla="*/ 0 w 21"/>
                  <a:gd name="T43" fmla="*/ 0 h 35"/>
                  <a:gd name="T44" fmla="*/ 0 w 21"/>
                  <a:gd name="T45" fmla="*/ 0 h 35"/>
                  <a:gd name="T46" fmla="*/ 0 w 21"/>
                  <a:gd name="T47" fmla="*/ 0 h 35"/>
                  <a:gd name="T48" fmla="*/ 0 w 21"/>
                  <a:gd name="T49" fmla="*/ 0 h 35"/>
                  <a:gd name="T50" fmla="*/ 0 w 21"/>
                  <a:gd name="T51" fmla="*/ 0 h 35"/>
                  <a:gd name="T52" fmla="*/ 0 w 21"/>
                  <a:gd name="T53" fmla="*/ 0 h 35"/>
                  <a:gd name="T54" fmla="*/ 0 w 21"/>
                  <a:gd name="T55" fmla="*/ 0 h 35"/>
                  <a:gd name="T56" fmla="*/ 0 w 21"/>
                  <a:gd name="T57" fmla="*/ 0 h 35"/>
                  <a:gd name="T58" fmla="*/ 0 w 21"/>
                  <a:gd name="T59" fmla="*/ 0 h 35"/>
                  <a:gd name="T60" fmla="*/ 0 w 21"/>
                  <a:gd name="T61" fmla="*/ 0 h 35"/>
                  <a:gd name="T62" fmla="*/ 0 w 21"/>
                  <a:gd name="T63" fmla="*/ 0 h 35"/>
                  <a:gd name="T64" fmla="*/ 0 w 21"/>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5">
                    <a:moveTo>
                      <a:pt x="0" y="23"/>
                    </a:moveTo>
                    <a:lnTo>
                      <a:pt x="0" y="25"/>
                    </a:lnTo>
                    <a:lnTo>
                      <a:pt x="2" y="29"/>
                    </a:lnTo>
                    <a:lnTo>
                      <a:pt x="5" y="31"/>
                    </a:lnTo>
                    <a:lnTo>
                      <a:pt x="7" y="35"/>
                    </a:lnTo>
                    <a:lnTo>
                      <a:pt x="11" y="35"/>
                    </a:lnTo>
                    <a:lnTo>
                      <a:pt x="13" y="35"/>
                    </a:lnTo>
                    <a:lnTo>
                      <a:pt x="16" y="35"/>
                    </a:lnTo>
                    <a:lnTo>
                      <a:pt x="18" y="31"/>
                    </a:lnTo>
                    <a:lnTo>
                      <a:pt x="21" y="29"/>
                    </a:lnTo>
                    <a:lnTo>
                      <a:pt x="21" y="25"/>
                    </a:lnTo>
                    <a:lnTo>
                      <a:pt x="21" y="17"/>
                    </a:lnTo>
                    <a:lnTo>
                      <a:pt x="21" y="9"/>
                    </a:lnTo>
                    <a:lnTo>
                      <a:pt x="21" y="6"/>
                    </a:lnTo>
                    <a:lnTo>
                      <a:pt x="18" y="4"/>
                    </a:lnTo>
                    <a:lnTo>
                      <a:pt x="16" y="0"/>
                    </a:lnTo>
                    <a:lnTo>
                      <a:pt x="13" y="0"/>
                    </a:lnTo>
                    <a:lnTo>
                      <a:pt x="11" y="0"/>
                    </a:lnTo>
                    <a:lnTo>
                      <a:pt x="7" y="0"/>
                    </a:lnTo>
                    <a:lnTo>
                      <a:pt x="5" y="4"/>
                    </a:lnTo>
                    <a:lnTo>
                      <a:pt x="2" y="6"/>
                    </a:lnTo>
                    <a:lnTo>
                      <a:pt x="2"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01" name="Line 673"/>
              <p:cNvSpPr>
                <a:spLocks noChangeShapeType="1"/>
              </p:cNvSpPr>
              <p:nvPr/>
            </p:nvSpPr>
            <p:spPr bwMode="auto">
              <a:xfrm>
                <a:off x="2102" y="229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02" name="Freeform 674"/>
              <p:cNvSpPr>
                <a:spLocks/>
              </p:cNvSpPr>
              <p:nvPr/>
            </p:nvSpPr>
            <p:spPr bwMode="auto">
              <a:xfrm>
                <a:off x="2100" y="2299"/>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1" y="0"/>
                    </a:moveTo>
                    <a:lnTo>
                      <a:pt x="11" y="0"/>
                    </a:lnTo>
                    <a:lnTo>
                      <a:pt x="7" y="0"/>
                    </a:lnTo>
                    <a:lnTo>
                      <a:pt x="5" y="4"/>
                    </a:lnTo>
                    <a:lnTo>
                      <a:pt x="2" y="6"/>
                    </a:lnTo>
                    <a:lnTo>
                      <a:pt x="2" y="9"/>
                    </a:lnTo>
                    <a:lnTo>
                      <a:pt x="0" y="9"/>
                    </a:lnTo>
                    <a:lnTo>
                      <a:pt x="0" y="12"/>
                    </a:lnTo>
                    <a:lnTo>
                      <a:pt x="0" y="15"/>
                    </a:lnTo>
                    <a:lnTo>
                      <a:pt x="2" y="17"/>
                    </a:lnTo>
                    <a:lnTo>
                      <a:pt x="5" y="20"/>
                    </a:lnTo>
                    <a:lnTo>
                      <a:pt x="7" y="23"/>
                    </a:lnTo>
                    <a:lnTo>
                      <a:pt x="11" y="23"/>
                    </a:lnTo>
                    <a:lnTo>
                      <a:pt x="41" y="23"/>
                    </a:lnTo>
                    <a:lnTo>
                      <a:pt x="46" y="23"/>
                    </a:lnTo>
                    <a:lnTo>
                      <a:pt x="48" y="23"/>
                    </a:lnTo>
                    <a:lnTo>
                      <a:pt x="48" y="20"/>
                    </a:lnTo>
                    <a:lnTo>
                      <a:pt x="50" y="20"/>
                    </a:lnTo>
                    <a:lnTo>
                      <a:pt x="53" y="17"/>
                    </a:lnTo>
                    <a:lnTo>
                      <a:pt x="53" y="15"/>
                    </a:lnTo>
                    <a:lnTo>
                      <a:pt x="53" y="12"/>
                    </a:lnTo>
                    <a:lnTo>
                      <a:pt x="53" y="9"/>
                    </a:lnTo>
                    <a:lnTo>
                      <a:pt x="53" y="6"/>
                    </a:lnTo>
                    <a:lnTo>
                      <a:pt x="50" y="4"/>
                    </a:lnTo>
                    <a:lnTo>
                      <a:pt x="48" y="4"/>
                    </a:lnTo>
                    <a:lnTo>
                      <a:pt x="48" y="0"/>
                    </a:lnTo>
                    <a:lnTo>
                      <a:pt x="41"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003" name="Line 675"/>
              <p:cNvSpPr>
                <a:spLocks noChangeShapeType="1"/>
              </p:cNvSpPr>
              <p:nvPr/>
            </p:nvSpPr>
            <p:spPr bwMode="auto">
              <a:xfrm>
                <a:off x="2108" y="230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04" name="Freeform 676"/>
              <p:cNvSpPr>
                <a:spLocks/>
              </p:cNvSpPr>
              <p:nvPr/>
            </p:nvSpPr>
            <p:spPr bwMode="auto">
              <a:xfrm>
                <a:off x="2108" y="2296"/>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3" y="28"/>
                    </a:lnTo>
                    <a:lnTo>
                      <a:pt x="3" y="31"/>
                    </a:lnTo>
                    <a:lnTo>
                      <a:pt x="5" y="31"/>
                    </a:lnTo>
                    <a:lnTo>
                      <a:pt x="8" y="34"/>
                    </a:lnTo>
                    <a:lnTo>
                      <a:pt x="10" y="34"/>
                    </a:lnTo>
                    <a:lnTo>
                      <a:pt x="13" y="34"/>
                    </a:lnTo>
                    <a:lnTo>
                      <a:pt x="15" y="34"/>
                    </a:lnTo>
                    <a:lnTo>
                      <a:pt x="15" y="31"/>
                    </a:lnTo>
                    <a:lnTo>
                      <a:pt x="17" y="31"/>
                    </a:lnTo>
                    <a:lnTo>
                      <a:pt x="20" y="28"/>
                    </a:lnTo>
                    <a:lnTo>
                      <a:pt x="20" y="26"/>
                    </a:lnTo>
                    <a:lnTo>
                      <a:pt x="20" y="17"/>
                    </a:lnTo>
                    <a:lnTo>
                      <a:pt x="20" y="9"/>
                    </a:lnTo>
                    <a:lnTo>
                      <a:pt x="20" y="6"/>
                    </a:lnTo>
                    <a:lnTo>
                      <a:pt x="17" y="3"/>
                    </a:lnTo>
                    <a:lnTo>
                      <a:pt x="15" y="3"/>
                    </a:lnTo>
                    <a:lnTo>
                      <a:pt x="13" y="0"/>
                    </a:lnTo>
                    <a:lnTo>
                      <a:pt x="10" y="0"/>
                    </a:lnTo>
                    <a:lnTo>
                      <a:pt x="8" y="0"/>
                    </a:lnTo>
                    <a:lnTo>
                      <a:pt x="8" y="3"/>
                    </a:lnTo>
                    <a:lnTo>
                      <a:pt x="5" y="3"/>
                    </a:lnTo>
                    <a:lnTo>
                      <a:pt x="3" y="3"/>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05" name="Line 677"/>
              <p:cNvSpPr>
                <a:spLocks noChangeShapeType="1"/>
              </p:cNvSpPr>
              <p:nvPr/>
            </p:nvSpPr>
            <p:spPr bwMode="auto">
              <a:xfrm>
                <a:off x="2110" y="229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06" name="Freeform 678"/>
              <p:cNvSpPr>
                <a:spLocks/>
              </p:cNvSpPr>
              <p:nvPr/>
            </p:nvSpPr>
            <p:spPr bwMode="auto">
              <a:xfrm>
                <a:off x="2108" y="2296"/>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8" y="0"/>
                    </a:lnTo>
                    <a:lnTo>
                      <a:pt x="8" y="3"/>
                    </a:lnTo>
                    <a:lnTo>
                      <a:pt x="5" y="3"/>
                    </a:lnTo>
                    <a:lnTo>
                      <a:pt x="3" y="3"/>
                    </a:lnTo>
                    <a:lnTo>
                      <a:pt x="3" y="6"/>
                    </a:lnTo>
                    <a:lnTo>
                      <a:pt x="3" y="9"/>
                    </a:lnTo>
                    <a:lnTo>
                      <a:pt x="0" y="9"/>
                    </a:lnTo>
                    <a:lnTo>
                      <a:pt x="0" y="11"/>
                    </a:lnTo>
                    <a:lnTo>
                      <a:pt x="0" y="15"/>
                    </a:lnTo>
                    <a:lnTo>
                      <a:pt x="3" y="17"/>
                    </a:lnTo>
                    <a:lnTo>
                      <a:pt x="3" y="20"/>
                    </a:lnTo>
                    <a:lnTo>
                      <a:pt x="5" y="23"/>
                    </a:lnTo>
                    <a:lnTo>
                      <a:pt x="8" y="23"/>
                    </a:lnTo>
                    <a:lnTo>
                      <a:pt x="38" y="23"/>
                    </a:lnTo>
                    <a:lnTo>
                      <a:pt x="46" y="23"/>
                    </a:lnTo>
                    <a:lnTo>
                      <a:pt x="48" y="23"/>
                    </a:lnTo>
                    <a:lnTo>
                      <a:pt x="51" y="20"/>
                    </a:lnTo>
                    <a:lnTo>
                      <a:pt x="51" y="17"/>
                    </a:lnTo>
                    <a:lnTo>
                      <a:pt x="53" y="17"/>
                    </a:lnTo>
                    <a:lnTo>
                      <a:pt x="53" y="15"/>
                    </a:lnTo>
                    <a:lnTo>
                      <a:pt x="53" y="11"/>
                    </a:lnTo>
                    <a:lnTo>
                      <a:pt x="53" y="9"/>
                    </a:lnTo>
                    <a:lnTo>
                      <a:pt x="51" y="6"/>
                    </a:lnTo>
                    <a:lnTo>
                      <a:pt x="51" y="3"/>
                    </a:lnTo>
                    <a:lnTo>
                      <a:pt x="48" y="3"/>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07" name="Line 679"/>
              <p:cNvSpPr>
                <a:spLocks noChangeShapeType="1"/>
              </p:cNvSpPr>
              <p:nvPr/>
            </p:nvSpPr>
            <p:spPr bwMode="auto">
              <a:xfrm>
                <a:off x="2116" y="229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08" name="Freeform 680"/>
              <p:cNvSpPr>
                <a:spLocks/>
              </p:cNvSpPr>
              <p:nvPr/>
            </p:nvSpPr>
            <p:spPr bwMode="auto">
              <a:xfrm>
                <a:off x="2116" y="2291"/>
                <a:ext cx="5" cy="10"/>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0"/>
                    </a:moveTo>
                    <a:lnTo>
                      <a:pt x="0" y="34"/>
                    </a:lnTo>
                    <a:lnTo>
                      <a:pt x="0" y="36"/>
                    </a:lnTo>
                    <a:lnTo>
                      <a:pt x="3" y="36"/>
                    </a:lnTo>
                    <a:lnTo>
                      <a:pt x="3" y="39"/>
                    </a:lnTo>
                    <a:lnTo>
                      <a:pt x="5" y="42"/>
                    </a:lnTo>
                    <a:lnTo>
                      <a:pt x="8" y="42"/>
                    </a:lnTo>
                    <a:lnTo>
                      <a:pt x="10" y="42"/>
                    </a:lnTo>
                    <a:lnTo>
                      <a:pt x="13" y="42"/>
                    </a:lnTo>
                    <a:lnTo>
                      <a:pt x="15" y="42"/>
                    </a:lnTo>
                    <a:lnTo>
                      <a:pt x="18" y="39"/>
                    </a:lnTo>
                    <a:lnTo>
                      <a:pt x="18" y="36"/>
                    </a:lnTo>
                    <a:lnTo>
                      <a:pt x="20" y="36"/>
                    </a:lnTo>
                    <a:lnTo>
                      <a:pt x="20" y="34"/>
                    </a:lnTo>
                    <a:lnTo>
                      <a:pt x="20" y="13"/>
                    </a:lnTo>
                    <a:lnTo>
                      <a:pt x="20" y="8"/>
                    </a:lnTo>
                    <a:lnTo>
                      <a:pt x="20" y="5"/>
                    </a:lnTo>
                    <a:lnTo>
                      <a:pt x="18" y="2"/>
                    </a:lnTo>
                    <a:lnTo>
                      <a:pt x="15" y="0"/>
                    </a:lnTo>
                    <a:lnTo>
                      <a:pt x="13" y="0"/>
                    </a:lnTo>
                    <a:lnTo>
                      <a:pt x="10" y="0"/>
                    </a:lnTo>
                    <a:lnTo>
                      <a:pt x="8" y="0"/>
                    </a:lnTo>
                    <a:lnTo>
                      <a:pt x="5" y="0"/>
                    </a:lnTo>
                    <a:lnTo>
                      <a:pt x="3" y="2"/>
                    </a:lnTo>
                    <a:lnTo>
                      <a:pt x="0" y="5"/>
                    </a:lnTo>
                    <a:lnTo>
                      <a:pt x="0" y="11"/>
                    </a:lnTo>
                    <a:lnTo>
                      <a:pt x="0" y="30"/>
                    </a:lnTo>
                    <a:close/>
                  </a:path>
                </a:pathLst>
              </a:custGeom>
              <a:solidFill>
                <a:srgbClr val="000000"/>
              </a:solidFill>
              <a:ln w="6350">
                <a:solidFill>
                  <a:srgbClr val="000000"/>
                </a:solidFill>
                <a:prstDash val="solid"/>
                <a:round/>
                <a:headEnd/>
                <a:tailEnd/>
              </a:ln>
            </p:spPr>
            <p:txBody>
              <a:bodyPr/>
              <a:lstStyle/>
              <a:p>
                <a:endParaRPr lang="de-DE"/>
              </a:p>
            </p:txBody>
          </p:sp>
          <p:sp>
            <p:nvSpPr>
              <p:cNvPr id="44009" name="Line 681"/>
              <p:cNvSpPr>
                <a:spLocks noChangeShapeType="1"/>
              </p:cNvSpPr>
              <p:nvPr/>
            </p:nvSpPr>
            <p:spPr bwMode="auto">
              <a:xfrm>
                <a:off x="2118" y="229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10" name="Freeform 682"/>
              <p:cNvSpPr>
                <a:spLocks/>
              </p:cNvSpPr>
              <p:nvPr/>
            </p:nvSpPr>
            <p:spPr bwMode="auto">
              <a:xfrm>
                <a:off x="2116" y="2291"/>
                <a:ext cx="10" cy="5"/>
              </a:xfrm>
              <a:custGeom>
                <a:avLst/>
                <a:gdLst>
                  <a:gd name="T0" fmla="*/ 0 w 38"/>
                  <a:gd name="T1" fmla="*/ 0 h 19"/>
                  <a:gd name="T2" fmla="*/ 0 w 38"/>
                  <a:gd name="T3" fmla="*/ 0 h 19"/>
                  <a:gd name="T4" fmla="*/ 0 w 38"/>
                  <a:gd name="T5" fmla="*/ 0 h 19"/>
                  <a:gd name="T6" fmla="*/ 0 w 38"/>
                  <a:gd name="T7" fmla="*/ 0 h 19"/>
                  <a:gd name="T8" fmla="*/ 0 w 38"/>
                  <a:gd name="T9" fmla="*/ 0 h 19"/>
                  <a:gd name="T10" fmla="*/ 0 w 38"/>
                  <a:gd name="T11" fmla="*/ 0 h 19"/>
                  <a:gd name="T12" fmla="*/ 0 w 38"/>
                  <a:gd name="T13" fmla="*/ 0 h 19"/>
                  <a:gd name="T14" fmla="*/ 0 w 38"/>
                  <a:gd name="T15" fmla="*/ 0 h 19"/>
                  <a:gd name="T16" fmla="*/ 0 w 38"/>
                  <a:gd name="T17" fmla="*/ 0 h 19"/>
                  <a:gd name="T18" fmla="*/ 0 w 38"/>
                  <a:gd name="T19" fmla="*/ 0 h 19"/>
                  <a:gd name="T20" fmla="*/ 0 w 38"/>
                  <a:gd name="T21" fmla="*/ 0 h 19"/>
                  <a:gd name="T22" fmla="*/ 0 w 38"/>
                  <a:gd name="T23" fmla="*/ 0 h 19"/>
                  <a:gd name="T24" fmla="*/ 0 w 38"/>
                  <a:gd name="T25" fmla="*/ 0 h 19"/>
                  <a:gd name="T26" fmla="*/ 0 w 38"/>
                  <a:gd name="T27" fmla="*/ 0 h 19"/>
                  <a:gd name="T28" fmla="*/ 0 w 38"/>
                  <a:gd name="T29" fmla="*/ 0 h 19"/>
                  <a:gd name="T30" fmla="*/ 0 w 38"/>
                  <a:gd name="T31" fmla="*/ 0 h 19"/>
                  <a:gd name="T32" fmla="*/ 0 w 38"/>
                  <a:gd name="T33" fmla="*/ 0 h 19"/>
                  <a:gd name="T34" fmla="*/ 0 w 38"/>
                  <a:gd name="T35" fmla="*/ 0 h 19"/>
                  <a:gd name="T36" fmla="*/ 0 w 38"/>
                  <a:gd name="T37" fmla="*/ 0 h 19"/>
                  <a:gd name="T38" fmla="*/ 0 w 38"/>
                  <a:gd name="T39" fmla="*/ 0 h 19"/>
                  <a:gd name="T40" fmla="*/ 0 w 38"/>
                  <a:gd name="T41" fmla="*/ 0 h 19"/>
                  <a:gd name="T42" fmla="*/ 0 w 38"/>
                  <a:gd name="T43" fmla="*/ 0 h 19"/>
                  <a:gd name="T44" fmla="*/ 0 w 38"/>
                  <a:gd name="T45" fmla="*/ 0 h 19"/>
                  <a:gd name="T46" fmla="*/ 0 w 38"/>
                  <a:gd name="T47" fmla="*/ 0 h 19"/>
                  <a:gd name="T48" fmla="*/ 0 w 38"/>
                  <a:gd name="T49" fmla="*/ 0 h 19"/>
                  <a:gd name="T50" fmla="*/ 0 w 38"/>
                  <a:gd name="T51" fmla="*/ 0 h 19"/>
                  <a:gd name="T52" fmla="*/ 0 w 38"/>
                  <a:gd name="T53" fmla="*/ 0 h 19"/>
                  <a:gd name="T54" fmla="*/ 0 w 38"/>
                  <a:gd name="T55" fmla="*/ 0 h 19"/>
                  <a:gd name="T56" fmla="*/ 0 w 38"/>
                  <a:gd name="T57" fmla="*/ 0 h 19"/>
                  <a:gd name="T58" fmla="*/ 0 w 38"/>
                  <a:gd name="T59" fmla="*/ 0 h 19"/>
                  <a:gd name="T60" fmla="*/ 0 w 38"/>
                  <a:gd name="T61" fmla="*/ 0 h 19"/>
                  <a:gd name="T62" fmla="*/ 0 w 38"/>
                  <a:gd name="T63" fmla="*/ 0 h 19"/>
                  <a:gd name="T64" fmla="*/ 0 w 38"/>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19">
                    <a:moveTo>
                      <a:pt x="10" y="0"/>
                    </a:moveTo>
                    <a:lnTo>
                      <a:pt x="8" y="0"/>
                    </a:lnTo>
                    <a:lnTo>
                      <a:pt x="5" y="0"/>
                    </a:lnTo>
                    <a:lnTo>
                      <a:pt x="3" y="2"/>
                    </a:lnTo>
                    <a:lnTo>
                      <a:pt x="0" y="5"/>
                    </a:lnTo>
                    <a:lnTo>
                      <a:pt x="0" y="8"/>
                    </a:lnTo>
                    <a:lnTo>
                      <a:pt x="0" y="11"/>
                    </a:lnTo>
                    <a:lnTo>
                      <a:pt x="0" y="13"/>
                    </a:lnTo>
                    <a:lnTo>
                      <a:pt x="3" y="17"/>
                    </a:lnTo>
                    <a:lnTo>
                      <a:pt x="5" y="19"/>
                    </a:lnTo>
                    <a:lnTo>
                      <a:pt x="8" y="19"/>
                    </a:lnTo>
                    <a:lnTo>
                      <a:pt x="23" y="19"/>
                    </a:lnTo>
                    <a:lnTo>
                      <a:pt x="28" y="19"/>
                    </a:lnTo>
                    <a:lnTo>
                      <a:pt x="30" y="19"/>
                    </a:lnTo>
                    <a:lnTo>
                      <a:pt x="33" y="19"/>
                    </a:lnTo>
                    <a:lnTo>
                      <a:pt x="33" y="17"/>
                    </a:lnTo>
                    <a:lnTo>
                      <a:pt x="35" y="17"/>
                    </a:lnTo>
                    <a:lnTo>
                      <a:pt x="35" y="13"/>
                    </a:lnTo>
                    <a:lnTo>
                      <a:pt x="38" y="11"/>
                    </a:lnTo>
                    <a:lnTo>
                      <a:pt x="38" y="8"/>
                    </a:lnTo>
                    <a:lnTo>
                      <a:pt x="35" y="5"/>
                    </a:lnTo>
                    <a:lnTo>
                      <a:pt x="35" y="2"/>
                    </a:lnTo>
                    <a:lnTo>
                      <a:pt x="33" y="2"/>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11" name="Line 683"/>
              <p:cNvSpPr>
                <a:spLocks noChangeShapeType="1"/>
              </p:cNvSpPr>
              <p:nvPr/>
            </p:nvSpPr>
            <p:spPr bwMode="auto">
              <a:xfrm>
                <a:off x="2120" y="22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12" name="Freeform 684"/>
              <p:cNvSpPr>
                <a:spLocks/>
              </p:cNvSpPr>
              <p:nvPr/>
            </p:nvSpPr>
            <p:spPr bwMode="auto">
              <a:xfrm>
                <a:off x="2120" y="2288"/>
                <a:ext cx="6"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0" y="29"/>
                    </a:lnTo>
                    <a:lnTo>
                      <a:pt x="2" y="29"/>
                    </a:lnTo>
                    <a:lnTo>
                      <a:pt x="2" y="31"/>
                    </a:lnTo>
                    <a:lnTo>
                      <a:pt x="5" y="31"/>
                    </a:lnTo>
                    <a:lnTo>
                      <a:pt x="7" y="31"/>
                    </a:lnTo>
                    <a:lnTo>
                      <a:pt x="10" y="34"/>
                    </a:lnTo>
                    <a:lnTo>
                      <a:pt x="10" y="31"/>
                    </a:lnTo>
                    <a:lnTo>
                      <a:pt x="12" y="31"/>
                    </a:lnTo>
                    <a:lnTo>
                      <a:pt x="15" y="31"/>
                    </a:lnTo>
                    <a:lnTo>
                      <a:pt x="15" y="29"/>
                    </a:lnTo>
                    <a:lnTo>
                      <a:pt x="17" y="29"/>
                    </a:lnTo>
                    <a:lnTo>
                      <a:pt x="17" y="25"/>
                    </a:lnTo>
                    <a:lnTo>
                      <a:pt x="20" y="23"/>
                    </a:lnTo>
                    <a:lnTo>
                      <a:pt x="20" y="14"/>
                    </a:lnTo>
                    <a:lnTo>
                      <a:pt x="20" y="8"/>
                    </a:lnTo>
                    <a:lnTo>
                      <a:pt x="17" y="6"/>
                    </a:lnTo>
                    <a:lnTo>
                      <a:pt x="17" y="2"/>
                    </a:lnTo>
                    <a:lnTo>
                      <a:pt x="15" y="2"/>
                    </a:lnTo>
                    <a:lnTo>
                      <a:pt x="15" y="0"/>
                    </a:lnTo>
                    <a:lnTo>
                      <a:pt x="12" y="0"/>
                    </a:lnTo>
                    <a:lnTo>
                      <a:pt x="10" y="0"/>
                    </a:lnTo>
                    <a:lnTo>
                      <a:pt x="7" y="0"/>
                    </a:lnTo>
                    <a:lnTo>
                      <a:pt x="5" y="0"/>
                    </a:lnTo>
                    <a:lnTo>
                      <a:pt x="2" y="0"/>
                    </a:lnTo>
                    <a:lnTo>
                      <a:pt x="2" y="2"/>
                    </a:lnTo>
                    <a:lnTo>
                      <a:pt x="0"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13" name="Line 685"/>
              <p:cNvSpPr>
                <a:spLocks noChangeShapeType="1"/>
              </p:cNvSpPr>
              <p:nvPr/>
            </p:nvSpPr>
            <p:spPr bwMode="auto">
              <a:xfrm>
                <a:off x="2123" y="228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14" name="Freeform 686"/>
              <p:cNvSpPr>
                <a:spLocks/>
              </p:cNvSpPr>
              <p:nvPr/>
            </p:nvSpPr>
            <p:spPr bwMode="auto">
              <a:xfrm>
                <a:off x="2120" y="2288"/>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2" y="0"/>
                    </a:lnTo>
                    <a:lnTo>
                      <a:pt x="2" y="2"/>
                    </a:lnTo>
                    <a:lnTo>
                      <a:pt x="0" y="2"/>
                    </a:lnTo>
                    <a:lnTo>
                      <a:pt x="0" y="6"/>
                    </a:lnTo>
                    <a:lnTo>
                      <a:pt x="0" y="8"/>
                    </a:lnTo>
                    <a:lnTo>
                      <a:pt x="0" y="12"/>
                    </a:lnTo>
                    <a:lnTo>
                      <a:pt x="0" y="14"/>
                    </a:lnTo>
                    <a:lnTo>
                      <a:pt x="0" y="17"/>
                    </a:lnTo>
                    <a:lnTo>
                      <a:pt x="2" y="17"/>
                    </a:lnTo>
                    <a:lnTo>
                      <a:pt x="2" y="20"/>
                    </a:lnTo>
                    <a:lnTo>
                      <a:pt x="5" y="20"/>
                    </a:lnTo>
                    <a:lnTo>
                      <a:pt x="7" y="23"/>
                    </a:lnTo>
                    <a:lnTo>
                      <a:pt x="22" y="23"/>
                    </a:lnTo>
                    <a:lnTo>
                      <a:pt x="27" y="23"/>
                    </a:lnTo>
                    <a:lnTo>
                      <a:pt x="30" y="20"/>
                    </a:lnTo>
                    <a:lnTo>
                      <a:pt x="33" y="17"/>
                    </a:lnTo>
                    <a:lnTo>
                      <a:pt x="36" y="14"/>
                    </a:lnTo>
                    <a:lnTo>
                      <a:pt x="36" y="12"/>
                    </a:lnTo>
                    <a:lnTo>
                      <a:pt x="36" y="8"/>
                    </a:lnTo>
                    <a:lnTo>
                      <a:pt x="36" y="6"/>
                    </a:lnTo>
                    <a:lnTo>
                      <a:pt x="33"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15" name="Line 687"/>
              <p:cNvSpPr>
                <a:spLocks noChangeShapeType="1"/>
              </p:cNvSpPr>
              <p:nvPr/>
            </p:nvSpPr>
            <p:spPr bwMode="auto">
              <a:xfrm>
                <a:off x="2124" y="229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16" name="Freeform 688"/>
              <p:cNvSpPr>
                <a:spLocks/>
              </p:cNvSpPr>
              <p:nvPr/>
            </p:nvSpPr>
            <p:spPr bwMode="auto">
              <a:xfrm>
                <a:off x="2124" y="2282"/>
                <a:ext cx="5" cy="12"/>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5"/>
                    </a:moveTo>
                    <a:lnTo>
                      <a:pt x="0" y="35"/>
                    </a:lnTo>
                    <a:lnTo>
                      <a:pt x="0" y="37"/>
                    </a:lnTo>
                    <a:lnTo>
                      <a:pt x="2" y="40"/>
                    </a:lnTo>
                    <a:lnTo>
                      <a:pt x="5" y="43"/>
                    </a:lnTo>
                    <a:lnTo>
                      <a:pt x="7" y="46"/>
                    </a:lnTo>
                    <a:lnTo>
                      <a:pt x="10" y="46"/>
                    </a:lnTo>
                    <a:lnTo>
                      <a:pt x="12" y="46"/>
                    </a:lnTo>
                    <a:lnTo>
                      <a:pt x="15" y="43"/>
                    </a:lnTo>
                    <a:lnTo>
                      <a:pt x="18" y="40"/>
                    </a:lnTo>
                    <a:lnTo>
                      <a:pt x="21" y="37"/>
                    </a:lnTo>
                    <a:lnTo>
                      <a:pt x="21" y="35"/>
                    </a:lnTo>
                    <a:lnTo>
                      <a:pt x="21" y="14"/>
                    </a:lnTo>
                    <a:lnTo>
                      <a:pt x="21" y="8"/>
                    </a:lnTo>
                    <a:lnTo>
                      <a:pt x="21" y="6"/>
                    </a:lnTo>
                    <a:lnTo>
                      <a:pt x="18" y="6"/>
                    </a:lnTo>
                    <a:lnTo>
                      <a:pt x="18" y="4"/>
                    </a:lnTo>
                    <a:lnTo>
                      <a:pt x="15" y="4"/>
                    </a:lnTo>
                    <a:lnTo>
                      <a:pt x="15" y="0"/>
                    </a:lnTo>
                    <a:lnTo>
                      <a:pt x="12" y="0"/>
                    </a:lnTo>
                    <a:lnTo>
                      <a:pt x="10" y="0"/>
                    </a:lnTo>
                    <a:lnTo>
                      <a:pt x="7" y="0"/>
                    </a:lnTo>
                    <a:lnTo>
                      <a:pt x="5" y="0"/>
                    </a:lnTo>
                    <a:lnTo>
                      <a:pt x="5" y="4"/>
                    </a:lnTo>
                    <a:lnTo>
                      <a:pt x="2" y="4"/>
                    </a:lnTo>
                    <a:lnTo>
                      <a:pt x="2" y="6"/>
                    </a:lnTo>
                    <a:lnTo>
                      <a:pt x="0" y="6"/>
                    </a:lnTo>
                    <a:lnTo>
                      <a:pt x="0" y="14"/>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4017" name="Line 689"/>
              <p:cNvSpPr>
                <a:spLocks noChangeShapeType="1"/>
              </p:cNvSpPr>
              <p:nvPr/>
            </p:nvSpPr>
            <p:spPr bwMode="auto">
              <a:xfrm>
                <a:off x="2127" y="228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18" name="Freeform 690"/>
              <p:cNvSpPr>
                <a:spLocks/>
              </p:cNvSpPr>
              <p:nvPr/>
            </p:nvSpPr>
            <p:spPr bwMode="auto">
              <a:xfrm>
                <a:off x="2124" y="2282"/>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5" y="4"/>
                    </a:lnTo>
                    <a:lnTo>
                      <a:pt x="2" y="4"/>
                    </a:lnTo>
                    <a:lnTo>
                      <a:pt x="2" y="6"/>
                    </a:lnTo>
                    <a:lnTo>
                      <a:pt x="0" y="6"/>
                    </a:lnTo>
                    <a:lnTo>
                      <a:pt x="0" y="8"/>
                    </a:lnTo>
                    <a:lnTo>
                      <a:pt x="0" y="12"/>
                    </a:lnTo>
                    <a:lnTo>
                      <a:pt x="0" y="14"/>
                    </a:lnTo>
                    <a:lnTo>
                      <a:pt x="2" y="17"/>
                    </a:lnTo>
                    <a:lnTo>
                      <a:pt x="2" y="20"/>
                    </a:lnTo>
                    <a:lnTo>
                      <a:pt x="5" y="20"/>
                    </a:lnTo>
                    <a:lnTo>
                      <a:pt x="5" y="23"/>
                    </a:lnTo>
                    <a:lnTo>
                      <a:pt x="7" y="23"/>
                    </a:lnTo>
                    <a:lnTo>
                      <a:pt x="23" y="23"/>
                    </a:lnTo>
                    <a:lnTo>
                      <a:pt x="28" y="23"/>
                    </a:lnTo>
                    <a:lnTo>
                      <a:pt x="30" y="23"/>
                    </a:lnTo>
                    <a:lnTo>
                      <a:pt x="33" y="20"/>
                    </a:lnTo>
                    <a:lnTo>
                      <a:pt x="35" y="17"/>
                    </a:lnTo>
                    <a:lnTo>
                      <a:pt x="35" y="14"/>
                    </a:lnTo>
                    <a:lnTo>
                      <a:pt x="35" y="12"/>
                    </a:lnTo>
                    <a:lnTo>
                      <a:pt x="35" y="8"/>
                    </a:lnTo>
                    <a:lnTo>
                      <a:pt x="35" y="6"/>
                    </a:lnTo>
                    <a:lnTo>
                      <a:pt x="33"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19" name="Line 691"/>
              <p:cNvSpPr>
                <a:spLocks noChangeShapeType="1"/>
              </p:cNvSpPr>
              <p:nvPr/>
            </p:nvSpPr>
            <p:spPr bwMode="auto">
              <a:xfrm>
                <a:off x="2128" y="228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20" name="Freeform 692"/>
              <p:cNvSpPr>
                <a:spLocks/>
              </p:cNvSpPr>
              <p:nvPr/>
            </p:nvSpPr>
            <p:spPr bwMode="auto">
              <a:xfrm>
                <a:off x="2128" y="2274"/>
                <a:ext cx="5" cy="14"/>
              </a:xfrm>
              <a:custGeom>
                <a:avLst/>
                <a:gdLst>
                  <a:gd name="T0" fmla="*/ 0 w 20"/>
                  <a:gd name="T1" fmla="*/ 0 h 57"/>
                  <a:gd name="T2" fmla="*/ 0 w 20"/>
                  <a:gd name="T3" fmla="*/ 0 h 57"/>
                  <a:gd name="T4" fmla="*/ 0 w 20"/>
                  <a:gd name="T5" fmla="*/ 0 h 57"/>
                  <a:gd name="T6" fmla="*/ 0 w 20"/>
                  <a:gd name="T7" fmla="*/ 0 h 57"/>
                  <a:gd name="T8" fmla="*/ 0 w 20"/>
                  <a:gd name="T9" fmla="*/ 0 h 57"/>
                  <a:gd name="T10" fmla="*/ 0 w 20"/>
                  <a:gd name="T11" fmla="*/ 0 h 57"/>
                  <a:gd name="T12" fmla="*/ 0 w 20"/>
                  <a:gd name="T13" fmla="*/ 0 h 57"/>
                  <a:gd name="T14" fmla="*/ 0 w 20"/>
                  <a:gd name="T15" fmla="*/ 0 h 57"/>
                  <a:gd name="T16" fmla="*/ 0 w 20"/>
                  <a:gd name="T17" fmla="*/ 0 h 57"/>
                  <a:gd name="T18" fmla="*/ 0 w 20"/>
                  <a:gd name="T19" fmla="*/ 0 h 57"/>
                  <a:gd name="T20" fmla="*/ 0 w 20"/>
                  <a:gd name="T21" fmla="*/ 0 h 57"/>
                  <a:gd name="T22" fmla="*/ 0 w 20"/>
                  <a:gd name="T23" fmla="*/ 0 h 57"/>
                  <a:gd name="T24" fmla="*/ 0 w 20"/>
                  <a:gd name="T25" fmla="*/ 0 h 57"/>
                  <a:gd name="T26" fmla="*/ 0 w 20"/>
                  <a:gd name="T27" fmla="*/ 0 h 57"/>
                  <a:gd name="T28" fmla="*/ 0 w 20"/>
                  <a:gd name="T29" fmla="*/ 0 h 57"/>
                  <a:gd name="T30" fmla="*/ 0 w 20"/>
                  <a:gd name="T31" fmla="*/ 0 h 57"/>
                  <a:gd name="T32" fmla="*/ 0 w 20"/>
                  <a:gd name="T33" fmla="*/ 0 h 57"/>
                  <a:gd name="T34" fmla="*/ 0 w 20"/>
                  <a:gd name="T35" fmla="*/ 0 h 57"/>
                  <a:gd name="T36" fmla="*/ 0 w 20"/>
                  <a:gd name="T37" fmla="*/ 0 h 57"/>
                  <a:gd name="T38" fmla="*/ 0 w 20"/>
                  <a:gd name="T39" fmla="*/ 0 h 57"/>
                  <a:gd name="T40" fmla="*/ 0 w 20"/>
                  <a:gd name="T41" fmla="*/ 0 h 57"/>
                  <a:gd name="T42" fmla="*/ 0 w 20"/>
                  <a:gd name="T43" fmla="*/ 0 h 57"/>
                  <a:gd name="T44" fmla="*/ 0 w 20"/>
                  <a:gd name="T45" fmla="*/ 0 h 57"/>
                  <a:gd name="T46" fmla="*/ 0 w 20"/>
                  <a:gd name="T47" fmla="*/ 0 h 57"/>
                  <a:gd name="T48" fmla="*/ 0 w 20"/>
                  <a:gd name="T49" fmla="*/ 0 h 57"/>
                  <a:gd name="T50" fmla="*/ 0 w 20"/>
                  <a:gd name="T51" fmla="*/ 0 h 57"/>
                  <a:gd name="T52" fmla="*/ 0 w 20"/>
                  <a:gd name="T53" fmla="*/ 0 h 57"/>
                  <a:gd name="T54" fmla="*/ 0 w 20"/>
                  <a:gd name="T55" fmla="*/ 0 h 57"/>
                  <a:gd name="T56" fmla="*/ 0 w 20"/>
                  <a:gd name="T57" fmla="*/ 0 h 57"/>
                  <a:gd name="T58" fmla="*/ 0 w 20"/>
                  <a:gd name="T59" fmla="*/ 0 h 57"/>
                  <a:gd name="T60" fmla="*/ 0 w 20"/>
                  <a:gd name="T61" fmla="*/ 0 h 57"/>
                  <a:gd name="T62" fmla="*/ 0 w 20"/>
                  <a:gd name="T63" fmla="*/ 0 h 57"/>
                  <a:gd name="T64" fmla="*/ 0 w 20"/>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7">
                    <a:moveTo>
                      <a:pt x="0" y="46"/>
                    </a:moveTo>
                    <a:lnTo>
                      <a:pt x="3" y="48"/>
                    </a:lnTo>
                    <a:lnTo>
                      <a:pt x="3" y="51"/>
                    </a:lnTo>
                    <a:lnTo>
                      <a:pt x="6" y="54"/>
                    </a:lnTo>
                    <a:lnTo>
                      <a:pt x="8" y="57"/>
                    </a:lnTo>
                    <a:lnTo>
                      <a:pt x="10" y="57"/>
                    </a:lnTo>
                    <a:lnTo>
                      <a:pt x="13" y="57"/>
                    </a:lnTo>
                    <a:lnTo>
                      <a:pt x="15" y="57"/>
                    </a:lnTo>
                    <a:lnTo>
                      <a:pt x="18" y="54"/>
                    </a:lnTo>
                    <a:lnTo>
                      <a:pt x="20" y="51"/>
                    </a:lnTo>
                    <a:lnTo>
                      <a:pt x="20" y="48"/>
                    </a:lnTo>
                    <a:lnTo>
                      <a:pt x="20" y="17"/>
                    </a:lnTo>
                    <a:lnTo>
                      <a:pt x="20" y="9"/>
                    </a:lnTo>
                    <a:lnTo>
                      <a:pt x="20" y="6"/>
                    </a:lnTo>
                    <a:lnTo>
                      <a:pt x="18" y="3"/>
                    </a:lnTo>
                    <a:lnTo>
                      <a:pt x="15" y="3"/>
                    </a:lnTo>
                    <a:lnTo>
                      <a:pt x="13" y="0"/>
                    </a:lnTo>
                    <a:lnTo>
                      <a:pt x="10" y="0"/>
                    </a:lnTo>
                    <a:lnTo>
                      <a:pt x="8" y="3"/>
                    </a:lnTo>
                    <a:lnTo>
                      <a:pt x="6" y="3"/>
                    </a:lnTo>
                    <a:lnTo>
                      <a:pt x="3" y="6"/>
                    </a:lnTo>
                    <a:lnTo>
                      <a:pt x="3" y="9"/>
                    </a:lnTo>
                    <a:lnTo>
                      <a:pt x="0" y="15"/>
                    </a:lnTo>
                    <a:lnTo>
                      <a:pt x="0" y="46"/>
                    </a:lnTo>
                    <a:close/>
                  </a:path>
                </a:pathLst>
              </a:custGeom>
              <a:solidFill>
                <a:srgbClr val="000000"/>
              </a:solidFill>
              <a:ln w="6350">
                <a:solidFill>
                  <a:srgbClr val="000000"/>
                </a:solidFill>
                <a:prstDash val="solid"/>
                <a:round/>
                <a:headEnd/>
                <a:tailEnd/>
              </a:ln>
            </p:spPr>
            <p:txBody>
              <a:bodyPr/>
              <a:lstStyle/>
              <a:p>
                <a:endParaRPr lang="de-DE"/>
              </a:p>
            </p:txBody>
          </p:sp>
          <p:sp>
            <p:nvSpPr>
              <p:cNvPr id="44021" name="Line 693"/>
              <p:cNvSpPr>
                <a:spLocks noChangeShapeType="1"/>
              </p:cNvSpPr>
              <p:nvPr/>
            </p:nvSpPr>
            <p:spPr bwMode="auto">
              <a:xfrm>
                <a:off x="2130" y="22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22" name="Freeform 694"/>
              <p:cNvSpPr>
                <a:spLocks/>
              </p:cNvSpPr>
              <p:nvPr/>
            </p:nvSpPr>
            <p:spPr bwMode="auto">
              <a:xfrm>
                <a:off x="2128" y="2274"/>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8" y="3"/>
                    </a:lnTo>
                    <a:lnTo>
                      <a:pt x="6" y="3"/>
                    </a:lnTo>
                    <a:lnTo>
                      <a:pt x="3" y="6"/>
                    </a:lnTo>
                    <a:lnTo>
                      <a:pt x="3" y="9"/>
                    </a:lnTo>
                    <a:lnTo>
                      <a:pt x="0" y="11"/>
                    </a:lnTo>
                    <a:lnTo>
                      <a:pt x="3" y="15"/>
                    </a:lnTo>
                    <a:lnTo>
                      <a:pt x="3" y="17"/>
                    </a:lnTo>
                    <a:lnTo>
                      <a:pt x="6" y="21"/>
                    </a:lnTo>
                    <a:lnTo>
                      <a:pt x="6" y="23"/>
                    </a:lnTo>
                    <a:lnTo>
                      <a:pt x="8" y="23"/>
                    </a:lnTo>
                    <a:lnTo>
                      <a:pt x="10" y="23"/>
                    </a:lnTo>
                    <a:lnTo>
                      <a:pt x="25" y="23"/>
                    </a:lnTo>
                    <a:lnTo>
                      <a:pt x="30" y="23"/>
                    </a:lnTo>
                    <a:lnTo>
                      <a:pt x="33" y="23"/>
                    </a:lnTo>
                    <a:lnTo>
                      <a:pt x="35" y="21"/>
                    </a:lnTo>
                    <a:lnTo>
                      <a:pt x="35" y="17"/>
                    </a:lnTo>
                    <a:lnTo>
                      <a:pt x="38" y="17"/>
                    </a:lnTo>
                    <a:lnTo>
                      <a:pt x="38" y="15"/>
                    </a:lnTo>
                    <a:lnTo>
                      <a:pt x="38" y="11"/>
                    </a:lnTo>
                    <a:lnTo>
                      <a:pt x="38" y="9"/>
                    </a:lnTo>
                    <a:lnTo>
                      <a:pt x="35" y="6"/>
                    </a:lnTo>
                    <a:lnTo>
                      <a:pt x="35" y="3"/>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23" name="Line 695"/>
              <p:cNvSpPr>
                <a:spLocks noChangeShapeType="1"/>
              </p:cNvSpPr>
              <p:nvPr/>
            </p:nvSpPr>
            <p:spPr bwMode="auto">
              <a:xfrm>
                <a:off x="2132" y="227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24" name="Freeform 696"/>
              <p:cNvSpPr>
                <a:spLocks/>
              </p:cNvSpPr>
              <p:nvPr/>
            </p:nvSpPr>
            <p:spPr bwMode="auto">
              <a:xfrm>
                <a:off x="2132" y="2266"/>
                <a:ext cx="6" cy="13"/>
              </a:xfrm>
              <a:custGeom>
                <a:avLst/>
                <a:gdLst>
                  <a:gd name="T0" fmla="*/ 0 w 20"/>
                  <a:gd name="T1" fmla="*/ 0 h 54"/>
                  <a:gd name="T2" fmla="*/ 0 w 20"/>
                  <a:gd name="T3" fmla="*/ 0 h 54"/>
                  <a:gd name="T4" fmla="*/ 0 w 20"/>
                  <a:gd name="T5" fmla="*/ 0 h 54"/>
                  <a:gd name="T6" fmla="*/ 0 w 20"/>
                  <a:gd name="T7" fmla="*/ 0 h 54"/>
                  <a:gd name="T8" fmla="*/ 0 w 20"/>
                  <a:gd name="T9" fmla="*/ 0 h 54"/>
                  <a:gd name="T10" fmla="*/ 0 w 20"/>
                  <a:gd name="T11" fmla="*/ 0 h 54"/>
                  <a:gd name="T12" fmla="*/ 0 w 20"/>
                  <a:gd name="T13" fmla="*/ 0 h 54"/>
                  <a:gd name="T14" fmla="*/ 0 w 20"/>
                  <a:gd name="T15" fmla="*/ 0 h 54"/>
                  <a:gd name="T16" fmla="*/ 0 w 20"/>
                  <a:gd name="T17" fmla="*/ 0 h 54"/>
                  <a:gd name="T18" fmla="*/ 0 w 20"/>
                  <a:gd name="T19" fmla="*/ 0 h 54"/>
                  <a:gd name="T20" fmla="*/ 0 w 20"/>
                  <a:gd name="T21" fmla="*/ 0 h 54"/>
                  <a:gd name="T22" fmla="*/ 0 w 20"/>
                  <a:gd name="T23" fmla="*/ 0 h 54"/>
                  <a:gd name="T24" fmla="*/ 0 w 20"/>
                  <a:gd name="T25" fmla="*/ 0 h 54"/>
                  <a:gd name="T26" fmla="*/ 0 w 20"/>
                  <a:gd name="T27" fmla="*/ 0 h 54"/>
                  <a:gd name="T28" fmla="*/ 0 w 20"/>
                  <a:gd name="T29" fmla="*/ 0 h 54"/>
                  <a:gd name="T30" fmla="*/ 0 w 20"/>
                  <a:gd name="T31" fmla="*/ 0 h 54"/>
                  <a:gd name="T32" fmla="*/ 0 w 20"/>
                  <a:gd name="T33" fmla="*/ 0 h 54"/>
                  <a:gd name="T34" fmla="*/ 0 w 20"/>
                  <a:gd name="T35" fmla="*/ 0 h 54"/>
                  <a:gd name="T36" fmla="*/ 0 w 20"/>
                  <a:gd name="T37" fmla="*/ 0 h 54"/>
                  <a:gd name="T38" fmla="*/ 0 w 20"/>
                  <a:gd name="T39" fmla="*/ 0 h 54"/>
                  <a:gd name="T40" fmla="*/ 0 w 20"/>
                  <a:gd name="T41" fmla="*/ 0 h 54"/>
                  <a:gd name="T42" fmla="*/ 0 w 20"/>
                  <a:gd name="T43" fmla="*/ 0 h 54"/>
                  <a:gd name="T44" fmla="*/ 0 w 20"/>
                  <a:gd name="T45" fmla="*/ 0 h 54"/>
                  <a:gd name="T46" fmla="*/ 0 w 20"/>
                  <a:gd name="T47" fmla="*/ 0 h 54"/>
                  <a:gd name="T48" fmla="*/ 0 w 20"/>
                  <a:gd name="T49" fmla="*/ 0 h 54"/>
                  <a:gd name="T50" fmla="*/ 0 w 20"/>
                  <a:gd name="T51" fmla="*/ 0 h 54"/>
                  <a:gd name="T52" fmla="*/ 0 w 20"/>
                  <a:gd name="T53" fmla="*/ 0 h 54"/>
                  <a:gd name="T54" fmla="*/ 0 w 20"/>
                  <a:gd name="T55" fmla="*/ 0 h 54"/>
                  <a:gd name="T56" fmla="*/ 0 w 20"/>
                  <a:gd name="T57" fmla="*/ 0 h 54"/>
                  <a:gd name="T58" fmla="*/ 0 w 20"/>
                  <a:gd name="T59" fmla="*/ 0 h 54"/>
                  <a:gd name="T60" fmla="*/ 0 w 20"/>
                  <a:gd name="T61" fmla="*/ 0 h 54"/>
                  <a:gd name="T62" fmla="*/ 0 w 20"/>
                  <a:gd name="T63" fmla="*/ 0 h 54"/>
                  <a:gd name="T64" fmla="*/ 0 w 20"/>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4">
                    <a:moveTo>
                      <a:pt x="0" y="42"/>
                    </a:moveTo>
                    <a:lnTo>
                      <a:pt x="0" y="46"/>
                    </a:lnTo>
                    <a:lnTo>
                      <a:pt x="0" y="48"/>
                    </a:lnTo>
                    <a:lnTo>
                      <a:pt x="2" y="48"/>
                    </a:lnTo>
                    <a:lnTo>
                      <a:pt x="2" y="52"/>
                    </a:lnTo>
                    <a:lnTo>
                      <a:pt x="5" y="54"/>
                    </a:lnTo>
                    <a:lnTo>
                      <a:pt x="7" y="54"/>
                    </a:lnTo>
                    <a:lnTo>
                      <a:pt x="10" y="54"/>
                    </a:lnTo>
                    <a:lnTo>
                      <a:pt x="12" y="54"/>
                    </a:lnTo>
                    <a:lnTo>
                      <a:pt x="15" y="54"/>
                    </a:lnTo>
                    <a:lnTo>
                      <a:pt x="17" y="52"/>
                    </a:lnTo>
                    <a:lnTo>
                      <a:pt x="17" y="48"/>
                    </a:lnTo>
                    <a:lnTo>
                      <a:pt x="20" y="48"/>
                    </a:lnTo>
                    <a:lnTo>
                      <a:pt x="20" y="46"/>
                    </a:lnTo>
                    <a:lnTo>
                      <a:pt x="20" y="14"/>
                    </a:lnTo>
                    <a:lnTo>
                      <a:pt x="20" y="8"/>
                    </a:lnTo>
                    <a:lnTo>
                      <a:pt x="20" y="6"/>
                    </a:lnTo>
                    <a:lnTo>
                      <a:pt x="17" y="3"/>
                    </a:lnTo>
                    <a:lnTo>
                      <a:pt x="15" y="0"/>
                    </a:lnTo>
                    <a:lnTo>
                      <a:pt x="12" y="0"/>
                    </a:lnTo>
                    <a:lnTo>
                      <a:pt x="10" y="0"/>
                    </a:lnTo>
                    <a:lnTo>
                      <a:pt x="7" y="0"/>
                    </a:lnTo>
                    <a:lnTo>
                      <a:pt x="5" y="0"/>
                    </a:lnTo>
                    <a:lnTo>
                      <a:pt x="2" y="3"/>
                    </a:lnTo>
                    <a:lnTo>
                      <a:pt x="0" y="6"/>
                    </a:lnTo>
                    <a:lnTo>
                      <a:pt x="0" y="12"/>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4025" name="Line 697"/>
              <p:cNvSpPr>
                <a:spLocks noChangeShapeType="1"/>
              </p:cNvSpPr>
              <p:nvPr/>
            </p:nvSpPr>
            <p:spPr bwMode="auto">
              <a:xfrm>
                <a:off x="2135" y="22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26" name="Freeform 698"/>
              <p:cNvSpPr>
                <a:spLocks/>
              </p:cNvSpPr>
              <p:nvPr/>
            </p:nvSpPr>
            <p:spPr bwMode="auto">
              <a:xfrm>
                <a:off x="2132" y="2266"/>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3"/>
                    </a:lnTo>
                    <a:lnTo>
                      <a:pt x="0" y="6"/>
                    </a:lnTo>
                    <a:lnTo>
                      <a:pt x="0" y="8"/>
                    </a:lnTo>
                    <a:lnTo>
                      <a:pt x="0" y="12"/>
                    </a:lnTo>
                    <a:lnTo>
                      <a:pt x="0" y="14"/>
                    </a:lnTo>
                    <a:lnTo>
                      <a:pt x="2" y="17"/>
                    </a:lnTo>
                    <a:lnTo>
                      <a:pt x="5" y="20"/>
                    </a:lnTo>
                    <a:lnTo>
                      <a:pt x="7" y="23"/>
                    </a:lnTo>
                    <a:lnTo>
                      <a:pt x="22" y="23"/>
                    </a:lnTo>
                    <a:lnTo>
                      <a:pt x="27" y="23"/>
                    </a:lnTo>
                    <a:lnTo>
                      <a:pt x="30" y="20"/>
                    </a:lnTo>
                    <a:lnTo>
                      <a:pt x="32" y="20"/>
                    </a:lnTo>
                    <a:lnTo>
                      <a:pt x="32" y="17"/>
                    </a:lnTo>
                    <a:lnTo>
                      <a:pt x="35" y="17"/>
                    </a:lnTo>
                    <a:lnTo>
                      <a:pt x="35" y="14"/>
                    </a:lnTo>
                    <a:lnTo>
                      <a:pt x="35" y="12"/>
                    </a:lnTo>
                    <a:lnTo>
                      <a:pt x="35" y="8"/>
                    </a:lnTo>
                    <a:lnTo>
                      <a:pt x="35" y="6"/>
                    </a:lnTo>
                    <a:lnTo>
                      <a:pt x="35" y="3"/>
                    </a:lnTo>
                    <a:lnTo>
                      <a:pt x="32" y="3"/>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27" name="Line 699"/>
              <p:cNvSpPr>
                <a:spLocks noChangeShapeType="1"/>
              </p:cNvSpPr>
              <p:nvPr/>
            </p:nvSpPr>
            <p:spPr bwMode="auto">
              <a:xfrm>
                <a:off x="2136" y="226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28" name="Freeform 700"/>
              <p:cNvSpPr>
                <a:spLocks/>
              </p:cNvSpPr>
              <p:nvPr/>
            </p:nvSpPr>
            <p:spPr bwMode="auto">
              <a:xfrm>
                <a:off x="2136" y="2263"/>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2" y="25"/>
                    </a:lnTo>
                    <a:lnTo>
                      <a:pt x="2" y="28"/>
                    </a:lnTo>
                    <a:lnTo>
                      <a:pt x="5" y="31"/>
                    </a:lnTo>
                    <a:lnTo>
                      <a:pt x="7" y="31"/>
                    </a:lnTo>
                    <a:lnTo>
                      <a:pt x="10" y="34"/>
                    </a:lnTo>
                    <a:lnTo>
                      <a:pt x="12" y="34"/>
                    </a:lnTo>
                    <a:lnTo>
                      <a:pt x="15" y="31"/>
                    </a:lnTo>
                    <a:lnTo>
                      <a:pt x="17" y="31"/>
                    </a:lnTo>
                    <a:lnTo>
                      <a:pt x="17" y="28"/>
                    </a:lnTo>
                    <a:lnTo>
                      <a:pt x="20" y="28"/>
                    </a:lnTo>
                    <a:lnTo>
                      <a:pt x="20" y="25"/>
                    </a:lnTo>
                    <a:lnTo>
                      <a:pt x="20" y="23"/>
                    </a:lnTo>
                    <a:lnTo>
                      <a:pt x="20" y="14"/>
                    </a:lnTo>
                    <a:lnTo>
                      <a:pt x="20" y="8"/>
                    </a:lnTo>
                    <a:lnTo>
                      <a:pt x="20" y="6"/>
                    </a:lnTo>
                    <a:lnTo>
                      <a:pt x="17" y="2"/>
                    </a:lnTo>
                    <a:lnTo>
                      <a:pt x="17" y="0"/>
                    </a:lnTo>
                    <a:lnTo>
                      <a:pt x="15" y="0"/>
                    </a:lnTo>
                    <a:lnTo>
                      <a:pt x="12" y="0"/>
                    </a:lnTo>
                    <a:lnTo>
                      <a:pt x="10" y="0"/>
                    </a:lnTo>
                    <a:lnTo>
                      <a:pt x="7" y="0"/>
                    </a:lnTo>
                    <a:lnTo>
                      <a:pt x="5" y="0"/>
                    </a:lnTo>
                    <a:lnTo>
                      <a:pt x="2" y="2"/>
                    </a:lnTo>
                    <a:lnTo>
                      <a:pt x="2"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29" name="Line 701"/>
              <p:cNvSpPr>
                <a:spLocks noChangeShapeType="1"/>
              </p:cNvSpPr>
              <p:nvPr/>
            </p:nvSpPr>
            <p:spPr bwMode="auto">
              <a:xfrm>
                <a:off x="2139" y="226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30" name="Freeform 702"/>
              <p:cNvSpPr>
                <a:spLocks/>
              </p:cNvSpPr>
              <p:nvPr/>
            </p:nvSpPr>
            <p:spPr bwMode="auto">
              <a:xfrm>
                <a:off x="2136" y="2263"/>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7" y="0"/>
                    </a:lnTo>
                    <a:lnTo>
                      <a:pt x="5" y="0"/>
                    </a:lnTo>
                    <a:lnTo>
                      <a:pt x="2" y="2"/>
                    </a:lnTo>
                    <a:lnTo>
                      <a:pt x="2" y="6"/>
                    </a:lnTo>
                    <a:lnTo>
                      <a:pt x="0" y="8"/>
                    </a:lnTo>
                    <a:lnTo>
                      <a:pt x="0" y="11"/>
                    </a:lnTo>
                    <a:lnTo>
                      <a:pt x="0" y="14"/>
                    </a:lnTo>
                    <a:lnTo>
                      <a:pt x="2" y="14"/>
                    </a:lnTo>
                    <a:lnTo>
                      <a:pt x="2" y="17"/>
                    </a:lnTo>
                    <a:lnTo>
                      <a:pt x="2" y="19"/>
                    </a:lnTo>
                    <a:lnTo>
                      <a:pt x="5" y="19"/>
                    </a:lnTo>
                    <a:lnTo>
                      <a:pt x="7" y="19"/>
                    </a:lnTo>
                    <a:lnTo>
                      <a:pt x="10" y="23"/>
                    </a:lnTo>
                    <a:lnTo>
                      <a:pt x="26" y="23"/>
                    </a:lnTo>
                    <a:lnTo>
                      <a:pt x="31" y="23"/>
                    </a:lnTo>
                    <a:lnTo>
                      <a:pt x="31" y="19"/>
                    </a:lnTo>
                    <a:lnTo>
                      <a:pt x="33" y="19"/>
                    </a:lnTo>
                    <a:lnTo>
                      <a:pt x="36" y="19"/>
                    </a:lnTo>
                    <a:lnTo>
                      <a:pt x="36" y="17"/>
                    </a:lnTo>
                    <a:lnTo>
                      <a:pt x="36" y="14"/>
                    </a:lnTo>
                    <a:lnTo>
                      <a:pt x="38" y="14"/>
                    </a:lnTo>
                    <a:lnTo>
                      <a:pt x="38" y="11"/>
                    </a:lnTo>
                    <a:lnTo>
                      <a:pt x="38" y="8"/>
                    </a:lnTo>
                    <a:lnTo>
                      <a:pt x="36" y="6"/>
                    </a:lnTo>
                    <a:lnTo>
                      <a:pt x="36" y="2"/>
                    </a:lnTo>
                    <a:lnTo>
                      <a:pt x="33"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31" name="Line 703"/>
              <p:cNvSpPr>
                <a:spLocks noChangeShapeType="1"/>
              </p:cNvSpPr>
              <p:nvPr/>
            </p:nvSpPr>
            <p:spPr bwMode="auto">
              <a:xfrm>
                <a:off x="2141" y="22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32" name="Freeform 704"/>
              <p:cNvSpPr>
                <a:spLocks/>
              </p:cNvSpPr>
              <p:nvPr/>
            </p:nvSpPr>
            <p:spPr bwMode="auto">
              <a:xfrm>
                <a:off x="2141" y="2255"/>
                <a:ext cx="5" cy="14"/>
              </a:xfrm>
              <a:custGeom>
                <a:avLst/>
                <a:gdLst>
                  <a:gd name="T0" fmla="*/ 0 w 21"/>
                  <a:gd name="T1" fmla="*/ 0 h 57"/>
                  <a:gd name="T2" fmla="*/ 0 w 21"/>
                  <a:gd name="T3" fmla="*/ 0 h 57"/>
                  <a:gd name="T4" fmla="*/ 0 w 21"/>
                  <a:gd name="T5" fmla="*/ 0 h 57"/>
                  <a:gd name="T6" fmla="*/ 0 w 21"/>
                  <a:gd name="T7" fmla="*/ 0 h 57"/>
                  <a:gd name="T8" fmla="*/ 0 w 21"/>
                  <a:gd name="T9" fmla="*/ 0 h 57"/>
                  <a:gd name="T10" fmla="*/ 0 w 21"/>
                  <a:gd name="T11" fmla="*/ 0 h 57"/>
                  <a:gd name="T12" fmla="*/ 0 w 21"/>
                  <a:gd name="T13" fmla="*/ 0 h 57"/>
                  <a:gd name="T14" fmla="*/ 0 w 21"/>
                  <a:gd name="T15" fmla="*/ 0 h 57"/>
                  <a:gd name="T16" fmla="*/ 0 w 21"/>
                  <a:gd name="T17" fmla="*/ 0 h 57"/>
                  <a:gd name="T18" fmla="*/ 0 w 21"/>
                  <a:gd name="T19" fmla="*/ 0 h 57"/>
                  <a:gd name="T20" fmla="*/ 0 w 21"/>
                  <a:gd name="T21" fmla="*/ 0 h 57"/>
                  <a:gd name="T22" fmla="*/ 0 w 21"/>
                  <a:gd name="T23" fmla="*/ 0 h 57"/>
                  <a:gd name="T24" fmla="*/ 0 w 21"/>
                  <a:gd name="T25" fmla="*/ 0 h 57"/>
                  <a:gd name="T26" fmla="*/ 0 w 21"/>
                  <a:gd name="T27" fmla="*/ 0 h 57"/>
                  <a:gd name="T28" fmla="*/ 0 w 21"/>
                  <a:gd name="T29" fmla="*/ 0 h 57"/>
                  <a:gd name="T30" fmla="*/ 0 w 21"/>
                  <a:gd name="T31" fmla="*/ 0 h 57"/>
                  <a:gd name="T32" fmla="*/ 0 w 21"/>
                  <a:gd name="T33" fmla="*/ 0 h 57"/>
                  <a:gd name="T34" fmla="*/ 0 w 21"/>
                  <a:gd name="T35" fmla="*/ 0 h 57"/>
                  <a:gd name="T36" fmla="*/ 0 w 21"/>
                  <a:gd name="T37" fmla="*/ 0 h 57"/>
                  <a:gd name="T38" fmla="*/ 0 w 21"/>
                  <a:gd name="T39" fmla="*/ 0 h 57"/>
                  <a:gd name="T40" fmla="*/ 0 w 21"/>
                  <a:gd name="T41" fmla="*/ 0 h 57"/>
                  <a:gd name="T42" fmla="*/ 0 w 21"/>
                  <a:gd name="T43" fmla="*/ 0 h 57"/>
                  <a:gd name="T44" fmla="*/ 0 w 21"/>
                  <a:gd name="T45" fmla="*/ 0 h 57"/>
                  <a:gd name="T46" fmla="*/ 0 w 21"/>
                  <a:gd name="T47" fmla="*/ 0 h 57"/>
                  <a:gd name="T48" fmla="*/ 0 w 21"/>
                  <a:gd name="T49" fmla="*/ 0 h 57"/>
                  <a:gd name="T50" fmla="*/ 0 w 21"/>
                  <a:gd name="T51" fmla="*/ 0 h 57"/>
                  <a:gd name="T52" fmla="*/ 0 w 21"/>
                  <a:gd name="T53" fmla="*/ 0 h 57"/>
                  <a:gd name="T54" fmla="*/ 0 w 21"/>
                  <a:gd name="T55" fmla="*/ 0 h 57"/>
                  <a:gd name="T56" fmla="*/ 0 w 21"/>
                  <a:gd name="T57" fmla="*/ 0 h 57"/>
                  <a:gd name="T58" fmla="*/ 0 w 21"/>
                  <a:gd name="T59" fmla="*/ 0 h 57"/>
                  <a:gd name="T60" fmla="*/ 0 w 21"/>
                  <a:gd name="T61" fmla="*/ 0 h 57"/>
                  <a:gd name="T62" fmla="*/ 0 w 21"/>
                  <a:gd name="T63" fmla="*/ 0 h 57"/>
                  <a:gd name="T64" fmla="*/ 0 w 21"/>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0" y="45"/>
                    </a:moveTo>
                    <a:lnTo>
                      <a:pt x="0" y="48"/>
                    </a:lnTo>
                    <a:lnTo>
                      <a:pt x="0" y="51"/>
                    </a:lnTo>
                    <a:lnTo>
                      <a:pt x="3" y="53"/>
                    </a:lnTo>
                    <a:lnTo>
                      <a:pt x="5" y="53"/>
                    </a:lnTo>
                    <a:lnTo>
                      <a:pt x="9" y="57"/>
                    </a:lnTo>
                    <a:lnTo>
                      <a:pt x="11" y="57"/>
                    </a:lnTo>
                    <a:lnTo>
                      <a:pt x="14" y="57"/>
                    </a:lnTo>
                    <a:lnTo>
                      <a:pt x="14" y="53"/>
                    </a:lnTo>
                    <a:lnTo>
                      <a:pt x="16" y="53"/>
                    </a:lnTo>
                    <a:lnTo>
                      <a:pt x="19" y="53"/>
                    </a:lnTo>
                    <a:lnTo>
                      <a:pt x="19" y="51"/>
                    </a:lnTo>
                    <a:lnTo>
                      <a:pt x="19" y="48"/>
                    </a:lnTo>
                    <a:lnTo>
                      <a:pt x="21" y="48"/>
                    </a:lnTo>
                    <a:lnTo>
                      <a:pt x="21" y="17"/>
                    </a:lnTo>
                    <a:lnTo>
                      <a:pt x="21" y="9"/>
                    </a:lnTo>
                    <a:lnTo>
                      <a:pt x="19" y="9"/>
                    </a:lnTo>
                    <a:lnTo>
                      <a:pt x="19" y="5"/>
                    </a:lnTo>
                    <a:lnTo>
                      <a:pt x="19" y="3"/>
                    </a:lnTo>
                    <a:lnTo>
                      <a:pt x="16" y="3"/>
                    </a:lnTo>
                    <a:lnTo>
                      <a:pt x="14" y="0"/>
                    </a:lnTo>
                    <a:lnTo>
                      <a:pt x="11" y="0"/>
                    </a:lnTo>
                    <a:lnTo>
                      <a:pt x="9" y="0"/>
                    </a:lnTo>
                    <a:lnTo>
                      <a:pt x="5" y="0"/>
                    </a:lnTo>
                    <a:lnTo>
                      <a:pt x="5" y="3"/>
                    </a:lnTo>
                    <a:lnTo>
                      <a:pt x="3" y="3"/>
                    </a:lnTo>
                    <a:lnTo>
                      <a:pt x="0" y="5"/>
                    </a:lnTo>
                    <a:lnTo>
                      <a:pt x="0" y="9"/>
                    </a:lnTo>
                    <a:lnTo>
                      <a:pt x="0" y="14"/>
                    </a:lnTo>
                    <a:lnTo>
                      <a:pt x="0" y="45"/>
                    </a:lnTo>
                    <a:close/>
                  </a:path>
                </a:pathLst>
              </a:custGeom>
              <a:solidFill>
                <a:srgbClr val="000000"/>
              </a:solidFill>
              <a:ln w="6350">
                <a:solidFill>
                  <a:srgbClr val="000000"/>
                </a:solidFill>
                <a:prstDash val="solid"/>
                <a:round/>
                <a:headEnd/>
                <a:tailEnd/>
              </a:ln>
            </p:spPr>
            <p:txBody>
              <a:bodyPr/>
              <a:lstStyle/>
              <a:p>
                <a:endParaRPr lang="de-DE"/>
              </a:p>
            </p:txBody>
          </p:sp>
          <p:sp>
            <p:nvSpPr>
              <p:cNvPr id="44033" name="Line 705"/>
              <p:cNvSpPr>
                <a:spLocks noChangeShapeType="1"/>
              </p:cNvSpPr>
              <p:nvPr/>
            </p:nvSpPr>
            <p:spPr bwMode="auto">
              <a:xfrm>
                <a:off x="2143" y="225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34" name="Freeform 706"/>
              <p:cNvSpPr>
                <a:spLocks/>
              </p:cNvSpPr>
              <p:nvPr/>
            </p:nvSpPr>
            <p:spPr bwMode="auto">
              <a:xfrm>
                <a:off x="2141" y="2255"/>
                <a:ext cx="9" cy="5"/>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1" y="0"/>
                    </a:moveTo>
                    <a:lnTo>
                      <a:pt x="9" y="0"/>
                    </a:lnTo>
                    <a:lnTo>
                      <a:pt x="5" y="0"/>
                    </a:lnTo>
                    <a:lnTo>
                      <a:pt x="5" y="3"/>
                    </a:lnTo>
                    <a:lnTo>
                      <a:pt x="3" y="3"/>
                    </a:lnTo>
                    <a:lnTo>
                      <a:pt x="0" y="5"/>
                    </a:lnTo>
                    <a:lnTo>
                      <a:pt x="0" y="9"/>
                    </a:lnTo>
                    <a:lnTo>
                      <a:pt x="0" y="11"/>
                    </a:lnTo>
                    <a:lnTo>
                      <a:pt x="0" y="14"/>
                    </a:lnTo>
                    <a:lnTo>
                      <a:pt x="0" y="17"/>
                    </a:lnTo>
                    <a:lnTo>
                      <a:pt x="3" y="20"/>
                    </a:lnTo>
                    <a:lnTo>
                      <a:pt x="5" y="20"/>
                    </a:lnTo>
                    <a:lnTo>
                      <a:pt x="5" y="22"/>
                    </a:lnTo>
                    <a:lnTo>
                      <a:pt x="9" y="22"/>
                    </a:lnTo>
                    <a:lnTo>
                      <a:pt x="24" y="22"/>
                    </a:lnTo>
                    <a:lnTo>
                      <a:pt x="29" y="22"/>
                    </a:lnTo>
                    <a:lnTo>
                      <a:pt x="31" y="22"/>
                    </a:lnTo>
                    <a:lnTo>
                      <a:pt x="31" y="20"/>
                    </a:lnTo>
                    <a:lnTo>
                      <a:pt x="33" y="20"/>
                    </a:lnTo>
                    <a:lnTo>
                      <a:pt x="36" y="17"/>
                    </a:lnTo>
                    <a:lnTo>
                      <a:pt x="36" y="14"/>
                    </a:lnTo>
                    <a:lnTo>
                      <a:pt x="36" y="11"/>
                    </a:lnTo>
                    <a:lnTo>
                      <a:pt x="36" y="9"/>
                    </a:lnTo>
                    <a:lnTo>
                      <a:pt x="36" y="5"/>
                    </a:lnTo>
                    <a:lnTo>
                      <a:pt x="33" y="3"/>
                    </a:lnTo>
                    <a:lnTo>
                      <a:pt x="31"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035" name="Line 707"/>
              <p:cNvSpPr>
                <a:spLocks noChangeShapeType="1"/>
              </p:cNvSpPr>
              <p:nvPr/>
            </p:nvSpPr>
            <p:spPr bwMode="auto">
              <a:xfrm>
                <a:off x="2144" y="225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36" name="Freeform 708"/>
              <p:cNvSpPr>
                <a:spLocks/>
              </p:cNvSpPr>
              <p:nvPr/>
            </p:nvSpPr>
            <p:spPr bwMode="auto">
              <a:xfrm>
                <a:off x="2144" y="2252"/>
                <a:ext cx="6"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3" y="29"/>
                    </a:lnTo>
                    <a:lnTo>
                      <a:pt x="3" y="32"/>
                    </a:lnTo>
                    <a:lnTo>
                      <a:pt x="5" y="32"/>
                    </a:lnTo>
                    <a:lnTo>
                      <a:pt x="8" y="34"/>
                    </a:lnTo>
                    <a:lnTo>
                      <a:pt x="10" y="34"/>
                    </a:lnTo>
                    <a:lnTo>
                      <a:pt x="13" y="34"/>
                    </a:lnTo>
                    <a:lnTo>
                      <a:pt x="15" y="34"/>
                    </a:lnTo>
                    <a:lnTo>
                      <a:pt x="15" y="32"/>
                    </a:lnTo>
                    <a:lnTo>
                      <a:pt x="17" y="32"/>
                    </a:lnTo>
                    <a:lnTo>
                      <a:pt x="20" y="29"/>
                    </a:lnTo>
                    <a:lnTo>
                      <a:pt x="20" y="26"/>
                    </a:lnTo>
                    <a:lnTo>
                      <a:pt x="20" y="17"/>
                    </a:lnTo>
                    <a:lnTo>
                      <a:pt x="20" y="12"/>
                    </a:lnTo>
                    <a:lnTo>
                      <a:pt x="20" y="9"/>
                    </a:lnTo>
                    <a:lnTo>
                      <a:pt x="20" y="6"/>
                    </a:lnTo>
                    <a:lnTo>
                      <a:pt x="17" y="4"/>
                    </a:lnTo>
                    <a:lnTo>
                      <a:pt x="15" y="4"/>
                    </a:lnTo>
                    <a:lnTo>
                      <a:pt x="13" y="0"/>
                    </a:lnTo>
                    <a:lnTo>
                      <a:pt x="10" y="0"/>
                    </a:lnTo>
                    <a:lnTo>
                      <a:pt x="8" y="0"/>
                    </a:lnTo>
                    <a:lnTo>
                      <a:pt x="8" y="4"/>
                    </a:lnTo>
                    <a:lnTo>
                      <a:pt x="5" y="4"/>
                    </a:lnTo>
                    <a:lnTo>
                      <a:pt x="3" y="4"/>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37" name="Line 709"/>
              <p:cNvSpPr>
                <a:spLocks noChangeShapeType="1"/>
              </p:cNvSpPr>
              <p:nvPr/>
            </p:nvSpPr>
            <p:spPr bwMode="auto">
              <a:xfrm>
                <a:off x="2147" y="22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38" name="Freeform 710"/>
              <p:cNvSpPr>
                <a:spLocks/>
              </p:cNvSpPr>
              <p:nvPr/>
            </p:nvSpPr>
            <p:spPr bwMode="auto">
              <a:xfrm>
                <a:off x="2144" y="2252"/>
                <a:ext cx="10"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8" y="0"/>
                    </a:lnTo>
                    <a:lnTo>
                      <a:pt x="8" y="4"/>
                    </a:lnTo>
                    <a:lnTo>
                      <a:pt x="5" y="4"/>
                    </a:lnTo>
                    <a:lnTo>
                      <a:pt x="3" y="4"/>
                    </a:lnTo>
                    <a:lnTo>
                      <a:pt x="3" y="6"/>
                    </a:lnTo>
                    <a:lnTo>
                      <a:pt x="3" y="9"/>
                    </a:lnTo>
                    <a:lnTo>
                      <a:pt x="0" y="12"/>
                    </a:lnTo>
                    <a:lnTo>
                      <a:pt x="0" y="15"/>
                    </a:lnTo>
                    <a:lnTo>
                      <a:pt x="3" y="17"/>
                    </a:lnTo>
                    <a:lnTo>
                      <a:pt x="3" y="21"/>
                    </a:lnTo>
                    <a:lnTo>
                      <a:pt x="5" y="23"/>
                    </a:lnTo>
                    <a:lnTo>
                      <a:pt x="8" y="23"/>
                    </a:lnTo>
                    <a:lnTo>
                      <a:pt x="22" y="23"/>
                    </a:lnTo>
                    <a:lnTo>
                      <a:pt x="27" y="23"/>
                    </a:lnTo>
                    <a:lnTo>
                      <a:pt x="30" y="23"/>
                    </a:lnTo>
                    <a:lnTo>
                      <a:pt x="32" y="23"/>
                    </a:lnTo>
                    <a:lnTo>
                      <a:pt x="32" y="21"/>
                    </a:lnTo>
                    <a:lnTo>
                      <a:pt x="35" y="21"/>
                    </a:lnTo>
                    <a:lnTo>
                      <a:pt x="35" y="17"/>
                    </a:lnTo>
                    <a:lnTo>
                      <a:pt x="37" y="15"/>
                    </a:lnTo>
                    <a:lnTo>
                      <a:pt x="37" y="12"/>
                    </a:lnTo>
                    <a:lnTo>
                      <a:pt x="35" y="9"/>
                    </a:lnTo>
                    <a:lnTo>
                      <a:pt x="35" y="6"/>
                    </a:lnTo>
                    <a:lnTo>
                      <a:pt x="32" y="4"/>
                    </a:lnTo>
                    <a:lnTo>
                      <a:pt x="30" y="4"/>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39" name="Line 711"/>
              <p:cNvSpPr>
                <a:spLocks noChangeShapeType="1"/>
              </p:cNvSpPr>
              <p:nvPr/>
            </p:nvSpPr>
            <p:spPr bwMode="auto">
              <a:xfrm>
                <a:off x="2149" y="225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40" name="Freeform 712"/>
              <p:cNvSpPr>
                <a:spLocks/>
              </p:cNvSpPr>
              <p:nvPr/>
            </p:nvSpPr>
            <p:spPr bwMode="auto">
              <a:xfrm>
                <a:off x="2149" y="2249"/>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8"/>
                    </a:lnTo>
                    <a:lnTo>
                      <a:pt x="0" y="32"/>
                    </a:lnTo>
                    <a:lnTo>
                      <a:pt x="3" y="32"/>
                    </a:lnTo>
                    <a:lnTo>
                      <a:pt x="3" y="34"/>
                    </a:lnTo>
                    <a:lnTo>
                      <a:pt x="5" y="34"/>
                    </a:lnTo>
                    <a:lnTo>
                      <a:pt x="8" y="34"/>
                    </a:lnTo>
                    <a:lnTo>
                      <a:pt x="10" y="34"/>
                    </a:lnTo>
                    <a:lnTo>
                      <a:pt x="13" y="34"/>
                    </a:lnTo>
                    <a:lnTo>
                      <a:pt x="15" y="34"/>
                    </a:lnTo>
                    <a:lnTo>
                      <a:pt x="15" y="32"/>
                    </a:lnTo>
                    <a:lnTo>
                      <a:pt x="18" y="32"/>
                    </a:lnTo>
                    <a:lnTo>
                      <a:pt x="18" y="28"/>
                    </a:lnTo>
                    <a:lnTo>
                      <a:pt x="20" y="26"/>
                    </a:lnTo>
                    <a:lnTo>
                      <a:pt x="20" y="17"/>
                    </a:lnTo>
                    <a:lnTo>
                      <a:pt x="20" y="11"/>
                    </a:lnTo>
                    <a:lnTo>
                      <a:pt x="18" y="9"/>
                    </a:lnTo>
                    <a:lnTo>
                      <a:pt x="18" y="6"/>
                    </a:lnTo>
                    <a:lnTo>
                      <a:pt x="15" y="6"/>
                    </a:lnTo>
                    <a:lnTo>
                      <a:pt x="15" y="3"/>
                    </a:lnTo>
                    <a:lnTo>
                      <a:pt x="13" y="3"/>
                    </a:lnTo>
                    <a:lnTo>
                      <a:pt x="10" y="0"/>
                    </a:lnTo>
                    <a:lnTo>
                      <a:pt x="8" y="0"/>
                    </a:lnTo>
                    <a:lnTo>
                      <a:pt x="5" y="3"/>
                    </a:lnTo>
                    <a:lnTo>
                      <a:pt x="3" y="3"/>
                    </a:lnTo>
                    <a:lnTo>
                      <a:pt x="3" y="6"/>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41" name="Line 713"/>
              <p:cNvSpPr>
                <a:spLocks noChangeShapeType="1"/>
              </p:cNvSpPr>
              <p:nvPr/>
            </p:nvSpPr>
            <p:spPr bwMode="auto">
              <a:xfrm>
                <a:off x="2151" y="22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42" name="Freeform 714"/>
              <p:cNvSpPr>
                <a:spLocks/>
              </p:cNvSpPr>
              <p:nvPr/>
            </p:nvSpPr>
            <p:spPr bwMode="auto">
              <a:xfrm>
                <a:off x="2149" y="2249"/>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3"/>
                    </a:lnTo>
                    <a:lnTo>
                      <a:pt x="3" y="3"/>
                    </a:lnTo>
                    <a:lnTo>
                      <a:pt x="3" y="6"/>
                    </a:lnTo>
                    <a:lnTo>
                      <a:pt x="0" y="6"/>
                    </a:lnTo>
                    <a:lnTo>
                      <a:pt x="0" y="9"/>
                    </a:lnTo>
                    <a:lnTo>
                      <a:pt x="0" y="11"/>
                    </a:lnTo>
                    <a:lnTo>
                      <a:pt x="0" y="15"/>
                    </a:lnTo>
                    <a:lnTo>
                      <a:pt x="0" y="17"/>
                    </a:lnTo>
                    <a:lnTo>
                      <a:pt x="0" y="20"/>
                    </a:lnTo>
                    <a:lnTo>
                      <a:pt x="3" y="20"/>
                    </a:lnTo>
                    <a:lnTo>
                      <a:pt x="3" y="23"/>
                    </a:lnTo>
                    <a:lnTo>
                      <a:pt x="5" y="23"/>
                    </a:lnTo>
                    <a:lnTo>
                      <a:pt x="8" y="23"/>
                    </a:lnTo>
                    <a:lnTo>
                      <a:pt x="23" y="23"/>
                    </a:lnTo>
                    <a:lnTo>
                      <a:pt x="29" y="23"/>
                    </a:lnTo>
                    <a:lnTo>
                      <a:pt x="31" y="23"/>
                    </a:lnTo>
                    <a:lnTo>
                      <a:pt x="34" y="20"/>
                    </a:lnTo>
                    <a:lnTo>
                      <a:pt x="36" y="17"/>
                    </a:lnTo>
                    <a:lnTo>
                      <a:pt x="36" y="15"/>
                    </a:lnTo>
                    <a:lnTo>
                      <a:pt x="36" y="11"/>
                    </a:lnTo>
                    <a:lnTo>
                      <a:pt x="36" y="9"/>
                    </a:lnTo>
                    <a:lnTo>
                      <a:pt x="34" y="6"/>
                    </a:lnTo>
                    <a:lnTo>
                      <a:pt x="31"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43" name="Line 715"/>
              <p:cNvSpPr>
                <a:spLocks noChangeShapeType="1"/>
              </p:cNvSpPr>
              <p:nvPr/>
            </p:nvSpPr>
            <p:spPr bwMode="auto">
              <a:xfrm>
                <a:off x="2153" y="22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44" name="Freeform 716"/>
              <p:cNvSpPr>
                <a:spLocks/>
              </p:cNvSpPr>
              <p:nvPr/>
            </p:nvSpPr>
            <p:spPr bwMode="auto">
              <a:xfrm>
                <a:off x="2153" y="2241"/>
                <a:ext cx="5" cy="14"/>
              </a:xfrm>
              <a:custGeom>
                <a:avLst/>
                <a:gdLst>
                  <a:gd name="T0" fmla="*/ 0 w 21"/>
                  <a:gd name="T1" fmla="*/ 0 h 54"/>
                  <a:gd name="T2" fmla="*/ 0 w 21"/>
                  <a:gd name="T3" fmla="*/ 0 h 54"/>
                  <a:gd name="T4" fmla="*/ 0 w 21"/>
                  <a:gd name="T5" fmla="*/ 0 h 54"/>
                  <a:gd name="T6" fmla="*/ 0 w 21"/>
                  <a:gd name="T7" fmla="*/ 0 h 54"/>
                  <a:gd name="T8" fmla="*/ 0 w 21"/>
                  <a:gd name="T9" fmla="*/ 0 h 54"/>
                  <a:gd name="T10" fmla="*/ 0 w 21"/>
                  <a:gd name="T11" fmla="*/ 0 h 54"/>
                  <a:gd name="T12" fmla="*/ 0 w 21"/>
                  <a:gd name="T13" fmla="*/ 0 h 54"/>
                  <a:gd name="T14" fmla="*/ 0 w 21"/>
                  <a:gd name="T15" fmla="*/ 0 h 54"/>
                  <a:gd name="T16" fmla="*/ 0 w 21"/>
                  <a:gd name="T17" fmla="*/ 0 h 54"/>
                  <a:gd name="T18" fmla="*/ 0 w 21"/>
                  <a:gd name="T19" fmla="*/ 0 h 54"/>
                  <a:gd name="T20" fmla="*/ 0 w 21"/>
                  <a:gd name="T21" fmla="*/ 0 h 54"/>
                  <a:gd name="T22" fmla="*/ 0 w 21"/>
                  <a:gd name="T23" fmla="*/ 0 h 54"/>
                  <a:gd name="T24" fmla="*/ 0 w 21"/>
                  <a:gd name="T25" fmla="*/ 0 h 54"/>
                  <a:gd name="T26" fmla="*/ 0 w 21"/>
                  <a:gd name="T27" fmla="*/ 0 h 54"/>
                  <a:gd name="T28" fmla="*/ 0 w 21"/>
                  <a:gd name="T29" fmla="*/ 0 h 54"/>
                  <a:gd name="T30" fmla="*/ 0 w 21"/>
                  <a:gd name="T31" fmla="*/ 0 h 54"/>
                  <a:gd name="T32" fmla="*/ 0 w 21"/>
                  <a:gd name="T33" fmla="*/ 0 h 54"/>
                  <a:gd name="T34" fmla="*/ 0 w 21"/>
                  <a:gd name="T35" fmla="*/ 0 h 54"/>
                  <a:gd name="T36" fmla="*/ 0 w 21"/>
                  <a:gd name="T37" fmla="*/ 0 h 54"/>
                  <a:gd name="T38" fmla="*/ 0 w 21"/>
                  <a:gd name="T39" fmla="*/ 0 h 54"/>
                  <a:gd name="T40" fmla="*/ 0 w 21"/>
                  <a:gd name="T41" fmla="*/ 0 h 54"/>
                  <a:gd name="T42" fmla="*/ 0 w 21"/>
                  <a:gd name="T43" fmla="*/ 0 h 54"/>
                  <a:gd name="T44" fmla="*/ 0 w 21"/>
                  <a:gd name="T45" fmla="*/ 0 h 54"/>
                  <a:gd name="T46" fmla="*/ 0 w 21"/>
                  <a:gd name="T47" fmla="*/ 0 h 54"/>
                  <a:gd name="T48" fmla="*/ 0 w 21"/>
                  <a:gd name="T49" fmla="*/ 0 h 54"/>
                  <a:gd name="T50" fmla="*/ 0 w 21"/>
                  <a:gd name="T51" fmla="*/ 0 h 54"/>
                  <a:gd name="T52" fmla="*/ 0 w 21"/>
                  <a:gd name="T53" fmla="*/ 0 h 54"/>
                  <a:gd name="T54" fmla="*/ 0 w 21"/>
                  <a:gd name="T55" fmla="*/ 0 h 54"/>
                  <a:gd name="T56" fmla="*/ 0 w 21"/>
                  <a:gd name="T57" fmla="*/ 0 h 54"/>
                  <a:gd name="T58" fmla="*/ 0 w 21"/>
                  <a:gd name="T59" fmla="*/ 0 h 54"/>
                  <a:gd name="T60" fmla="*/ 0 w 21"/>
                  <a:gd name="T61" fmla="*/ 0 h 54"/>
                  <a:gd name="T62" fmla="*/ 0 w 21"/>
                  <a:gd name="T63" fmla="*/ 0 h 54"/>
                  <a:gd name="T64" fmla="*/ 0 w 2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4">
                    <a:moveTo>
                      <a:pt x="0" y="42"/>
                    </a:moveTo>
                    <a:lnTo>
                      <a:pt x="0" y="46"/>
                    </a:lnTo>
                    <a:lnTo>
                      <a:pt x="0" y="48"/>
                    </a:lnTo>
                    <a:lnTo>
                      <a:pt x="3" y="51"/>
                    </a:lnTo>
                    <a:lnTo>
                      <a:pt x="5" y="54"/>
                    </a:lnTo>
                    <a:lnTo>
                      <a:pt x="8" y="54"/>
                    </a:lnTo>
                    <a:lnTo>
                      <a:pt x="10" y="54"/>
                    </a:lnTo>
                    <a:lnTo>
                      <a:pt x="14" y="54"/>
                    </a:lnTo>
                    <a:lnTo>
                      <a:pt x="16" y="54"/>
                    </a:lnTo>
                    <a:lnTo>
                      <a:pt x="19" y="51"/>
                    </a:lnTo>
                    <a:lnTo>
                      <a:pt x="21" y="48"/>
                    </a:lnTo>
                    <a:lnTo>
                      <a:pt x="21" y="46"/>
                    </a:lnTo>
                    <a:lnTo>
                      <a:pt x="21" y="14"/>
                    </a:lnTo>
                    <a:lnTo>
                      <a:pt x="21" y="8"/>
                    </a:lnTo>
                    <a:lnTo>
                      <a:pt x="21" y="6"/>
                    </a:lnTo>
                    <a:lnTo>
                      <a:pt x="19" y="6"/>
                    </a:lnTo>
                    <a:lnTo>
                      <a:pt x="19" y="3"/>
                    </a:lnTo>
                    <a:lnTo>
                      <a:pt x="16" y="0"/>
                    </a:lnTo>
                    <a:lnTo>
                      <a:pt x="14" y="0"/>
                    </a:lnTo>
                    <a:lnTo>
                      <a:pt x="10" y="0"/>
                    </a:lnTo>
                    <a:lnTo>
                      <a:pt x="8" y="0"/>
                    </a:lnTo>
                    <a:lnTo>
                      <a:pt x="5" y="0"/>
                    </a:lnTo>
                    <a:lnTo>
                      <a:pt x="3" y="3"/>
                    </a:lnTo>
                    <a:lnTo>
                      <a:pt x="3" y="6"/>
                    </a:lnTo>
                    <a:lnTo>
                      <a:pt x="0" y="6"/>
                    </a:lnTo>
                    <a:lnTo>
                      <a:pt x="0" y="11"/>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4045" name="Line 717"/>
              <p:cNvSpPr>
                <a:spLocks noChangeShapeType="1"/>
              </p:cNvSpPr>
              <p:nvPr/>
            </p:nvSpPr>
            <p:spPr bwMode="auto">
              <a:xfrm>
                <a:off x="2155" y="22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46" name="Freeform 718"/>
              <p:cNvSpPr>
                <a:spLocks/>
              </p:cNvSpPr>
              <p:nvPr/>
            </p:nvSpPr>
            <p:spPr bwMode="auto">
              <a:xfrm>
                <a:off x="2153" y="2241"/>
                <a:ext cx="9"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8" y="0"/>
                    </a:lnTo>
                    <a:lnTo>
                      <a:pt x="5" y="0"/>
                    </a:lnTo>
                    <a:lnTo>
                      <a:pt x="3" y="3"/>
                    </a:lnTo>
                    <a:lnTo>
                      <a:pt x="3" y="6"/>
                    </a:lnTo>
                    <a:lnTo>
                      <a:pt x="0" y="6"/>
                    </a:lnTo>
                    <a:lnTo>
                      <a:pt x="0" y="8"/>
                    </a:lnTo>
                    <a:lnTo>
                      <a:pt x="0" y="11"/>
                    </a:lnTo>
                    <a:lnTo>
                      <a:pt x="0" y="14"/>
                    </a:lnTo>
                    <a:lnTo>
                      <a:pt x="3" y="17"/>
                    </a:lnTo>
                    <a:lnTo>
                      <a:pt x="3" y="19"/>
                    </a:lnTo>
                    <a:lnTo>
                      <a:pt x="5" y="19"/>
                    </a:lnTo>
                    <a:lnTo>
                      <a:pt x="8" y="19"/>
                    </a:lnTo>
                    <a:lnTo>
                      <a:pt x="8" y="23"/>
                    </a:lnTo>
                    <a:lnTo>
                      <a:pt x="24" y="23"/>
                    </a:lnTo>
                    <a:lnTo>
                      <a:pt x="29" y="23"/>
                    </a:lnTo>
                    <a:lnTo>
                      <a:pt x="31" y="19"/>
                    </a:lnTo>
                    <a:lnTo>
                      <a:pt x="34" y="19"/>
                    </a:lnTo>
                    <a:lnTo>
                      <a:pt x="36" y="17"/>
                    </a:lnTo>
                    <a:lnTo>
                      <a:pt x="36" y="14"/>
                    </a:lnTo>
                    <a:lnTo>
                      <a:pt x="39" y="11"/>
                    </a:lnTo>
                    <a:lnTo>
                      <a:pt x="36" y="8"/>
                    </a:lnTo>
                    <a:lnTo>
                      <a:pt x="36" y="6"/>
                    </a:lnTo>
                    <a:lnTo>
                      <a:pt x="34" y="3"/>
                    </a:lnTo>
                    <a:lnTo>
                      <a:pt x="34"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47" name="Line 719"/>
              <p:cNvSpPr>
                <a:spLocks noChangeShapeType="1"/>
              </p:cNvSpPr>
              <p:nvPr/>
            </p:nvSpPr>
            <p:spPr bwMode="auto">
              <a:xfrm>
                <a:off x="2157" y="224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48" name="Freeform 720"/>
              <p:cNvSpPr>
                <a:spLocks/>
              </p:cNvSpPr>
              <p:nvPr/>
            </p:nvSpPr>
            <p:spPr bwMode="auto">
              <a:xfrm>
                <a:off x="2157" y="2238"/>
                <a:ext cx="4" cy="9"/>
              </a:xfrm>
              <a:custGeom>
                <a:avLst/>
                <a:gdLst>
                  <a:gd name="T0" fmla="*/ 0 w 17"/>
                  <a:gd name="T1" fmla="*/ 0 h 34"/>
                  <a:gd name="T2" fmla="*/ 0 w 17"/>
                  <a:gd name="T3" fmla="*/ 0 h 34"/>
                  <a:gd name="T4" fmla="*/ 0 w 17"/>
                  <a:gd name="T5" fmla="*/ 0 h 34"/>
                  <a:gd name="T6" fmla="*/ 0 w 17"/>
                  <a:gd name="T7" fmla="*/ 0 h 34"/>
                  <a:gd name="T8" fmla="*/ 0 w 17"/>
                  <a:gd name="T9" fmla="*/ 0 h 34"/>
                  <a:gd name="T10" fmla="*/ 0 w 17"/>
                  <a:gd name="T11" fmla="*/ 0 h 34"/>
                  <a:gd name="T12" fmla="*/ 0 w 17"/>
                  <a:gd name="T13" fmla="*/ 0 h 34"/>
                  <a:gd name="T14" fmla="*/ 0 w 17"/>
                  <a:gd name="T15" fmla="*/ 0 h 34"/>
                  <a:gd name="T16" fmla="*/ 0 w 17"/>
                  <a:gd name="T17" fmla="*/ 0 h 34"/>
                  <a:gd name="T18" fmla="*/ 0 w 17"/>
                  <a:gd name="T19" fmla="*/ 0 h 34"/>
                  <a:gd name="T20" fmla="*/ 0 w 17"/>
                  <a:gd name="T21" fmla="*/ 0 h 34"/>
                  <a:gd name="T22" fmla="*/ 0 w 17"/>
                  <a:gd name="T23" fmla="*/ 0 h 34"/>
                  <a:gd name="T24" fmla="*/ 0 w 17"/>
                  <a:gd name="T25" fmla="*/ 0 h 34"/>
                  <a:gd name="T26" fmla="*/ 0 w 17"/>
                  <a:gd name="T27" fmla="*/ 0 h 34"/>
                  <a:gd name="T28" fmla="*/ 0 w 17"/>
                  <a:gd name="T29" fmla="*/ 0 h 34"/>
                  <a:gd name="T30" fmla="*/ 0 w 17"/>
                  <a:gd name="T31" fmla="*/ 0 h 34"/>
                  <a:gd name="T32" fmla="*/ 0 w 17"/>
                  <a:gd name="T33" fmla="*/ 0 h 34"/>
                  <a:gd name="T34" fmla="*/ 0 w 17"/>
                  <a:gd name="T35" fmla="*/ 0 h 34"/>
                  <a:gd name="T36" fmla="*/ 0 w 17"/>
                  <a:gd name="T37" fmla="*/ 0 h 34"/>
                  <a:gd name="T38" fmla="*/ 0 w 17"/>
                  <a:gd name="T39" fmla="*/ 0 h 34"/>
                  <a:gd name="T40" fmla="*/ 0 w 17"/>
                  <a:gd name="T41" fmla="*/ 0 h 34"/>
                  <a:gd name="T42" fmla="*/ 0 w 17"/>
                  <a:gd name="T43" fmla="*/ 0 h 34"/>
                  <a:gd name="T44" fmla="*/ 0 w 17"/>
                  <a:gd name="T45" fmla="*/ 0 h 34"/>
                  <a:gd name="T46" fmla="*/ 0 w 17"/>
                  <a:gd name="T47" fmla="*/ 0 h 34"/>
                  <a:gd name="T48" fmla="*/ 0 w 17"/>
                  <a:gd name="T49" fmla="*/ 0 h 34"/>
                  <a:gd name="T50" fmla="*/ 0 w 17"/>
                  <a:gd name="T51" fmla="*/ 0 h 34"/>
                  <a:gd name="T52" fmla="*/ 0 w 17"/>
                  <a:gd name="T53" fmla="*/ 0 h 34"/>
                  <a:gd name="T54" fmla="*/ 0 w 17"/>
                  <a:gd name="T55" fmla="*/ 0 h 34"/>
                  <a:gd name="T56" fmla="*/ 0 w 17"/>
                  <a:gd name="T57" fmla="*/ 0 h 34"/>
                  <a:gd name="T58" fmla="*/ 0 w 17"/>
                  <a:gd name="T59" fmla="*/ 0 h 34"/>
                  <a:gd name="T60" fmla="*/ 0 w 17"/>
                  <a:gd name="T61" fmla="*/ 0 h 34"/>
                  <a:gd name="T62" fmla="*/ 0 w 17"/>
                  <a:gd name="T63" fmla="*/ 0 h 34"/>
                  <a:gd name="T64" fmla="*/ 0 w 17"/>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4">
                    <a:moveTo>
                      <a:pt x="0" y="22"/>
                    </a:moveTo>
                    <a:lnTo>
                      <a:pt x="0" y="25"/>
                    </a:lnTo>
                    <a:lnTo>
                      <a:pt x="0" y="28"/>
                    </a:lnTo>
                    <a:lnTo>
                      <a:pt x="2" y="30"/>
                    </a:lnTo>
                    <a:lnTo>
                      <a:pt x="5" y="30"/>
                    </a:lnTo>
                    <a:lnTo>
                      <a:pt x="7" y="34"/>
                    </a:lnTo>
                    <a:lnTo>
                      <a:pt x="10" y="34"/>
                    </a:lnTo>
                    <a:lnTo>
                      <a:pt x="12" y="30"/>
                    </a:lnTo>
                    <a:lnTo>
                      <a:pt x="15" y="30"/>
                    </a:lnTo>
                    <a:lnTo>
                      <a:pt x="17" y="28"/>
                    </a:lnTo>
                    <a:lnTo>
                      <a:pt x="17" y="25"/>
                    </a:lnTo>
                    <a:lnTo>
                      <a:pt x="17" y="17"/>
                    </a:lnTo>
                    <a:lnTo>
                      <a:pt x="17" y="9"/>
                    </a:lnTo>
                    <a:lnTo>
                      <a:pt x="17" y="5"/>
                    </a:lnTo>
                    <a:lnTo>
                      <a:pt x="15" y="3"/>
                    </a:lnTo>
                    <a:lnTo>
                      <a:pt x="12" y="0"/>
                    </a:lnTo>
                    <a:lnTo>
                      <a:pt x="10" y="0"/>
                    </a:lnTo>
                    <a:lnTo>
                      <a:pt x="7" y="0"/>
                    </a:lnTo>
                    <a:lnTo>
                      <a:pt x="5" y="0"/>
                    </a:lnTo>
                    <a:lnTo>
                      <a:pt x="2" y="3"/>
                    </a:lnTo>
                    <a:lnTo>
                      <a:pt x="0" y="5"/>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049" name="Line 721"/>
              <p:cNvSpPr>
                <a:spLocks noChangeShapeType="1"/>
              </p:cNvSpPr>
              <p:nvPr/>
            </p:nvSpPr>
            <p:spPr bwMode="auto">
              <a:xfrm>
                <a:off x="2160" y="22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50" name="Freeform 722"/>
              <p:cNvSpPr>
                <a:spLocks/>
              </p:cNvSpPr>
              <p:nvPr/>
            </p:nvSpPr>
            <p:spPr bwMode="auto">
              <a:xfrm>
                <a:off x="2157" y="2238"/>
                <a:ext cx="25" cy="6"/>
              </a:xfrm>
              <a:custGeom>
                <a:avLst/>
                <a:gdLst>
                  <a:gd name="T0" fmla="*/ 0 w 100"/>
                  <a:gd name="T1" fmla="*/ 0 h 22"/>
                  <a:gd name="T2" fmla="*/ 0 w 100"/>
                  <a:gd name="T3" fmla="*/ 0 h 22"/>
                  <a:gd name="T4" fmla="*/ 0 w 100"/>
                  <a:gd name="T5" fmla="*/ 0 h 22"/>
                  <a:gd name="T6" fmla="*/ 0 w 100"/>
                  <a:gd name="T7" fmla="*/ 0 h 22"/>
                  <a:gd name="T8" fmla="*/ 0 w 100"/>
                  <a:gd name="T9" fmla="*/ 0 h 22"/>
                  <a:gd name="T10" fmla="*/ 0 w 100"/>
                  <a:gd name="T11" fmla="*/ 0 h 22"/>
                  <a:gd name="T12" fmla="*/ 0 w 100"/>
                  <a:gd name="T13" fmla="*/ 0 h 22"/>
                  <a:gd name="T14" fmla="*/ 0 w 100"/>
                  <a:gd name="T15" fmla="*/ 0 h 22"/>
                  <a:gd name="T16" fmla="*/ 0 w 100"/>
                  <a:gd name="T17" fmla="*/ 0 h 22"/>
                  <a:gd name="T18" fmla="*/ 0 w 100"/>
                  <a:gd name="T19" fmla="*/ 0 h 22"/>
                  <a:gd name="T20" fmla="*/ 0 w 100"/>
                  <a:gd name="T21" fmla="*/ 0 h 22"/>
                  <a:gd name="T22" fmla="*/ 0 w 100"/>
                  <a:gd name="T23" fmla="*/ 0 h 22"/>
                  <a:gd name="T24" fmla="*/ 0 w 100"/>
                  <a:gd name="T25" fmla="*/ 0 h 22"/>
                  <a:gd name="T26" fmla="*/ 0 w 100"/>
                  <a:gd name="T27" fmla="*/ 0 h 22"/>
                  <a:gd name="T28" fmla="*/ 0 w 100"/>
                  <a:gd name="T29" fmla="*/ 0 h 22"/>
                  <a:gd name="T30" fmla="*/ 0 w 100"/>
                  <a:gd name="T31" fmla="*/ 0 h 22"/>
                  <a:gd name="T32" fmla="*/ 0 w 100"/>
                  <a:gd name="T33" fmla="*/ 0 h 22"/>
                  <a:gd name="T34" fmla="*/ 0 w 100"/>
                  <a:gd name="T35" fmla="*/ 0 h 22"/>
                  <a:gd name="T36" fmla="*/ 0 w 100"/>
                  <a:gd name="T37" fmla="*/ 0 h 22"/>
                  <a:gd name="T38" fmla="*/ 0 w 100"/>
                  <a:gd name="T39" fmla="*/ 0 h 22"/>
                  <a:gd name="T40" fmla="*/ 0 w 100"/>
                  <a:gd name="T41" fmla="*/ 0 h 22"/>
                  <a:gd name="T42" fmla="*/ 0 w 100"/>
                  <a:gd name="T43" fmla="*/ 0 h 22"/>
                  <a:gd name="T44" fmla="*/ 0 w 100"/>
                  <a:gd name="T45" fmla="*/ 0 h 22"/>
                  <a:gd name="T46" fmla="*/ 0 w 100"/>
                  <a:gd name="T47" fmla="*/ 0 h 22"/>
                  <a:gd name="T48" fmla="*/ 0 w 100"/>
                  <a:gd name="T49" fmla="*/ 0 h 22"/>
                  <a:gd name="T50" fmla="*/ 0 w 100"/>
                  <a:gd name="T51" fmla="*/ 0 h 22"/>
                  <a:gd name="T52" fmla="*/ 0 w 100"/>
                  <a:gd name="T53" fmla="*/ 0 h 22"/>
                  <a:gd name="T54" fmla="*/ 0 w 100"/>
                  <a:gd name="T55" fmla="*/ 0 h 22"/>
                  <a:gd name="T56" fmla="*/ 0 w 100"/>
                  <a:gd name="T57" fmla="*/ 0 h 22"/>
                  <a:gd name="T58" fmla="*/ 0 w 100"/>
                  <a:gd name="T59" fmla="*/ 0 h 22"/>
                  <a:gd name="T60" fmla="*/ 0 w 100"/>
                  <a:gd name="T61" fmla="*/ 0 h 22"/>
                  <a:gd name="T62" fmla="*/ 0 w 100"/>
                  <a:gd name="T63" fmla="*/ 0 h 22"/>
                  <a:gd name="T64" fmla="*/ 0 w 100"/>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22">
                    <a:moveTo>
                      <a:pt x="10" y="0"/>
                    </a:moveTo>
                    <a:lnTo>
                      <a:pt x="7" y="0"/>
                    </a:lnTo>
                    <a:lnTo>
                      <a:pt x="5" y="0"/>
                    </a:lnTo>
                    <a:lnTo>
                      <a:pt x="2" y="3"/>
                    </a:lnTo>
                    <a:lnTo>
                      <a:pt x="0" y="5"/>
                    </a:lnTo>
                    <a:lnTo>
                      <a:pt x="0" y="9"/>
                    </a:lnTo>
                    <a:lnTo>
                      <a:pt x="0" y="11"/>
                    </a:lnTo>
                    <a:lnTo>
                      <a:pt x="0" y="14"/>
                    </a:lnTo>
                    <a:lnTo>
                      <a:pt x="0" y="17"/>
                    </a:lnTo>
                    <a:lnTo>
                      <a:pt x="2" y="19"/>
                    </a:lnTo>
                    <a:lnTo>
                      <a:pt x="5" y="22"/>
                    </a:lnTo>
                    <a:lnTo>
                      <a:pt x="7" y="22"/>
                    </a:lnTo>
                    <a:lnTo>
                      <a:pt x="88" y="22"/>
                    </a:lnTo>
                    <a:lnTo>
                      <a:pt x="90" y="22"/>
                    </a:lnTo>
                    <a:lnTo>
                      <a:pt x="93" y="22"/>
                    </a:lnTo>
                    <a:lnTo>
                      <a:pt x="95" y="19"/>
                    </a:lnTo>
                    <a:lnTo>
                      <a:pt x="98" y="19"/>
                    </a:lnTo>
                    <a:lnTo>
                      <a:pt x="98" y="17"/>
                    </a:lnTo>
                    <a:lnTo>
                      <a:pt x="98" y="14"/>
                    </a:lnTo>
                    <a:lnTo>
                      <a:pt x="100" y="14"/>
                    </a:lnTo>
                    <a:lnTo>
                      <a:pt x="100" y="11"/>
                    </a:lnTo>
                    <a:lnTo>
                      <a:pt x="100" y="9"/>
                    </a:lnTo>
                    <a:lnTo>
                      <a:pt x="98" y="5"/>
                    </a:lnTo>
                    <a:lnTo>
                      <a:pt x="98" y="3"/>
                    </a:lnTo>
                    <a:lnTo>
                      <a:pt x="95" y="3"/>
                    </a:lnTo>
                    <a:lnTo>
                      <a:pt x="93" y="0"/>
                    </a:lnTo>
                    <a:lnTo>
                      <a:pt x="9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51" name="Line 723"/>
              <p:cNvSpPr>
                <a:spLocks noChangeShapeType="1"/>
              </p:cNvSpPr>
              <p:nvPr/>
            </p:nvSpPr>
            <p:spPr bwMode="auto">
              <a:xfrm>
                <a:off x="2177" y="22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52" name="Freeform 724"/>
              <p:cNvSpPr>
                <a:spLocks/>
              </p:cNvSpPr>
              <p:nvPr/>
            </p:nvSpPr>
            <p:spPr bwMode="auto">
              <a:xfrm>
                <a:off x="2177" y="2236"/>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3" y="31"/>
                    </a:lnTo>
                    <a:lnTo>
                      <a:pt x="5" y="34"/>
                    </a:lnTo>
                    <a:lnTo>
                      <a:pt x="8" y="34"/>
                    </a:lnTo>
                    <a:lnTo>
                      <a:pt x="10" y="34"/>
                    </a:lnTo>
                    <a:lnTo>
                      <a:pt x="13" y="34"/>
                    </a:lnTo>
                    <a:lnTo>
                      <a:pt x="15" y="31"/>
                    </a:lnTo>
                    <a:lnTo>
                      <a:pt x="18" y="31"/>
                    </a:lnTo>
                    <a:lnTo>
                      <a:pt x="18" y="29"/>
                    </a:lnTo>
                    <a:lnTo>
                      <a:pt x="18" y="26"/>
                    </a:lnTo>
                    <a:lnTo>
                      <a:pt x="20" y="26"/>
                    </a:lnTo>
                    <a:lnTo>
                      <a:pt x="20" y="17"/>
                    </a:lnTo>
                    <a:lnTo>
                      <a:pt x="20" y="9"/>
                    </a:lnTo>
                    <a:lnTo>
                      <a:pt x="18" y="9"/>
                    </a:lnTo>
                    <a:lnTo>
                      <a:pt x="18" y="6"/>
                    </a:lnTo>
                    <a:lnTo>
                      <a:pt x="18" y="4"/>
                    </a:lnTo>
                    <a:lnTo>
                      <a:pt x="15" y="4"/>
                    </a:lnTo>
                    <a:lnTo>
                      <a:pt x="13" y="0"/>
                    </a:lnTo>
                    <a:lnTo>
                      <a:pt x="10" y="0"/>
                    </a:lnTo>
                    <a:lnTo>
                      <a:pt x="8" y="0"/>
                    </a:lnTo>
                    <a:lnTo>
                      <a:pt x="5" y="0"/>
                    </a:lnTo>
                    <a:lnTo>
                      <a:pt x="3" y="4"/>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53" name="Line 725"/>
              <p:cNvSpPr>
                <a:spLocks noChangeShapeType="1"/>
              </p:cNvSpPr>
              <p:nvPr/>
            </p:nvSpPr>
            <p:spPr bwMode="auto">
              <a:xfrm>
                <a:off x="2180" y="22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54" name="Freeform 726"/>
              <p:cNvSpPr>
                <a:spLocks/>
              </p:cNvSpPr>
              <p:nvPr/>
            </p:nvSpPr>
            <p:spPr bwMode="auto">
              <a:xfrm>
                <a:off x="2177" y="2236"/>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4"/>
                    </a:lnTo>
                    <a:lnTo>
                      <a:pt x="0" y="6"/>
                    </a:lnTo>
                    <a:lnTo>
                      <a:pt x="0" y="9"/>
                    </a:lnTo>
                    <a:lnTo>
                      <a:pt x="0" y="12"/>
                    </a:lnTo>
                    <a:lnTo>
                      <a:pt x="0" y="15"/>
                    </a:lnTo>
                    <a:lnTo>
                      <a:pt x="0" y="17"/>
                    </a:lnTo>
                    <a:lnTo>
                      <a:pt x="3" y="21"/>
                    </a:lnTo>
                    <a:lnTo>
                      <a:pt x="5" y="23"/>
                    </a:lnTo>
                    <a:lnTo>
                      <a:pt x="8" y="23"/>
                    </a:lnTo>
                    <a:lnTo>
                      <a:pt x="24" y="23"/>
                    </a:lnTo>
                    <a:lnTo>
                      <a:pt x="28" y="23"/>
                    </a:lnTo>
                    <a:lnTo>
                      <a:pt x="31" y="23"/>
                    </a:lnTo>
                    <a:lnTo>
                      <a:pt x="31" y="21"/>
                    </a:lnTo>
                    <a:lnTo>
                      <a:pt x="33" y="21"/>
                    </a:lnTo>
                    <a:lnTo>
                      <a:pt x="33" y="17"/>
                    </a:lnTo>
                    <a:lnTo>
                      <a:pt x="36" y="17"/>
                    </a:lnTo>
                    <a:lnTo>
                      <a:pt x="36" y="15"/>
                    </a:lnTo>
                    <a:lnTo>
                      <a:pt x="36" y="12"/>
                    </a:lnTo>
                    <a:lnTo>
                      <a:pt x="36" y="9"/>
                    </a:lnTo>
                    <a:lnTo>
                      <a:pt x="33" y="6"/>
                    </a:lnTo>
                    <a:lnTo>
                      <a:pt x="33" y="4"/>
                    </a:lnTo>
                    <a:lnTo>
                      <a:pt x="31"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55" name="Line 727"/>
              <p:cNvSpPr>
                <a:spLocks noChangeShapeType="1"/>
              </p:cNvSpPr>
              <p:nvPr/>
            </p:nvSpPr>
            <p:spPr bwMode="auto">
              <a:xfrm>
                <a:off x="2181" y="22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56" name="Freeform 728"/>
              <p:cNvSpPr>
                <a:spLocks/>
              </p:cNvSpPr>
              <p:nvPr/>
            </p:nvSpPr>
            <p:spPr bwMode="auto">
              <a:xfrm>
                <a:off x="2181" y="2233"/>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0" y="28"/>
                    </a:lnTo>
                    <a:lnTo>
                      <a:pt x="3" y="28"/>
                    </a:lnTo>
                    <a:lnTo>
                      <a:pt x="3" y="32"/>
                    </a:lnTo>
                    <a:lnTo>
                      <a:pt x="5" y="32"/>
                    </a:lnTo>
                    <a:lnTo>
                      <a:pt x="9" y="34"/>
                    </a:lnTo>
                    <a:lnTo>
                      <a:pt x="11" y="34"/>
                    </a:lnTo>
                    <a:lnTo>
                      <a:pt x="13" y="34"/>
                    </a:lnTo>
                    <a:lnTo>
                      <a:pt x="16" y="34"/>
                    </a:lnTo>
                    <a:lnTo>
                      <a:pt x="16" y="32"/>
                    </a:lnTo>
                    <a:lnTo>
                      <a:pt x="18" y="32"/>
                    </a:lnTo>
                    <a:lnTo>
                      <a:pt x="18" y="28"/>
                    </a:lnTo>
                    <a:lnTo>
                      <a:pt x="21" y="28"/>
                    </a:lnTo>
                    <a:lnTo>
                      <a:pt x="21" y="26"/>
                    </a:lnTo>
                    <a:lnTo>
                      <a:pt x="21" y="17"/>
                    </a:lnTo>
                    <a:lnTo>
                      <a:pt x="21" y="9"/>
                    </a:lnTo>
                    <a:lnTo>
                      <a:pt x="18" y="5"/>
                    </a:lnTo>
                    <a:lnTo>
                      <a:pt x="18" y="3"/>
                    </a:lnTo>
                    <a:lnTo>
                      <a:pt x="16" y="3"/>
                    </a:lnTo>
                    <a:lnTo>
                      <a:pt x="16" y="0"/>
                    </a:lnTo>
                    <a:lnTo>
                      <a:pt x="13" y="0"/>
                    </a:lnTo>
                    <a:lnTo>
                      <a:pt x="11" y="0"/>
                    </a:lnTo>
                    <a:lnTo>
                      <a:pt x="9" y="0"/>
                    </a:lnTo>
                    <a:lnTo>
                      <a:pt x="5" y="3"/>
                    </a:lnTo>
                    <a:lnTo>
                      <a:pt x="3" y="3"/>
                    </a:lnTo>
                    <a:lnTo>
                      <a:pt x="3" y="5"/>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57" name="Line 729"/>
              <p:cNvSpPr>
                <a:spLocks noChangeShapeType="1"/>
              </p:cNvSpPr>
              <p:nvPr/>
            </p:nvSpPr>
            <p:spPr bwMode="auto">
              <a:xfrm>
                <a:off x="2184" y="22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58" name="Freeform 730"/>
              <p:cNvSpPr>
                <a:spLocks/>
              </p:cNvSpPr>
              <p:nvPr/>
            </p:nvSpPr>
            <p:spPr bwMode="auto">
              <a:xfrm>
                <a:off x="2181" y="2233"/>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9" y="0"/>
                    </a:lnTo>
                    <a:lnTo>
                      <a:pt x="5" y="3"/>
                    </a:lnTo>
                    <a:lnTo>
                      <a:pt x="3" y="3"/>
                    </a:lnTo>
                    <a:lnTo>
                      <a:pt x="3" y="5"/>
                    </a:lnTo>
                    <a:lnTo>
                      <a:pt x="0" y="9"/>
                    </a:lnTo>
                    <a:lnTo>
                      <a:pt x="0" y="11"/>
                    </a:lnTo>
                    <a:lnTo>
                      <a:pt x="0" y="15"/>
                    </a:lnTo>
                    <a:lnTo>
                      <a:pt x="0" y="17"/>
                    </a:lnTo>
                    <a:lnTo>
                      <a:pt x="3" y="17"/>
                    </a:lnTo>
                    <a:lnTo>
                      <a:pt x="3" y="20"/>
                    </a:lnTo>
                    <a:lnTo>
                      <a:pt x="5" y="20"/>
                    </a:lnTo>
                    <a:lnTo>
                      <a:pt x="9" y="23"/>
                    </a:lnTo>
                    <a:lnTo>
                      <a:pt x="23" y="23"/>
                    </a:lnTo>
                    <a:lnTo>
                      <a:pt x="28" y="23"/>
                    </a:lnTo>
                    <a:lnTo>
                      <a:pt x="31" y="23"/>
                    </a:lnTo>
                    <a:lnTo>
                      <a:pt x="33" y="20"/>
                    </a:lnTo>
                    <a:lnTo>
                      <a:pt x="36" y="17"/>
                    </a:lnTo>
                    <a:lnTo>
                      <a:pt x="36" y="15"/>
                    </a:lnTo>
                    <a:lnTo>
                      <a:pt x="38" y="11"/>
                    </a:lnTo>
                    <a:lnTo>
                      <a:pt x="36" y="9"/>
                    </a:lnTo>
                    <a:lnTo>
                      <a:pt x="36" y="5"/>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059" name="Line 731"/>
              <p:cNvSpPr>
                <a:spLocks noChangeShapeType="1"/>
              </p:cNvSpPr>
              <p:nvPr/>
            </p:nvSpPr>
            <p:spPr bwMode="auto">
              <a:xfrm>
                <a:off x="2185" y="22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60" name="Freeform 732"/>
              <p:cNvSpPr>
                <a:spLocks/>
              </p:cNvSpPr>
              <p:nvPr/>
            </p:nvSpPr>
            <p:spPr bwMode="auto">
              <a:xfrm>
                <a:off x="2185" y="2230"/>
                <a:ext cx="5" cy="8"/>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5">
                    <a:moveTo>
                      <a:pt x="0" y="23"/>
                    </a:moveTo>
                    <a:lnTo>
                      <a:pt x="0" y="27"/>
                    </a:lnTo>
                    <a:lnTo>
                      <a:pt x="0" y="29"/>
                    </a:lnTo>
                    <a:lnTo>
                      <a:pt x="3" y="32"/>
                    </a:lnTo>
                    <a:lnTo>
                      <a:pt x="5" y="35"/>
                    </a:lnTo>
                    <a:lnTo>
                      <a:pt x="8" y="35"/>
                    </a:lnTo>
                    <a:lnTo>
                      <a:pt x="10" y="35"/>
                    </a:lnTo>
                    <a:lnTo>
                      <a:pt x="13" y="35"/>
                    </a:lnTo>
                    <a:lnTo>
                      <a:pt x="15" y="32"/>
                    </a:lnTo>
                    <a:lnTo>
                      <a:pt x="18" y="29"/>
                    </a:lnTo>
                    <a:lnTo>
                      <a:pt x="18" y="27"/>
                    </a:lnTo>
                    <a:lnTo>
                      <a:pt x="18" y="17"/>
                    </a:lnTo>
                    <a:lnTo>
                      <a:pt x="18" y="12"/>
                    </a:lnTo>
                    <a:lnTo>
                      <a:pt x="18" y="9"/>
                    </a:lnTo>
                    <a:lnTo>
                      <a:pt x="18" y="6"/>
                    </a:lnTo>
                    <a:lnTo>
                      <a:pt x="15" y="4"/>
                    </a:lnTo>
                    <a:lnTo>
                      <a:pt x="13" y="4"/>
                    </a:lnTo>
                    <a:lnTo>
                      <a:pt x="10" y="0"/>
                    </a:lnTo>
                    <a:lnTo>
                      <a:pt x="8" y="0"/>
                    </a:lnTo>
                    <a:lnTo>
                      <a:pt x="5" y="4"/>
                    </a:lnTo>
                    <a:lnTo>
                      <a:pt x="3" y="4"/>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61" name="Line 733"/>
              <p:cNvSpPr>
                <a:spLocks noChangeShapeType="1"/>
              </p:cNvSpPr>
              <p:nvPr/>
            </p:nvSpPr>
            <p:spPr bwMode="auto">
              <a:xfrm>
                <a:off x="2188" y="22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62" name="Freeform 734"/>
              <p:cNvSpPr>
                <a:spLocks/>
              </p:cNvSpPr>
              <p:nvPr/>
            </p:nvSpPr>
            <p:spPr bwMode="auto">
              <a:xfrm>
                <a:off x="2185" y="2230"/>
                <a:ext cx="13" cy="6"/>
              </a:xfrm>
              <a:custGeom>
                <a:avLst/>
                <a:gdLst>
                  <a:gd name="T0" fmla="*/ 0 w 51"/>
                  <a:gd name="T1" fmla="*/ 0 h 23"/>
                  <a:gd name="T2" fmla="*/ 0 w 51"/>
                  <a:gd name="T3" fmla="*/ 0 h 23"/>
                  <a:gd name="T4" fmla="*/ 0 w 51"/>
                  <a:gd name="T5" fmla="*/ 0 h 23"/>
                  <a:gd name="T6" fmla="*/ 0 w 51"/>
                  <a:gd name="T7" fmla="*/ 0 h 23"/>
                  <a:gd name="T8" fmla="*/ 0 w 51"/>
                  <a:gd name="T9" fmla="*/ 0 h 23"/>
                  <a:gd name="T10" fmla="*/ 0 w 51"/>
                  <a:gd name="T11" fmla="*/ 0 h 23"/>
                  <a:gd name="T12" fmla="*/ 0 w 51"/>
                  <a:gd name="T13" fmla="*/ 0 h 23"/>
                  <a:gd name="T14" fmla="*/ 0 w 51"/>
                  <a:gd name="T15" fmla="*/ 0 h 23"/>
                  <a:gd name="T16" fmla="*/ 0 w 51"/>
                  <a:gd name="T17" fmla="*/ 0 h 23"/>
                  <a:gd name="T18" fmla="*/ 0 w 51"/>
                  <a:gd name="T19" fmla="*/ 0 h 23"/>
                  <a:gd name="T20" fmla="*/ 0 w 51"/>
                  <a:gd name="T21" fmla="*/ 0 h 23"/>
                  <a:gd name="T22" fmla="*/ 0 w 51"/>
                  <a:gd name="T23" fmla="*/ 0 h 23"/>
                  <a:gd name="T24" fmla="*/ 0 w 51"/>
                  <a:gd name="T25" fmla="*/ 0 h 23"/>
                  <a:gd name="T26" fmla="*/ 0 w 51"/>
                  <a:gd name="T27" fmla="*/ 0 h 23"/>
                  <a:gd name="T28" fmla="*/ 0 w 51"/>
                  <a:gd name="T29" fmla="*/ 0 h 23"/>
                  <a:gd name="T30" fmla="*/ 0 w 51"/>
                  <a:gd name="T31" fmla="*/ 0 h 23"/>
                  <a:gd name="T32" fmla="*/ 0 w 51"/>
                  <a:gd name="T33" fmla="*/ 0 h 23"/>
                  <a:gd name="T34" fmla="*/ 0 w 51"/>
                  <a:gd name="T35" fmla="*/ 0 h 23"/>
                  <a:gd name="T36" fmla="*/ 0 w 51"/>
                  <a:gd name="T37" fmla="*/ 0 h 23"/>
                  <a:gd name="T38" fmla="*/ 0 w 51"/>
                  <a:gd name="T39" fmla="*/ 0 h 23"/>
                  <a:gd name="T40" fmla="*/ 0 w 51"/>
                  <a:gd name="T41" fmla="*/ 0 h 23"/>
                  <a:gd name="T42" fmla="*/ 0 w 51"/>
                  <a:gd name="T43" fmla="*/ 0 h 23"/>
                  <a:gd name="T44" fmla="*/ 0 w 51"/>
                  <a:gd name="T45" fmla="*/ 0 h 23"/>
                  <a:gd name="T46" fmla="*/ 0 w 51"/>
                  <a:gd name="T47" fmla="*/ 0 h 23"/>
                  <a:gd name="T48" fmla="*/ 0 w 51"/>
                  <a:gd name="T49" fmla="*/ 0 h 23"/>
                  <a:gd name="T50" fmla="*/ 0 w 51"/>
                  <a:gd name="T51" fmla="*/ 0 h 23"/>
                  <a:gd name="T52" fmla="*/ 0 w 51"/>
                  <a:gd name="T53" fmla="*/ 0 h 23"/>
                  <a:gd name="T54" fmla="*/ 0 w 51"/>
                  <a:gd name="T55" fmla="*/ 0 h 23"/>
                  <a:gd name="T56" fmla="*/ 0 w 51"/>
                  <a:gd name="T57" fmla="*/ 0 h 23"/>
                  <a:gd name="T58" fmla="*/ 0 w 51"/>
                  <a:gd name="T59" fmla="*/ 0 h 23"/>
                  <a:gd name="T60" fmla="*/ 0 w 51"/>
                  <a:gd name="T61" fmla="*/ 0 h 23"/>
                  <a:gd name="T62" fmla="*/ 0 w 51"/>
                  <a:gd name="T63" fmla="*/ 0 h 23"/>
                  <a:gd name="T64" fmla="*/ 0 w 5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23">
                    <a:moveTo>
                      <a:pt x="10" y="0"/>
                    </a:moveTo>
                    <a:lnTo>
                      <a:pt x="8" y="0"/>
                    </a:lnTo>
                    <a:lnTo>
                      <a:pt x="5" y="4"/>
                    </a:lnTo>
                    <a:lnTo>
                      <a:pt x="3" y="4"/>
                    </a:lnTo>
                    <a:lnTo>
                      <a:pt x="0" y="6"/>
                    </a:lnTo>
                    <a:lnTo>
                      <a:pt x="0" y="9"/>
                    </a:lnTo>
                    <a:lnTo>
                      <a:pt x="0" y="12"/>
                    </a:lnTo>
                    <a:lnTo>
                      <a:pt x="0" y="15"/>
                    </a:lnTo>
                    <a:lnTo>
                      <a:pt x="0" y="17"/>
                    </a:lnTo>
                    <a:lnTo>
                      <a:pt x="0" y="21"/>
                    </a:lnTo>
                    <a:lnTo>
                      <a:pt x="3" y="21"/>
                    </a:lnTo>
                    <a:lnTo>
                      <a:pt x="3" y="23"/>
                    </a:lnTo>
                    <a:lnTo>
                      <a:pt x="5" y="23"/>
                    </a:lnTo>
                    <a:lnTo>
                      <a:pt x="8" y="23"/>
                    </a:lnTo>
                    <a:lnTo>
                      <a:pt x="38" y="23"/>
                    </a:lnTo>
                    <a:lnTo>
                      <a:pt x="44" y="23"/>
                    </a:lnTo>
                    <a:lnTo>
                      <a:pt x="46" y="23"/>
                    </a:lnTo>
                    <a:lnTo>
                      <a:pt x="49" y="23"/>
                    </a:lnTo>
                    <a:lnTo>
                      <a:pt x="49" y="21"/>
                    </a:lnTo>
                    <a:lnTo>
                      <a:pt x="51" y="21"/>
                    </a:lnTo>
                    <a:lnTo>
                      <a:pt x="51" y="17"/>
                    </a:lnTo>
                    <a:lnTo>
                      <a:pt x="51" y="15"/>
                    </a:lnTo>
                    <a:lnTo>
                      <a:pt x="51" y="12"/>
                    </a:lnTo>
                    <a:lnTo>
                      <a:pt x="51" y="9"/>
                    </a:lnTo>
                    <a:lnTo>
                      <a:pt x="51" y="6"/>
                    </a:lnTo>
                    <a:lnTo>
                      <a:pt x="49" y="4"/>
                    </a:lnTo>
                    <a:lnTo>
                      <a:pt x="46" y="4"/>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63" name="Line 735"/>
              <p:cNvSpPr>
                <a:spLocks noChangeShapeType="1"/>
              </p:cNvSpPr>
              <p:nvPr/>
            </p:nvSpPr>
            <p:spPr bwMode="auto">
              <a:xfrm>
                <a:off x="2193" y="22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64" name="Freeform 736"/>
              <p:cNvSpPr>
                <a:spLocks/>
              </p:cNvSpPr>
              <p:nvPr/>
            </p:nvSpPr>
            <p:spPr bwMode="auto">
              <a:xfrm>
                <a:off x="2193" y="2227"/>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3" y="26"/>
                    </a:lnTo>
                    <a:lnTo>
                      <a:pt x="3" y="28"/>
                    </a:lnTo>
                    <a:lnTo>
                      <a:pt x="3" y="32"/>
                    </a:lnTo>
                    <a:lnTo>
                      <a:pt x="5" y="32"/>
                    </a:lnTo>
                    <a:lnTo>
                      <a:pt x="5" y="34"/>
                    </a:lnTo>
                    <a:lnTo>
                      <a:pt x="8" y="34"/>
                    </a:lnTo>
                    <a:lnTo>
                      <a:pt x="10" y="34"/>
                    </a:lnTo>
                    <a:lnTo>
                      <a:pt x="14" y="34"/>
                    </a:lnTo>
                    <a:lnTo>
                      <a:pt x="16" y="34"/>
                    </a:lnTo>
                    <a:lnTo>
                      <a:pt x="19" y="34"/>
                    </a:lnTo>
                    <a:lnTo>
                      <a:pt x="19" y="32"/>
                    </a:lnTo>
                    <a:lnTo>
                      <a:pt x="21" y="32"/>
                    </a:lnTo>
                    <a:lnTo>
                      <a:pt x="21" y="28"/>
                    </a:lnTo>
                    <a:lnTo>
                      <a:pt x="21" y="26"/>
                    </a:lnTo>
                    <a:lnTo>
                      <a:pt x="21" y="17"/>
                    </a:lnTo>
                    <a:lnTo>
                      <a:pt x="21" y="11"/>
                    </a:lnTo>
                    <a:lnTo>
                      <a:pt x="21" y="9"/>
                    </a:lnTo>
                    <a:lnTo>
                      <a:pt x="21" y="6"/>
                    </a:lnTo>
                    <a:lnTo>
                      <a:pt x="19" y="6"/>
                    </a:lnTo>
                    <a:lnTo>
                      <a:pt x="19" y="3"/>
                    </a:lnTo>
                    <a:lnTo>
                      <a:pt x="16" y="3"/>
                    </a:lnTo>
                    <a:lnTo>
                      <a:pt x="14" y="0"/>
                    </a:lnTo>
                    <a:lnTo>
                      <a:pt x="10" y="0"/>
                    </a:lnTo>
                    <a:lnTo>
                      <a:pt x="8" y="3"/>
                    </a:lnTo>
                    <a:lnTo>
                      <a:pt x="5" y="3"/>
                    </a:lnTo>
                    <a:lnTo>
                      <a:pt x="5" y="6"/>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65" name="Line 737"/>
              <p:cNvSpPr>
                <a:spLocks noChangeShapeType="1"/>
              </p:cNvSpPr>
              <p:nvPr/>
            </p:nvSpPr>
            <p:spPr bwMode="auto">
              <a:xfrm>
                <a:off x="2196" y="222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66" name="Freeform 738"/>
              <p:cNvSpPr>
                <a:spLocks/>
              </p:cNvSpPr>
              <p:nvPr/>
            </p:nvSpPr>
            <p:spPr bwMode="auto">
              <a:xfrm>
                <a:off x="2193" y="2227"/>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8" y="3"/>
                    </a:lnTo>
                    <a:lnTo>
                      <a:pt x="5" y="3"/>
                    </a:lnTo>
                    <a:lnTo>
                      <a:pt x="5" y="6"/>
                    </a:lnTo>
                    <a:lnTo>
                      <a:pt x="3" y="6"/>
                    </a:lnTo>
                    <a:lnTo>
                      <a:pt x="3" y="9"/>
                    </a:lnTo>
                    <a:lnTo>
                      <a:pt x="3" y="11"/>
                    </a:lnTo>
                    <a:lnTo>
                      <a:pt x="0" y="11"/>
                    </a:lnTo>
                    <a:lnTo>
                      <a:pt x="3" y="15"/>
                    </a:lnTo>
                    <a:lnTo>
                      <a:pt x="3" y="17"/>
                    </a:lnTo>
                    <a:lnTo>
                      <a:pt x="3" y="20"/>
                    </a:lnTo>
                    <a:lnTo>
                      <a:pt x="5" y="20"/>
                    </a:lnTo>
                    <a:lnTo>
                      <a:pt x="5" y="23"/>
                    </a:lnTo>
                    <a:lnTo>
                      <a:pt x="8" y="23"/>
                    </a:lnTo>
                    <a:lnTo>
                      <a:pt x="10" y="23"/>
                    </a:lnTo>
                    <a:lnTo>
                      <a:pt x="26" y="23"/>
                    </a:lnTo>
                    <a:lnTo>
                      <a:pt x="31" y="23"/>
                    </a:lnTo>
                    <a:lnTo>
                      <a:pt x="33" y="23"/>
                    </a:lnTo>
                    <a:lnTo>
                      <a:pt x="36" y="20"/>
                    </a:lnTo>
                    <a:lnTo>
                      <a:pt x="38" y="17"/>
                    </a:lnTo>
                    <a:lnTo>
                      <a:pt x="38" y="15"/>
                    </a:lnTo>
                    <a:lnTo>
                      <a:pt x="38" y="11"/>
                    </a:lnTo>
                    <a:lnTo>
                      <a:pt x="38" y="9"/>
                    </a:lnTo>
                    <a:lnTo>
                      <a:pt x="36" y="6"/>
                    </a:lnTo>
                    <a:lnTo>
                      <a:pt x="33" y="3"/>
                    </a:lnTo>
                    <a:lnTo>
                      <a:pt x="31"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67" name="Line 739"/>
              <p:cNvSpPr>
                <a:spLocks noChangeShapeType="1"/>
              </p:cNvSpPr>
              <p:nvPr/>
            </p:nvSpPr>
            <p:spPr bwMode="auto">
              <a:xfrm>
                <a:off x="2198" y="22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68" name="Freeform 740"/>
              <p:cNvSpPr>
                <a:spLocks/>
              </p:cNvSpPr>
              <p:nvPr/>
            </p:nvSpPr>
            <p:spPr bwMode="auto">
              <a:xfrm>
                <a:off x="2198" y="2219"/>
                <a:ext cx="4" cy="14"/>
              </a:xfrm>
              <a:custGeom>
                <a:avLst/>
                <a:gdLst>
                  <a:gd name="T0" fmla="*/ 0 w 19"/>
                  <a:gd name="T1" fmla="*/ 0 h 54"/>
                  <a:gd name="T2" fmla="*/ 0 w 19"/>
                  <a:gd name="T3" fmla="*/ 0 h 54"/>
                  <a:gd name="T4" fmla="*/ 0 w 19"/>
                  <a:gd name="T5" fmla="*/ 0 h 54"/>
                  <a:gd name="T6" fmla="*/ 0 w 19"/>
                  <a:gd name="T7" fmla="*/ 0 h 54"/>
                  <a:gd name="T8" fmla="*/ 0 w 19"/>
                  <a:gd name="T9" fmla="*/ 0 h 54"/>
                  <a:gd name="T10" fmla="*/ 0 w 19"/>
                  <a:gd name="T11" fmla="*/ 0 h 54"/>
                  <a:gd name="T12" fmla="*/ 0 w 19"/>
                  <a:gd name="T13" fmla="*/ 0 h 54"/>
                  <a:gd name="T14" fmla="*/ 0 w 19"/>
                  <a:gd name="T15" fmla="*/ 0 h 54"/>
                  <a:gd name="T16" fmla="*/ 0 w 19"/>
                  <a:gd name="T17" fmla="*/ 0 h 54"/>
                  <a:gd name="T18" fmla="*/ 0 w 19"/>
                  <a:gd name="T19" fmla="*/ 0 h 54"/>
                  <a:gd name="T20" fmla="*/ 0 w 19"/>
                  <a:gd name="T21" fmla="*/ 0 h 54"/>
                  <a:gd name="T22" fmla="*/ 0 w 19"/>
                  <a:gd name="T23" fmla="*/ 0 h 54"/>
                  <a:gd name="T24" fmla="*/ 0 w 19"/>
                  <a:gd name="T25" fmla="*/ 0 h 54"/>
                  <a:gd name="T26" fmla="*/ 0 w 19"/>
                  <a:gd name="T27" fmla="*/ 0 h 54"/>
                  <a:gd name="T28" fmla="*/ 0 w 19"/>
                  <a:gd name="T29" fmla="*/ 0 h 54"/>
                  <a:gd name="T30" fmla="*/ 0 w 19"/>
                  <a:gd name="T31" fmla="*/ 0 h 54"/>
                  <a:gd name="T32" fmla="*/ 0 w 19"/>
                  <a:gd name="T33" fmla="*/ 0 h 54"/>
                  <a:gd name="T34" fmla="*/ 0 w 19"/>
                  <a:gd name="T35" fmla="*/ 0 h 54"/>
                  <a:gd name="T36" fmla="*/ 0 w 19"/>
                  <a:gd name="T37" fmla="*/ 0 h 54"/>
                  <a:gd name="T38" fmla="*/ 0 w 19"/>
                  <a:gd name="T39" fmla="*/ 0 h 54"/>
                  <a:gd name="T40" fmla="*/ 0 w 19"/>
                  <a:gd name="T41" fmla="*/ 0 h 54"/>
                  <a:gd name="T42" fmla="*/ 0 w 19"/>
                  <a:gd name="T43" fmla="*/ 0 h 54"/>
                  <a:gd name="T44" fmla="*/ 0 w 19"/>
                  <a:gd name="T45" fmla="*/ 0 h 54"/>
                  <a:gd name="T46" fmla="*/ 0 w 19"/>
                  <a:gd name="T47" fmla="*/ 0 h 54"/>
                  <a:gd name="T48" fmla="*/ 0 w 19"/>
                  <a:gd name="T49" fmla="*/ 0 h 54"/>
                  <a:gd name="T50" fmla="*/ 0 w 19"/>
                  <a:gd name="T51" fmla="*/ 0 h 54"/>
                  <a:gd name="T52" fmla="*/ 0 w 19"/>
                  <a:gd name="T53" fmla="*/ 0 h 54"/>
                  <a:gd name="T54" fmla="*/ 0 w 19"/>
                  <a:gd name="T55" fmla="*/ 0 h 54"/>
                  <a:gd name="T56" fmla="*/ 0 w 19"/>
                  <a:gd name="T57" fmla="*/ 0 h 54"/>
                  <a:gd name="T58" fmla="*/ 0 w 19"/>
                  <a:gd name="T59" fmla="*/ 0 h 54"/>
                  <a:gd name="T60" fmla="*/ 0 w 19"/>
                  <a:gd name="T61" fmla="*/ 0 h 54"/>
                  <a:gd name="T62" fmla="*/ 0 w 19"/>
                  <a:gd name="T63" fmla="*/ 0 h 54"/>
                  <a:gd name="T64" fmla="*/ 0 w 19"/>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54">
                    <a:moveTo>
                      <a:pt x="0" y="42"/>
                    </a:moveTo>
                    <a:lnTo>
                      <a:pt x="0" y="46"/>
                    </a:lnTo>
                    <a:lnTo>
                      <a:pt x="0" y="48"/>
                    </a:lnTo>
                    <a:lnTo>
                      <a:pt x="2" y="51"/>
                    </a:lnTo>
                    <a:lnTo>
                      <a:pt x="5" y="54"/>
                    </a:lnTo>
                    <a:lnTo>
                      <a:pt x="7" y="54"/>
                    </a:lnTo>
                    <a:lnTo>
                      <a:pt x="10" y="54"/>
                    </a:lnTo>
                    <a:lnTo>
                      <a:pt x="12" y="54"/>
                    </a:lnTo>
                    <a:lnTo>
                      <a:pt x="14" y="54"/>
                    </a:lnTo>
                    <a:lnTo>
                      <a:pt x="17" y="51"/>
                    </a:lnTo>
                    <a:lnTo>
                      <a:pt x="19" y="48"/>
                    </a:lnTo>
                    <a:lnTo>
                      <a:pt x="19" y="46"/>
                    </a:lnTo>
                    <a:lnTo>
                      <a:pt x="19" y="15"/>
                    </a:lnTo>
                    <a:lnTo>
                      <a:pt x="19" y="9"/>
                    </a:lnTo>
                    <a:lnTo>
                      <a:pt x="19" y="6"/>
                    </a:lnTo>
                    <a:lnTo>
                      <a:pt x="17" y="6"/>
                    </a:lnTo>
                    <a:lnTo>
                      <a:pt x="17" y="4"/>
                    </a:lnTo>
                    <a:lnTo>
                      <a:pt x="14" y="0"/>
                    </a:lnTo>
                    <a:lnTo>
                      <a:pt x="12" y="0"/>
                    </a:lnTo>
                    <a:lnTo>
                      <a:pt x="10" y="0"/>
                    </a:lnTo>
                    <a:lnTo>
                      <a:pt x="7" y="0"/>
                    </a:lnTo>
                    <a:lnTo>
                      <a:pt x="5" y="0"/>
                    </a:lnTo>
                    <a:lnTo>
                      <a:pt x="2" y="4"/>
                    </a:lnTo>
                    <a:lnTo>
                      <a:pt x="2" y="6"/>
                    </a:lnTo>
                    <a:lnTo>
                      <a:pt x="0" y="6"/>
                    </a:lnTo>
                    <a:lnTo>
                      <a:pt x="0" y="12"/>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4069" name="Line 741"/>
              <p:cNvSpPr>
                <a:spLocks noChangeShapeType="1"/>
              </p:cNvSpPr>
              <p:nvPr/>
            </p:nvSpPr>
            <p:spPr bwMode="auto">
              <a:xfrm>
                <a:off x="2200" y="221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70" name="Freeform 742"/>
              <p:cNvSpPr>
                <a:spLocks/>
              </p:cNvSpPr>
              <p:nvPr/>
            </p:nvSpPr>
            <p:spPr bwMode="auto">
              <a:xfrm>
                <a:off x="2198" y="2219"/>
                <a:ext cx="8" cy="6"/>
              </a:xfrm>
              <a:custGeom>
                <a:avLst/>
                <a:gdLst>
                  <a:gd name="T0" fmla="*/ 0 w 34"/>
                  <a:gd name="T1" fmla="*/ 0 h 23"/>
                  <a:gd name="T2" fmla="*/ 0 w 34"/>
                  <a:gd name="T3" fmla="*/ 0 h 23"/>
                  <a:gd name="T4" fmla="*/ 0 w 34"/>
                  <a:gd name="T5" fmla="*/ 0 h 23"/>
                  <a:gd name="T6" fmla="*/ 0 w 34"/>
                  <a:gd name="T7" fmla="*/ 0 h 23"/>
                  <a:gd name="T8" fmla="*/ 0 w 34"/>
                  <a:gd name="T9" fmla="*/ 0 h 23"/>
                  <a:gd name="T10" fmla="*/ 0 w 34"/>
                  <a:gd name="T11" fmla="*/ 0 h 23"/>
                  <a:gd name="T12" fmla="*/ 0 w 34"/>
                  <a:gd name="T13" fmla="*/ 0 h 23"/>
                  <a:gd name="T14" fmla="*/ 0 w 34"/>
                  <a:gd name="T15" fmla="*/ 0 h 23"/>
                  <a:gd name="T16" fmla="*/ 0 w 34"/>
                  <a:gd name="T17" fmla="*/ 0 h 23"/>
                  <a:gd name="T18" fmla="*/ 0 w 34"/>
                  <a:gd name="T19" fmla="*/ 0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0 h 23"/>
                  <a:gd name="T32" fmla="*/ 0 w 34"/>
                  <a:gd name="T33" fmla="*/ 0 h 23"/>
                  <a:gd name="T34" fmla="*/ 0 w 34"/>
                  <a:gd name="T35" fmla="*/ 0 h 23"/>
                  <a:gd name="T36" fmla="*/ 0 w 34"/>
                  <a:gd name="T37" fmla="*/ 0 h 23"/>
                  <a:gd name="T38" fmla="*/ 0 w 34"/>
                  <a:gd name="T39" fmla="*/ 0 h 23"/>
                  <a:gd name="T40" fmla="*/ 0 w 34"/>
                  <a:gd name="T41" fmla="*/ 0 h 23"/>
                  <a:gd name="T42" fmla="*/ 0 w 34"/>
                  <a:gd name="T43" fmla="*/ 0 h 23"/>
                  <a:gd name="T44" fmla="*/ 0 w 34"/>
                  <a:gd name="T45" fmla="*/ 0 h 23"/>
                  <a:gd name="T46" fmla="*/ 0 w 34"/>
                  <a:gd name="T47" fmla="*/ 0 h 23"/>
                  <a:gd name="T48" fmla="*/ 0 w 34"/>
                  <a:gd name="T49" fmla="*/ 0 h 23"/>
                  <a:gd name="T50" fmla="*/ 0 w 34"/>
                  <a:gd name="T51" fmla="*/ 0 h 23"/>
                  <a:gd name="T52" fmla="*/ 0 w 34"/>
                  <a:gd name="T53" fmla="*/ 0 h 23"/>
                  <a:gd name="T54" fmla="*/ 0 w 34"/>
                  <a:gd name="T55" fmla="*/ 0 h 23"/>
                  <a:gd name="T56" fmla="*/ 0 w 34"/>
                  <a:gd name="T57" fmla="*/ 0 h 23"/>
                  <a:gd name="T58" fmla="*/ 0 w 34"/>
                  <a:gd name="T59" fmla="*/ 0 h 23"/>
                  <a:gd name="T60" fmla="*/ 0 w 34"/>
                  <a:gd name="T61" fmla="*/ 0 h 23"/>
                  <a:gd name="T62" fmla="*/ 0 w 34"/>
                  <a:gd name="T63" fmla="*/ 0 h 23"/>
                  <a:gd name="T64" fmla="*/ 0 w 3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3">
                    <a:moveTo>
                      <a:pt x="10" y="0"/>
                    </a:moveTo>
                    <a:lnTo>
                      <a:pt x="7" y="0"/>
                    </a:lnTo>
                    <a:lnTo>
                      <a:pt x="5" y="0"/>
                    </a:lnTo>
                    <a:lnTo>
                      <a:pt x="2" y="4"/>
                    </a:lnTo>
                    <a:lnTo>
                      <a:pt x="2" y="6"/>
                    </a:lnTo>
                    <a:lnTo>
                      <a:pt x="0" y="6"/>
                    </a:lnTo>
                    <a:lnTo>
                      <a:pt x="0" y="9"/>
                    </a:lnTo>
                    <a:lnTo>
                      <a:pt x="0" y="12"/>
                    </a:lnTo>
                    <a:lnTo>
                      <a:pt x="0" y="15"/>
                    </a:lnTo>
                    <a:lnTo>
                      <a:pt x="2" y="17"/>
                    </a:lnTo>
                    <a:lnTo>
                      <a:pt x="2" y="20"/>
                    </a:lnTo>
                    <a:lnTo>
                      <a:pt x="5" y="20"/>
                    </a:lnTo>
                    <a:lnTo>
                      <a:pt x="7" y="23"/>
                    </a:lnTo>
                    <a:lnTo>
                      <a:pt x="22" y="23"/>
                    </a:lnTo>
                    <a:lnTo>
                      <a:pt x="27" y="23"/>
                    </a:lnTo>
                    <a:lnTo>
                      <a:pt x="29" y="20"/>
                    </a:lnTo>
                    <a:lnTo>
                      <a:pt x="32" y="20"/>
                    </a:lnTo>
                    <a:lnTo>
                      <a:pt x="34" y="17"/>
                    </a:lnTo>
                    <a:lnTo>
                      <a:pt x="34" y="15"/>
                    </a:lnTo>
                    <a:lnTo>
                      <a:pt x="34" y="12"/>
                    </a:lnTo>
                    <a:lnTo>
                      <a:pt x="34" y="9"/>
                    </a:lnTo>
                    <a:lnTo>
                      <a:pt x="34" y="6"/>
                    </a:lnTo>
                    <a:lnTo>
                      <a:pt x="32" y="4"/>
                    </a:lnTo>
                    <a:lnTo>
                      <a:pt x="32" y="0"/>
                    </a:lnTo>
                    <a:lnTo>
                      <a:pt x="29"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71" name="Line 743"/>
              <p:cNvSpPr>
                <a:spLocks noChangeShapeType="1"/>
              </p:cNvSpPr>
              <p:nvPr/>
            </p:nvSpPr>
            <p:spPr bwMode="auto">
              <a:xfrm>
                <a:off x="2201" y="22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72" name="Freeform 744"/>
              <p:cNvSpPr>
                <a:spLocks/>
              </p:cNvSpPr>
              <p:nvPr/>
            </p:nvSpPr>
            <p:spPr bwMode="auto">
              <a:xfrm>
                <a:off x="2201" y="2214"/>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0" y="38"/>
                    </a:lnTo>
                    <a:lnTo>
                      <a:pt x="3" y="38"/>
                    </a:lnTo>
                    <a:lnTo>
                      <a:pt x="3" y="40"/>
                    </a:lnTo>
                    <a:lnTo>
                      <a:pt x="3" y="43"/>
                    </a:lnTo>
                    <a:lnTo>
                      <a:pt x="5" y="43"/>
                    </a:lnTo>
                    <a:lnTo>
                      <a:pt x="8" y="43"/>
                    </a:lnTo>
                    <a:lnTo>
                      <a:pt x="10" y="46"/>
                    </a:lnTo>
                    <a:lnTo>
                      <a:pt x="13" y="46"/>
                    </a:lnTo>
                    <a:lnTo>
                      <a:pt x="15" y="43"/>
                    </a:lnTo>
                    <a:lnTo>
                      <a:pt x="18" y="43"/>
                    </a:lnTo>
                    <a:lnTo>
                      <a:pt x="20" y="40"/>
                    </a:lnTo>
                    <a:lnTo>
                      <a:pt x="20" y="38"/>
                    </a:lnTo>
                    <a:lnTo>
                      <a:pt x="20" y="17"/>
                    </a:lnTo>
                    <a:lnTo>
                      <a:pt x="20" y="9"/>
                    </a:lnTo>
                    <a:lnTo>
                      <a:pt x="20" y="6"/>
                    </a:lnTo>
                    <a:lnTo>
                      <a:pt x="18" y="4"/>
                    </a:lnTo>
                    <a:lnTo>
                      <a:pt x="15" y="0"/>
                    </a:lnTo>
                    <a:lnTo>
                      <a:pt x="13" y="0"/>
                    </a:lnTo>
                    <a:lnTo>
                      <a:pt x="10" y="0"/>
                    </a:lnTo>
                    <a:lnTo>
                      <a:pt x="8" y="0"/>
                    </a:lnTo>
                    <a:lnTo>
                      <a:pt x="5" y="4"/>
                    </a:lnTo>
                    <a:lnTo>
                      <a:pt x="3" y="4"/>
                    </a:lnTo>
                    <a:lnTo>
                      <a:pt x="3" y="6"/>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4073" name="Line 745"/>
              <p:cNvSpPr>
                <a:spLocks noChangeShapeType="1"/>
              </p:cNvSpPr>
              <p:nvPr/>
            </p:nvSpPr>
            <p:spPr bwMode="auto">
              <a:xfrm>
                <a:off x="2204" y="22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74" name="Freeform 746"/>
              <p:cNvSpPr>
                <a:spLocks/>
              </p:cNvSpPr>
              <p:nvPr/>
            </p:nvSpPr>
            <p:spPr bwMode="auto">
              <a:xfrm>
                <a:off x="2201" y="2214"/>
                <a:ext cx="10" cy="5"/>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10" y="0"/>
                    </a:lnTo>
                    <a:lnTo>
                      <a:pt x="8" y="0"/>
                    </a:lnTo>
                    <a:lnTo>
                      <a:pt x="5" y="4"/>
                    </a:lnTo>
                    <a:lnTo>
                      <a:pt x="3" y="4"/>
                    </a:lnTo>
                    <a:lnTo>
                      <a:pt x="3" y="6"/>
                    </a:lnTo>
                    <a:lnTo>
                      <a:pt x="0" y="9"/>
                    </a:lnTo>
                    <a:lnTo>
                      <a:pt x="0" y="12"/>
                    </a:lnTo>
                    <a:lnTo>
                      <a:pt x="0" y="15"/>
                    </a:lnTo>
                    <a:lnTo>
                      <a:pt x="3" y="17"/>
                    </a:lnTo>
                    <a:lnTo>
                      <a:pt x="3" y="21"/>
                    </a:lnTo>
                    <a:lnTo>
                      <a:pt x="5" y="21"/>
                    </a:lnTo>
                    <a:lnTo>
                      <a:pt x="8" y="23"/>
                    </a:lnTo>
                    <a:lnTo>
                      <a:pt x="10" y="23"/>
                    </a:lnTo>
                    <a:lnTo>
                      <a:pt x="25" y="23"/>
                    </a:lnTo>
                    <a:lnTo>
                      <a:pt x="30" y="23"/>
                    </a:lnTo>
                    <a:lnTo>
                      <a:pt x="34" y="21"/>
                    </a:lnTo>
                    <a:lnTo>
                      <a:pt x="36" y="21"/>
                    </a:lnTo>
                    <a:lnTo>
                      <a:pt x="36" y="17"/>
                    </a:lnTo>
                    <a:lnTo>
                      <a:pt x="39" y="15"/>
                    </a:lnTo>
                    <a:lnTo>
                      <a:pt x="39" y="12"/>
                    </a:lnTo>
                    <a:lnTo>
                      <a:pt x="39" y="9"/>
                    </a:lnTo>
                    <a:lnTo>
                      <a:pt x="36" y="6"/>
                    </a:lnTo>
                    <a:lnTo>
                      <a:pt x="36" y="4"/>
                    </a:lnTo>
                    <a:lnTo>
                      <a:pt x="34"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75" name="Line 747"/>
              <p:cNvSpPr>
                <a:spLocks noChangeShapeType="1"/>
              </p:cNvSpPr>
              <p:nvPr/>
            </p:nvSpPr>
            <p:spPr bwMode="auto">
              <a:xfrm>
                <a:off x="2206" y="22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76" name="Freeform 748"/>
              <p:cNvSpPr>
                <a:spLocks/>
              </p:cNvSpPr>
              <p:nvPr/>
            </p:nvSpPr>
            <p:spPr bwMode="auto">
              <a:xfrm>
                <a:off x="2206" y="2211"/>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0" y="28"/>
                    </a:lnTo>
                    <a:lnTo>
                      <a:pt x="2" y="32"/>
                    </a:lnTo>
                    <a:lnTo>
                      <a:pt x="5" y="32"/>
                    </a:lnTo>
                    <a:lnTo>
                      <a:pt x="5" y="34"/>
                    </a:lnTo>
                    <a:lnTo>
                      <a:pt x="7" y="34"/>
                    </a:lnTo>
                    <a:lnTo>
                      <a:pt x="10" y="34"/>
                    </a:lnTo>
                    <a:lnTo>
                      <a:pt x="12" y="34"/>
                    </a:lnTo>
                    <a:lnTo>
                      <a:pt x="16" y="32"/>
                    </a:lnTo>
                    <a:lnTo>
                      <a:pt x="18" y="32"/>
                    </a:lnTo>
                    <a:lnTo>
                      <a:pt x="18" y="28"/>
                    </a:lnTo>
                    <a:lnTo>
                      <a:pt x="21" y="26"/>
                    </a:lnTo>
                    <a:lnTo>
                      <a:pt x="21" y="17"/>
                    </a:lnTo>
                    <a:lnTo>
                      <a:pt x="21" y="9"/>
                    </a:lnTo>
                    <a:lnTo>
                      <a:pt x="18" y="9"/>
                    </a:lnTo>
                    <a:lnTo>
                      <a:pt x="18" y="6"/>
                    </a:lnTo>
                    <a:lnTo>
                      <a:pt x="18" y="3"/>
                    </a:lnTo>
                    <a:lnTo>
                      <a:pt x="16" y="3"/>
                    </a:lnTo>
                    <a:lnTo>
                      <a:pt x="12" y="0"/>
                    </a:lnTo>
                    <a:lnTo>
                      <a:pt x="10" y="0"/>
                    </a:lnTo>
                    <a:lnTo>
                      <a:pt x="7" y="0"/>
                    </a:lnTo>
                    <a:lnTo>
                      <a:pt x="5" y="0"/>
                    </a:lnTo>
                    <a:lnTo>
                      <a:pt x="5" y="3"/>
                    </a:lnTo>
                    <a:lnTo>
                      <a:pt x="2" y="3"/>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77" name="Line 749"/>
              <p:cNvSpPr>
                <a:spLocks noChangeShapeType="1"/>
              </p:cNvSpPr>
              <p:nvPr/>
            </p:nvSpPr>
            <p:spPr bwMode="auto">
              <a:xfrm>
                <a:off x="2208" y="22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78" name="Freeform 750"/>
              <p:cNvSpPr>
                <a:spLocks/>
              </p:cNvSpPr>
              <p:nvPr/>
            </p:nvSpPr>
            <p:spPr bwMode="auto">
              <a:xfrm>
                <a:off x="2206" y="2211"/>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5" y="3"/>
                    </a:lnTo>
                    <a:lnTo>
                      <a:pt x="2" y="3"/>
                    </a:lnTo>
                    <a:lnTo>
                      <a:pt x="0" y="6"/>
                    </a:lnTo>
                    <a:lnTo>
                      <a:pt x="0" y="9"/>
                    </a:lnTo>
                    <a:lnTo>
                      <a:pt x="0" y="11"/>
                    </a:lnTo>
                    <a:lnTo>
                      <a:pt x="0" y="15"/>
                    </a:lnTo>
                    <a:lnTo>
                      <a:pt x="0" y="17"/>
                    </a:lnTo>
                    <a:lnTo>
                      <a:pt x="2" y="20"/>
                    </a:lnTo>
                    <a:lnTo>
                      <a:pt x="5" y="20"/>
                    </a:lnTo>
                    <a:lnTo>
                      <a:pt x="5" y="23"/>
                    </a:lnTo>
                    <a:lnTo>
                      <a:pt x="7" y="23"/>
                    </a:lnTo>
                    <a:lnTo>
                      <a:pt x="23" y="23"/>
                    </a:lnTo>
                    <a:lnTo>
                      <a:pt x="28" y="23"/>
                    </a:lnTo>
                    <a:lnTo>
                      <a:pt x="31" y="23"/>
                    </a:lnTo>
                    <a:lnTo>
                      <a:pt x="31" y="20"/>
                    </a:lnTo>
                    <a:lnTo>
                      <a:pt x="33" y="20"/>
                    </a:lnTo>
                    <a:lnTo>
                      <a:pt x="36" y="17"/>
                    </a:lnTo>
                    <a:lnTo>
                      <a:pt x="36" y="15"/>
                    </a:lnTo>
                    <a:lnTo>
                      <a:pt x="36" y="11"/>
                    </a:lnTo>
                    <a:lnTo>
                      <a:pt x="36" y="9"/>
                    </a:lnTo>
                    <a:lnTo>
                      <a:pt x="36" y="6"/>
                    </a:lnTo>
                    <a:lnTo>
                      <a:pt x="33" y="3"/>
                    </a:lnTo>
                    <a:lnTo>
                      <a:pt x="31"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79" name="Line 751"/>
              <p:cNvSpPr>
                <a:spLocks noChangeShapeType="1"/>
              </p:cNvSpPr>
              <p:nvPr/>
            </p:nvSpPr>
            <p:spPr bwMode="auto">
              <a:xfrm>
                <a:off x="2210" y="22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80" name="Freeform 752"/>
              <p:cNvSpPr>
                <a:spLocks/>
              </p:cNvSpPr>
              <p:nvPr/>
            </p:nvSpPr>
            <p:spPr bwMode="auto">
              <a:xfrm>
                <a:off x="2210" y="2208"/>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6"/>
                    </a:lnTo>
                    <a:lnTo>
                      <a:pt x="0" y="28"/>
                    </a:lnTo>
                    <a:lnTo>
                      <a:pt x="2" y="28"/>
                    </a:lnTo>
                    <a:lnTo>
                      <a:pt x="2" y="31"/>
                    </a:lnTo>
                    <a:lnTo>
                      <a:pt x="5" y="31"/>
                    </a:lnTo>
                    <a:lnTo>
                      <a:pt x="7" y="34"/>
                    </a:lnTo>
                    <a:lnTo>
                      <a:pt x="10" y="34"/>
                    </a:lnTo>
                    <a:lnTo>
                      <a:pt x="12" y="34"/>
                    </a:lnTo>
                    <a:lnTo>
                      <a:pt x="15" y="34"/>
                    </a:lnTo>
                    <a:lnTo>
                      <a:pt x="15" y="31"/>
                    </a:lnTo>
                    <a:lnTo>
                      <a:pt x="17" y="31"/>
                    </a:lnTo>
                    <a:lnTo>
                      <a:pt x="20" y="28"/>
                    </a:lnTo>
                    <a:lnTo>
                      <a:pt x="20" y="26"/>
                    </a:lnTo>
                    <a:lnTo>
                      <a:pt x="20" y="17"/>
                    </a:lnTo>
                    <a:lnTo>
                      <a:pt x="20" y="9"/>
                    </a:lnTo>
                    <a:lnTo>
                      <a:pt x="20" y="5"/>
                    </a:lnTo>
                    <a:lnTo>
                      <a:pt x="17" y="3"/>
                    </a:lnTo>
                    <a:lnTo>
                      <a:pt x="15" y="3"/>
                    </a:lnTo>
                    <a:lnTo>
                      <a:pt x="12" y="0"/>
                    </a:lnTo>
                    <a:lnTo>
                      <a:pt x="10" y="0"/>
                    </a:lnTo>
                    <a:lnTo>
                      <a:pt x="7" y="0"/>
                    </a:lnTo>
                    <a:lnTo>
                      <a:pt x="7" y="3"/>
                    </a:lnTo>
                    <a:lnTo>
                      <a:pt x="5" y="3"/>
                    </a:lnTo>
                    <a:lnTo>
                      <a:pt x="2" y="3"/>
                    </a:lnTo>
                    <a:lnTo>
                      <a:pt x="2"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4081" name="Line 753"/>
              <p:cNvSpPr>
                <a:spLocks noChangeShapeType="1"/>
              </p:cNvSpPr>
              <p:nvPr/>
            </p:nvSpPr>
            <p:spPr bwMode="auto">
              <a:xfrm>
                <a:off x="2212" y="22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82" name="Freeform 754"/>
              <p:cNvSpPr>
                <a:spLocks/>
              </p:cNvSpPr>
              <p:nvPr/>
            </p:nvSpPr>
            <p:spPr bwMode="auto">
              <a:xfrm>
                <a:off x="2210" y="2208"/>
                <a:ext cx="9" cy="6"/>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7" y="0"/>
                    </a:lnTo>
                    <a:lnTo>
                      <a:pt x="7" y="3"/>
                    </a:lnTo>
                    <a:lnTo>
                      <a:pt x="5" y="3"/>
                    </a:lnTo>
                    <a:lnTo>
                      <a:pt x="2" y="3"/>
                    </a:lnTo>
                    <a:lnTo>
                      <a:pt x="2" y="5"/>
                    </a:lnTo>
                    <a:lnTo>
                      <a:pt x="0" y="9"/>
                    </a:lnTo>
                    <a:lnTo>
                      <a:pt x="0" y="11"/>
                    </a:lnTo>
                    <a:lnTo>
                      <a:pt x="0" y="14"/>
                    </a:lnTo>
                    <a:lnTo>
                      <a:pt x="0" y="17"/>
                    </a:lnTo>
                    <a:lnTo>
                      <a:pt x="2" y="17"/>
                    </a:lnTo>
                    <a:lnTo>
                      <a:pt x="2" y="20"/>
                    </a:lnTo>
                    <a:lnTo>
                      <a:pt x="5" y="22"/>
                    </a:lnTo>
                    <a:lnTo>
                      <a:pt x="7" y="22"/>
                    </a:lnTo>
                    <a:lnTo>
                      <a:pt x="22" y="22"/>
                    </a:lnTo>
                    <a:lnTo>
                      <a:pt x="27" y="22"/>
                    </a:lnTo>
                    <a:lnTo>
                      <a:pt x="30" y="22"/>
                    </a:lnTo>
                    <a:lnTo>
                      <a:pt x="32" y="22"/>
                    </a:lnTo>
                    <a:lnTo>
                      <a:pt x="32" y="20"/>
                    </a:lnTo>
                    <a:lnTo>
                      <a:pt x="35" y="17"/>
                    </a:lnTo>
                    <a:lnTo>
                      <a:pt x="37" y="14"/>
                    </a:lnTo>
                    <a:lnTo>
                      <a:pt x="37" y="11"/>
                    </a:lnTo>
                    <a:lnTo>
                      <a:pt x="37" y="9"/>
                    </a:lnTo>
                    <a:lnTo>
                      <a:pt x="35" y="9"/>
                    </a:lnTo>
                    <a:lnTo>
                      <a:pt x="35" y="5"/>
                    </a:lnTo>
                    <a:lnTo>
                      <a:pt x="32"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83" name="Line 755"/>
              <p:cNvSpPr>
                <a:spLocks noChangeShapeType="1"/>
              </p:cNvSpPr>
              <p:nvPr/>
            </p:nvSpPr>
            <p:spPr bwMode="auto">
              <a:xfrm>
                <a:off x="2214" y="22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84" name="Freeform 756"/>
              <p:cNvSpPr>
                <a:spLocks/>
              </p:cNvSpPr>
              <p:nvPr/>
            </p:nvSpPr>
            <p:spPr bwMode="auto">
              <a:xfrm>
                <a:off x="2214" y="2203"/>
                <a:ext cx="5" cy="11"/>
              </a:xfrm>
              <a:custGeom>
                <a:avLst/>
                <a:gdLst>
                  <a:gd name="T0" fmla="*/ 0 w 20"/>
                  <a:gd name="T1" fmla="*/ 0 h 42"/>
                  <a:gd name="T2" fmla="*/ 0 w 20"/>
                  <a:gd name="T3" fmla="*/ 0 h 42"/>
                  <a:gd name="T4" fmla="*/ 0 w 20"/>
                  <a:gd name="T5" fmla="*/ 0 h 42"/>
                  <a:gd name="T6" fmla="*/ 0 w 20"/>
                  <a:gd name="T7" fmla="*/ 0 h 42"/>
                  <a:gd name="T8" fmla="*/ 0 w 20"/>
                  <a:gd name="T9" fmla="*/ 0 h 42"/>
                  <a:gd name="T10" fmla="*/ 0 w 20"/>
                  <a:gd name="T11" fmla="*/ 0 h 42"/>
                  <a:gd name="T12" fmla="*/ 0 w 20"/>
                  <a:gd name="T13" fmla="*/ 0 h 42"/>
                  <a:gd name="T14" fmla="*/ 0 w 20"/>
                  <a:gd name="T15" fmla="*/ 0 h 42"/>
                  <a:gd name="T16" fmla="*/ 0 w 20"/>
                  <a:gd name="T17" fmla="*/ 0 h 42"/>
                  <a:gd name="T18" fmla="*/ 0 w 20"/>
                  <a:gd name="T19" fmla="*/ 0 h 42"/>
                  <a:gd name="T20" fmla="*/ 0 w 20"/>
                  <a:gd name="T21" fmla="*/ 0 h 42"/>
                  <a:gd name="T22" fmla="*/ 0 w 20"/>
                  <a:gd name="T23" fmla="*/ 0 h 42"/>
                  <a:gd name="T24" fmla="*/ 0 w 20"/>
                  <a:gd name="T25" fmla="*/ 0 h 42"/>
                  <a:gd name="T26" fmla="*/ 0 w 20"/>
                  <a:gd name="T27" fmla="*/ 0 h 42"/>
                  <a:gd name="T28" fmla="*/ 0 w 20"/>
                  <a:gd name="T29" fmla="*/ 0 h 42"/>
                  <a:gd name="T30" fmla="*/ 0 w 20"/>
                  <a:gd name="T31" fmla="*/ 0 h 42"/>
                  <a:gd name="T32" fmla="*/ 0 w 20"/>
                  <a:gd name="T33" fmla="*/ 0 h 42"/>
                  <a:gd name="T34" fmla="*/ 0 w 20"/>
                  <a:gd name="T35" fmla="*/ 0 h 42"/>
                  <a:gd name="T36" fmla="*/ 0 w 20"/>
                  <a:gd name="T37" fmla="*/ 0 h 42"/>
                  <a:gd name="T38" fmla="*/ 0 w 20"/>
                  <a:gd name="T39" fmla="*/ 0 h 42"/>
                  <a:gd name="T40" fmla="*/ 0 w 20"/>
                  <a:gd name="T41" fmla="*/ 0 h 42"/>
                  <a:gd name="T42" fmla="*/ 0 w 20"/>
                  <a:gd name="T43" fmla="*/ 0 h 42"/>
                  <a:gd name="T44" fmla="*/ 0 w 20"/>
                  <a:gd name="T45" fmla="*/ 0 h 42"/>
                  <a:gd name="T46" fmla="*/ 0 w 20"/>
                  <a:gd name="T47" fmla="*/ 0 h 42"/>
                  <a:gd name="T48" fmla="*/ 0 w 20"/>
                  <a:gd name="T49" fmla="*/ 0 h 42"/>
                  <a:gd name="T50" fmla="*/ 0 w 20"/>
                  <a:gd name="T51" fmla="*/ 0 h 42"/>
                  <a:gd name="T52" fmla="*/ 0 w 20"/>
                  <a:gd name="T53" fmla="*/ 0 h 42"/>
                  <a:gd name="T54" fmla="*/ 0 w 20"/>
                  <a:gd name="T55" fmla="*/ 0 h 42"/>
                  <a:gd name="T56" fmla="*/ 0 w 20"/>
                  <a:gd name="T57" fmla="*/ 0 h 42"/>
                  <a:gd name="T58" fmla="*/ 0 w 20"/>
                  <a:gd name="T59" fmla="*/ 0 h 42"/>
                  <a:gd name="T60" fmla="*/ 0 w 20"/>
                  <a:gd name="T61" fmla="*/ 0 h 42"/>
                  <a:gd name="T62" fmla="*/ 0 w 20"/>
                  <a:gd name="T63" fmla="*/ 0 h 42"/>
                  <a:gd name="T64" fmla="*/ 0 w 20"/>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2">
                    <a:moveTo>
                      <a:pt x="0" y="31"/>
                    </a:moveTo>
                    <a:lnTo>
                      <a:pt x="0" y="34"/>
                    </a:lnTo>
                    <a:lnTo>
                      <a:pt x="0" y="37"/>
                    </a:lnTo>
                    <a:lnTo>
                      <a:pt x="3" y="40"/>
                    </a:lnTo>
                    <a:lnTo>
                      <a:pt x="3" y="42"/>
                    </a:lnTo>
                    <a:lnTo>
                      <a:pt x="5" y="42"/>
                    </a:lnTo>
                    <a:lnTo>
                      <a:pt x="8" y="42"/>
                    </a:lnTo>
                    <a:lnTo>
                      <a:pt x="10" y="42"/>
                    </a:lnTo>
                    <a:lnTo>
                      <a:pt x="13" y="42"/>
                    </a:lnTo>
                    <a:lnTo>
                      <a:pt x="15" y="42"/>
                    </a:lnTo>
                    <a:lnTo>
                      <a:pt x="15" y="40"/>
                    </a:lnTo>
                    <a:lnTo>
                      <a:pt x="18" y="37"/>
                    </a:lnTo>
                    <a:lnTo>
                      <a:pt x="20" y="34"/>
                    </a:lnTo>
                    <a:lnTo>
                      <a:pt x="20" y="14"/>
                    </a:lnTo>
                    <a:lnTo>
                      <a:pt x="20" y="8"/>
                    </a:lnTo>
                    <a:lnTo>
                      <a:pt x="18" y="6"/>
                    </a:lnTo>
                    <a:lnTo>
                      <a:pt x="18" y="2"/>
                    </a:lnTo>
                    <a:lnTo>
                      <a:pt x="15" y="2"/>
                    </a:lnTo>
                    <a:lnTo>
                      <a:pt x="15" y="0"/>
                    </a:lnTo>
                    <a:lnTo>
                      <a:pt x="13" y="0"/>
                    </a:lnTo>
                    <a:lnTo>
                      <a:pt x="10" y="0"/>
                    </a:lnTo>
                    <a:lnTo>
                      <a:pt x="8" y="0"/>
                    </a:lnTo>
                    <a:lnTo>
                      <a:pt x="5" y="0"/>
                    </a:lnTo>
                    <a:lnTo>
                      <a:pt x="3" y="0"/>
                    </a:lnTo>
                    <a:lnTo>
                      <a:pt x="3" y="2"/>
                    </a:lnTo>
                    <a:lnTo>
                      <a:pt x="0" y="2"/>
                    </a:lnTo>
                    <a:lnTo>
                      <a:pt x="0" y="6"/>
                    </a:lnTo>
                    <a:lnTo>
                      <a:pt x="0" y="12"/>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4085" name="Line 757"/>
              <p:cNvSpPr>
                <a:spLocks noChangeShapeType="1"/>
              </p:cNvSpPr>
              <p:nvPr/>
            </p:nvSpPr>
            <p:spPr bwMode="auto">
              <a:xfrm>
                <a:off x="2217" y="22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86" name="Freeform 758"/>
              <p:cNvSpPr>
                <a:spLocks/>
              </p:cNvSpPr>
              <p:nvPr/>
            </p:nvSpPr>
            <p:spPr bwMode="auto">
              <a:xfrm>
                <a:off x="2214" y="2203"/>
                <a:ext cx="9" cy="5"/>
              </a:xfrm>
              <a:custGeom>
                <a:avLst/>
                <a:gdLst>
                  <a:gd name="T0" fmla="*/ 0 w 35"/>
                  <a:gd name="T1" fmla="*/ 0 h 20"/>
                  <a:gd name="T2" fmla="*/ 0 w 35"/>
                  <a:gd name="T3" fmla="*/ 0 h 20"/>
                  <a:gd name="T4" fmla="*/ 0 w 35"/>
                  <a:gd name="T5" fmla="*/ 0 h 20"/>
                  <a:gd name="T6" fmla="*/ 0 w 35"/>
                  <a:gd name="T7" fmla="*/ 0 h 20"/>
                  <a:gd name="T8" fmla="*/ 0 w 35"/>
                  <a:gd name="T9" fmla="*/ 0 h 20"/>
                  <a:gd name="T10" fmla="*/ 0 w 35"/>
                  <a:gd name="T11" fmla="*/ 0 h 20"/>
                  <a:gd name="T12" fmla="*/ 0 w 35"/>
                  <a:gd name="T13" fmla="*/ 0 h 20"/>
                  <a:gd name="T14" fmla="*/ 0 w 35"/>
                  <a:gd name="T15" fmla="*/ 0 h 20"/>
                  <a:gd name="T16" fmla="*/ 0 w 35"/>
                  <a:gd name="T17" fmla="*/ 0 h 20"/>
                  <a:gd name="T18" fmla="*/ 0 w 35"/>
                  <a:gd name="T19" fmla="*/ 0 h 20"/>
                  <a:gd name="T20" fmla="*/ 0 w 35"/>
                  <a:gd name="T21" fmla="*/ 0 h 20"/>
                  <a:gd name="T22" fmla="*/ 0 w 35"/>
                  <a:gd name="T23" fmla="*/ 0 h 20"/>
                  <a:gd name="T24" fmla="*/ 0 w 35"/>
                  <a:gd name="T25" fmla="*/ 0 h 20"/>
                  <a:gd name="T26" fmla="*/ 0 w 35"/>
                  <a:gd name="T27" fmla="*/ 0 h 20"/>
                  <a:gd name="T28" fmla="*/ 0 w 35"/>
                  <a:gd name="T29" fmla="*/ 0 h 20"/>
                  <a:gd name="T30" fmla="*/ 0 w 35"/>
                  <a:gd name="T31" fmla="*/ 0 h 20"/>
                  <a:gd name="T32" fmla="*/ 0 w 35"/>
                  <a:gd name="T33" fmla="*/ 0 h 20"/>
                  <a:gd name="T34" fmla="*/ 0 w 35"/>
                  <a:gd name="T35" fmla="*/ 0 h 20"/>
                  <a:gd name="T36" fmla="*/ 0 w 35"/>
                  <a:gd name="T37" fmla="*/ 0 h 20"/>
                  <a:gd name="T38" fmla="*/ 0 w 35"/>
                  <a:gd name="T39" fmla="*/ 0 h 20"/>
                  <a:gd name="T40" fmla="*/ 0 w 35"/>
                  <a:gd name="T41" fmla="*/ 0 h 20"/>
                  <a:gd name="T42" fmla="*/ 0 w 35"/>
                  <a:gd name="T43" fmla="*/ 0 h 20"/>
                  <a:gd name="T44" fmla="*/ 0 w 35"/>
                  <a:gd name="T45" fmla="*/ 0 h 20"/>
                  <a:gd name="T46" fmla="*/ 0 w 35"/>
                  <a:gd name="T47" fmla="*/ 0 h 20"/>
                  <a:gd name="T48" fmla="*/ 0 w 35"/>
                  <a:gd name="T49" fmla="*/ 0 h 20"/>
                  <a:gd name="T50" fmla="*/ 0 w 35"/>
                  <a:gd name="T51" fmla="*/ 0 h 20"/>
                  <a:gd name="T52" fmla="*/ 0 w 35"/>
                  <a:gd name="T53" fmla="*/ 0 h 20"/>
                  <a:gd name="T54" fmla="*/ 0 w 35"/>
                  <a:gd name="T55" fmla="*/ 0 h 20"/>
                  <a:gd name="T56" fmla="*/ 0 w 35"/>
                  <a:gd name="T57" fmla="*/ 0 h 20"/>
                  <a:gd name="T58" fmla="*/ 0 w 35"/>
                  <a:gd name="T59" fmla="*/ 0 h 20"/>
                  <a:gd name="T60" fmla="*/ 0 w 35"/>
                  <a:gd name="T61" fmla="*/ 0 h 20"/>
                  <a:gd name="T62" fmla="*/ 0 w 35"/>
                  <a:gd name="T63" fmla="*/ 0 h 20"/>
                  <a:gd name="T64" fmla="*/ 0 w 35"/>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0">
                    <a:moveTo>
                      <a:pt x="10" y="0"/>
                    </a:moveTo>
                    <a:lnTo>
                      <a:pt x="8" y="0"/>
                    </a:lnTo>
                    <a:lnTo>
                      <a:pt x="5" y="0"/>
                    </a:lnTo>
                    <a:lnTo>
                      <a:pt x="3" y="0"/>
                    </a:lnTo>
                    <a:lnTo>
                      <a:pt x="3" y="2"/>
                    </a:lnTo>
                    <a:lnTo>
                      <a:pt x="0" y="2"/>
                    </a:lnTo>
                    <a:lnTo>
                      <a:pt x="0" y="6"/>
                    </a:lnTo>
                    <a:lnTo>
                      <a:pt x="0" y="8"/>
                    </a:lnTo>
                    <a:lnTo>
                      <a:pt x="0" y="12"/>
                    </a:lnTo>
                    <a:lnTo>
                      <a:pt x="0" y="14"/>
                    </a:lnTo>
                    <a:lnTo>
                      <a:pt x="0" y="17"/>
                    </a:lnTo>
                    <a:lnTo>
                      <a:pt x="3" y="17"/>
                    </a:lnTo>
                    <a:lnTo>
                      <a:pt x="3" y="20"/>
                    </a:lnTo>
                    <a:lnTo>
                      <a:pt x="5" y="20"/>
                    </a:lnTo>
                    <a:lnTo>
                      <a:pt x="8" y="20"/>
                    </a:lnTo>
                    <a:lnTo>
                      <a:pt x="22" y="20"/>
                    </a:lnTo>
                    <a:lnTo>
                      <a:pt x="27" y="20"/>
                    </a:lnTo>
                    <a:lnTo>
                      <a:pt x="30" y="20"/>
                    </a:lnTo>
                    <a:lnTo>
                      <a:pt x="32" y="17"/>
                    </a:lnTo>
                    <a:lnTo>
                      <a:pt x="35" y="14"/>
                    </a:lnTo>
                    <a:lnTo>
                      <a:pt x="35" y="12"/>
                    </a:lnTo>
                    <a:lnTo>
                      <a:pt x="35" y="8"/>
                    </a:lnTo>
                    <a:lnTo>
                      <a:pt x="35" y="6"/>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87" name="Line 759"/>
              <p:cNvSpPr>
                <a:spLocks noChangeShapeType="1"/>
              </p:cNvSpPr>
              <p:nvPr/>
            </p:nvSpPr>
            <p:spPr bwMode="auto">
              <a:xfrm>
                <a:off x="2218" y="220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88" name="Freeform 760"/>
              <p:cNvSpPr>
                <a:spLocks/>
              </p:cNvSpPr>
              <p:nvPr/>
            </p:nvSpPr>
            <p:spPr bwMode="auto">
              <a:xfrm>
                <a:off x="2218" y="2200"/>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3" y="28"/>
                    </a:lnTo>
                    <a:lnTo>
                      <a:pt x="5" y="31"/>
                    </a:lnTo>
                    <a:lnTo>
                      <a:pt x="7" y="31"/>
                    </a:lnTo>
                    <a:lnTo>
                      <a:pt x="10" y="34"/>
                    </a:lnTo>
                    <a:lnTo>
                      <a:pt x="12" y="31"/>
                    </a:lnTo>
                    <a:lnTo>
                      <a:pt x="15" y="31"/>
                    </a:lnTo>
                    <a:lnTo>
                      <a:pt x="17" y="28"/>
                    </a:lnTo>
                    <a:lnTo>
                      <a:pt x="20" y="25"/>
                    </a:lnTo>
                    <a:lnTo>
                      <a:pt x="20" y="23"/>
                    </a:lnTo>
                    <a:lnTo>
                      <a:pt x="20" y="13"/>
                    </a:lnTo>
                    <a:lnTo>
                      <a:pt x="20" y="9"/>
                    </a:lnTo>
                    <a:lnTo>
                      <a:pt x="20" y="5"/>
                    </a:lnTo>
                    <a:lnTo>
                      <a:pt x="17" y="3"/>
                    </a:lnTo>
                    <a:lnTo>
                      <a:pt x="15" y="0"/>
                    </a:lnTo>
                    <a:lnTo>
                      <a:pt x="12" y="0"/>
                    </a:lnTo>
                    <a:lnTo>
                      <a:pt x="10" y="0"/>
                    </a:lnTo>
                    <a:lnTo>
                      <a:pt x="7" y="0"/>
                    </a:lnTo>
                    <a:lnTo>
                      <a:pt x="5" y="0"/>
                    </a:lnTo>
                    <a:lnTo>
                      <a:pt x="3" y="3"/>
                    </a:lnTo>
                    <a:lnTo>
                      <a:pt x="0"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89" name="Line 761"/>
              <p:cNvSpPr>
                <a:spLocks noChangeShapeType="1"/>
              </p:cNvSpPr>
              <p:nvPr/>
            </p:nvSpPr>
            <p:spPr bwMode="auto">
              <a:xfrm>
                <a:off x="2220" y="22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90" name="Freeform 762"/>
              <p:cNvSpPr>
                <a:spLocks/>
              </p:cNvSpPr>
              <p:nvPr/>
            </p:nvSpPr>
            <p:spPr bwMode="auto">
              <a:xfrm>
                <a:off x="2218" y="2200"/>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0"/>
                    </a:lnTo>
                    <a:lnTo>
                      <a:pt x="3" y="3"/>
                    </a:lnTo>
                    <a:lnTo>
                      <a:pt x="0" y="5"/>
                    </a:lnTo>
                    <a:lnTo>
                      <a:pt x="0" y="9"/>
                    </a:lnTo>
                    <a:lnTo>
                      <a:pt x="0" y="11"/>
                    </a:lnTo>
                    <a:lnTo>
                      <a:pt x="0" y="13"/>
                    </a:lnTo>
                    <a:lnTo>
                      <a:pt x="3" y="17"/>
                    </a:lnTo>
                    <a:lnTo>
                      <a:pt x="5" y="19"/>
                    </a:lnTo>
                    <a:lnTo>
                      <a:pt x="7" y="19"/>
                    </a:lnTo>
                    <a:lnTo>
                      <a:pt x="7" y="23"/>
                    </a:lnTo>
                    <a:lnTo>
                      <a:pt x="38" y="23"/>
                    </a:lnTo>
                    <a:lnTo>
                      <a:pt x="46" y="23"/>
                    </a:lnTo>
                    <a:lnTo>
                      <a:pt x="46" y="19"/>
                    </a:lnTo>
                    <a:lnTo>
                      <a:pt x="48" y="19"/>
                    </a:lnTo>
                    <a:lnTo>
                      <a:pt x="51" y="17"/>
                    </a:lnTo>
                    <a:lnTo>
                      <a:pt x="53" y="13"/>
                    </a:lnTo>
                    <a:lnTo>
                      <a:pt x="53" y="11"/>
                    </a:lnTo>
                    <a:lnTo>
                      <a:pt x="53" y="9"/>
                    </a:lnTo>
                    <a:lnTo>
                      <a:pt x="53" y="5"/>
                    </a:lnTo>
                    <a:lnTo>
                      <a:pt x="51" y="3"/>
                    </a:lnTo>
                    <a:lnTo>
                      <a:pt x="48" y="0"/>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91" name="Line 763"/>
              <p:cNvSpPr>
                <a:spLocks noChangeShapeType="1"/>
              </p:cNvSpPr>
              <p:nvPr/>
            </p:nvSpPr>
            <p:spPr bwMode="auto">
              <a:xfrm>
                <a:off x="2226" y="22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92" name="Freeform 764"/>
              <p:cNvSpPr>
                <a:spLocks/>
              </p:cNvSpPr>
              <p:nvPr/>
            </p:nvSpPr>
            <p:spPr bwMode="auto">
              <a:xfrm>
                <a:off x="2226" y="2197"/>
                <a:ext cx="5" cy="9"/>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3"/>
                    </a:lnTo>
                    <a:lnTo>
                      <a:pt x="0" y="25"/>
                    </a:lnTo>
                    <a:lnTo>
                      <a:pt x="3" y="29"/>
                    </a:lnTo>
                    <a:lnTo>
                      <a:pt x="5" y="31"/>
                    </a:lnTo>
                    <a:lnTo>
                      <a:pt x="8" y="35"/>
                    </a:lnTo>
                    <a:lnTo>
                      <a:pt x="10" y="35"/>
                    </a:lnTo>
                    <a:lnTo>
                      <a:pt x="13" y="35"/>
                    </a:lnTo>
                    <a:lnTo>
                      <a:pt x="13" y="31"/>
                    </a:lnTo>
                    <a:lnTo>
                      <a:pt x="15" y="31"/>
                    </a:lnTo>
                    <a:lnTo>
                      <a:pt x="18" y="29"/>
                    </a:lnTo>
                    <a:lnTo>
                      <a:pt x="20" y="25"/>
                    </a:lnTo>
                    <a:lnTo>
                      <a:pt x="20" y="23"/>
                    </a:lnTo>
                    <a:lnTo>
                      <a:pt x="20" y="15"/>
                    </a:lnTo>
                    <a:lnTo>
                      <a:pt x="20" y="9"/>
                    </a:lnTo>
                    <a:lnTo>
                      <a:pt x="20" y="6"/>
                    </a:lnTo>
                    <a:lnTo>
                      <a:pt x="18" y="6"/>
                    </a:lnTo>
                    <a:lnTo>
                      <a:pt x="18" y="4"/>
                    </a:lnTo>
                    <a:lnTo>
                      <a:pt x="15" y="0"/>
                    </a:lnTo>
                    <a:lnTo>
                      <a:pt x="13" y="0"/>
                    </a:lnTo>
                    <a:lnTo>
                      <a:pt x="10" y="0"/>
                    </a:lnTo>
                    <a:lnTo>
                      <a:pt x="8" y="0"/>
                    </a:lnTo>
                    <a:lnTo>
                      <a:pt x="5" y="0"/>
                    </a:lnTo>
                    <a:lnTo>
                      <a:pt x="3" y="4"/>
                    </a:lnTo>
                    <a:lnTo>
                      <a:pt x="3" y="6"/>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93" name="Line 765"/>
              <p:cNvSpPr>
                <a:spLocks noChangeShapeType="1"/>
              </p:cNvSpPr>
              <p:nvPr/>
            </p:nvSpPr>
            <p:spPr bwMode="auto">
              <a:xfrm>
                <a:off x="2228" y="21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94" name="Freeform 766"/>
              <p:cNvSpPr>
                <a:spLocks/>
              </p:cNvSpPr>
              <p:nvPr/>
            </p:nvSpPr>
            <p:spPr bwMode="auto">
              <a:xfrm>
                <a:off x="2226" y="2197"/>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8" y="0"/>
                    </a:lnTo>
                    <a:lnTo>
                      <a:pt x="5" y="0"/>
                    </a:lnTo>
                    <a:lnTo>
                      <a:pt x="3" y="4"/>
                    </a:lnTo>
                    <a:lnTo>
                      <a:pt x="3" y="6"/>
                    </a:lnTo>
                    <a:lnTo>
                      <a:pt x="0" y="6"/>
                    </a:lnTo>
                    <a:lnTo>
                      <a:pt x="0" y="9"/>
                    </a:lnTo>
                    <a:lnTo>
                      <a:pt x="0" y="12"/>
                    </a:lnTo>
                    <a:lnTo>
                      <a:pt x="0" y="15"/>
                    </a:lnTo>
                    <a:lnTo>
                      <a:pt x="3" y="17"/>
                    </a:lnTo>
                    <a:lnTo>
                      <a:pt x="3" y="21"/>
                    </a:lnTo>
                    <a:lnTo>
                      <a:pt x="5" y="21"/>
                    </a:lnTo>
                    <a:lnTo>
                      <a:pt x="8" y="23"/>
                    </a:lnTo>
                    <a:lnTo>
                      <a:pt x="38" y="23"/>
                    </a:lnTo>
                    <a:lnTo>
                      <a:pt x="46" y="23"/>
                    </a:lnTo>
                    <a:lnTo>
                      <a:pt x="46" y="21"/>
                    </a:lnTo>
                    <a:lnTo>
                      <a:pt x="48" y="21"/>
                    </a:lnTo>
                    <a:lnTo>
                      <a:pt x="51" y="21"/>
                    </a:lnTo>
                    <a:lnTo>
                      <a:pt x="51" y="17"/>
                    </a:lnTo>
                    <a:lnTo>
                      <a:pt x="51" y="15"/>
                    </a:lnTo>
                    <a:lnTo>
                      <a:pt x="53" y="15"/>
                    </a:lnTo>
                    <a:lnTo>
                      <a:pt x="53" y="12"/>
                    </a:lnTo>
                    <a:lnTo>
                      <a:pt x="53" y="9"/>
                    </a:lnTo>
                    <a:lnTo>
                      <a:pt x="51" y="6"/>
                    </a:lnTo>
                    <a:lnTo>
                      <a:pt x="51" y="4"/>
                    </a:lnTo>
                    <a:lnTo>
                      <a:pt x="48" y="0"/>
                    </a:lnTo>
                    <a:lnTo>
                      <a:pt x="46"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095" name="Line 767"/>
              <p:cNvSpPr>
                <a:spLocks noChangeShapeType="1"/>
              </p:cNvSpPr>
              <p:nvPr/>
            </p:nvSpPr>
            <p:spPr bwMode="auto">
              <a:xfrm>
                <a:off x="2234" y="22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96" name="Freeform 768"/>
              <p:cNvSpPr>
                <a:spLocks/>
              </p:cNvSpPr>
              <p:nvPr/>
            </p:nvSpPr>
            <p:spPr bwMode="auto">
              <a:xfrm>
                <a:off x="2234" y="2194"/>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8"/>
                    </a:lnTo>
                    <a:lnTo>
                      <a:pt x="2" y="32"/>
                    </a:lnTo>
                    <a:lnTo>
                      <a:pt x="5" y="32"/>
                    </a:lnTo>
                    <a:lnTo>
                      <a:pt x="7" y="34"/>
                    </a:lnTo>
                    <a:lnTo>
                      <a:pt x="11" y="34"/>
                    </a:lnTo>
                    <a:lnTo>
                      <a:pt x="13" y="34"/>
                    </a:lnTo>
                    <a:lnTo>
                      <a:pt x="13" y="32"/>
                    </a:lnTo>
                    <a:lnTo>
                      <a:pt x="15" y="32"/>
                    </a:lnTo>
                    <a:lnTo>
                      <a:pt x="18" y="32"/>
                    </a:lnTo>
                    <a:lnTo>
                      <a:pt x="18" y="28"/>
                    </a:lnTo>
                    <a:lnTo>
                      <a:pt x="18" y="26"/>
                    </a:lnTo>
                    <a:lnTo>
                      <a:pt x="20" y="26"/>
                    </a:lnTo>
                    <a:lnTo>
                      <a:pt x="20" y="17"/>
                    </a:lnTo>
                    <a:lnTo>
                      <a:pt x="20" y="9"/>
                    </a:lnTo>
                    <a:lnTo>
                      <a:pt x="18" y="6"/>
                    </a:lnTo>
                    <a:lnTo>
                      <a:pt x="18" y="3"/>
                    </a:lnTo>
                    <a:lnTo>
                      <a:pt x="15" y="3"/>
                    </a:lnTo>
                    <a:lnTo>
                      <a:pt x="13" y="0"/>
                    </a:lnTo>
                    <a:lnTo>
                      <a:pt x="11" y="0"/>
                    </a:lnTo>
                    <a:lnTo>
                      <a:pt x="7" y="0"/>
                    </a:lnTo>
                    <a:lnTo>
                      <a:pt x="5" y="0"/>
                    </a:lnTo>
                    <a:lnTo>
                      <a:pt x="5" y="3"/>
                    </a:lnTo>
                    <a:lnTo>
                      <a:pt x="2" y="3"/>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4097" name="Line 769"/>
              <p:cNvSpPr>
                <a:spLocks noChangeShapeType="1"/>
              </p:cNvSpPr>
              <p:nvPr/>
            </p:nvSpPr>
            <p:spPr bwMode="auto">
              <a:xfrm>
                <a:off x="2237" y="21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98" name="Freeform 770"/>
              <p:cNvSpPr>
                <a:spLocks/>
              </p:cNvSpPr>
              <p:nvPr/>
            </p:nvSpPr>
            <p:spPr bwMode="auto">
              <a:xfrm>
                <a:off x="2234" y="2194"/>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1" y="0"/>
                    </a:moveTo>
                    <a:lnTo>
                      <a:pt x="7" y="0"/>
                    </a:lnTo>
                    <a:lnTo>
                      <a:pt x="5" y="0"/>
                    </a:lnTo>
                    <a:lnTo>
                      <a:pt x="5" y="3"/>
                    </a:lnTo>
                    <a:lnTo>
                      <a:pt x="2" y="3"/>
                    </a:lnTo>
                    <a:lnTo>
                      <a:pt x="0" y="6"/>
                    </a:lnTo>
                    <a:lnTo>
                      <a:pt x="0" y="9"/>
                    </a:lnTo>
                    <a:lnTo>
                      <a:pt x="0" y="11"/>
                    </a:lnTo>
                    <a:lnTo>
                      <a:pt x="0" y="15"/>
                    </a:lnTo>
                    <a:lnTo>
                      <a:pt x="0" y="17"/>
                    </a:lnTo>
                    <a:lnTo>
                      <a:pt x="2" y="20"/>
                    </a:lnTo>
                    <a:lnTo>
                      <a:pt x="5" y="20"/>
                    </a:lnTo>
                    <a:lnTo>
                      <a:pt x="5" y="23"/>
                    </a:lnTo>
                    <a:lnTo>
                      <a:pt x="7" y="23"/>
                    </a:lnTo>
                    <a:lnTo>
                      <a:pt x="23" y="23"/>
                    </a:lnTo>
                    <a:lnTo>
                      <a:pt x="28" y="23"/>
                    </a:lnTo>
                    <a:lnTo>
                      <a:pt x="30" y="23"/>
                    </a:lnTo>
                    <a:lnTo>
                      <a:pt x="30" y="20"/>
                    </a:lnTo>
                    <a:lnTo>
                      <a:pt x="33" y="20"/>
                    </a:lnTo>
                    <a:lnTo>
                      <a:pt x="35" y="17"/>
                    </a:lnTo>
                    <a:lnTo>
                      <a:pt x="35" y="15"/>
                    </a:lnTo>
                    <a:lnTo>
                      <a:pt x="35" y="11"/>
                    </a:lnTo>
                    <a:lnTo>
                      <a:pt x="35" y="9"/>
                    </a:lnTo>
                    <a:lnTo>
                      <a:pt x="35" y="6"/>
                    </a:lnTo>
                    <a:lnTo>
                      <a:pt x="33" y="3"/>
                    </a:lnTo>
                    <a:lnTo>
                      <a:pt x="30" y="3"/>
                    </a:lnTo>
                    <a:lnTo>
                      <a:pt x="30" y="0"/>
                    </a:lnTo>
                    <a:lnTo>
                      <a:pt x="25"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4099" name="Line 771"/>
              <p:cNvSpPr>
                <a:spLocks noChangeShapeType="1"/>
              </p:cNvSpPr>
              <p:nvPr/>
            </p:nvSpPr>
            <p:spPr bwMode="auto">
              <a:xfrm>
                <a:off x="2238" y="21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00" name="Freeform 772"/>
              <p:cNvSpPr>
                <a:spLocks/>
              </p:cNvSpPr>
              <p:nvPr/>
            </p:nvSpPr>
            <p:spPr bwMode="auto">
              <a:xfrm>
                <a:off x="2238" y="2189"/>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8"/>
                    </a:lnTo>
                    <a:lnTo>
                      <a:pt x="3" y="38"/>
                    </a:lnTo>
                    <a:lnTo>
                      <a:pt x="3" y="40"/>
                    </a:lnTo>
                    <a:lnTo>
                      <a:pt x="3" y="43"/>
                    </a:lnTo>
                    <a:lnTo>
                      <a:pt x="5" y="43"/>
                    </a:lnTo>
                    <a:lnTo>
                      <a:pt x="8" y="46"/>
                    </a:lnTo>
                    <a:lnTo>
                      <a:pt x="10" y="46"/>
                    </a:lnTo>
                    <a:lnTo>
                      <a:pt x="13" y="46"/>
                    </a:lnTo>
                    <a:lnTo>
                      <a:pt x="15" y="46"/>
                    </a:lnTo>
                    <a:lnTo>
                      <a:pt x="15" y="43"/>
                    </a:lnTo>
                    <a:lnTo>
                      <a:pt x="18" y="43"/>
                    </a:lnTo>
                    <a:lnTo>
                      <a:pt x="20" y="40"/>
                    </a:lnTo>
                    <a:lnTo>
                      <a:pt x="20" y="38"/>
                    </a:lnTo>
                    <a:lnTo>
                      <a:pt x="20" y="17"/>
                    </a:lnTo>
                    <a:lnTo>
                      <a:pt x="20" y="9"/>
                    </a:lnTo>
                    <a:lnTo>
                      <a:pt x="20" y="6"/>
                    </a:lnTo>
                    <a:lnTo>
                      <a:pt x="18" y="3"/>
                    </a:lnTo>
                    <a:lnTo>
                      <a:pt x="15" y="3"/>
                    </a:lnTo>
                    <a:lnTo>
                      <a:pt x="15" y="0"/>
                    </a:lnTo>
                    <a:lnTo>
                      <a:pt x="13" y="0"/>
                    </a:lnTo>
                    <a:lnTo>
                      <a:pt x="10" y="0"/>
                    </a:lnTo>
                    <a:lnTo>
                      <a:pt x="8" y="0"/>
                    </a:lnTo>
                    <a:lnTo>
                      <a:pt x="5" y="3"/>
                    </a:lnTo>
                    <a:lnTo>
                      <a:pt x="3" y="3"/>
                    </a:lnTo>
                    <a:lnTo>
                      <a:pt x="3" y="6"/>
                    </a:lnTo>
                    <a:lnTo>
                      <a:pt x="3"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4101" name="Line 773"/>
              <p:cNvSpPr>
                <a:spLocks noChangeShapeType="1"/>
              </p:cNvSpPr>
              <p:nvPr/>
            </p:nvSpPr>
            <p:spPr bwMode="auto">
              <a:xfrm>
                <a:off x="2240" y="21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02" name="Freeform 774"/>
              <p:cNvSpPr>
                <a:spLocks/>
              </p:cNvSpPr>
              <p:nvPr/>
            </p:nvSpPr>
            <p:spPr bwMode="auto">
              <a:xfrm>
                <a:off x="2238" y="2189"/>
                <a:ext cx="13" cy="5"/>
              </a:xfrm>
              <a:custGeom>
                <a:avLst/>
                <a:gdLst>
                  <a:gd name="T0" fmla="*/ 0 w 54"/>
                  <a:gd name="T1" fmla="*/ 0 h 23"/>
                  <a:gd name="T2" fmla="*/ 0 w 54"/>
                  <a:gd name="T3" fmla="*/ 0 h 23"/>
                  <a:gd name="T4" fmla="*/ 0 w 54"/>
                  <a:gd name="T5" fmla="*/ 0 h 23"/>
                  <a:gd name="T6" fmla="*/ 0 w 54"/>
                  <a:gd name="T7" fmla="*/ 0 h 23"/>
                  <a:gd name="T8" fmla="*/ 0 w 54"/>
                  <a:gd name="T9" fmla="*/ 0 h 23"/>
                  <a:gd name="T10" fmla="*/ 0 w 54"/>
                  <a:gd name="T11" fmla="*/ 0 h 23"/>
                  <a:gd name="T12" fmla="*/ 0 w 54"/>
                  <a:gd name="T13" fmla="*/ 0 h 23"/>
                  <a:gd name="T14" fmla="*/ 0 w 54"/>
                  <a:gd name="T15" fmla="*/ 0 h 23"/>
                  <a:gd name="T16" fmla="*/ 0 w 54"/>
                  <a:gd name="T17" fmla="*/ 0 h 23"/>
                  <a:gd name="T18" fmla="*/ 0 w 54"/>
                  <a:gd name="T19" fmla="*/ 0 h 23"/>
                  <a:gd name="T20" fmla="*/ 0 w 54"/>
                  <a:gd name="T21" fmla="*/ 0 h 23"/>
                  <a:gd name="T22" fmla="*/ 0 w 54"/>
                  <a:gd name="T23" fmla="*/ 0 h 23"/>
                  <a:gd name="T24" fmla="*/ 0 w 54"/>
                  <a:gd name="T25" fmla="*/ 0 h 23"/>
                  <a:gd name="T26" fmla="*/ 0 w 54"/>
                  <a:gd name="T27" fmla="*/ 0 h 23"/>
                  <a:gd name="T28" fmla="*/ 0 w 54"/>
                  <a:gd name="T29" fmla="*/ 0 h 23"/>
                  <a:gd name="T30" fmla="*/ 0 w 54"/>
                  <a:gd name="T31" fmla="*/ 0 h 23"/>
                  <a:gd name="T32" fmla="*/ 0 w 54"/>
                  <a:gd name="T33" fmla="*/ 0 h 23"/>
                  <a:gd name="T34" fmla="*/ 0 w 54"/>
                  <a:gd name="T35" fmla="*/ 0 h 23"/>
                  <a:gd name="T36" fmla="*/ 0 w 54"/>
                  <a:gd name="T37" fmla="*/ 0 h 23"/>
                  <a:gd name="T38" fmla="*/ 0 w 54"/>
                  <a:gd name="T39" fmla="*/ 0 h 23"/>
                  <a:gd name="T40" fmla="*/ 0 w 54"/>
                  <a:gd name="T41" fmla="*/ 0 h 23"/>
                  <a:gd name="T42" fmla="*/ 0 w 54"/>
                  <a:gd name="T43" fmla="*/ 0 h 23"/>
                  <a:gd name="T44" fmla="*/ 0 w 54"/>
                  <a:gd name="T45" fmla="*/ 0 h 23"/>
                  <a:gd name="T46" fmla="*/ 0 w 54"/>
                  <a:gd name="T47" fmla="*/ 0 h 23"/>
                  <a:gd name="T48" fmla="*/ 0 w 54"/>
                  <a:gd name="T49" fmla="*/ 0 h 23"/>
                  <a:gd name="T50" fmla="*/ 0 w 54"/>
                  <a:gd name="T51" fmla="*/ 0 h 23"/>
                  <a:gd name="T52" fmla="*/ 0 w 54"/>
                  <a:gd name="T53" fmla="*/ 0 h 23"/>
                  <a:gd name="T54" fmla="*/ 0 w 54"/>
                  <a:gd name="T55" fmla="*/ 0 h 23"/>
                  <a:gd name="T56" fmla="*/ 0 w 54"/>
                  <a:gd name="T57" fmla="*/ 0 h 23"/>
                  <a:gd name="T58" fmla="*/ 0 w 54"/>
                  <a:gd name="T59" fmla="*/ 0 h 23"/>
                  <a:gd name="T60" fmla="*/ 0 w 54"/>
                  <a:gd name="T61" fmla="*/ 0 h 23"/>
                  <a:gd name="T62" fmla="*/ 0 w 54"/>
                  <a:gd name="T63" fmla="*/ 0 h 23"/>
                  <a:gd name="T64" fmla="*/ 0 w 5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3">
                    <a:moveTo>
                      <a:pt x="10" y="0"/>
                    </a:moveTo>
                    <a:lnTo>
                      <a:pt x="8" y="0"/>
                    </a:lnTo>
                    <a:lnTo>
                      <a:pt x="5" y="3"/>
                    </a:lnTo>
                    <a:lnTo>
                      <a:pt x="3" y="3"/>
                    </a:lnTo>
                    <a:lnTo>
                      <a:pt x="3" y="6"/>
                    </a:lnTo>
                    <a:lnTo>
                      <a:pt x="3" y="9"/>
                    </a:lnTo>
                    <a:lnTo>
                      <a:pt x="0" y="9"/>
                    </a:lnTo>
                    <a:lnTo>
                      <a:pt x="0" y="11"/>
                    </a:lnTo>
                    <a:lnTo>
                      <a:pt x="0" y="15"/>
                    </a:lnTo>
                    <a:lnTo>
                      <a:pt x="3" y="17"/>
                    </a:lnTo>
                    <a:lnTo>
                      <a:pt x="3" y="21"/>
                    </a:lnTo>
                    <a:lnTo>
                      <a:pt x="5" y="21"/>
                    </a:lnTo>
                    <a:lnTo>
                      <a:pt x="8" y="23"/>
                    </a:lnTo>
                    <a:lnTo>
                      <a:pt x="38" y="23"/>
                    </a:lnTo>
                    <a:lnTo>
                      <a:pt x="45" y="23"/>
                    </a:lnTo>
                    <a:lnTo>
                      <a:pt x="49" y="23"/>
                    </a:lnTo>
                    <a:lnTo>
                      <a:pt x="49" y="21"/>
                    </a:lnTo>
                    <a:lnTo>
                      <a:pt x="51" y="21"/>
                    </a:lnTo>
                    <a:lnTo>
                      <a:pt x="51" y="17"/>
                    </a:lnTo>
                    <a:lnTo>
                      <a:pt x="54" y="17"/>
                    </a:lnTo>
                    <a:lnTo>
                      <a:pt x="54" y="15"/>
                    </a:lnTo>
                    <a:lnTo>
                      <a:pt x="54" y="11"/>
                    </a:lnTo>
                    <a:lnTo>
                      <a:pt x="54" y="9"/>
                    </a:lnTo>
                    <a:lnTo>
                      <a:pt x="51" y="6"/>
                    </a:lnTo>
                    <a:lnTo>
                      <a:pt x="51" y="3"/>
                    </a:lnTo>
                    <a:lnTo>
                      <a:pt x="49" y="3"/>
                    </a:lnTo>
                    <a:lnTo>
                      <a:pt x="49"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4103" name="Line 775"/>
              <p:cNvSpPr>
                <a:spLocks noChangeShapeType="1"/>
              </p:cNvSpPr>
              <p:nvPr/>
            </p:nvSpPr>
            <p:spPr bwMode="auto">
              <a:xfrm>
                <a:off x="2246" y="21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04" name="Freeform 776"/>
              <p:cNvSpPr>
                <a:spLocks/>
              </p:cNvSpPr>
              <p:nvPr/>
            </p:nvSpPr>
            <p:spPr bwMode="auto">
              <a:xfrm>
                <a:off x="2246" y="2183"/>
                <a:ext cx="5" cy="11"/>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3"/>
                    </a:moveTo>
                    <a:lnTo>
                      <a:pt x="0" y="37"/>
                    </a:lnTo>
                    <a:lnTo>
                      <a:pt x="0" y="39"/>
                    </a:lnTo>
                    <a:lnTo>
                      <a:pt x="2" y="39"/>
                    </a:lnTo>
                    <a:lnTo>
                      <a:pt x="2" y="43"/>
                    </a:lnTo>
                    <a:lnTo>
                      <a:pt x="5" y="43"/>
                    </a:lnTo>
                    <a:lnTo>
                      <a:pt x="7" y="45"/>
                    </a:lnTo>
                    <a:lnTo>
                      <a:pt x="10" y="45"/>
                    </a:lnTo>
                    <a:lnTo>
                      <a:pt x="12" y="45"/>
                    </a:lnTo>
                    <a:lnTo>
                      <a:pt x="16" y="45"/>
                    </a:lnTo>
                    <a:lnTo>
                      <a:pt x="16" y="43"/>
                    </a:lnTo>
                    <a:lnTo>
                      <a:pt x="18" y="43"/>
                    </a:lnTo>
                    <a:lnTo>
                      <a:pt x="18" y="39"/>
                    </a:lnTo>
                    <a:lnTo>
                      <a:pt x="21" y="39"/>
                    </a:lnTo>
                    <a:lnTo>
                      <a:pt x="21" y="37"/>
                    </a:lnTo>
                    <a:lnTo>
                      <a:pt x="21" y="16"/>
                    </a:lnTo>
                    <a:lnTo>
                      <a:pt x="21" y="11"/>
                    </a:lnTo>
                    <a:lnTo>
                      <a:pt x="21" y="8"/>
                    </a:lnTo>
                    <a:lnTo>
                      <a:pt x="18" y="5"/>
                    </a:lnTo>
                    <a:lnTo>
                      <a:pt x="16" y="3"/>
                    </a:lnTo>
                    <a:lnTo>
                      <a:pt x="12" y="0"/>
                    </a:lnTo>
                    <a:lnTo>
                      <a:pt x="10" y="0"/>
                    </a:lnTo>
                    <a:lnTo>
                      <a:pt x="7" y="0"/>
                    </a:lnTo>
                    <a:lnTo>
                      <a:pt x="7" y="3"/>
                    </a:lnTo>
                    <a:lnTo>
                      <a:pt x="5" y="3"/>
                    </a:lnTo>
                    <a:lnTo>
                      <a:pt x="2" y="5"/>
                    </a:lnTo>
                    <a:lnTo>
                      <a:pt x="0"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4105" name="Line 777"/>
              <p:cNvSpPr>
                <a:spLocks noChangeShapeType="1"/>
              </p:cNvSpPr>
              <p:nvPr/>
            </p:nvSpPr>
            <p:spPr bwMode="auto">
              <a:xfrm>
                <a:off x="2249" y="21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106" name="Freeform 778"/>
              <p:cNvSpPr>
                <a:spLocks/>
              </p:cNvSpPr>
              <p:nvPr/>
            </p:nvSpPr>
            <p:spPr bwMode="auto">
              <a:xfrm>
                <a:off x="2246" y="2183"/>
                <a:ext cx="10" cy="6"/>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7" y="0"/>
                    </a:lnTo>
                    <a:lnTo>
                      <a:pt x="7" y="3"/>
                    </a:lnTo>
                    <a:lnTo>
                      <a:pt x="5" y="3"/>
                    </a:lnTo>
                    <a:lnTo>
                      <a:pt x="2" y="5"/>
                    </a:lnTo>
                    <a:lnTo>
                      <a:pt x="0" y="8"/>
                    </a:lnTo>
                    <a:lnTo>
                      <a:pt x="0" y="11"/>
                    </a:lnTo>
                    <a:lnTo>
                      <a:pt x="0" y="14"/>
                    </a:lnTo>
                    <a:lnTo>
                      <a:pt x="0" y="16"/>
                    </a:lnTo>
                    <a:lnTo>
                      <a:pt x="2" y="20"/>
                    </a:lnTo>
                    <a:lnTo>
                      <a:pt x="5" y="22"/>
                    </a:lnTo>
                    <a:lnTo>
                      <a:pt x="7" y="22"/>
                    </a:lnTo>
                    <a:lnTo>
                      <a:pt x="23" y="22"/>
                    </a:lnTo>
                    <a:lnTo>
                      <a:pt x="28" y="22"/>
                    </a:lnTo>
                    <a:lnTo>
                      <a:pt x="31" y="22"/>
                    </a:lnTo>
                    <a:lnTo>
                      <a:pt x="33" y="22"/>
                    </a:lnTo>
                    <a:lnTo>
                      <a:pt x="33" y="20"/>
                    </a:lnTo>
                    <a:lnTo>
                      <a:pt x="35" y="20"/>
                    </a:lnTo>
                    <a:lnTo>
                      <a:pt x="35" y="16"/>
                    </a:lnTo>
                    <a:lnTo>
                      <a:pt x="35" y="14"/>
                    </a:lnTo>
                    <a:lnTo>
                      <a:pt x="38" y="11"/>
                    </a:lnTo>
                    <a:lnTo>
                      <a:pt x="35" y="11"/>
                    </a:lnTo>
                    <a:lnTo>
                      <a:pt x="35" y="8"/>
                    </a:lnTo>
                    <a:lnTo>
                      <a:pt x="35" y="5"/>
                    </a:lnTo>
                    <a:lnTo>
                      <a:pt x="33" y="5"/>
                    </a:lnTo>
                    <a:lnTo>
                      <a:pt x="33" y="3"/>
                    </a:lnTo>
                    <a:lnTo>
                      <a:pt x="31" y="3"/>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grpSp>
        <p:grpSp>
          <p:nvGrpSpPr>
            <p:cNvPr id="43184" name="Group 779"/>
            <p:cNvGrpSpPr>
              <a:grpSpLocks/>
            </p:cNvGrpSpPr>
            <p:nvPr/>
          </p:nvGrpSpPr>
          <p:grpSpPr bwMode="auto">
            <a:xfrm>
              <a:off x="1908" y="2054"/>
              <a:ext cx="344" cy="226"/>
              <a:chOff x="2251" y="1963"/>
              <a:chExt cx="318" cy="226"/>
            </a:xfrm>
          </p:grpSpPr>
          <p:sp>
            <p:nvSpPr>
              <p:cNvPr id="43707" name="Line 780"/>
              <p:cNvSpPr>
                <a:spLocks noChangeShapeType="1"/>
              </p:cNvSpPr>
              <p:nvPr/>
            </p:nvSpPr>
            <p:spPr bwMode="auto">
              <a:xfrm>
                <a:off x="2251" y="21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08" name="Freeform 781"/>
              <p:cNvSpPr>
                <a:spLocks/>
              </p:cNvSpPr>
              <p:nvPr/>
            </p:nvSpPr>
            <p:spPr bwMode="auto">
              <a:xfrm>
                <a:off x="2251" y="2180"/>
                <a:ext cx="4" cy="9"/>
              </a:xfrm>
              <a:custGeom>
                <a:avLst/>
                <a:gdLst>
                  <a:gd name="T0" fmla="*/ 0 w 17"/>
                  <a:gd name="T1" fmla="*/ 0 h 33"/>
                  <a:gd name="T2" fmla="*/ 0 w 17"/>
                  <a:gd name="T3" fmla="*/ 0 h 33"/>
                  <a:gd name="T4" fmla="*/ 0 w 17"/>
                  <a:gd name="T5" fmla="*/ 0 h 33"/>
                  <a:gd name="T6" fmla="*/ 0 w 17"/>
                  <a:gd name="T7" fmla="*/ 0 h 33"/>
                  <a:gd name="T8" fmla="*/ 0 w 17"/>
                  <a:gd name="T9" fmla="*/ 0 h 33"/>
                  <a:gd name="T10" fmla="*/ 0 w 17"/>
                  <a:gd name="T11" fmla="*/ 0 h 33"/>
                  <a:gd name="T12" fmla="*/ 0 w 17"/>
                  <a:gd name="T13" fmla="*/ 0 h 33"/>
                  <a:gd name="T14" fmla="*/ 0 w 17"/>
                  <a:gd name="T15" fmla="*/ 0 h 33"/>
                  <a:gd name="T16" fmla="*/ 0 w 17"/>
                  <a:gd name="T17" fmla="*/ 0 h 33"/>
                  <a:gd name="T18" fmla="*/ 0 w 17"/>
                  <a:gd name="T19" fmla="*/ 0 h 33"/>
                  <a:gd name="T20" fmla="*/ 0 w 17"/>
                  <a:gd name="T21" fmla="*/ 0 h 33"/>
                  <a:gd name="T22" fmla="*/ 0 w 17"/>
                  <a:gd name="T23" fmla="*/ 0 h 33"/>
                  <a:gd name="T24" fmla="*/ 0 w 17"/>
                  <a:gd name="T25" fmla="*/ 0 h 33"/>
                  <a:gd name="T26" fmla="*/ 0 w 17"/>
                  <a:gd name="T27" fmla="*/ 0 h 33"/>
                  <a:gd name="T28" fmla="*/ 0 w 17"/>
                  <a:gd name="T29" fmla="*/ 0 h 33"/>
                  <a:gd name="T30" fmla="*/ 0 w 17"/>
                  <a:gd name="T31" fmla="*/ 0 h 33"/>
                  <a:gd name="T32" fmla="*/ 0 w 17"/>
                  <a:gd name="T33" fmla="*/ 0 h 33"/>
                  <a:gd name="T34" fmla="*/ 0 w 17"/>
                  <a:gd name="T35" fmla="*/ 0 h 33"/>
                  <a:gd name="T36" fmla="*/ 0 w 17"/>
                  <a:gd name="T37" fmla="*/ 0 h 33"/>
                  <a:gd name="T38" fmla="*/ 0 w 17"/>
                  <a:gd name="T39" fmla="*/ 0 h 33"/>
                  <a:gd name="T40" fmla="*/ 0 w 17"/>
                  <a:gd name="T41" fmla="*/ 0 h 33"/>
                  <a:gd name="T42" fmla="*/ 0 w 17"/>
                  <a:gd name="T43" fmla="*/ 0 h 33"/>
                  <a:gd name="T44" fmla="*/ 0 w 17"/>
                  <a:gd name="T45" fmla="*/ 0 h 33"/>
                  <a:gd name="T46" fmla="*/ 0 w 17"/>
                  <a:gd name="T47" fmla="*/ 0 h 33"/>
                  <a:gd name="T48" fmla="*/ 0 w 17"/>
                  <a:gd name="T49" fmla="*/ 0 h 33"/>
                  <a:gd name="T50" fmla="*/ 0 w 17"/>
                  <a:gd name="T51" fmla="*/ 0 h 33"/>
                  <a:gd name="T52" fmla="*/ 0 w 17"/>
                  <a:gd name="T53" fmla="*/ 0 h 33"/>
                  <a:gd name="T54" fmla="*/ 0 w 17"/>
                  <a:gd name="T55" fmla="*/ 0 h 33"/>
                  <a:gd name="T56" fmla="*/ 0 w 17"/>
                  <a:gd name="T57" fmla="*/ 0 h 33"/>
                  <a:gd name="T58" fmla="*/ 0 w 17"/>
                  <a:gd name="T59" fmla="*/ 0 h 33"/>
                  <a:gd name="T60" fmla="*/ 0 w 17"/>
                  <a:gd name="T61" fmla="*/ 0 h 33"/>
                  <a:gd name="T62" fmla="*/ 0 w 17"/>
                  <a:gd name="T63" fmla="*/ 0 h 33"/>
                  <a:gd name="T64" fmla="*/ 0 w 17"/>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3">
                    <a:moveTo>
                      <a:pt x="0" y="22"/>
                    </a:moveTo>
                    <a:lnTo>
                      <a:pt x="0" y="25"/>
                    </a:lnTo>
                    <a:lnTo>
                      <a:pt x="0" y="27"/>
                    </a:lnTo>
                    <a:lnTo>
                      <a:pt x="0" y="31"/>
                    </a:lnTo>
                    <a:lnTo>
                      <a:pt x="3" y="31"/>
                    </a:lnTo>
                    <a:lnTo>
                      <a:pt x="3" y="33"/>
                    </a:lnTo>
                    <a:lnTo>
                      <a:pt x="5" y="33"/>
                    </a:lnTo>
                    <a:lnTo>
                      <a:pt x="8" y="33"/>
                    </a:lnTo>
                    <a:lnTo>
                      <a:pt x="10" y="33"/>
                    </a:lnTo>
                    <a:lnTo>
                      <a:pt x="13" y="33"/>
                    </a:lnTo>
                    <a:lnTo>
                      <a:pt x="15" y="33"/>
                    </a:lnTo>
                    <a:lnTo>
                      <a:pt x="15" y="31"/>
                    </a:lnTo>
                    <a:lnTo>
                      <a:pt x="17" y="31"/>
                    </a:lnTo>
                    <a:lnTo>
                      <a:pt x="17" y="27"/>
                    </a:lnTo>
                    <a:lnTo>
                      <a:pt x="17" y="25"/>
                    </a:lnTo>
                    <a:lnTo>
                      <a:pt x="17" y="16"/>
                    </a:lnTo>
                    <a:lnTo>
                      <a:pt x="17" y="11"/>
                    </a:lnTo>
                    <a:lnTo>
                      <a:pt x="17" y="8"/>
                    </a:lnTo>
                    <a:lnTo>
                      <a:pt x="17" y="6"/>
                    </a:lnTo>
                    <a:lnTo>
                      <a:pt x="15" y="6"/>
                    </a:lnTo>
                    <a:lnTo>
                      <a:pt x="15" y="2"/>
                    </a:lnTo>
                    <a:lnTo>
                      <a:pt x="13" y="2"/>
                    </a:lnTo>
                    <a:lnTo>
                      <a:pt x="10" y="2"/>
                    </a:lnTo>
                    <a:lnTo>
                      <a:pt x="10" y="0"/>
                    </a:lnTo>
                    <a:lnTo>
                      <a:pt x="8" y="2"/>
                    </a:lnTo>
                    <a:lnTo>
                      <a:pt x="5" y="2"/>
                    </a:lnTo>
                    <a:lnTo>
                      <a:pt x="3" y="2"/>
                    </a:lnTo>
                    <a:lnTo>
                      <a:pt x="3" y="6"/>
                    </a:lnTo>
                    <a:lnTo>
                      <a:pt x="0" y="6"/>
                    </a:lnTo>
                    <a:lnTo>
                      <a:pt x="0" y="8"/>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709" name="Line 782"/>
              <p:cNvSpPr>
                <a:spLocks noChangeShapeType="1"/>
              </p:cNvSpPr>
              <p:nvPr/>
            </p:nvSpPr>
            <p:spPr bwMode="auto">
              <a:xfrm>
                <a:off x="2253" y="218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10" name="Freeform 783"/>
              <p:cNvSpPr>
                <a:spLocks/>
              </p:cNvSpPr>
              <p:nvPr/>
            </p:nvSpPr>
            <p:spPr bwMode="auto">
              <a:xfrm>
                <a:off x="2251" y="2180"/>
                <a:ext cx="17" cy="6"/>
              </a:xfrm>
              <a:custGeom>
                <a:avLst/>
                <a:gdLst>
                  <a:gd name="T0" fmla="*/ 0 w 68"/>
                  <a:gd name="T1" fmla="*/ 0 h 22"/>
                  <a:gd name="T2" fmla="*/ 0 w 68"/>
                  <a:gd name="T3" fmla="*/ 0 h 22"/>
                  <a:gd name="T4" fmla="*/ 0 w 68"/>
                  <a:gd name="T5" fmla="*/ 0 h 22"/>
                  <a:gd name="T6" fmla="*/ 0 w 68"/>
                  <a:gd name="T7" fmla="*/ 0 h 22"/>
                  <a:gd name="T8" fmla="*/ 0 w 68"/>
                  <a:gd name="T9" fmla="*/ 0 h 22"/>
                  <a:gd name="T10" fmla="*/ 0 w 68"/>
                  <a:gd name="T11" fmla="*/ 0 h 22"/>
                  <a:gd name="T12" fmla="*/ 0 w 68"/>
                  <a:gd name="T13" fmla="*/ 0 h 22"/>
                  <a:gd name="T14" fmla="*/ 0 w 68"/>
                  <a:gd name="T15" fmla="*/ 0 h 22"/>
                  <a:gd name="T16" fmla="*/ 0 w 68"/>
                  <a:gd name="T17" fmla="*/ 0 h 22"/>
                  <a:gd name="T18" fmla="*/ 0 w 68"/>
                  <a:gd name="T19" fmla="*/ 0 h 22"/>
                  <a:gd name="T20" fmla="*/ 0 w 68"/>
                  <a:gd name="T21" fmla="*/ 0 h 22"/>
                  <a:gd name="T22" fmla="*/ 0 w 68"/>
                  <a:gd name="T23" fmla="*/ 0 h 22"/>
                  <a:gd name="T24" fmla="*/ 0 w 68"/>
                  <a:gd name="T25" fmla="*/ 0 h 22"/>
                  <a:gd name="T26" fmla="*/ 0 w 68"/>
                  <a:gd name="T27" fmla="*/ 0 h 22"/>
                  <a:gd name="T28" fmla="*/ 0 w 68"/>
                  <a:gd name="T29" fmla="*/ 0 h 22"/>
                  <a:gd name="T30" fmla="*/ 0 w 68"/>
                  <a:gd name="T31" fmla="*/ 0 h 22"/>
                  <a:gd name="T32" fmla="*/ 0 w 68"/>
                  <a:gd name="T33" fmla="*/ 0 h 22"/>
                  <a:gd name="T34" fmla="*/ 0 w 68"/>
                  <a:gd name="T35" fmla="*/ 0 h 22"/>
                  <a:gd name="T36" fmla="*/ 0 w 68"/>
                  <a:gd name="T37" fmla="*/ 0 h 22"/>
                  <a:gd name="T38" fmla="*/ 0 w 68"/>
                  <a:gd name="T39" fmla="*/ 0 h 22"/>
                  <a:gd name="T40" fmla="*/ 0 w 68"/>
                  <a:gd name="T41" fmla="*/ 0 h 22"/>
                  <a:gd name="T42" fmla="*/ 0 w 68"/>
                  <a:gd name="T43" fmla="*/ 0 h 22"/>
                  <a:gd name="T44" fmla="*/ 0 w 68"/>
                  <a:gd name="T45" fmla="*/ 0 h 22"/>
                  <a:gd name="T46" fmla="*/ 0 w 68"/>
                  <a:gd name="T47" fmla="*/ 0 h 22"/>
                  <a:gd name="T48" fmla="*/ 0 w 68"/>
                  <a:gd name="T49" fmla="*/ 0 h 22"/>
                  <a:gd name="T50" fmla="*/ 0 w 68"/>
                  <a:gd name="T51" fmla="*/ 0 h 22"/>
                  <a:gd name="T52" fmla="*/ 0 w 68"/>
                  <a:gd name="T53" fmla="*/ 0 h 22"/>
                  <a:gd name="T54" fmla="*/ 0 w 68"/>
                  <a:gd name="T55" fmla="*/ 0 h 22"/>
                  <a:gd name="T56" fmla="*/ 0 w 68"/>
                  <a:gd name="T57" fmla="*/ 0 h 22"/>
                  <a:gd name="T58" fmla="*/ 0 w 68"/>
                  <a:gd name="T59" fmla="*/ 0 h 22"/>
                  <a:gd name="T60" fmla="*/ 0 w 68"/>
                  <a:gd name="T61" fmla="*/ 0 h 22"/>
                  <a:gd name="T62" fmla="*/ 0 w 68"/>
                  <a:gd name="T63" fmla="*/ 0 h 22"/>
                  <a:gd name="T64" fmla="*/ 0 w 6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2">
                    <a:moveTo>
                      <a:pt x="10" y="0"/>
                    </a:moveTo>
                    <a:lnTo>
                      <a:pt x="8" y="2"/>
                    </a:lnTo>
                    <a:lnTo>
                      <a:pt x="5" y="2"/>
                    </a:lnTo>
                    <a:lnTo>
                      <a:pt x="3" y="2"/>
                    </a:lnTo>
                    <a:lnTo>
                      <a:pt x="3" y="6"/>
                    </a:lnTo>
                    <a:lnTo>
                      <a:pt x="0" y="6"/>
                    </a:lnTo>
                    <a:lnTo>
                      <a:pt x="0" y="8"/>
                    </a:lnTo>
                    <a:lnTo>
                      <a:pt x="0" y="11"/>
                    </a:lnTo>
                    <a:lnTo>
                      <a:pt x="0" y="14"/>
                    </a:lnTo>
                    <a:lnTo>
                      <a:pt x="0" y="16"/>
                    </a:lnTo>
                    <a:lnTo>
                      <a:pt x="0" y="19"/>
                    </a:lnTo>
                    <a:lnTo>
                      <a:pt x="3" y="19"/>
                    </a:lnTo>
                    <a:lnTo>
                      <a:pt x="3" y="22"/>
                    </a:lnTo>
                    <a:lnTo>
                      <a:pt x="5" y="22"/>
                    </a:lnTo>
                    <a:lnTo>
                      <a:pt x="8" y="22"/>
                    </a:lnTo>
                    <a:lnTo>
                      <a:pt x="56" y="22"/>
                    </a:lnTo>
                    <a:lnTo>
                      <a:pt x="61" y="22"/>
                    </a:lnTo>
                    <a:lnTo>
                      <a:pt x="63" y="22"/>
                    </a:lnTo>
                    <a:lnTo>
                      <a:pt x="66" y="19"/>
                    </a:lnTo>
                    <a:lnTo>
                      <a:pt x="68" y="16"/>
                    </a:lnTo>
                    <a:lnTo>
                      <a:pt x="68" y="14"/>
                    </a:lnTo>
                    <a:lnTo>
                      <a:pt x="68" y="11"/>
                    </a:lnTo>
                    <a:lnTo>
                      <a:pt x="68" y="8"/>
                    </a:lnTo>
                    <a:lnTo>
                      <a:pt x="66" y="6"/>
                    </a:lnTo>
                    <a:lnTo>
                      <a:pt x="63" y="2"/>
                    </a:lnTo>
                    <a:lnTo>
                      <a:pt x="61" y="2"/>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11" name="Line 784"/>
              <p:cNvSpPr>
                <a:spLocks noChangeShapeType="1"/>
              </p:cNvSpPr>
              <p:nvPr/>
            </p:nvSpPr>
            <p:spPr bwMode="auto">
              <a:xfrm>
                <a:off x="2263" y="21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12" name="Freeform 785"/>
              <p:cNvSpPr>
                <a:spLocks/>
              </p:cNvSpPr>
              <p:nvPr/>
            </p:nvSpPr>
            <p:spPr bwMode="auto">
              <a:xfrm>
                <a:off x="2263" y="2175"/>
                <a:ext cx="5" cy="11"/>
              </a:xfrm>
              <a:custGeom>
                <a:avLst/>
                <a:gdLst>
                  <a:gd name="T0" fmla="*/ 0 w 21"/>
                  <a:gd name="T1" fmla="*/ 0 h 43"/>
                  <a:gd name="T2" fmla="*/ 0 w 21"/>
                  <a:gd name="T3" fmla="*/ 0 h 43"/>
                  <a:gd name="T4" fmla="*/ 0 w 21"/>
                  <a:gd name="T5" fmla="*/ 0 h 43"/>
                  <a:gd name="T6" fmla="*/ 0 w 21"/>
                  <a:gd name="T7" fmla="*/ 0 h 43"/>
                  <a:gd name="T8" fmla="*/ 0 w 21"/>
                  <a:gd name="T9" fmla="*/ 0 h 43"/>
                  <a:gd name="T10" fmla="*/ 0 w 21"/>
                  <a:gd name="T11" fmla="*/ 0 h 43"/>
                  <a:gd name="T12" fmla="*/ 0 w 21"/>
                  <a:gd name="T13" fmla="*/ 0 h 43"/>
                  <a:gd name="T14" fmla="*/ 0 w 21"/>
                  <a:gd name="T15" fmla="*/ 0 h 43"/>
                  <a:gd name="T16" fmla="*/ 0 w 21"/>
                  <a:gd name="T17" fmla="*/ 0 h 43"/>
                  <a:gd name="T18" fmla="*/ 0 w 21"/>
                  <a:gd name="T19" fmla="*/ 0 h 43"/>
                  <a:gd name="T20" fmla="*/ 0 w 21"/>
                  <a:gd name="T21" fmla="*/ 0 h 43"/>
                  <a:gd name="T22" fmla="*/ 0 w 21"/>
                  <a:gd name="T23" fmla="*/ 0 h 43"/>
                  <a:gd name="T24" fmla="*/ 0 w 21"/>
                  <a:gd name="T25" fmla="*/ 0 h 43"/>
                  <a:gd name="T26" fmla="*/ 0 w 21"/>
                  <a:gd name="T27" fmla="*/ 0 h 43"/>
                  <a:gd name="T28" fmla="*/ 0 w 21"/>
                  <a:gd name="T29" fmla="*/ 0 h 43"/>
                  <a:gd name="T30" fmla="*/ 0 w 21"/>
                  <a:gd name="T31" fmla="*/ 0 h 43"/>
                  <a:gd name="T32" fmla="*/ 0 w 21"/>
                  <a:gd name="T33" fmla="*/ 0 h 43"/>
                  <a:gd name="T34" fmla="*/ 0 w 21"/>
                  <a:gd name="T35" fmla="*/ 0 h 43"/>
                  <a:gd name="T36" fmla="*/ 0 w 21"/>
                  <a:gd name="T37" fmla="*/ 0 h 43"/>
                  <a:gd name="T38" fmla="*/ 0 w 21"/>
                  <a:gd name="T39" fmla="*/ 0 h 43"/>
                  <a:gd name="T40" fmla="*/ 0 w 21"/>
                  <a:gd name="T41" fmla="*/ 0 h 43"/>
                  <a:gd name="T42" fmla="*/ 0 w 21"/>
                  <a:gd name="T43" fmla="*/ 0 h 43"/>
                  <a:gd name="T44" fmla="*/ 0 w 21"/>
                  <a:gd name="T45" fmla="*/ 0 h 43"/>
                  <a:gd name="T46" fmla="*/ 0 w 21"/>
                  <a:gd name="T47" fmla="*/ 0 h 43"/>
                  <a:gd name="T48" fmla="*/ 0 w 21"/>
                  <a:gd name="T49" fmla="*/ 0 h 43"/>
                  <a:gd name="T50" fmla="*/ 0 w 21"/>
                  <a:gd name="T51" fmla="*/ 0 h 43"/>
                  <a:gd name="T52" fmla="*/ 0 w 21"/>
                  <a:gd name="T53" fmla="*/ 0 h 43"/>
                  <a:gd name="T54" fmla="*/ 0 w 21"/>
                  <a:gd name="T55" fmla="*/ 0 h 43"/>
                  <a:gd name="T56" fmla="*/ 0 w 21"/>
                  <a:gd name="T57" fmla="*/ 0 h 43"/>
                  <a:gd name="T58" fmla="*/ 0 w 21"/>
                  <a:gd name="T59" fmla="*/ 0 h 43"/>
                  <a:gd name="T60" fmla="*/ 0 w 21"/>
                  <a:gd name="T61" fmla="*/ 0 h 43"/>
                  <a:gd name="T62" fmla="*/ 0 w 21"/>
                  <a:gd name="T63" fmla="*/ 0 h 43"/>
                  <a:gd name="T64" fmla="*/ 0 w 21"/>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3">
                    <a:moveTo>
                      <a:pt x="0" y="32"/>
                    </a:moveTo>
                    <a:lnTo>
                      <a:pt x="0" y="35"/>
                    </a:lnTo>
                    <a:lnTo>
                      <a:pt x="0" y="37"/>
                    </a:lnTo>
                    <a:lnTo>
                      <a:pt x="3" y="40"/>
                    </a:lnTo>
                    <a:lnTo>
                      <a:pt x="6" y="43"/>
                    </a:lnTo>
                    <a:lnTo>
                      <a:pt x="9" y="43"/>
                    </a:lnTo>
                    <a:lnTo>
                      <a:pt x="11" y="43"/>
                    </a:lnTo>
                    <a:lnTo>
                      <a:pt x="14" y="43"/>
                    </a:lnTo>
                    <a:lnTo>
                      <a:pt x="16" y="43"/>
                    </a:lnTo>
                    <a:lnTo>
                      <a:pt x="19" y="40"/>
                    </a:lnTo>
                    <a:lnTo>
                      <a:pt x="21" y="37"/>
                    </a:lnTo>
                    <a:lnTo>
                      <a:pt x="21" y="35"/>
                    </a:lnTo>
                    <a:lnTo>
                      <a:pt x="21" y="15"/>
                    </a:lnTo>
                    <a:lnTo>
                      <a:pt x="21" y="10"/>
                    </a:lnTo>
                    <a:lnTo>
                      <a:pt x="21" y="6"/>
                    </a:lnTo>
                    <a:lnTo>
                      <a:pt x="19" y="4"/>
                    </a:lnTo>
                    <a:lnTo>
                      <a:pt x="16" y="0"/>
                    </a:lnTo>
                    <a:lnTo>
                      <a:pt x="14" y="0"/>
                    </a:lnTo>
                    <a:lnTo>
                      <a:pt x="11" y="0"/>
                    </a:lnTo>
                    <a:lnTo>
                      <a:pt x="9" y="0"/>
                    </a:lnTo>
                    <a:lnTo>
                      <a:pt x="6" y="0"/>
                    </a:lnTo>
                    <a:lnTo>
                      <a:pt x="3" y="4"/>
                    </a:lnTo>
                    <a:lnTo>
                      <a:pt x="0" y="6"/>
                    </a:lnTo>
                    <a:lnTo>
                      <a:pt x="0" y="12"/>
                    </a:lnTo>
                    <a:lnTo>
                      <a:pt x="0" y="32"/>
                    </a:lnTo>
                    <a:close/>
                  </a:path>
                </a:pathLst>
              </a:custGeom>
              <a:solidFill>
                <a:srgbClr val="000000"/>
              </a:solidFill>
              <a:ln w="6350">
                <a:solidFill>
                  <a:srgbClr val="000000"/>
                </a:solidFill>
                <a:prstDash val="solid"/>
                <a:round/>
                <a:headEnd/>
                <a:tailEnd/>
              </a:ln>
            </p:spPr>
            <p:txBody>
              <a:bodyPr/>
              <a:lstStyle/>
              <a:p>
                <a:endParaRPr lang="de-DE"/>
              </a:p>
            </p:txBody>
          </p:sp>
          <p:sp>
            <p:nvSpPr>
              <p:cNvPr id="43713" name="Line 786"/>
              <p:cNvSpPr>
                <a:spLocks noChangeShapeType="1"/>
              </p:cNvSpPr>
              <p:nvPr/>
            </p:nvSpPr>
            <p:spPr bwMode="auto">
              <a:xfrm>
                <a:off x="2265" y="21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14" name="Freeform 787"/>
              <p:cNvSpPr>
                <a:spLocks/>
              </p:cNvSpPr>
              <p:nvPr/>
            </p:nvSpPr>
            <p:spPr bwMode="auto">
              <a:xfrm>
                <a:off x="2263" y="2175"/>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9" y="0"/>
                    </a:lnTo>
                    <a:lnTo>
                      <a:pt x="6" y="0"/>
                    </a:lnTo>
                    <a:lnTo>
                      <a:pt x="3" y="4"/>
                    </a:lnTo>
                    <a:lnTo>
                      <a:pt x="0" y="6"/>
                    </a:lnTo>
                    <a:lnTo>
                      <a:pt x="0" y="10"/>
                    </a:lnTo>
                    <a:lnTo>
                      <a:pt x="0" y="12"/>
                    </a:lnTo>
                    <a:lnTo>
                      <a:pt x="0" y="15"/>
                    </a:lnTo>
                    <a:lnTo>
                      <a:pt x="3" y="18"/>
                    </a:lnTo>
                    <a:lnTo>
                      <a:pt x="3" y="21"/>
                    </a:lnTo>
                    <a:lnTo>
                      <a:pt x="6" y="21"/>
                    </a:lnTo>
                    <a:lnTo>
                      <a:pt x="9" y="23"/>
                    </a:lnTo>
                    <a:lnTo>
                      <a:pt x="24" y="23"/>
                    </a:lnTo>
                    <a:lnTo>
                      <a:pt x="29" y="23"/>
                    </a:lnTo>
                    <a:lnTo>
                      <a:pt x="31" y="21"/>
                    </a:lnTo>
                    <a:lnTo>
                      <a:pt x="34" y="21"/>
                    </a:lnTo>
                    <a:lnTo>
                      <a:pt x="36" y="18"/>
                    </a:lnTo>
                    <a:lnTo>
                      <a:pt x="36" y="15"/>
                    </a:lnTo>
                    <a:lnTo>
                      <a:pt x="36" y="12"/>
                    </a:lnTo>
                    <a:lnTo>
                      <a:pt x="36" y="10"/>
                    </a:lnTo>
                    <a:lnTo>
                      <a:pt x="36" y="6"/>
                    </a:lnTo>
                    <a:lnTo>
                      <a:pt x="36" y="4"/>
                    </a:lnTo>
                    <a:lnTo>
                      <a:pt x="34" y="4"/>
                    </a:lnTo>
                    <a:lnTo>
                      <a:pt x="34"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715" name="Line 788"/>
              <p:cNvSpPr>
                <a:spLocks noChangeShapeType="1"/>
              </p:cNvSpPr>
              <p:nvPr/>
            </p:nvSpPr>
            <p:spPr bwMode="auto">
              <a:xfrm>
                <a:off x="2266" y="21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16" name="Freeform 789"/>
              <p:cNvSpPr>
                <a:spLocks/>
              </p:cNvSpPr>
              <p:nvPr/>
            </p:nvSpPr>
            <p:spPr bwMode="auto">
              <a:xfrm>
                <a:off x="2266" y="2170"/>
                <a:ext cx="6"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4"/>
                    </a:lnTo>
                    <a:lnTo>
                      <a:pt x="3" y="37"/>
                    </a:lnTo>
                    <a:lnTo>
                      <a:pt x="3" y="40"/>
                    </a:lnTo>
                    <a:lnTo>
                      <a:pt x="3" y="43"/>
                    </a:lnTo>
                    <a:lnTo>
                      <a:pt x="5" y="43"/>
                    </a:lnTo>
                    <a:lnTo>
                      <a:pt x="8" y="43"/>
                    </a:lnTo>
                    <a:lnTo>
                      <a:pt x="10" y="45"/>
                    </a:lnTo>
                    <a:lnTo>
                      <a:pt x="13" y="45"/>
                    </a:lnTo>
                    <a:lnTo>
                      <a:pt x="15" y="43"/>
                    </a:lnTo>
                    <a:lnTo>
                      <a:pt x="18" y="43"/>
                    </a:lnTo>
                    <a:lnTo>
                      <a:pt x="20" y="40"/>
                    </a:lnTo>
                    <a:lnTo>
                      <a:pt x="20" y="37"/>
                    </a:lnTo>
                    <a:lnTo>
                      <a:pt x="20" y="34"/>
                    </a:lnTo>
                    <a:lnTo>
                      <a:pt x="20" y="14"/>
                    </a:lnTo>
                    <a:lnTo>
                      <a:pt x="20" y="9"/>
                    </a:lnTo>
                    <a:lnTo>
                      <a:pt x="20" y="5"/>
                    </a:lnTo>
                    <a:lnTo>
                      <a:pt x="18" y="3"/>
                    </a:lnTo>
                    <a:lnTo>
                      <a:pt x="15" y="0"/>
                    </a:lnTo>
                    <a:lnTo>
                      <a:pt x="13" y="0"/>
                    </a:lnTo>
                    <a:lnTo>
                      <a:pt x="10" y="0"/>
                    </a:lnTo>
                    <a:lnTo>
                      <a:pt x="8" y="0"/>
                    </a:lnTo>
                    <a:lnTo>
                      <a:pt x="5" y="3"/>
                    </a:lnTo>
                    <a:lnTo>
                      <a:pt x="3" y="3"/>
                    </a:lnTo>
                    <a:lnTo>
                      <a:pt x="3" y="5"/>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717" name="Line 790"/>
              <p:cNvSpPr>
                <a:spLocks noChangeShapeType="1"/>
              </p:cNvSpPr>
              <p:nvPr/>
            </p:nvSpPr>
            <p:spPr bwMode="auto">
              <a:xfrm>
                <a:off x="2269" y="21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18" name="Freeform 791"/>
              <p:cNvSpPr>
                <a:spLocks/>
              </p:cNvSpPr>
              <p:nvPr/>
            </p:nvSpPr>
            <p:spPr bwMode="auto">
              <a:xfrm>
                <a:off x="2266" y="2170"/>
                <a:ext cx="10" cy="5"/>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10" y="0"/>
                    </a:lnTo>
                    <a:lnTo>
                      <a:pt x="8" y="0"/>
                    </a:lnTo>
                    <a:lnTo>
                      <a:pt x="5" y="3"/>
                    </a:lnTo>
                    <a:lnTo>
                      <a:pt x="3" y="3"/>
                    </a:lnTo>
                    <a:lnTo>
                      <a:pt x="3" y="5"/>
                    </a:lnTo>
                    <a:lnTo>
                      <a:pt x="0" y="9"/>
                    </a:lnTo>
                    <a:lnTo>
                      <a:pt x="0" y="11"/>
                    </a:lnTo>
                    <a:lnTo>
                      <a:pt x="0" y="14"/>
                    </a:lnTo>
                    <a:lnTo>
                      <a:pt x="3" y="14"/>
                    </a:lnTo>
                    <a:lnTo>
                      <a:pt x="3" y="17"/>
                    </a:lnTo>
                    <a:lnTo>
                      <a:pt x="3" y="20"/>
                    </a:lnTo>
                    <a:lnTo>
                      <a:pt x="5" y="20"/>
                    </a:lnTo>
                    <a:lnTo>
                      <a:pt x="8" y="22"/>
                    </a:lnTo>
                    <a:lnTo>
                      <a:pt x="10" y="22"/>
                    </a:lnTo>
                    <a:lnTo>
                      <a:pt x="25" y="22"/>
                    </a:lnTo>
                    <a:lnTo>
                      <a:pt x="27" y="22"/>
                    </a:lnTo>
                    <a:lnTo>
                      <a:pt x="30" y="22"/>
                    </a:lnTo>
                    <a:lnTo>
                      <a:pt x="32" y="20"/>
                    </a:lnTo>
                    <a:lnTo>
                      <a:pt x="35" y="20"/>
                    </a:lnTo>
                    <a:lnTo>
                      <a:pt x="35" y="17"/>
                    </a:lnTo>
                    <a:lnTo>
                      <a:pt x="35" y="14"/>
                    </a:lnTo>
                    <a:lnTo>
                      <a:pt x="37" y="14"/>
                    </a:lnTo>
                    <a:lnTo>
                      <a:pt x="37" y="11"/>
                    </a:lnTo>
                    <a:lnTo>
                      <a:pt x="37" y="9"/>
                    </a:lnTo>
                    <a:lnTo>
                      <a:pt x="35" y="5"/>
                    </a:lnTo>
                    <a:lnTo>
                      <a:pt x="35" y="3"/>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19" name="Line 792"/>
              <p:cNvSpPr>
                <a:spLocks noChangeShapeType="1"/>
              </p:cNvSpPr>
              <p:nvPr/>
            </p:nvSpPr>
            <p:spPr bwMode="auto">
              <a:xfrm>
                <a:off x="2271" y="21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20" name="Freeform 793"/>
              <p:cNvSpPr>
                <a:spLocks/>
              </p:cNvSpPr>
              <p:nvPr/>
            </p:nvSpPr>
            <p:spPr bwMode="auto">
              <a:xfrm>
                <a:off x="2271" y="2167"/>
                <a:ext cx="5" cy="8"/>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w 19"/>
                  <a:gd name="T27" fmla="*/ 0 h 34"/>
                  <a:gd name="T28" fmla="*/ 0 w 19"/>
                  <a:gd name="T29" fmla="*/ 0 h 34"/>
                  <a:gd name="T30" fmla="*/ 0 w 19"/>
                  <a:gd name="T31" fmla="*/ 0 h 34"/>
                  <a:gd name="T32" fmla="*/ 0 w 19"/>
                  <a:gd name="T33" fmla="*/ 0 h 34"/>
                  <a:gd name="T34" fmla="*/ 0 w 19"/>
                  <a:gd name="T35" fmla="*/ 0 h 34"/>
                  <a:gd name="T36" fmla="*/ 0 w 19"/>
                  <a:gd name="T37" fmla="*/ 0 h 34"/>
                  <a:gd name="T38" fmla="*/ 0 w 19"/>
                  <a:gd name="T39" fmla="*/ 0 h 34"/>
                  <a:gd name="T40" fmla="*/ 0 w 19"/>
                  <a:gd name="T41" fmla="*/ 0 h 34"/>
                  <a:gd name="T42" fmla="*/ 0 w 19"/>
                  <a:gd name="T43" fmla="*/ 0 h 34"/>
                  <a:gd name="T44" fmla="*/ 0 w 19"/>
                  <a:gd name="T45" fmla="*/ 0 h 34"/>
                  <a:gd name="T46" fmla="*/ 0 w 19"/>
                  <a:gd name="T47" fmla="*/ 0 h 34"/>
                  <a:gd name="T48" fmla="*/ 0 w 19"/>
                  <a:gd name="T49" fmla="*/ 0 h 34"/>
                  <a:gd name="T50" fmla="*/ 0 w 19"/>
                  <a:gd name="T51" fmla="*/ 0 h 34"/>
                  <a:gd name="T52" fmla="*/ 0 w 19"/>
                  <a:gd name="T53" fmla="*/ 0 h 34"/>
                  <a:gd name="T54" fmla="*/ 0 w 19"/>
                  <a:gd name="T55" fmla="*/ 0 h 34"/>
                  <a:gd name="T56" fmla="*/ 0 w 19"/>
                  <a:gd name="T57" fmla="*/ 0 h 34"/>
                  <a:gd name="T58" fmla="*/ 0 w 19"/>
                  <a:gd name="T59" fmla="*/ 0 h 34"/>
                  <a:gd name="T60" fmla="*/ 0 w 19"/>
                  <a:gd name="T61" fmla="*/ 0 h 34"/>
                  <a:gd name="T62" fmla="*/ 0 w 19"/>
                  <a:gd name="T63" fmla="*/ 0 h 34"/>
                  <a:gd name="T64" fmla="*/ 0 w 19"/>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4">
                    <a:moveTo>
                      <a:pt x="0" y="23"/>
                    </a:moveTo>
                    <a:lnTo>
                      <a:pt x="0" y="26"/>
                    </a:lnTo>
                    <a:lnTo>
                      <a:pt x="0" y="29"/>
                    </a:lnTo>
                    <a:lnTo>
                      <a:pt x="2" y="32"/>
                    </a:lnTo>
                    <a:lnTo>
                      <a:pt x="5" y="34"/>
                    </a:lnTo>
                    <a:lnTo>
                      <a:pt x="7" y="34"/>
                    </a:lnTo>
                    <a:lnTo>
                      <a:pt x="9" y="34"/>
                    </a:lnTo>
                    <a:lnTo>
                      <a:pt x="12" y="34"/>
                    </a:lnTo>
                    <a:lnTo>
                      <a:pt x="14" y="32"/>
                    </a:lnTo>
                    <a:lnTo>
                      <a:pt x="17" y="32"/>
                    </a:lnTo>
                    <a:lnTo>
                      <a:pt x="17" y="29"/>
                    </a:lnTo>
                    <a:lnTo>
                      <a:pt x="17" y="26"/>
                    </a:lnTo>
                    <a:lnTo>
                      <a:pt x="19" y="26"/>
                    </a:lnTo>
                    <a:lnTo>
                      <a:pt x="19" y="17"/>
                    </a:lnTo>
                    <a:lnTo>
                      <a:pt x="19" y="9"/>
                    </a:lnTo>
                    <a:lnTo>
                      <a:pt x="17" y="9"/>
                    </a:lnTo>
                    <a:lnTo>
                      <a:pt x="17" y="6"/>
                    </a:lnTo>
                    <a:lnTo>
                      <a:pt x="17" y="4"/>
                    </a:lnTo>
                    <a:lnTo>
                      <a:pt x="14" y="4"/>
                    </a:lnTo>
                    <a:lnTo>
                      <a:pt x="12" y="0"/>
                    </a:lnTo>
                    <a:lnTo>
                      <a:pt x="9" y="0"/>
                    </a:lnTo>
                    <a:lnTo>
                      <a:pt x="7" y="0"/>
                    </a:lnTo>
                    <a:lnTo>
                      <a:pt x="5" y="0"/>
                    </a:lnTo>
                    <a:lnTo>
                      <a:pt x="2" y="4"/>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721" name="Line 794"/>
              <p:cNvSpPr>
                <a:spLocks noChangeShapeType="1"/>
              </p:cNvSpPr>
              <p:nvPr/>
            </p:nvSpPr>
            <p:spPr bwMode="auto">
              <a:xfrm>
                <a:off x="2273" y="216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22" name="Freeform 795"/>
              <p:cNvSpPr>
                <a:spLocks/>
              </p:cNvSpPr>
              <p:nvPr/>
            </p:nvSpPr>
            <p:spPr bwMode="auto">
              <a:xfrm>
                <a:off x="2271" y="2167"/>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9" y="0"/>
                    </a:moveTo>
                    <a:lnTo>
                      <a:pt x="7" y="0"/>
                    </a:lnTo>
                    <a:lnTo>
                      <a:pt x="5" y="0"/>
                    </a:lnTo>
                    <a:lnTo>
                      <a:pt x="2" y="4"/>
                    </a:lnTo>
                    <a:lnTo>
                      <a:pt x="0" y="6"/>
                    </a:lnTo>
                    <a:lnTo>
                      <a:pt x="0" y="9"/>
                    </a:lnTo>
                    <a:lnTo>
                      <a:pt x="0" y="12"/>
                    </a:lnTo>
                    <a:lnTo>
                      <a:pt x="0" y="15"/>
                    </a:lnTo>
                    <a:lnTo>
                      <a:pt x="0" y="17"/>
                    </a:lnTo>
                    <a:lnTo>
                      <a:pt x="2" y="21"/>
                    </a:lnTo>
                    <a:lnTo>
                      <a:pt x="5" y="23"/>
                    </a:lnTo>
                    <a:lnTo>
                      <a:pt x="7" y="23"/>
                    </a:lnTo>
                    <a:lnTo>
                      <a:pt x="22" y="23"/>
                    </a:lnTo>
                    <a:lnTo>
                      <a:pt x="28" y="23"/>
                    </a:lnTo>
                    <a:lnTo>
                      <a:pt x="30" y="23"/>
                    </a:lnTo>
                    <a:lnTo>
                      <a:pt x="30" y="21"/>
                    </a:lnTo>
                    <a:lnTo>
                      <a:pt x="33" y="21"/>
                    </a:lnTo>
                    <a:lnTo>
                      <a:pt x="33" y="17"/>
                    </a:lnTo>
                    <a:lnTo>
                      <a:pt x="35" y="17"/>
                    </a:lnTo>
                    <a:lnTo>
                      <a:pt x="35" y="15"/>
                    </a:lnTo>
                    <a:lnTo>
                      <a:pt x="35" y="12"/>
                    </a:lnTo>
                    <a:lnTo>
                      <a:pt x="35" y="9"/>
                    </a:lnTo>
                    <a:lnTo>
                      <a:pt x="33" y="6"/>
                    </a:lnTo>
                    <a:lnTo>
                      <a:pt x="33" y="4"/>
                    </a:lnTo>
                    <a:lnTo>
                      <a:pt x="30" y="4"/>
                    </a:lnTo>
                    <a:lnTo>
                      <a:pt x="30" y="0"/>
                    </a:lnTo>
                    <a:lnTo>
                      <a:pt x="25"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723" name="Line 796"/>
              <p:cNvSpPr>
                <a:spLocks noChangeShapeType="1"/>
              </p:cNvSpPr>
              <p:nvPr/>
            </p:nvSpPr>
            <p:spPr bwMode="auto">
              <a:xfrm>
                <a:off x="2275" y="21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24" name="Freeform 797"/>
              <p:cNvSpPr>
                <a:spLocks/>
              </p:cNvSpPr>
              <p:nvPr/>
            </p:nvSpPr>
            <p:spPr bwMode="auto">
              <a:xfrm>
                <a:off x="2275" y="2164"/>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0" y="28"/>
                    </a:lnTo>
                    <a:lnTo>
                      <a:pt x="3" y="28"/>
                    </a:lnTo>
                    <a:lnTo>
                      <a:pt x="3" y="32"/>
                    </a:lnTo>
                    <a:lnTo>
                      <a:pt x="5" y="32"/>
                    </a:lnTo>
                    <a:lnTo>
                      <a:pt x="8" y="34"/>
                    </a:lnTo>
                    <a:lnTo>
                      <a:pt x="11" y="34"/>
                    </a:lnTo>
                    <a:lnTo>
                      <a:pt x="14" y="34"/>
                    </a:lnTo>
                    <a:lnTo>
                      <a:pt x="16" y="34"/>
                    </a:lnTo>
                    <a:lnTo>
                      <a:pt x="16" y="32"/>
                    </a:lnTo>
                    <a:lnTo>
                      <a:pt x="19" y="32"/>
                    </a:lnTo>
                    <a:lnTo>
                      <a:pt x="19" y="28"/>
                    </a:lnTo>
                    <a:lnTo>
                      <a:pt x="21" y="28"/>
                    </a:lnTo>
                    <a:lnTo>
                      <a:pt x="21" y="26"/>
                    </a:lnTo>
                    <a:lnTo>
                      <a:pt x="21" y="17"/>
                    </a:lnTo>
                    <a:lnTo>
                      <a:pt x="21" y="9"/>
                    </a:lnTo>
                    <a:lnTo>
                      <a:pt x="19" y="6"/>
                    </a:lnTo>
                    <a:lnTo>
                      <a:pt x="19" y="3"/>
                    </a:lnTo>
                    <a:lnTo>
                      <a:pt x="16" y="3"/>
                    </a:lnTo>
                    <a:lnTo>
                      <a:pt x="16" y="0"/>
                    </a:lnTo>
                    <a:lnTo>
                      <a:pt x="14" y="0"/>
                    </a:lnTo>
                    <a:lnTo>
                      <a:pt x="11" y="0"/>
                    </a:lnTo>
                    <a:lnTo>
                      <a:pt x="8" y="0"/>
                    </a:lnTo>
                    <a:lnTo>
                      <a:pt x="5" y="3"/>
                    </a:lnTo>
                    <a:lnTo>
                      <a:pt x="3" y="3"/>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725" name="Line 798"/>
              <p:cNvSpPr>
                <a:spLocks noChangeShapeType="1"/>
              </p:cNvSpPr>
              <p:nvPr/>
            </p:nvSpPr>
            <p:spPr bwMode="auto">
              <a:xfrm>
                <a:off x="2277" y="21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26" name="Freeform 799"/>
              <p:cNvSpPr>
                <a:spLocks/>
              </p:cNvSpPr>
              <p:nvPr/>
            </p:nvSpPr>
            <p:spPr bwMode="auto">
              <a:xfrm>
                <a:off x="2275" y="2164"/>
                <a:ext cx="13" cy="6"/>
              </a:xfrm>
              <a:custGeom>
                <a:avLst/>
                <a:gdLst>
                  <a:gd name="T0" fmla="*/ 0 w 54"/>
                  <a:gd name="T1" fmla="*/ 0 h 23"/>
                  <a:gd name="T2" fmla="*/ 0 w 54"/>
                  <a:gd name="T3" fmla="*/ 0 h 23"/>
                  <a:gd name="T4" fmla="*/ 0 w 54"/>
                  <a:gd name="T5" fmla="*/ 0 h 23"/>
                  <a:gd name="T6" fmla="*/ 0 w 54"/>
                  <a:gd name="T7" fmla="*/ 0 h 23"/>
                  <a:gd name="T8" fmla="*/ 0 w 54"/>
                  <a:gd name="T9" fmla="*/ 0 h 23"/>
                  <a:gd name="T10" fmla="*/ 0 w 54"/>
                  <a:gd name="T11" fmla="*/ 0 h 23"/>
                  <a:gd name="T12" fmla="*/ 0 w 54"/>
                  <a:gd name="T13" fmla="*/ 0 h 23"/>
                  <a:gd name="T14" fmla="*/ 0 w 54"/>
                  <a:gd name="T15" fmla="*/ 0 h 23"/>
                  <a:gd name="T16" fmla="*/ 0 w 54"/>
                  <a:gd name="T17" fmla="*/ 0 h 23"/>
                  <a:gd name="T18" fmla="*/ 0 w 54"/>
                  <a:gd name="T19" fmla="*/ 0 h 23"/>
                  <a:gd name="T20" fmla="*/ 0 w 54"/>
                  <a:gd name="T21" fmla="*/ 0 h 23"/>
                  <a:gd name="T22" fmla="*/ 0 w 54"/>
                  <a:gd name="T23" fmla="*/ 0 h 23"/>
                  <a:gd name="T24" fmla="*/ 0 w 54"/>
                  <a:gd name="T25" fmla="*/ 0 h 23"/>
                  <a:gd name="T26" fmla="*/ 0 w 54"/>
                  <a:gd name="T27" fmla="*/ 0 h 23"/>
                  <a:gd name="T28" fmla="*/ 0 w 54"/>
                  <a:gd name="T29" fmla="*/ 0 h 23"/>
                  <a:gd name="T30" fmla="*/ 0 w 54"/>
                  <a:gd name="T31" fmla="*/ 0 h 23"/>
                  <a:gd name="T32" fmla="*/ 0 w 54"/>
                  <a:gd name="T33" fmla="*/ 0 h 23"/>
                  <a:gd name="T34" fmla="*/ 0 w 54"/>
                  <a:gd name="T35" fmla="*/ 0 h 23"/>
                  <a:gd name="T36" fmla="*/ 0 w 54"/>
                  <a:gd name="T37" fmla="*/ 0 h 23"/>
                  <a:gd name="T38" fmla="*/ 0 w 54"/>
                  <a:gd name="T39" fmla="*/ 0 h 23"/>
                  <a:gd name="T40" fmla="*/ 0 w 54"/>
                  <a:gd name="T41" fmla="*/ 0 h 23"/>
                  <a:gd name="T42" fmla="*/ 0 w 54"/>
                  <a:gd name="T43" fmla="*/ 0 h 23"/>
                  <a:gd name="T44" fmla="*/ 0 w 54"/>
                  <a:gd name="T45" fmla="*/ 0 h 23"/>
                  <a:gd name="T46" fmla="*/ 0 w 54"/>
                  <a:gd name="T47" fmla="*/ 0 h 23"/>
                  <a:gd name="T48" fmla="*/ 0 w 54"/>
                  <a:gd name="T49" fmla="*/ 0 h 23"/>
                  <a:gd name="T50" fmla="*/ 0 w 54"/>
                  <a:gd name="T51" fmla="*/ 0 h 23"/>
                  <a:gd name="T52" fmla="*/ 0 w 54"/>
                  <a:gd name="T53" fmla="*/ 0 h 23"/>
                  <a:gd name="T54" fmla="*/ 0 w 54"/>
                  <a:gd name="T55" fmla="*/ 0 h 23"/>
                  <a:gd name="T56" fmla="*/ 0 w 54"/>
                  <a:gd name="T57" fmla="*/ 0 h 23"/>
                  <a:gd name="T58" fmla="*/ 0 w 54"/>
                  <a:gd name="T59" fmla="*/ 0 h 23"/>
                  <a:gd name="T60" fmla="*/ 0 w 54"/>
                  <a:gd name="T61" fmla="*/ 0 h 23"/>
                  <a:gd name="T62" fmla="*/ 0 w 54"/>
                  <a:gd name="T63" fmla="*/ 0 h 23"/>
                  <a:gd name="T64" fmla="*/ 0 w 5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3">
                    <a:moveTo>
                      <a:pt x="11" y="0"/>
                    </a:moveTo>
                    <a:lnTo>
                      <a:pt x="8" y="0"/>
                    </a:lnTo>
                    <a:lnTo>
                      <a:pt x="5" y="3"/>
                    </a:lnTo>
                    <a:lnTo>
                      <a:pt x="3" y="3"/>
                    </a:lnTo>
                    <a:lnTo>
                      <a:pt x="3" y="6"/>
                    </a:lnTo>
                    <a:lnTo>
                      <a:pt x="0" y="9"/>
                    </a:lnTo>
                    <a:lnTo>
                      <a:pt x="0" y="11"/>
                    </a:lnTo>
                    <a:lnTo>
                      <a:pt x="0" y="15"/>
                    </a:lnTo>
                    <a:lnTo>
                      <a:pt x="0" y="17"/>
                    </a:lnTo>
                    <a:lnTo>
                      <a:pt x="3" y="17"/>
                    </a:lnTo>
                    <a:lnTo>
                      <a:pt x="3" y="20"/>
                    </a:lnTo>
                    <a:lnTo>
                      <a:pt x="5" y="20"/>
                    </a:lnTo>
                    <a:lnTo>
                      <a:pt x="8" y="23"/>
                    </a:lnTo>
                    <a:lnTo>
                      <a:pt x="39" y="23"/>
                    </a:lnTo>
                    <a:lnTo>
                      <a:pt x="46" y="23"/>
                    </a:lnTo>
                    <a:lnTo>
                      <a:pt x="49" y="23"/>
                    </a:lnTo>
                    <a:lnTo>
                      <a:pt x="49" y="20"/>
                    </a:lnTo>
                    <a:lnTo>
                      <a:pt x="51" y="20"/>
                    </a:lnTo>
                    <a:lnTo>
                      <a:pt x="51" y="17"/>
                    </a:lnTo>
                    <a:lnTo>
                      <a:pt x="54" y="17"/>
                    </a:lnTo>
                    <a:lnTo>
                      <a:pt x="54" y="15"/>
                    </a:lnTo>
                    <a:lnTo>
                      <a:pt x="54" y="11"/>
                    </a:lnTo>
                    <a:lnTo>
                      <a:pt x="54" y="9"/>
                    </a:lnTo>
                    <a:lnTo>
                      <a:pt x="51" y="6"/>
                    </a:lnTo>
                    <a:lnTo>
                      <a:pt x="51" y="3"/>
                    </a:lnTo>
                    <a:lnTo>
                      <a:pt x="49" y="3"/>
                    </a:lnTo>
                    <a:lnTo>
                      <a:pt x="49" y="0"/>
                    </a:lnTo>
                    <a:lnTo>
                      <a:pt x="41"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727" name="Line 800"/>
              <p:cNvSpPr>
                <a:spLocks noChangeShapeType="1"/>
              </p:cNvSpPr>
              <p:nvPr/>
            </p:nvSpPr>
            <p:spPr bwMode="auto">
              <a:xfrm>
                <a:off x="2283" y="216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28" name="Freeform 801"/>
              <p:cNvSpPr>
                <a:spLocks/>
              </p:cNvSpPr>
              <p:nvPr/>
            </p:nvSpPr>
            <p:spPr bwMode="auto">
              <a:xfrm>
                <a:off x="2283" y="2159"/>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3"/>
                    </a:moveTo>
                    <a:lnTo>
                      <a:pt x="0" y="37"/>
                    </a:lnTo>
                    <a:lnTo>
                      <a:pt x="0" y="39"/>
                    </a:lnTo>
                    <a:lnTo>
                      <a:pt x="2" y="39"/>
                    </a:lnTo>
                    <a:lnTo>
                      <a:pt x="2" y="42"/>
                    </a:lnTo>
                    <a:lnTo>
                      <a:pt x="5" y="42"/>
                    </a:lnTo>
                    <a:lnTo>
                      <a:pt x="5" y="45"/>
                    </a:lnTo>
                    <a:lnTo>
                      <a:pt x="7" y="45"/>
                    </a:lnTo>
                    <a:lnTo>
                      <a:pt x="10" y="45"/>
                    </a:lnTo>
                    <a:lnTo>
                      <a:pt x="12" y="45"/>
                    </a:lnTo>
                    <a:lnTo>
                      <a:pt x="15" y="45"/>
                    </a:lnTo>
                    <a:lnTo>
                      <a:pt x="15" y="42"/>
                    </a:lnTo>
                    <a:lnTo>
                      <a:pt x="17" y="42"/>
                    </a:lnTo>
                    <a:lnTo>
                      <a:pt x="17" y="39"/>
                    </a:lnTo>
                    <a:lnTo>
                      <a:pt x="20" y="39"/>
                    </a:lnTo>
                    <a:lnTo>
                      <a:pt x="20" y="37"/>
                    </a:lnTo>
                    <a:lnTo>
                      <a:pt x="20" y="17"/>
                    </a:lnTo>
                    <a:lnTo>
                      <a:pt x="20" y="12"/>
                    </a:lnTo>
                    <a:lnTo>
                      <a:pt x="20" y="8"/>
                    </a:lnTo>
                    <a:lnTo>
                      <a:pt x="17" y="6"/>
                    </a:lnTo>
                    <a:lnTo>
                      <a:pt x="15" y="2"/>
                    </a:lnTo>
                    <a:lnTo>
                      <a:pt x="12" y="0"/>
                    </a:lnTo>
                    <a:lnTo>
                      <a:pt x="10" y="0"/>
                    </a:lnTo>
                    <a:lnTo>
                      <a:pt x="7" y="0"/>
                    </a:lnTo>
                    <a:lnTo>
                      <a:pt x="5" y="2"/>
                    </a:lnTo>
                    <a:lnTo>
                      <a:pt x="2" y="6"/>
                    </a:lnTo>
                    <a:lnTo>
                      <a:pt x="0"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729" name="Line 802"/>
              <p:cNvSpPr>
                <a:spLocks noChangeShapeType="1"/>
              </p:cNvSpPr>
              <p:nvPr/>
            </p:nvSpPr>
            <p:spPr bwMode="auto">
              <a:xfrm>
                <a:off x="2286" y="21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30" name="Freeform 803"/>
              <p:cNvSpPr>
                <a:spLocks/>
              </p:cNvSpPr>
              <p:nvPr/>
            </p:nvSpPr>
            <p:spPr bwMode="auto">
              <a:xfrm>
                <a:off x="2283" y="2159"/>
                <a:ext cx="9" cy="5"/>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7" y="0"/>
                    </a:lnTo>
                    <a:lnTo>
                      <a:pt x="5" y="2"/>
                    </a:lnTo>
                    <a:lnTo>
                      <a:pt x="2" y="6"/>
                    </a:lnTo>
                    <a:lnTo>
                      <a:pt x="0" y="8"/>
                    </a:lnTo>
                    <a:lnTo>
                      <a:pt x="0" y="12"/>
                    </a:lnTo>
                    <a:lnTo>
                      <a:pt x="0" y="14"/>
                    </a:lnTo>
                    <a:lnTo>
                      <a:pt x="0" y="17"/>
                    </a:lnTo>
                    <a:lnTo>
                      <a:pt x="2" y="20"/>
                    </a:lnTo>
                    <a:lnTo>
                      <a:pt x="5" y="22"/>
                    </a:lnTo>
                    <a:lnTo>
                      <a:pt x="7" y="22"/>
                    </a:lnTo>
                    <a:lnTo>
                      <a:pt x="22" y="22"/>
                    </a:lnTo>
                    <a:lnTo>
                      <a:pt x="27" y="22"/>
                    </a:lnTo>
                    <a:lnTo>
                      <a:pt x="31" y="22"/>
                    </a:lnTo>
                    <a:lnTo>
                      <a:pt x="33" y="22"/>
                    </a:lnTo>
                    <a:lnTo>
                      <a:pt x="33" y="20"/>
                    </a:lnTo>
                    <a:lnTo>
                      <a:pt x="35" y="20"/>
                    </a:lnTo>
                    <a:lnTo>
                      <a:pt x="35" y="17"/>
                    </a:lnTo>
                    <a:lnTo>
                      <a:pt x="35" y="14"/>
                    </a:lnTo>
                    <a:lnTo>
                      <a:pt x="35" y="12"/>
                    </a:lnTo>
                    <a:lnTo>
                      <a:pt x="35" y="8"/>
                    </a:lnTo>
                    <a:lnTo>
                      <a:pt x="35" y="6"/>
                    </a:lnTo>
                    <a:lnTo>
                      <a:pt x="33" y="6"/>
                    </a:lnTo>
                    <a:lnTo>
                      <a:pt x="33" y="2"/>
                    </a:lnTo>
                    <a:lnTo>
                      <a:pt x="31"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31" name="Line 804"/>
              <p:cNvSpPr>
                <a:spLocks noChangeShapeType="1"/>
              </p:cNvSpPr>
              <p:nvPr/>
            </p:nvSpPr>
            <p:spPr bwMode="auto">
              <a:xfrm>
                <a:off x="2287" y="21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32" name="Freeform 805"/>
              <p:cNvSpPr>
                <a:spLocks/>
              </p:cNvSpPr>
              <p:nvPr/>
            </p:nvSpPr>
            <p:spPr bwMode="auto">
              <a:xfrm>
                <a:off x="2287" y="2156"/>
                <a:ext cx="5" cy="8"/>
              </a:xfrm>
              <a:custGeom>
                <a:avLst/>
                <a:gdLst>
                  <a:gd name="T0" fmla="*/ 0 w 20"/>
                  <a:gd name="T1" fmla="*/ 0 h 31"/>
                  <a:gd name="T2" fmla="*/ 0 w 20"/>
                  <a:gd name="T3" fmla="*/ 0 h 31"/>
                  <a:gd name="T4" fmla="*/ 0 w 20"/>
                  <a:gd name="T5" fmla="*/ 0 h 31"/>
                  <a:gd name="T6" fmla="*/ 0 w 20"/>
                  <a:gd name="T7" fmla="*/ 0 h 31"/>
                  <a:gd name="T8" fmla="*/ 0 w 20"/>
                  <a:gd name="T9" fmla="*/ 0 h 31"/>
                  <a:gd name="T10" fmla="*/ 0 w 20"/>
                  <a:gd name="T11" fmla="*/ 0 h 31"/>
                  <a:gd name="T12" fmla="*/ 0 w 20"/>
                  <a:gd name="T13" fmla="*/ 0 h 31"/>
                  <a:gd name="T14" fmla="*/ 0 w 20"/>
                  <a:gd name="T15" fmla="*/ 0 h 31"/>
                  <a:gd name="T16" fmla="*/ 0 w 20"/>
                  <a:gd name="T17" fmla="*/ 0 h 31"/>
                  <a:gd name="T18" fmla="*/ 0 w 20"/>
                  <a:gd name="T19" fmla="*/ 0 h 31"/>
                  <a:gd name="T20" fmla="*/ 0 w 20"/>
                  <a:gd name="T21" fmla="*/ 0 h 31"/>
                  <a:gd name="T22" fmla="*/ 0 w 20"/>
                  <a:gd name="T23" fmla="*/ 0 h 31"/>
                  <a:gd name="T24" fmla="*/ 0 w 20"/>
                  <a:gd name="T25" fmla="*/ 0 h 31"/>
                  <a:gd name="T26" fmla="*/ 0 w 20"/>
                  <a:gd name="T27" fmla="*/ 0 h 31"/>
                  <a:gd name="T28" fmla="*/ 0 w 20"/>
                  <a:gd name="T29" fmla="*/ 0 h 31"/>
                  <a:gd name="T30" fmla="*/ 0 w 20"/>
                  <a:gd name="T31" fmla="*/ 0 h 31"/>
                  <a:gd name="T32" fmla="*/ 0 w 20"/>
                  <a:gd name="T33" fmla="*/ 0 h 31"/>
                  <a:gd name="T34" fmla="*/ 0 w 20"/>
                  <a:gd name="T35" fmla="*/ 0 h 31"/>
                  <a:gd name="T36" fmla="*/ 0 w 20"/>
                  <a:gd name="T37" fmla="*/ 0 h 31"/>
                  <a:gd name="T38" fmla="*/ 0 w 20"/>
                  <a:gd name="T39" fmla="*/ 0 h 31"/>
                  <a:gd name="T40" fmla="*/ 0 w 20"/>
                  <a:gd name="T41" fmla="*/ 0 h 31"/>
                  <a:gd name="T42" fmla="*/ 0 w 20"/>
                  <a:gd name="T43" fmla="*/ 0 h 31"/>
                  <a:gd name="T44" fmla="*/ 0 w 20"/>
                  <a:gd name="T45" fmla="*/ 0 h 31"/>
                  <a:gd name="T46" fmla="*/ 0 w 20"/>
                  <a:gd name="T47" fmla="*/ 0 h 31"/>
                  <a:gd name="T48" fmla="*/ 0 w 20"/>
                  <a:gd name="T49" fmla="*/ 0 h 31"/>
                  <a:gd name="T50" fmla="*/ 0 w 20"/>
                  <a:gd name="T51" fmla="*/ 0 h 31"/>
                  <a:gd name="T52" fmla="*/ 0 w 20"/>
                  <a:gd name="T53" fmla="*/ 0 h 31"/>
                  <a:gd name="T54" fmla="*/ 0 w 20"/>
                  <a:gd name="T55" fmla="*/ 0 h 31"/>
                  <a:gd name="T56" fmla="*/ 0 w 20"/>
                  <a:gd name="T57" fmla="*/ 0 h 31"/>
                  <a:gd name="T58" fmla="*/ 0 w 20"/>
                  <a:gd name="T59" fmla="*/ 0 h 31"/>
                  <a:gd name="T60" fmla="*/ 0 w 20"/>
                  <a:gd name="T61" fmla="*/ 0 h 31"/>
                  <a:gd name="T62" fmla="*/ 0 w 20"/>
                  <a:gd name="T63" fmla="*/ 0 h 31"/>
                  <a:gd name="T64" fmla="*/ 0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1">
                    <a:moveTo>
                      <a:pt x="0" y="21"/>
                    </a:moveTo>
                    <a:lnTo>
                      <a:pt x="2" y="23"/>
                    </a:lnTo>
                    <a:lnTo>
                      <a:pt x="2" y="26"/>
                    </a:lnTo>
                    <a:lnTo>
                      <a:pt x="2" y="29"/>
                    </a:lnTo>
                    <a:lnTo>
                      <a:pt x="5" y="29"/>
                    </a:lnTo>
                    <a:lnTo>
                      <a:pt x="5" y="31"/>
                    </a:lnTo>
                    <a:lnTo>
                      <a:pt x="7" y="31"/>
                    </a:lnTo>
                    <a:lnTo>
                      <a:pt x="10" y="31"/>
                    </a:lnTo>
                    <a:lnTo>
                      <a:pt x="12" y="31"/>
                    </a:lnTo>
                    <a:lnTo>
                      <a:pt x="16" y="31"/>
                    </a:lnTo>
                    <a:lnTo>
                      <a:pt x="18" y="31"/>
                    </a:lnTo>
                    <a:lnTo>
                      <a:pt x="18" y="29"/>
                    </a:lnTo>
                    <a:lnTo>
                      <a:pt x="20" y="29"/>
                    </a:lnTo>
                    <a:lnTo>
                      <a:pt x="20" y="26"/>
                    </a:lnTo>
                    <a:lnTo>
                      <a:pt x="20" y="23"/>
                    </a:lnTo>
                    <a:lnTo>
                      <a:pt x="20" y="15"/>
                    </a:lnTo>
                    <a:lnTo>
                      <a:pt x="20" y="9"/>
                    </a:lnTo>
                    <a:lnTo>
                      <a:pt x="20" y="6"/>
                    </a:lnTo>
                    <a:lnTo>
                      <a:pt x="20" y="3"/>
                    </a:lnTo>
                    <a:lnTo>
                      <a:pt x="18" y="3"/>
                    </a:lnTo>
                    <a:lnTo>
                      <a:pt x="18" y="0"/>
                    </a:lnTo>
                    <a:lnTo>
                      <a:pt x="16" y="0"/>
                    </a:lnTo>
                    <a:lnTo>
                      <a:pt x="12" y="0"/>
                    </a:lnTo>
                    <a:lnTo>
                      <a:pt x="10" y="0"/>
                    </a:lnTo>
                    <a:lnTo>
                      <a:pt x="7" y="0"/>
                    </a:lnTo>
                    <a:lnTo>
                      <a:pt x="5" y="0"/>
                    </a:lnTo>
                    <a:lnTo>
                      <a:pt x="5" y="3"/>
                    </a:lnTo>
                    <a:lnTo>
                      <a:pt x="2" y="3"/>
                    </a:lnTo>
                    <a:lnTo>
                      <a:pt x="2" y="6"/>
                    </a:lnTo>
                    <a:lnTo>
                      <a:pt x="0" y="11"/>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733" name="Line 806"/>
              <p:cNvSpPr>
                <a:spLocks noChangeShapeType="1"/>
              </p:cNvSpPr>
              <p:nvPr/>
            </p:nvSpPr>
            <p:spPr bwMode="auto">
              <a:xfrm>
                <a:off x="2289" y="21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34" name="Freeform 807"/>
              <p:cNvSpPr>
                <a:spLocks/>
              </p:cNvSpPr>
              <p:nvPr/>
            </p:nvSpPr>
            <p:spPr bwMode="auto">
              <a:xfrm>
                <a:off x="2287" y="2156"/>
                <a:ext cx="9" cy="5"/>
              </a:xfrm>
              <a:custGeom>
                <a:avLst/>
                <a:gdLst>
                  <a:gd name="T0" fmla="*/ 0 w 38"/>
                  <a:gd name="T1" fmla="*/ 0 h 21"/>
                  <a:gd name="T2" fmla="*/ 0 w 38"/>
                  <a:gd name="T3" fmla="*/ 0 h 21"/>
                  <a:gd name="T4" fmla="*/ 0 w 38"/>
                  <a:gd name="T5" fmla="*/ 0 h 21"/>
                  <a:gd name="T6" fmla="*/ 0 w 38"/>
                  <a:gd name="T7" fmla="*/ 0 h 21"/>
                  <a:gd name="T8" fmla="*/ 0 w 38"/>
                  <a:gd name="T9" fmla="*/ 0 h 21"/>
                  <a:gd name="T10" fmla="*/ 0 w 38"/>
                  <a:gd name="T11" fmla="*/ 0 h 21"/>
                  <a:gd name="T12" fmla="*/ 0 w 38"/>
                  <a:gd name="T13" fmla="*/ 0 h 21"/>
                  <a:gd name="T14" fmla="*/ 0 w 38"/>
                  <a:gd name="T15" fmla="*/ 0 h 21"/>
                  <a:gd name="T16" fmla="*/ 0 w 38"/>
                  <a:gd name="T17" fmla="*/ 0 h 21"/>
                  <a:gd name="T18" fmla="*/ 0 w 38"/>
                  <a:gd name="T19" fmla="*/ 0 h 21"/>
                  <a:gd name="T20" fmla="*/ 0 w 38"/>
                  <a:gd name="T21" fmla="*/ 0 h 21"/>
                  <a:gd name="T22" fmla="*/ 0 w 38"/>
                  <a:gd name="T23" fmla="*/ 0 h 21"/>
                  <a:gd name="T24" fmla="*/ 0 w 38"/>
                  <a:gd name="T25" fmla="*/ 0 h 21"/>
                  <a:gd name="T26" fmla="*/ 0 w 38"/>
                  <a:gd name="T27" fmla="*/ 0 h 21"/>
                  <a:gd name="T28" fmla="*/ 0 w 38"/>
                  <a:gd name="T29" fmla="*/ 0 h 21"/>
                  <a:gd name="T30" fmla="*/ 0 w 38"/>
                  <a:gd name="T31" fmla="*/ 0 h 21"/>
                  <a:gd name="T32" fmla="*/ 0 w 38"/>
                  <a:gd name="T33" fmla="*/ 0 h 21"/>
                  <a:gd name="T34" fmla="*/ 0 w 38"/>
                  <a:gd name="T35" fmla="*/ 0 h 21"/>
                  <a:gd name="T36" fmla="*/ 0 w 38"/>
                  <a:gd name="T37" fmla="*/ 0 h 21"/>
                  <a:gd name="T38" fmla="*/ 0 w 38"/>
                  <a:gd name="T39" fmla="*/ 0 h 21"/>
                  <a:gd name="T40" fmla="*/ 0 w 38"/>
                  <a:gd name="T41" fmla="*/ 0 h 21"/>
                  <a:gd name="T42" fmla="*/ 0 w 38"/>
                  <a:gd name="T43" fmla="*/ 0 h 21"/>
                  <a:gd name="T44" fmla="*/ 0 w 38"/>
                  <a:gd name="T45" fmla="*/ 0 h 21"/>
                  <a:gd name="T46" fmla="*/ 0 w 38"/>
                  <a:gd name="T47" fmla="*/ 0 h 21"/>
                  <a:gd name="T48" fmla="*/ 0 w 38"/>
                  <a:gd name="T49" fmla="*/ 0 h 21"/>
                  <a:gd name="T50" fmla="*/ 0 w 38"/>
                  <a:gd name="T51" fmla="*/ 0 h 21"/>
                  <a:gd name="T52" fmla="*/ 0 w 38"/>
                  <a:gd name="T53" fmla="*/ 0 h 21"/>
                  <a:gd name="T54" fmla="*/ 0 w 38"/>
                  <a:gd name="T55" fmla="*/ 0 h 21"/>
                  <a:gd name="T56" fmla="*/ 0 w 38"/>
                  <a:gd name="T57" fmla="*/ 0 h 21"/>
                  <a:gd name="T58" fmla="*/ 0 w 38"/>
                  <a:gd name="T59" fmla="*/ 0 h 21"/>
                  <a:gd name="T60" fmla="*/ 0 w 38"/>
                  <a:gd name="T61" fmla="*/ 0 h 21"/>
                  <a:gd name="T62" fmla="*/ 0 w 38"/>
                  <a:gd name="T63" fmla="*/ 0 h 21"/>
                  <a:gd name="T64" fmla="*/ 0 w 38"/>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1">
                    <a:moveTo>
                      <a:pt x="10" y="0"/>
                    </a:moveTo>
                    <a:lnTo>
                      <a:pt x="10" y="0"/>
                    </a:lnTo>
                    <a:lnTo>
                      <a:pt x="7" y="0"/>
                    </a:lnTo>
                    <a:lnTo>
                      <a:pt x="5" y="0"/>
                    </a:lnTo>
                    <a:lnTo>
                      <a:pt x="5" y="3"/>
                    </a:lnTo>
                    <a:lnTo>
                      <a:pt x="2" y="3"/>
                    </a:lnTo>
                    <a:lnTo>
                      <a:pt x="2" y="6"/>
                    </a:lnTo>
                    <a:lnTo>
                      <a:pt x="2" y="9"/>
                    </a:lnTo>
                    <a:lnTo>
                      <a:pt x="0" y="11"/>
                    </a:lnTo>
                    <a:lnTo>
                      <a:pt x="2" y="11"/>
                    </a:lnTo>
                    <a:lnTo>
                      <a:pt x="2" y="15"/>
                    </a:lnTo>
                    <a:lnTo>
                      <a:pt x="2" y="17"/>
                    </a:lnTo>
                    <a:lnTo>
                      <a:pt x="5" y="17"/>
                    </a:lnTo>
                    <a:lnTo>
                      <a:pt x="5" y="21"/>
                    </a:lnTo>
                    <a:lnTo>
                      <a:pt x="7" y="21"/>
                    </a:lnTo>
                    <a:lnTo>
                      <a:pt x="10" y="21"/>
                    </a:lnTo>
                    <a:lnTo>
                      <a:pt x="25" y="21"/>
                    </a:lnTo>
                    <a:lnTo>
                      <a:pt x="30" y="21"/>
                    </a:lnTo>
                    <a:lnTo>
                      <a:pt x="33" y="21"/>
                    </a:lnTo>
                    <a:lnTo>
                      <a:pt x="35" y="17"/>
                    </a:lnTo>
                    <a:lnTo>
                      <a:pt x="38" y="15"/>
                    </a:lnTo>
                    <a:lnTo>
                      <a:pt x="38" y="11"/>
                    </a:lnTo>
                    <a:lnTo>
                      <a:pt x="38" y="9"/>
                    </a:lnTo>
                    <a:lnTo>
                      <a:pt x="38" y="6"/>
                    </a:lnTo>
                    <a:lnTo>
                      <a:pt x="35" y="3"/>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35" name="Line 808"/>
              <p:cNvSpPr>
                <a:spLocks noChangeShapeType="1"/>
              </p:cNvSpPr>
              <p:nvPr/>
            </p:nvSpPr>
            <p:spPr bwMode="auto">
              <a:xfrm>
                <a:off x="2291" y="21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36" name="Freeform 809"/>
              <p:cNvSpPr>
                <a:spLocks/>
              </p:cNvSpPr>
              <p:nvPr/>
            </p:nvSpPr>
            <p:spPr bwMode="auto">
              <a:xfrm>
                <a:off x="2291" y="2151"/>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4"/>
                    </a:lnTo>
                    <a:lnTo>
                      <a:pt x="0" y="38"/>
                    </a:lnTo>
                    <a:lnTo>
                      <a:pt x="2" y="40"/>
                    </a:lnTo>
                    <a:lnTo>
                      <a:pt x="5" y="44"/>
                    </a:lnTo>
                    <a:lnTo>
                      <a:pt x="7" y="44"/>
                    </a:lnTo>
                    <a:lnTo>
                      <a:pt x="10" y="46"/>
                    </a:lnTo>
                    <a:lnTo>
                      <a:pt x="12" y="44"/>
                    </a:lnTo>
                    <a:lnTo>
                      <a:pt x="15" y="44"/>
                    </a:lnTo>
                    <a:lnTo>
                      <a:pt x="17" y="40"/>
                    </a:lnTo>
                    <a:lnTo>
                      <a:pt x="20" y="38"/>
                    </a:lnTo>
                    <a:lnTo>
                      <a:pt x="20" y="34"/>
                    </a:lnTo>
                    <a:lnTo>
                      <a:pt x="20" y="15"/>
                    </a:lnTo>
                    <a:lnTo>
                      <a:pt x="20" y="9"/>
                    </a:lnTo>
                    <a:lnTo>
                      <a:pt x="20" y="6"/>
                    </a:lnTo>
                    <a:lnTo>
                      <a:pt x="17" y="6"/>
                    </a:lnTo>
                    <a:lnTo>
                      <a:pt x="17" y="4"/>
                    </a:lnTo>
                    <a:lnTo>
                      <a:pt x="15" y="0"/>
                    </a:lnTo>
                    <a:lnTo>
                      <a:pt x="12" y="0"/>
                    </a:lnTo>
                    <a:lnTo>
                      <a:pt x="10" y="0"/>
                    </a:lnTo>
                    <a:lnTo>
                      <a:pt x="7" y="0"/>
                    </a:lnTo>
                    <a:lnTo>
                      <a:pt x="5" y="0"/>
                    </a:lnTo>
                    <a:lnTo>
                      <a:pt x="2" y="4"/>
                    </a:lnTo>
                    <a:lnTo>
                      <a:pt x="2" y="6"/>
                    </a:lnTo>
                    <a:lnTo>
                      <a:pt x="0" y="6"/>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737" name="Line 810"/>
              <p:cNvSpPr>
                <a:spLocks noChangeShapeType="1"/>
              </p:cNvSpPr>
              <p:nvPr/>
            </p:nvSpPr>
            <p:spPr bwMode="auto">
              <a:xfrm>
                <a:off x="2294" y="215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38" name="Freeform 811"/>
              <p:cNvSpPr>
                <a:spLocks/>
              </p:cNvSpPr>
              <p:nvPr/>
            </p:nvSpPr>
            <p:spPr bwMode="auto">
              <a:xfrm>
                <a:off x="2291" y="2151"/>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4"/>
                    </a:lnTo>
                    <a:lnTo>
                      <a:pt x="2" y="6"/>
                    </a:lnTo>
                    <a:lnTo>
                      <a:pt x="0" y="6"/>
                    </a:lnTo>
                    <a:lnTo>
                      <a:pt x="0" y="9"/>
                    </a:lnTo>
                    <a:lnTo>
                      <a:pt x="0" y="12"/>
                    </a:lnTo>
                    <a:lnTo>
                      <a:pt x="0" y="15"/>
                    </a:lnTo>
                    <a:lnTo>
                      <a:pt x="2" y="17"/>
                    </a:lnTo>
                    <a:lnTo>
                      <a:pt x="2" y="21"/>
                    </a:lnTo>
                    <a:lnTo>
                      <a:pt x="5" y="21"/>
                    </a:lnTo>
                    <a:lnTo>
                      <a:pt x="7" y="23"/>
                    </a:lnTo>
                    <a:lnTo>
                      <a:pt x="22" y="23"/>
                    </a:lnTo>
                    <a:lnTo>
                      <a:pt x="27" y="23"/>
                    </a:lnTo>
                    <a:lnTo>
                      <a:pt x="30" y="21"/>
                    </a:lnTo>
                    <a:lnTo>
                      <a:pt x="32" y="21"/>
                    </a:lnTo>
                    <a:lnTo>
                      <a:pt x="35" y="17"/>
                    </a:lnTo>
                    <a:lnTo>
                      <a:pt x="35" y="15"/>
                    </a:lnTo>
                    <a:lnTo>
                      <a:pt x="35" y="12"/>
                    </a:lnTo>
                    <a:lnTo>
                      <a:pt x="35" y="9"/>
                    </a:lnTo>
                    <a:lnTo>
                      <a:pt x="35" y="6"/>
                    </a:lnTo>
                    <a:lnTo>
                      <a:pt x="32" y="4"/>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39" name="Line 812"/>
              <p:cNvSpPr>
                <a:spLocks noChangeShapeType="1"/>
              </p:cNvSpPr>
              <p:nvPr/>
            </p:nvSpPr>
            <p:spPr bwMode="auto">
              <a:xfrm>
                <a:off x="2295" y="215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40" name="Freeform 813"/>
              <p:cNvSpPr>
                <a:spLocks/>
              </p:cNvSpPr>
              <p:nvPr/>
            </p:nvSpPr>
            <p:spPr bwMode="auto">
              <a:xfrm>
                <a:off x="2295" y="2145"/>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0" y="38"/>
                    </a:lnTo>
                    <a:lnTo>
                      <a:pt x="2" y="38"/>
                    </a:lnTo>
                    <a:lnTo>
                      <a:pt x="2" y="40"/>
                    </a:lnTo>
                    <a:lnTo>
                      <a:pt x="5" y="44"/>
                    </a:lnTo>
                    <a:lnTo>
                      <a:pt x="7" y="44"/>
                    </a:lnTo>
                    <a:lnTo>
                      <a:pt x="10" y="46"/>
                    </a:lnTo>
                    <a:lnTo>
                      <a:pt x="12" y="46"/>
                    </a:lnTo>
                    <a:lnTo>
                      <a:pt x="15" y="44"/>
                    </a:lnTo>
                    <a:lnTo>
                      <a:pt x="17" y="44"/>
                    </a:lnTo>
                    <a:lnTo>
                      <a:pt x="20" y="40"/>
                    </a:lnTo>
                    <a:lnTo>
                      <a:pt x="20" y="38"/>
                    </a:lnTo>
                    <a:lnTo>
                      <a:pt x="20" y="17"/>
                    </a:lnTo>
                    <a:lnTo>
                      <a:pt x="20" y="9"/>
                    </a:lnTo>
                    <a:lnTo>
                      <a:pt x="20" y="6"/>
                    </a:lnTo>
                    <a:lnTo>
                      <a:pt x="17" y="4"/>
                    </a:lnTo>
                    <a:lnTo>
                      <a:pt x="15" y="0"/>
                    </a:lnTo>
                    <a:lnTo>
                      <a:pt x="12" y="0"/>
                    </a:lnTo>
                    <a:lnTo>
                      <a:pt x="10" y="0"/>
                    </a:lnTo>
                    <a:lnTo>
                      <a:pt x="7" y="0"/>
                    </a:lnTo>
                    <a:lnTo>
                      <a:pt x="5" y="4"/>
                    </a:lnTo>
                    <a:lnTo>
                      <a:pt x="2" y="6"/>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741" name="Line 814"/>
              <p:cNvSpPr>
                <a:spLocks noChangeShapeType="1"/>
              </p:cNvSpPr>
              <p:nvPr/>
            </p:nvSpPr>
            <p:spPr bwMode="auto">
              <a:xfrm>
                <a:off x="2298" y="21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42" name="Freeform 815"/>
              <p:cNvSpPr>
                <a:spLocks/>
              </p:cNvSpPr>
              <p:nvPr/>
            </p:nvSpPr>
            <p:spPr bwMode="auto">
              <a:xfrm>
                <a:off x="2295" y="2145"/>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7" y="0"/>
                    </a:lnTo>
                    <a:lnTo>
                      <a:pt x="5" y="4"/>
                    </a:lnTo>
                    <a:lnTo>
                      <a:pt x="2" y="6"/>
                    </a:lnTo>
                    <a:lnTo>
                      <a:pt x="0" y="9"/>
                    </a:lnTo>
                    <a:lnTo>
                      <a:pt x="0" y="12"/>
                    </a:lnTo>
                    <a:lnTo>
                      <a:pt x="0" y="15"/>
                    </a:lnTo>
                    <a:lnTo>
                      <a:pt x="2" y="17"/>
                    </a:lnTo>
                    <a:lnTo>
                      <a:pt x="5" y="21"/>
                    </a:lnTo>
                    <a:lnTo>
                      <a:pt x="7" y="23"/>
                    </a:lnTo>
                    <a:lnTo>
                      <a:pt x="10" y="23"/>
                    </a:lnTo>
                    <a:lnTo>
                      <a:pt x="25" y="23"/>
                    </a:lnTo>
                    <a:lnTo>
                      <a:pt x="30" y="23"/>
                    </a:lnTo>
                    <a:lnTo>
                      <a:pt x="32" y="21"/>
                    </a:lnTo>
                    <a:lnTo>
                      <a:pt x="35" y="21"/>
                    </a:lnTo>
                    <a:lnTo>
                      <a:pt x="35" y="17"/>
                    </a:lnTo>
                    <a:lnTo>
                      <a:pt x="38" y="15"/>
                    </a:lnTo>
                    <a:lnTo>
                      <a:pt x="38" y="12"/>
                    </a:lnTo>
                    <a:lnTo>
                      <a:pt x="38" y="9"/>
                    </a:lnTo>
                    <a:lnTo>
                      <a:pt x="35" y="6"/>
                    </a:lnTo>
                    <a:lnTo>
                      <a:pt x="35" y="4"/>
                    </a:lnTo>
                    <a:lnTo>
                      <a:pt x="32"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43" name="Line 816"/>
              <p:cNvSpPr>
                <a:spLocks noChangeShapeType="1"/>
              </p:cNvSpPr>
              <p:nvPr/>
            </p:nvSpPr>
            <p:spPr bwMode="auto">
              <a:xfrm>
                <a:off x="2299" y="21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44" name="Freeform 817"/>
              <p:cNvSpPr>
                <a:spLocks/>
              </p:cNvSpPr>
              <p:nvPr/>
            </p:nvSpPr>
            <p:spPr bwMode="auto">
              <a:xfrm>
                <a:off x="2299" y="2142"/>
                <a:ext cx="5" cy="9"/>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2"/>
                    </a:moveTo>
                    <a:lnTo>
                      <a:pt x="0" y="25"/>
                    </a:lnTo>
                    <a:lnTo>
                      <a:pt x="0" y="27"/>
                    </a:lnTo>
                    <a:lnTo>
                      <a:pt x="3" y="31"/>
                    </a:lnTo>
                    <a:lnTo>
                      <a:pt x="5" y="31"/>
                    </a:lnTo>
                    <a:lnTo>
                      <a:pt x="5" y="33"/>
                    </a:lnTo>
                    <a:lnTo>
                      <a:pt x="8" y="33"/>
                    </a:lnTo>
                    <a:lnTo>
                      <a:pt x="10" y="33"/>
                    </a:lnTo>
                    <a:lnTo>
                      <a:pt x="13" y="33"/>
                    </a:lnTo>
                    <a:lnTo>
                      <a:pt x="15" y="31"/>
                    </a:lnTo>
                    <a:lnTo>
                      <a:pt x="18" y="31"/>
                    </a:lnTo>
                    <a:lnTo>
                      <a:pt x="18" y="27"/>
                    </a:lnTo>
                    <a:lnTo>
                      <a:pt x="21" y="25"/>
                    </a:lnTo>
                    <a:lnTo>
                      <a:pt x="21" y="16"/>
                    </a:lnTo>
                    <a:lnTo>
                      <a:pt x="21" y="8"/>
                    </a:lnTo>
                    <a:lnTo>
                      <a:pt x="18" y="8"/>
                    </a:lnTo>
                    <a:lnTo>
                      <a:pt x="18" y="5"/>
                    </a:lnTo>
                    <a:lnTo>
                      <a:pt x="18" y="2"/>
                    </a:lnTo>
                    <a:lnTo>
                      <a:pt x="15" y="2"/>
                    </a:lnTo>
                    <a:lnTo>
                      <a:pt x="13" y="0"/>
                    </a:lnTo>
                    <a:lnTo>
                      <a:pt x="10" y="0"/>
                    </a:lnTo>
                    <a:lnTo>
                      <a:pt x="8" y="0"/>
                    </a:lnTo>
                    <a:lnTo>
                      <a:pt x="5" y="0"/>
                    </a:lnTo>
                    <a:lnTo>
                      <a:pt x="5" y="2"/>
                    </a:lnTo>
                    <a:lnTo>
                      <a:pt x="3" y="2"/>
                    </a:lnTo>
                    <a:lnTo>
                      <a:pt x="0" y="5"/>
                    </a:lnTo>
                    <a:lnTo>
                      <a:pt x="0" y="8"/>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745" name="Line 818"/>
              <p:cNvSpPr>
                <a:spLocks noChangeShapeType="1"/>
              </p:cNvSpPr>
              <p:nvPr/>
            </p:nvSpPr>
            <p:spPr bwMode="auto">
              <a:xfrm>
                <a:off x="2302" y="214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46" name="Freeform 819"/>
              <p:cNvSpPr>
                <a:spLocks/>
              </p:cNvSpPr>
              <p:nvPr/>
            </p:nvSpPr>
            <p:spPr bwMode="auto">
              <a:xfrm>
                <a:off x="2299" y="2142"/>
                <a:ext cx="17" cy="6"/>
              </a:xfrm>
              <a:custGeom>
                <a:avLst/>
                <a:gdLst>
                  <a:gd name="T0" fmla="*/ 0 w 68"/>
                  <a:gd name="T1" fmla="*/ 0 h 22"/>
                  <a:gd name="T2" fmla="*/ 0 w 68"/>
                  <a:gd name="T3" fmla="*/ 0 h 22"/>
                  <a:gd name="T4" fmla="*/ 0 w 68"/>
                  <a:gd name="T5" fmla="*/ 0 h 22"/>
                  <a:gd name="T6" fmla="*/ 0 w 68"/>
                  <a:gd name="T7" fmla="*/ 0 h 22"/>
                  <a:gd name="T8" fmla="*/ 0 w 68"/>
                  <a:gd name="T9" fmla="*/ 0 h 22"/>
                  <a:gd name="T10" fmla="*/ 0 w 68"/>
                  <a:gd name="T11" fmla="*/ 0 h 22"/>
                  <a:gd name="T12" fmla="*/ 0 w 68"/>
                  <a:gd name="T13" fmla="*/ 0 h 22"/>
                  <a:gd name="T14" fmla="*/ 0 w 68"/>
                  <a:gd name="T15" fmla="*/ 0 h 22"/>
                  <a:gd name="T16" fmla="*/ 0 w 68"/>
                  <a:gd name="T17" fmla="*/ 0 h 22"/>
                  <a:gd name="T18" fmla="*/ 0 w 68"/>
                  <a:gd name="T19" fmla="*/ 0 h 22"/>
                  <a:gd name="T20" fmla="*/ 0 w 68"/>
                  <a:gd name="T21" fmla="*/ 0 h 22"/>
                  <a:gd name="T22" fmla="*/ 0 w 68"/>
                  <a:gd name="T23" fmla="*/ 0 h 22"/>
                  <a:gd name="T24" fmla="*/ 0 w 68"/>
                  <a:gd name="T25" fmla="*/ 0 h 22"/>
                  <a:gd name="T26" fmla="*/ 0 w 68"/>
                  <a:gd name="T27" fmla="*/ 0 h 22"/>
                  <a:gd name="T28" fmla="*/ 0 w 68"/>
                  <a:gd name="T29" fmla="*/ 0 h 22"/>
                  <a:gd name="T30" fmla="*/ 0 w 68"/>
                  <a:gd name="T31" fmla="*/ 0 h 22"/>
                  <a:gd name="T32" fmla="*/ 0 w 68"/>
                  <a:gd name="T33" fmla="*/ 0 h 22"/>
                  <a:gd name="T34" fmla="*/ 0 w 68"/>
                  <a:gd name="T35" fmla="*/ 0 h 22"/>
                  <a:gd name="T36" fmla="*/ 0 w 68"/>
                  <a:gd name="T37" fmla="*/ 0 h 22"/>
                  <a:gd name="T38" fmla="*/ 0 w 68"/>
                  <a:gd name="T39" fmla="*/ 0 h 22"/>
                  <a:gd name="T40" fmla="*/ 0 w 68"/>
                  <a:gd name="T41" fmla="*/ 0 h 22"/>
                  <a:gd name="T42" fmla="*/ 0 w 68"/>
                  <a:gd name="T43" fmla="*/ 0 h 22"/>
                  <a:gd name="T44" fmla="*/ 0 w 68"/>
                  <a:gd name="T45" fmla="*/ 0 h 22"/>
                  <a:gd name="T46" fmla="*/ 0 w 68"/>
                  <a:gd name="T47" fmla="*/ 0 h 22"/>
                  <a:gd name="T48" fmla="*/ 0 w 68"/>
                  <a:gd name="T49" fmla="*/ 0 h 22"/>
                  <a:gd name="T50" fmla="*/ 0 w 68"/>
                  <a:gd name="T51" fmla="*/ 0 h 22"/>
                  <a:gd name="T52" fmla="*/ 0 w 68"/>
                  <a:gd name="T53" fmla="*/ 0 h 22"/>
                  <a:gd name="T54" fmla="*/ 0 w 68"/>
                  <a:gd name="T55" fmla="*/ 0 h 22"/>
                  <a:gd name="T56" fmla="*/ 0 w 68"/>
                  <a:gd name="T57" fmla="*/ 0 h 22"/>
                  <a:gd name="T58" fmla="*/ 0 w 68"/>
                  <a:gd name="T59" fmla="*/ 0 h 22"/>
                  <a:gd name="T60" fmla="*/ 0 w 68"/>
                  <a:gd name="T61" fmla="*/ 0 h 22"/>
                  <a:gd name="T62" fmla="*/ 0 w 68"/>
                  <a:gd name="T63" fmla="*/ 0 h 22"/>
                  <a:gd name="T64" fmla="*/ 0 w 6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2">
                    <a:moveTo>
                      <a:pt x="10" y="0"/>
                    </a:moveTo>
                    <a:lnTo>
                      <a:pt x="8" y="0"/>
                    </a:lnTo>
                    <a:lnTo>
                      <a:pt x="5" y="0"/>
                    </a:lnTo>
                    <a:lnTo>
                      <a:pt x="5" y="2"/>
                    </a:lnTo>
                    <a:lnTo>
                      <a:pt x="3" y="2"/>
                    </a:lnTo>
                    <a:lnTo>
                      <a:pt x="0" y="5"/>
                    </a:lnTo>
                    <a:lnTo>
                      <a:pt x="0" y="8"/>
                    </a:lnTo>
                    <a:lnTo>
                      <a:pt x="0" y="10"/>
                    </a:lnTo>
                    <a:lnTo>
                      <a:pt x="0" y="14"/>
                    </a:lnTo>
                    <a:lnTo>
                      <a:pt x="0" y="16"/>
                    </a:lnTo>
                    <a:lnTo>
                      <a:pt x="3" y="19"/>
                    </a:lnTo>
                    <a:lnTo>
                      <a:pt x="5" y="19"/>
                    </a:lnTo>
                    <a:lnTo>
                      <a:pt x="5" y="22"/>
                    </a:lnTo>
                    <a:lnTo>
                      <a:pt x="8" y="22"/>
                    </a:lnTo>
                    <a:lnTo>
                      <a:pt x="56" y="22"/>
                    </a:lnTo>
                    <a:lnTo>
                      <a:pt x="61" y="22"/>
                    </a:lnTo>
                    <a:lnTo>
                      <a:pt x="63" y="22"/>
                    </a:lnTo>
                    <a:lnTo>
                      <a:pt x="63" y="19"/>
                    </a:lnTo>
                    <a:lnTo>
                      <a:pt x="66" y="19"/>
                    </a:lnTo>
                    <a:lnTo>
                      <a:pt x="66" y="16"/>
                    </a:lnTo>
                    <a:lnTo>
                      <a:pt x="68" y="16"/>
                    </a:lnTo>
                    <a:lnTo>
                      <a:pt x="68" y="14"/>
                    </a:lnTo>
                    <a:lnTo>
                      <a:pt x="68" y="10"/>
                    </a:lnTo>
                    <a:lnTo>
                      <a:pt x="68" y="8"/>
                    </a:lnTo>
                    <a:lnTo>
                      <a:pt x="66" y="5"/>
                    </a:lnTo>
                    <a:lnTo>
                      <a:pt x="66" y="2"/>
                    </a:lnTo>
                    <a:lnTo>
                      <a:pt x="63" y="2"/>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47" name="Line 820"/>
              <p:cNvSpPr>
                <a:spLocks noChangeShapeType="1"/>
              </p:cNvSpPr>
              <p:nvPr/>
            </p:nvSpPr>
            <p:spPr bwMode="auto">
              <a:xfrm>
                <a:off x="2311" y="21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48" name="Freeform 821"/>
              <p:cNvSpPr>
                <a:spLocks/>
              </p:cNvSpPr>
              <p:nvPr/>
            </p:nvSpPr>
            <p:spPr bwMode="auto">
              <a:xfrm>
                <a:off x="2311" y="2134"/>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w 20"/>
                  <a:gd name="T15" fmla="*/ 0 h 56"/>
                  <a:gd name="T16" fmla="*/ 0 w 20"/>
                  <a:gd name="T17" fmla="*/ 0 h 56"/>
                  <a:gd name="T18" fmla="*/ 0 w 20"/>
                  <a:gd name="T19" fmla="*/ 0 h 56"/>
                  <a:gd name="T20" fmla="*/ 0 w 20"/>
                  <a:gd name="T21" fmla="*/ 0 h 56"/>
                  <a:gd name="T22" fmla="*/ 0 w 20"/>
                  <a:gd name="T23" fmla="*/ 0 h 56"/>
                  <a:gd name="T24" fmla="*/ 0 w 20"/>
                  <a:gd name="T25" fmla="*/ 0 h 56"/>
                  <a:gd name="T26" fmla="*/ 0 w 20"/>
                  <a:gd name="T27" fmla="*/ 0 h 56"/>
                  <a:gd name="T28" fmla="*/ 0 w 20"/>
                  <a:gd name="T29" fmla="*/ 0 h 56"/>
                  <a:gd name="T30" fmla="*/ 0 w 20"/>
                  <a:gd name="T31" fmla="*/ 0 h 56"/>
                  <a:gd name="T32" fmla="*/ 0 w 20"/>
                  <a:gd name="T33" fmla="*/ 0 h 56"/>
                  <a:gd name="T34" fmla="*/ 0 w 20"/>
                  <a:gd name="T35" fmla="*/ 0 h 56"/>
                  <a:gd name="T36" fmla="*/ 0 w 20"/>
                  <a:gd name="T37" fmla="*/ 0 h 56"/>
                  <a:gd name="T38" fmla="*/ 0 w 20"/>
                  <a:gd name="T39" fmla="*/ 0 h 56"/>
                  <a:gd name="T40" fmla="*/ 0 w 20"/>
                  <a:gd name="T41" fmla="*/ 0 h 56"/>
                  <a:gd name="T42" fmla="*/ 0 w 20"/>
                  <a:gd name="T43" fmla="*/ 0 h 56"/>
                  <a:gd name="T44" fmla="*/ 0 w 20"/>
                  <a:gd name="T45" fmla="*/ 0 h 56"/>
                  <a:gd name="T46" fmla="*/ 0 w 20"/>
                  <a:gd name="T47" fmla="*/ 0 h 56"/>
                  <a:gd name="T48" fmla="*/ 0 w 20"/>
                  <a:gd name="T49" fmla="*/ 0 h 56"/>
                  <a:gd name="T50" fmla="*/ 0 w 20"/>
                  <a:gd name="T51" fmla="*/ 0 h 56"/>
                  <a:gd name="T52" fmla="*/ 0 w 20"/>
                  <a:gd name="T53" fmla="*/ 0 h 56"/>
                  <a:gd name="T54" fmla="*/ 0 w 20"/>
                  <a:gd name="T55" fmla="*/ 0 h 56"/>
                  <a:gd name="T56" fmla="*/ 0 w 20"/>
                  <a:gd name="T57" fmla="*/ 0 h 56"/>
                  <a:gd name="T58" fmla="*/ 0 w 20"/>
                  <a:gd name="T59" fmla="*/ 0 h 56"/>
                  <a:gd name="T60" fmla="*/ 0 w 20"/>
                  <a:gd name="T61" fmla="*/ 0 h 56"/>
                  <a:gd name="T62" fmla="*/ 0 w 20"/>
                  <a:gd name="T63" fmla="*/ 0 h 56"/>
                  <a:gd name="T64" fmla="*/ 0 w 20"/>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6">
                    <a:moveTo>
                      <a:pt x="0" y="44"/>
                    </a:moveTo>
                    <a:lnTo>
                      <a:pt x="0" y="48"/>
                    </a:lnTo>
                    <a:lnTo>
                      <a:pt x="0" y="50"/>
                    </a:lnTo>
                    <a:lnTo>
                      <a:pt x="3" y="50"/>
                    </a:lnTo>
                    <a:lnTo>
                      <a:pt x="3" y="53"/>
                    </a:lnTo>
                    <a:lnTo>
                      <a:pt x="5" y="53"/>
                    </a:lnTo>
                    <a:lnTo>
                      <a:pt x="8" y="56"/>
                    </a:lnTo>
                    <a:lnTo>
                      <a:pt x="10" y="56"/>
                    </a:lnTo>
                    <a:lnTo>
                      <a:pt x="13" y="56"/>
                    </a:lnTo>
                    <a:lnTo>
                      <a:pt x="15" y="56"/>
                    </a:lnTo>
                    <a:lnTo>
                      <a:pt x="15" y="53"/>
                    </a:lnTo>
                    <a:lnTo>
                      <a:pt x="18" y="53"/>
                    </a:lnTo>
                    <a:lnTo>
                      <a:pt x="18" y="50"/>
                    </a:lnTo>
                    <a:lnTo>
                      <a:pt x="20" y="50"/>
                    </a:lnTo>
                    <a:lnTo>
                      <a:pt x="20" y="48"/>
                    </a:lnTo>
                    <a:lnTo>
                      <a:pt x="20" y="17"/>
                    </a:lnTo>
                    <a:lnTo>
                      <a:pt x="20" y="11"/>
                    </a:lnTo>
                    <a:lnTo>
                      <a:pt x="20" y="8"/>
                    </a:lnTo>
                    <a:lnTo>
                      <a:pt x="18" y="6"/>
                    </a:lnTo>
                    <a:lnTo>
                      <a:pt x="15" y="2"/>
                    </a:lnTo>
                    <a:lnTo>
                      <a:pt x="13" y="2"/>
                    </a:lnTo>
                    <a:lnTo>
                      <a:pt x="10" y="0"/>
                    </a:lnTo>
                    <a:lnTo>
                      <a:pt x="8" y="2"/>
                    </a:lnTo>
                    <a:lnTo>
                      <a:pt x="5" y="2"/>
                    </a:lnTo>
                    <a:lnTo>
                      <a:pt x="3" y="6"/>
                    </a:lnTo>
                    <a:lnTo>
                      <a:pt x="0" y="8"/>
                    </a:lnTo>
                    <a:lnTo>
                      <a:pt x="0" y="14"/>
                    </a:lnTo>
                    <a:lnTo>
                      <a:pt x="0" y="44"/>
                    </a:lnTo>
                    <a:close/>
                  </a:path>
                </a:pathLst>
              </a:custGeom>
              <a:solidFill>
                <a:srgbClr val="000000"/>
              </a:solidFill>
              <a:ln w="6350">
                <a:solidFill>
                  <a:srgbClr val="000000"/>
                </a:solidFill>
                <a:prstDash val="solid"/>
                <a:round/>
                <a:headEnd/>
                <a:tailEnd/>
              </a:ln>
            </p:spPr>
            <p:txBody>
              <a:bodyPr/>
              <a:lstStyle/>
              <a:p>
                <a:endParaRPr lang="de-DE"/>
              </a:p>
            </p:txBody>
          </p:sp>
          <p:sp>
            <p:nvSpPr>
              <p:cNvPr id="43749" name="Line 822"/>
              <p:cNvSpPr>
                <a:spLocks noChangeShapeType="1"/>
              </p:cNvSpPr>
              <p:nvPr/>
            </p:nvSpPr>
            <p:spPr bwMode="auto">
              <a:xfrm>
                <a:off x="2314" y="21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50" name="Freeform 823"/>
              <p:cNvSpPr>
                <a:spLocks/>
              </p:cNvSpPr>
              <p:nvPr/>
            </p:nvSpPr>
            <p:spPr bwMode="auto">
              <a:xfrm>
                <a:off x="2311" y="2134"/>
                <a:ext cx="10" cy="5"/>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8" y="2"/>
                    </a:lnTo>
                    <a:lnTo>
                      <a:pt x="5" y="2"/>
                    </a:lnTo>
                    <a:lnTo>
                      <a:pt x="3" y="6"/>
                    </a:lnTo>
                    <a:lnTo>
                      <a:pt x="0" y="8"/>
                    </a:lnTo>
                    <a:lnTo>
                      <a:pt x="0" y="11"/>
                    </a:lnTo>
                    <a:lnTo>
                      <a:pt x="0" y="14"/>
                    </a:lnTo>
                    <a:lnTo>
                      <a:pt x="0" y="17"/>
                    </a:lnTo>
                    <a:lnTo>
                      <a:pt x="3" y="19"/>
                    </a:lnTo>
                    <a:lnTo>
                      <a:pt x="5" y="23"/>
                    </a:lnTo>
                    <a:lnTo>
                      <a:pt x="8" y="23"/>
                    </a:lnTo>
                    <a:lnTo>
                      <a:pt x="23" y="23"/>
                    </a:lnTo>
                    <a:lnTo>
                      <a:pt x="29" y="23"/>
                    </a:lnTo>
                    <a:lnTo>
                      <a:pt x="31" y="23"/>
                    </a:lnTo>
                    <a:lnTo>
                      <a:pt x="34" y="23"/>
                    </a:lnTo>
                    <a:lnTo>
                      <a:pt x="34" y="19"/>
                    </a:lnTo>
                    <a:lnTo>
                      <a:pt x="36" y="19"/>
                    </a:lnTo>
                    <a:lnTo>
                      <a:pt x="36" y="17"/>
                    </a:lnTo>
                    <a:lnTo>
                      <a:pt x="36" y="14"/>
                    </a:lnTo>
                    <a:lnTo>
                      <a:pt x="39" y="11"/>
                    </a:lnTo>
                    <a:lnTo>
                      <a:pt x="36" y="11"/>
                    </a:lnTo>
                    <a:lnTo>
                      <a:pt x="36" y="8"/>
                    </a:lnTo>
                    <a:lnTo>
                      <a:pt x="36" y="6"/>
                    </a:lnTo>
                    <a:lnTo>
                      <a:pt x="34" y="6"/>
                    </a:lnTo>
                    <a:lnTo>
                      <a:pt x="34" y="2"/>
                    </a:lnTo>
                    <a:lnTo>
                      <a:pt x="31"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51" name="Line 824"/>
              <p:cNvSpPr>
                <a:spLocks noChangeShapeType="1"/>
              </p:cNvSpPr>
              <p:nvPr/>
            </p:nvSpPr>
            <p:spPr bwMode="auto">
              <a:xfrm>
                <a:off x="2316" y="213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52" name="Freeform 825"/>
              <p:cNvSpPr>
                <a:spLocks/>
              </p:cNvSpPr>
              <p:nvPr/>
            </p:nvSpPr>
            <p:spPr bwMode="auto">
              <a:xfrm>
                <a:off x="2316" y="2131"/>
                <a:ext cx="4" cy="8"/>
              </a:xfrm>
              <a:custGeom>
                <a:avLst/>
                <a:gdLst>
                  <a:gd name="T0" fmla="*/ 0 w 18"/>
                  <a:gd name="T1" fmla="*/ 0 h 32"/>
                  <a:gd name="T2" fmla="*/ 0 w 18"/>
                  <a:gd name="T3" fmla="*/ 0 h 32"/>
                  <a:gd name="T4" fmla="*/ 0 w 18"/>
                  <a:gd name="T5" fmla="*/ 0 h 32"/>
                  <a:gd name="T6" fmla="*/ 0 w 18"/>
                  <a:gd name="T7" fmla="*/ 0 h 32"/>
                  <a:gd name="T8" fmla="*/ 0 w 18"/>
                  <a:gd name="T9" fmla="*/ 0 h 32"/>
                  <a:gd name="T10" fmla="*/ 0 w 18"/>
                  <a:gd name="T11" fmla="*/ 0 h 32"/>
                  <a:gd name="T12" fmla="*/ 0 w 18"/>
                  <a:gd name="T13" fmla="*/ 0 h 32"/>
                  <a:gd name="T14" fmla="*/ 0 w 18"/>
                  <a:gd name="T15" fmla="*/ 0 h 32"/>
                  <a:gd name="T16" fmla="*/ 0 w 18"/>
                  <a:gd name="T17" fmla="*/ 0 h 32"/>
                  <a:gd name="T18" fmla="*/ 0 w 18"/>
                  <a:gd name="T19" fmla="*/ 0 h 32"/>
                  <a:gd name="T20" fmla="*/ 0 w 18"/>
                  <a:gd name="T21" fmla="*/ 0 h 32"/>
                  <a:gd name="T22" fmla="*/ 0 w 18"/>
                  <a:gd name="T23" fmla="*/ 0 h 32"/>
                  <a:gd name="T24" fmla="*/ 0 w 18"/>
                  <a:gd name="T25" fmla="*/ 0 h 32"/>
                  <a:gd name="T26" fmla="*/ 0 w 18"/>
                  <a:gd name="T27" fmla="*/ 0 h 32"/>
                  <a:gd name="T28" fmla="*/ 0 w 18"/>
                  <a:gd name="T29" fmla="*/ 0 h 32"/>
                  <a:gd name="T30" fmla="*/ 0 w 18"/>
                  <a:gd name="T31" fmla="*/ 0 h 32"/>
                  <a:gd name="T32" fmla="*/ 0 w 18"/>
                  <a:gd name="T33" fmla="*/ 0 h 32"/>
                  <a:gd name="T34" fmla="*/ 0 w 18"/>
                  <a:gd name="T35" fmla="*/ 0 h 32"/>
                  <a:gd name="T36" fmla="*/ 0 w 18"/>
                  <a:gd name="T37" fmla="*/ 0 h 32"/>
                  <a:gd name="T38" fmla="*/ 0 w 18"/>
                  <a:gd name="T39" fmla="*/ 0 h 32"/>
                  <a:gd name="T40" fmla="*/ 0 w 18"/>
                  <a:gd name="T41" fmla="*/ 0 h 32"/>
                  <a:gd name="T42" fmla="*/ 0 w 18"/>
                  <a:gd name="T43" fmla="*/ 0 h 32"/>
                  <a:gd name="T44" fmla="*/ 0 w 18"/>
                  <a:gd name="T45" fmla="*/ 0 h 32"/>
                  <a:gd name="T46" fmla="*/ 0 w 18"/>
                  <a:gd name="T47" fmla="*/ 0 h 32"/>
                  <a:gd name="T48" fmla="*/ 0 w 18"/>
                  <a:gd name="T49" fmla="*/ 0 h 32"/>
                  <a:gd name="T50" fmla="*/ 0 w 18"/>
                  <a:gd name="T51" fmla="*/ 0 h 32"/>
                  <a:gd name="T52" fmla="*/ 0 w 18"/>
                  <a:gd name="T53" fmla="*/ 0 h 32"/>
                  <a:gd name="T54" fmla="*/ 0 w 18"/>
                  <a:gd name="T55" fmla="*/ 0 h 32"/>
                  <a:gd name="T56" fmla="*/ 0 w 18"/>
                  <a:gd name="T57" fmla="*/ 0 h 32"/>
                  <a:gd name="T58" fmla="*/ 0 w 18"/>
                  <a:gd name="T59" fmla="*/ 0 h 32"/>
                  <a:gd name="T60" fmla="*/ 0 w 18"/>
                  <a:gd name="T61" fmla="*/ 0 h 32"/>
                  <a:gd name="T62" fmla="*/ 0 w 18"/>
                  <a:gd name="T63" fmla="*/ 0 h 32"/>
                  <a:gd name="T64" fmla="*/ 0 w 18"/>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2">
                    <a:moveTo>
                      <a:pt x="0" y="20"/>
                    </a:moveTo>
                    <a:lnTo>
                      <a:pt x="0" y="23"/>
                    </a:lnTo>
                    <a:lnTo>
                      <a:pt x="0" y="26"/>
                    </a:lnTo>
                    <a:lnTo>
                      <a:pt x="0" y="28"/>
                    </a:lnTo>
                    <a:lnTo>
                      <a:pt x="2" y="28"/>
                    </a:lnTo>
                    <a:lnTo>
                      <a:pt x="2" y="32"/>
                    </a:lnTo>
                    <a:lnTo>
                      <a:pt x="5" y="32"/>
                    </a:lnTo>
                    <a:lnTo>
                      <a:pt x="8" y="32"/>
                    </a:lnTo>
                    <a:lnTo>
                      <a:pt x="11" y="32"/>
                    </a:lnTo>
                    <a:lnTo>
                      <a:pt x="13" y="32"/>
                    </a:lnTo>
                    <a:lnTo>
                      <a:pt x="16" y="32"/>
                    </a:lnTo>
                    <a:lnTo>
                      <a:pt x="16" y="28"/>
                    </a:lnTo>
                    <a:lnTo>
                      <a:pt x="18" y="28"/>
                    </a:lnTo>
                    <a:lnTo>
                      <a:pt x="18" y="26"/>
                    </a:lnTo>
                    <a:lnTo>
                      <a:pt x="18" y="23"/>
                    </a:lnTo>
                    <a:lnTo>
                      <a:pt x="18" y="15"/>
                    </a:lnTo>
                    <a:lnTo>
                      <a:pt x="18" y="9"/>
                    </a:lnTo>
                    <a:lnTo>
                      <a:pt x="18" y="5"/>
                    </a:lnTo>
                    <a:lnTo>
                      <a:pt x="18" y="3"/>
                    </a:lnTo>
                    <a:lnTo>
                      <a:pt x="16" y="3"/>
                    </a:lnTo>
                    <a:lnTo>
                      <a:pt x="16" y="0"/>
                    </a:lnTo>
                    <a:lnTo>
                      <a:pt x="13" y="0"/>
                    </a:lnTo>
                    <a:lnTo>
                      <a:pt x="11" y="0"/>
                    </a:lnTo>
                    <a:lnTo>
                      <a:pt x="8" y="0"/>
                    </a:lnTo>
                    <a:lnTo>
                      <a:pt x="5" y="0"/>
                    </a:lnTo>
                    <a:lnTo>
                      <a:pt x="2" y="0"/>
                    </a:lnTo>
                    <a:lnTo>
                      <a:pt x="2" y="3"/>
                    </a:lnTo>
                    <a:lnTo>
                      <a:pt x="0" y="3"/>
                    </a:lnTo>
                    <a:lnTo>
                      <a:pt x="0" y="5"/>
                    </a:lnTo>
                    <a:lnTo>
                      <a:pt x="0" y="11"/>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753" name="Line 826"/>
              <p:cNvSpPr>
                <a:spLocks noChangeShapeType="1"/>
              </p:cNvSpPr>
              <p:nvPr/>
            </p:nvSpPr>
            <p:spPr bwMode="auto">
              <a:xfrm>
                <a:off x="2318" y="213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54" name="Freeform 827"/>
              <p:cNvSpPr>
                <a:spLocks/>
              </p:cNvSpPr>
              <p:nvPr/>
            </p:nvSpPr>
            <p:spPr bwMode="auto">
              <a:xfrm>
                <a:off x="2316" y="2131"/>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w 69"/>
                  <a:gd name="T39" fmla="*/ 0 h 23"/>
                  <a:gd name="T40" fmla="*/ 0 w 69"/>
                  <a:gd name="T41" fmla="*/ 0 h 23"/>
                  <a:gd name="T42" fmla="*/ 0 w 69"/>
                  <a:gd name="T43" fmla="*/ 0 h 23"/>
                  <a:gd name="T44" fmla="*/ 0 w 69"/>
                  <a:gd name="T45" fmla="*/ 0 h 23"/>
                  <a:gd name="T46" fmla="*/ 0 w 69"/>
                  <a:gd name="T47" fmla="*/ 0 h 23"/>
                  <a:gd name="T48" fmla="*/ 0 w 69"/>
                  <a:gd name="T49" fmla="*/ 0 h 23"/>
                  <a:gd name="T50" fmla="*/ 0 w 69"/>
                  <a:gd name="T51" fmla="*/ 0 h 23"/>
                  <a:gd name="T52" fmla="*/ 0 w 69"/>
                  <a:gd name="T53" fmla="*/ 0 h 23"/>
                  <a:gd name="T54" fmla="*/ 0 w 69"/>
                  <a:gd name="T55" fmla="*/ 0 h 23"/>
                  <a:gd name="T56" fmla="*/ 0 w 69"/>
                  <a:gd name="T57" fmla="*/ 0 h 23"/>
                  <a:gd name="T58" fmla="*/ 0 w 69"/>
                  <a:gd name="T59" fmla="*/ 0 h 23"/>
                  <a:gd name="T60" fmla="*/ 0 w 69"/>
                  <a:gd name="T61" fmla="*/ 0 h 23"/>
                  <a:gd name="T62" fmla="*/ 0 w 69"/>
                  <a:gd name="T63" fmla="*/ 0 h 23"/>
                  <a:gd name="T64" fmla="*/ 0 w 6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23">
                    <a:moveTo>
                      <a:pt x="11" y="0"/>
                    </a:moveTo>
                    <a:lnTo>
                      <a:pt x="8" y="0"/>
                    </a:lnTo>
                    <a:lnTo>
                      <a:pt x="5" y="0"/>
                    </a:lnTo>
                    <a:lnTo>
                      <a:pt x="2" y="0"/>
                    </a:lnTo>
                    <a:lnTo>
                      <a:pt x="2" y="3"/>
                    </a:lnTo>
                    <a:lnTo>
                      <a:pt x="0" y="3"/>
                    </a:lnTo>
                    <a:lnTo>
                      <a:pt x="0" y="5"/>
                    </a:lnTo>
                    <a:lnTo>
                      <a:pt x="0" y="9"/>
                    </a:lnTo>
                    <a:lnTo>
                      <a:pt x="0" y="11"/>
                    </a:lnTo>
                    <a:lnTo>
                      <a:pt x="0" y="15"/>
                    </a:lnTo>
                    <a:lnTo>
                      <a:pt x="0" y="17"/>
                    </a:lnTo>
                    <a:lnTo>
                      <a:pt x="2" y="17"/>
                    </a:lnTo>
                    <a:lnTo>
                      <a:pt x="2" y="20"/>
                    </a:lnTo>
                    <a:lnTo>
                      <a:pt x="5" y="20"/>
                    </a:lnTo>
                    <a:lnTo>
                      <a:pt x="8" y="23"/>
                    </a:lnTo>
                    <a:lnTo>
                      <a:pt x="55" y="23"/>
                    </a:lnTo>
                    <a:lnTo>
                      <a:pt x="60" y="23"/>
                    </a:lnTo>
                    <a:lnTo>
                      <a:pt x="60" y="20"/>
                    </a:lnTo>
                    <a:lnTo>
                      <a:pt x="64" y="20"/>
                    </a:lnTo>
                    <a:lnTo>
                      <a:pt x="66" y="17"/>
                    </a:lnTo>
                    <a:lnTo>
                      <a:pt x="69" y="15"/>
                    </a:lnTo>
                    <a:lnTo>
                      <a:pt x="69" y="11"/>
                    </a:lnTo>
                    <a:lnTo>
                      <a:pt x="69" y="9"/>
                    </a:lnTo>
                    <a:lnTo>
                      <a:pt x="69" y="5"/>
                    </a:lnTo>
                    <a:lnTo>
                      <a:pt x="66" y="3"/>
                    </a:lnTo>
                    <a:lnTo>
                      <a:pt x="64" y="0"/>
                    </a:lnTo>
                    <a:lnTo>
                      <a:pt x="60" y="0"/>
                    </a:lnTo>
                    <a:lnTo>
                      <a:pt x="58"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755" name="Line 828"/>
              <p:cNvSpPr>
                <a:spLocks noChangeShapeType="1"/>
              </p:cNvSpPr>
              <p:nvPr/>
            </p:nvSpPr>
            <p:spPr bwMode="auto">
              <a:xfrm>
                <a:off x="2328" y="21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56" name="Freeform 829"/>
              <p:cNvSpPr>
                <a:spLocks/>
              </p:cNvSpPr>
              <p:nvPr/>
            </p:nvSpPr>
            <p:spPr bwMode="auto">
              <a:xfrm>
                <a:off x="2328" y="2129"/>
                <a:ext cx="5" cy="8"/>
              </a:xfrm>
              <a:custGeom>
                <a:avLst/>
                <a:gdLst>
                  <a:gd name="T0" fmla="*/ 0 w 21"/>
                  <a:gd name="T1" fmla="*/ 0 h 35"/>
                  <a:gd name="T2" fmla="*/ 0 w 21"/>
                  <a:gd name="T3" fmla="*/ 0 h 35"/>
                  <a:gd name="T4" fmla="*/ 0 w 21"/>
                  <a:gd name="T5" fmla="*/ 0 h 35"/>
                  <a:gd name="T6" fmla="*/ 0 w 21"/>
                  <a:gd name="T7" fmla="*/ 0 h 35"/>
                  <a:gd name="T8" fmla="*/ 0 w 21"/>
                  <a:gd name="T9" fmla="*/ 0 h 35"/>
                  <a:gd name="T10" fmla="*/ 0 w 21"/>
                  <a:gd name="T11" fmla="*/ 0 h 35"/>
                  <a:gd name="T12" fmla="*/ 0 w 21"/>
                  <a:gd name="T13" fmla="*/ 0 h 35"/>
                  <a:gd name="T14" fmla="*/ 0 w 21"/>
                  <a:gd name="T15" fmla="*/ 0 h 35"/>
                  <a:gd name="T16" fmla="*/ 0 w 21"/>
                  <a:gd name="T17" fmla="*/ 0 h 35"/>
                  <a:gd name="T18" fmla="*/ 0 w 21"/>
                  <a:gd name="T19" fmla="*/ 0 h 35"/>
                  <a:gd name="T20" fmla="*/ 0 w 21"/>
                  <a:gd name="T21" fmla="*/ 0 h 35"/>
                  <a:gd name="T22" fmla="*/ 0 w 21"/>
                  <a:gd name="T23" fmla="*/ 0 h 35"/>
                  <a:gd name="T24" fmla="*/ 0 w 21"/>
                  <a:gd name="T25" fmla="*/ 0 h 35"/>
                  <a:gd name="T26" fmla="*/ 0 w 21"/>
                  <a:gd name="T27" fmla="*/ 0 h 35"/>
                  <a:gd name="T28" fmla="*/ 0 w 21"/>
                  <a:gd name="T29" fmla="*/ 0 h 35"/>
                  <a:gd name="T30" fmla="*/ 0 w 21"/>
                  <a:gd name="T31" fmla="*/ 0 h 35"/>
                  <a:gd name="T32" fmla="*/ 0 w 21"/>
                  <a:gd name="T33" fmla="*/ 0 h 35"/>
                  <a:gd name="T34" fmla="*/ 0 w 21"/>
                  <a:gd name="T35" fmla="*/ 0 h 35"/>
                  <a:gd name="T36" fmla="*/ 0 w 21"/>
                  <a:gd name="T37" fmla="*/ 0 h 35"/>
                  <a:gd name="T38" fmla="*/ 0 w 21"/>
                  <a:gd name="T39" fmla="*/ 0 h 35"/>
                  <a:gd name="T40" fmla="*/ 0 w 21"/>
                  <a:gd name="T41" fmla="*/ 0 h 35"/>
                  <a:gd name="T42" fmla="*/ 0 w 21"/>
                  <a:gd name="T43" fmla="*/ 0 h 35"/>
                  <a:gd name="T44" fmla="*/ 0 w 21"/>
                  <a:gd name="T45" fmla="*/ 0 h 35"/>
                  <a:gd name="T46" fmla="*/ 0 w 21"/>
                  <a:gd name="T47" fmla="*/ 0 h 35"/>
                  <a:gd name="T48" fmla="*/ 0 w 21"/>
                  <a:gd name="T49" fmla="*/ 0 h 35"/>
                  <a:gd name="T50" fmla="*/ 0 w 21"/>
                  <a:gd name="T51" fmla="*/ 0 h 35"/>
                  <a:gd name="T52" fmla="*/ 0 w 21"/>
                  <a:gd name="T53" fmla="*/ 0 h 35"/>
                  <a:gd name="T54" fmla="*/ 0 w 21"/>
                  <a:gd name="T55" fmla="*/ 0 h 35"/>
                  <a:gd name="T56" fmla="*/ 0 w 21"/>
                  <a:gd name="T57" fmla="*/ 0 h 35"/>
                  <a:gd name="T58" fmla="*/ 0 w 21"/>
                  <a:gd name="T59" fmla="*/ 0 h 35"/>
                  <a:gd name="T60" fmla="*/ 0 w 21"/>
                  <a:gd name="T61" fmla="*/ 0 h 35"/>
                  <a:gd name="T62" fmla="*/ 0 w 21"/>
                  <a:gd name="T63" fmla="*/ 0 h 35"/>
                  <a:gd name="T64" fmla="*/ 0 w 21"/>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5">
                    <a:moveTo>
                      <a:pt x="0" y="23"/>
                    </a:moveTo>
                    <a:lnTo>
                      <a:pt x="0" y="23"/>
                    </a:lnTo>
                    <a:lnTo>
                      <a:pt x="0" y="27"/>
                    </a:lnTo>
                    <a:lnTo>
                      <a:pt x="0" y="29"/>
                    </a:lnTo>
                    <a:lnTo>
                      <a:pt x="2" y="29"/>
                    </a:lnTo>
                    <a:lnTo>
                      <a:pt x="5" y="32"/>
                    </a:lnTo>
                    <a:lnTo>
                      <a:pt x="7" y="35"/>
                    </a:lnTo>
                    <a:lnTo>
                      <a:pt x="10" y="35"/>
                    </a:lnTo>
                    <a:lnTo>
                      <a:pt x="12" y="35"/>
                    </a:lnTo>
                    <a:lnTo>
                      <a:pt x="12" y="32"/>
                    </a:lnTo>
                    <a:lnTo>
                      <a:pt x="16" y="32"/>
                    </a:lnTo>
                    <a:lnTo>
                      <a:pt x="18" y="29"/>
                    </a:lnTo>
                    <a:lnTo>
                      <a:pt x="21" y="27"/>
                    </a:lnTo>
                    <a:lnTo>
                      <a:pt x="21" y="23"/>
                    </a:lnTo>
                    <a:lnTo>
                      <a:pt x="21" y="15"/>
                    </a:lnTo>
                    <a:lnTo>
                      <a:pt x="21" y="9"/>
                    </a:lnTo>
                    <a:lnTo>
                      <a:pt x="21" y="6"/>
                    </a:lnTo>
                    <a:lnTo>
                      <a:pt x="18" y="4"/>
                    </a:lnTo>
                    <a:lnTo>
                      <a:pt x="16" y="0"/>
                    </a:lnTo>
                    <a:lnTo>
                      <a:pt x="12" y="0"/>
                    </a:lnTo>
                    <a:lnTo>
                      <a:pt x="10" y="0"/>
                    </a:lnTo>
                    <a:lnTo>
                      <a:pt x="7" y="0"/>
                    </a:lnTo>
                    <a:lnTo>
                      <a:pt x="5" y="0"/>
                    </a:lnTo>
                    <a:lnTo>
                      <a:pt x="2" y="4"/>
                    </a:lnTo>
                    <a:lnTo>
                      <a:pt x="0" y="4"/>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757" name="Line 830"/>
              <p:cNvSpPr>
                <a:spLocks noChangeShapeType="1"/>
              </p:cNvSpPr>
              <p:nvPr/>
            </p:nvSpPr>
            <p:spPr bwMode="auto">
              <a:xfrm>
                <a:off x="2330" y="212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58" name="Freeform 831"/>
              <p:cNvSpPr>
                <a:spLocks/>
              </p:cNvSpPr>
              <p:nvPr/>
            </p:nvSpPr>
            <p:spPr bwMode="auto">
              <a:xfrm>
                <a:off x="2328" y="2129"/>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0"/>
                    </a:lnTo>
                    <a:lnTo>
                      <a:pt x="2" y="4"/>
                    </a:lnTo>
                    <a:lnTo>
                      <a:pt x="0" y="4"/>
                    </a:lnTo>
                    <a:lnTo>
                      <a:pt x="0" y="6"/>
                    </a:lnTo>
                    <a:lnTo>
                      <a:pt x="0" y="9"/>
                    </a:lnTo>
                    <a:lnTo>
                      <a:pt x="0" y="12"/>
                    </a:lnTo>
                    <a:lnTo>
                      <a:pt x="0" y="15"/>
                    </a:lnTo>
                    <a:lnTo>
                      <a:pt x="0" y="17"/>
                    </a:lnTo>
                    <a:lnTo>
                      <a:pt x="2" y="21"/>
                    </a:lnTo>
                    <a:lnTo>
                      <a:pt x="5" y="21"/>
                    </a:lnTo>
                    <a:lnTo>
                      <a:pt x="7" y="23"/>
                    </a:lnTo>
                    <a:lnTo>
                      <a:pt x="38" y="23"/>
                    </a:lnTo>
                    <a:lnTo>
                      <a:pt x="43" y="23"/>
                    </a:lnTo>
                    <a:lnTo>
                      <a:pt x="46" y="21"/>
                    </a:lnTo>
                    <a:lnTo>
                      <a:pt x="48" y="21"/>
                    </a:lnTo>
                    <a:lnTo>
                      <a:pt x="51" y="21"/>
                    </a:lnTo>
                    <a:lnTo>
                      <a:pt x="51" y="17"/>
                    </a:lnTo>
                    <a:lnTo>
                      <a:pt x="51" y="15"/>
                    </a:lnTo>
                    <a:lnTo>
                      <a:pt x="53" y="12"/>
                    </a:lnTo>
                    <a:lnTo>
                      <a:pt x="53" y="9"/>
                    </a:lnTo>
                    <a:lnTo>
                      <a:pt x="51" y="6"/>
                    </a:lnTo>
                    <a:lnTo>
                      <a:pt x="51" y="4"/>
                    </a:lnTo>
                    <a:lnTo>
                      <a:pt x="48" y="0"/>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59" name="Line 832"/>
              <p:cNvSpPr>
                <a:spLocks noChangeShapeType="1"/>
              </p:cNvSpPr>
              <p:nvPr/>
            </p:nvSpPr>
            <p:spPr bwMode="auto">
              <a:xfrm>
                <a:off x="2336" y="213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60" name="Freeform 833"/>
              <p:cNvSpPr>
                <a:spLocks/>
              </p:cNvSpPr>
              <p:nvPr/>
            </p:nvSpPr>
            <p:spPr bwMode="auto">
              <a:xfrm>
                <a:off x="2336" y="2123"/>
                <a:ext cx="5"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3"/>
                    </a:moveTo>
                    <a:lnTo>
                      <a:pt x="0" y="33"/>
                    </a:lnTo>
                    <a:lnTo>
                      <a:pt x="0" y="36"/>
                    </a:lnTo>
                    <a:lnTo>
                      <a:pt x="0" y="38"/>
                    </a:lnTo>
                    <a:lnTo>
                      <a:pt x="3" y="42"/>
                    </a:lnTo>
                    <a:lnTo>
                      <a:pt x="5" y="42"/>
                    </a:lnTo>
                    <a:lnTo>
                      <a:pt x="8" y="44"/>
                    </a:lnTo>
                    <a:lnTo>
                      <a:pt x="10" y="44"/>
                    </a:lnTo>
                    <a:lnTo>
                      <a:pt x="13" y="42"/>
                    </a:lnTo>
                    <a:lnTo>
                      <a:pt x="15" y="42"/>
                    </a:lnTo>
                    <a:lnTo>
                      <a:pt x="18" y="42"/>
                    </a:lnTo>
                    <a:lnTo>
                      <a:pt x="18" y="38"/>
                    </a:lnTo>
                    <a:lnTo>
                      <a:pt x="18" y="36"/>
                    </a:lnTo>
                    <a:lnTo>
                      <a:pt x="20" y="33"/>
                    </a:lnTo>
                    <a:lnTo>
                      <a:pt x="20" y="13"/>
                    </a:lnTo>
                    <a:lnTo>
                      <a:pt x="20" y="8"/>
                    </a:lnTo>
                    <a:lnTo>
                      <a:pt x="18" y="4"/>
                    </a:lnTo>
                    <a:lnTo>
                      <a:pt x="18" y="2"/>
                    </a:lnTo>
                    <a:lnTo>
                      <a:pt x="15" y="2"/>
                    </a:lnTo>
                    <a:lnTo>
                      <a:pt x="13" y="0"/>
                    </a:lnTo>
                    <a:lnTo>
                      <a:pt x="10" y="0"/>
                    </a:lnTo>
                    <a:lnTo>
                      <a:pt x="8" y="0"/>
                    </a:lnTo>
                    <a:lnTo>
                      <a:pt x="5" y="0"/>
                    </a:lnTo>
                    <a:lnTo>
                      <a:pt x="3" y="2"/>
                    </a:lnTo>
                    <a:lnTo>
                      <a:pt x="0" y="4"/>
                    </a:lnTo>
                    <a:lnTo>
                      <a:pt x="0" y="13"/>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761" name="Line 834"/>
              <p:cNvSpPr>
                <a:spLocks noChangeShapeType="1"/>
              </p:cNvSpPr>
              <p:nvPr/>
            </p:nvSpPr>
            <p:spPr bwMode="auto">
              <a:xfrm>
                <a:off x="2339" y="21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62" name="Freeform 835"/>
              <p:cNvSpPr>
                <a:spLocks/>
              </p:cNvSpPr>
              <p:nvPr/>
            </p:nvSpPr>
            <p:spPr bwMode="auto">
              <a:xfrm>
                <a:off x="2336" y="2123"/>
                <a:ext cx="9" cy="6"/>
              </a:xfrm>
              <a:custGeom>
                <a:avLst/>
                <a:gdLst>
                  <a:gd name="T0" fmla="*/ 0 w 36"/>
                  <a:gd name="T1" fmla="*/ 0 h 21"/>
                  <a:gd name="T2" fmla="*/ 0 w 36"/>
                  <a:gd name="T3" fmla="*/ 0 h 21"/>
                  <a:gd name="T4" fmla="*/ 0 w 36"/>
                  <a:gd name="T5" fmla="*/ 0 h 21"/>
                  <a:gd name="T6" fmla="*/ 0 w 36"/>
                  <a:gd name="T7" fmla="*/ 0 h 21"/>
                  <a:gd name="T8" fmla="*/ 0 w 36"/>
                  <a:gd name="T9" fmla="*/ 0 h 21"/>
                  <a:gd name="T10" fmla="*/ 0 w 36"/>
                  <a:gd name="T11" fmla="*/ 0 h 21"/>
                  <a:gd name="T12" fmla="*/ 0 w 36"/>
                  <a:gd name="T13" fmla="*/ 0 h 21"/>
                  <a:gd name="T14" fmla="*/ 0 w 36"/>
                  <a:gd name="T15" fmla="*/ 0 h 21"/>
                  <a:gd name="T16" fmla="*/ 0 w 36"/>
                  <a:gd name="T17" fmla="*/ 0 h 21"/>
                  <a:gd name="T18" fmla="*/ 0 w 36"/>
                  <a:gd name="T19" fmla="*/ 0 h 21"/>
                  <a:gd name="T20" fmla="*/ 0 w 36"/>
                  <a:gd name="T21" fmla="*/ 0 h 21"/>
                  <a:gd name="T22" fmla="*/ 0 w 36"/>
                  <a:gd name="T23" fmla="*/ 0 h 21"/>
                  <a:gd name="T24" fmla="*/ 0 w 36"/>
                  <a:gd name="T25" fmla="*/ 0 h 21"/>
                  <a:gd name="T26" fmla="*/ 0 w 36"/>
                  <a:gd name="T27" fmla="*/ 0 h 21"/>
                  <a:gd name="T28" fmla="*/ 0 w 36"/>
                  <a:gd name="T29" fmla="*/ 0 h 21"/>
                  <a:gd name="T30" fmla="*/ 0 w 36"/>
                  <a:gd name="T31" fmla="*/ 0 h 21"/>
                  <a:gd name="T32" fmla="*/ 0 w 36"/>
                  <a:gd name="T33" fmla="*/ 0 h 21"/>
                  <a:gd name="T34" fmla="*/ 0 w 36"/>
                  <a:gd name="T35" fmla="*/ 0 h 21"/>
                  <a:gd name="T36" fmla="*/ 0 w 36"/>
                  <a:gd name="T37" fmla="*/ 0 h 21"/>
                  <a:gd name="T38" fmla="*/ 0 w 36"/>
                  <a:gd name="T39" fmla="*/ 0 h 21"/>
                  <a:gd name="T40" fmla="*/ 0 w 36"/>
                  <a:gd name="T41" fmla="*/ 0 h 21"/>
                  <a:gd name="T42" fmla="*/ 0 w 36"/>
                  <a:gd name="T43" fmla="*/ 0 h 21"/>
                  <a:gd name="T44" fmla="*/ 0 w 36"/>
                  <a:gd name="T45" fmla="*/ 0 h 21"/>
                  <a:gd name="T46" fmla="*/ 0 w 36"/>
                  <a:gd name="T47" fmla="*/ 0 h 21"/>
                  <a:gd name="T48" fmla="*/ 0 w 36"/>
                  <a:gd name="T49" fmla="*/ 0 h 21"/>
                  <a:gd name="T50" fmla="*/ 0 w 36"/>
                  <a:gd name="T51" fmla="*/ 0 h 21"/>
                  <a:gd name="T52" fmla="*/ 0 w 36"/>
                  <a:gd name="T53" fmla="*/ 0 h 21"/>
                  <a:gd name="T54" fmla="*/ 0 w 36"/>
                  <a:gd name="T55" fmla="*/ 0 h 21"/>
                  <a:gd name="T56" fmla="*/ 0 w 36"/>
                  <a:gd name="T57" fmla="*/ 0 h 21"/>
                  <a:gd name="T58" fmla="*/ 0 w 36"/>
                  <a:gd name="T59" fmla="*/ 0 h 21"/>
                  <a:gd name="T60" fmla="*/ 0 w 36"/>
                  <a:gd name="T61" fmla="*/ 0 h 21"/>
                  <a:gd name="T62" fmla="*/ 0 w 36"/>
                  <a:gd name="T63" fmla="*/ 0 h 21"/>
                  <a:gd name="T64" fmla="*/ 0 w 3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1">
                    <a:moveTo>
                      <a:pt x="10" y="0"/>
                    </a:moveTo>
                    <a:lnTo>
                      <a:pt x="8" y="0"/>
                    </a:lnTo>
                    <a:lnTo>
                      <a:pt x="5" y="0"/>
                    </a:lnTo>
                    <a:lnTo>
                      <a:pt x="3" y="2"/>
                    </a:lnTo>
                    <a:lnTo>
                      <a:pt x="0" y="4"/>
                    </a:lnTo>
                    <a:lnTo>
                      <a:pt x="0" y="8"/>
                    </a:lnTo>
                    <a:lnTo>
                      <a:pt x="0" y="10"/>
                    </a:lnTo>
                    <a:lnTo>
                      <a:pt x="0" y="13"/>
                    </a:lnTo>
                    <a:lnTo>
                      <a:pt x="0" y="16"/>
                    </a:lnTo>
                    <a:lnTo>
                      <a:pt x="3" y="19"/>
                    </a:lnTo>
                    <a:lnTo>
                      <a:pt x="5" y="21"/>
                    </a:lnTo>
                    <a:lnTo>
                      <a:pt x="8" y="21"/>
                    </a:lnTo>
                    <a:lnTo>
                      <a:pt x="23" y="21"/>
                    </a:lnTo>
                    <a:lnTo>
                      <a:pt x="28" y="21"/>
                    </a:lnTo>
                    <a:lnTo>
                      <a:pt x="30" y="21"/>
                    </a:lnTo>
                    <a:lnTo>
                      <a:pt x="30" y="19"/>
                    </a:lnTo>
                    <a:lnTo>
                      <a:pt x="32" y="19"/>
                    </a:lnTo>
                    <a:lnTo>
                      <a:pt x="32" y="16"/>
                    </a:lnTo>
                    <a:lnTo>
                      <a:pt x="36" y="13"/>
                    </a:lnTo>
                    <a:lnTo>
                      <a:pt x="36" y="10"/>
                    </a:lnTo>
                    <a:lnTo>
                      <a:pt x="36" y="8"/>
                    </a:lnTo>
                    <a:lnTo>
                      <a:pt x="36" y="4"/>
                    </a:lnTo>
                    <a:lnTo>
                      <a:pt x="32" y="4"/>
                    </a:lnTo>
                    <a:lnTo>
                      <a:pt x="32" y="2"/>
                    </a:lnTo>
                    <a:lnTo>
                      <a:pt x="30"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63" name="Line 836"/>
              <p:cNvSpPr>
                <a:spLocks noChangeShapeType="1"/>
              </p:cNvSpPr>
              <p:nvPr/>
            </p:nvSpPr>
            <p:spPr bwMode="auto">
              <a:xfrm>
                <a:off x="2340" y="212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64" name="Freeform 837"/>
              <p:cNvSpPr>
                <a:spLocks/>
              </p:cNvSpPr>
              <p:nvPr/>
            </p:nvSpPr>
            <p:spPr bwMode="auto">
              <a:xfrm>
                <a:off x="2340" y="2120"/>
                <a:ext cx="5" cy="9"/>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2"/>
                    </a:moveTo>
                    <a:lnTo>
                      <a:pt x="0" y="25"/>
                    </a:lnTo>
                    <a:lnTo>
                      <a:pt x="3" y="28"/>
                    </a:lnTo>
                    <a:lnTo>
                      <a:pt x="3" y="31"/>
                    </a:lnTo>
                    <a:lnTo>
                      <a:pt x="5" y="31"/>
                    </a:lnTo>
                    <a:lnTo>
                      <a:pt x="8" y="33"/>
                    </a:lnTo>
                    <a:lnTo>
                      <a:pt x="10" y="33"/>
                    </a:lnTo>
                    <a:lnTo>
                      <a:pt x="13" y="33"/>
                    </a:lnTo>
                    <a:lnTo>
                      <a:pt x="15" y="33"/>
                    </a:lnTo>
                    <a:lnTo>
                      <a:pt x="15" y="31"/>
                    </a:lnTo>
                    <a:lnTo>
                      <a:pt x="17" y="31"/>
                    </a:lnTo>
                    <a:lnTo>
                      <a:pt x="17" y="28"/>
                    </a:lnTo>
                    <a:lnTo>
                      <a:pt x="21" y="25"/>
                    </a:lnTo>
                    <a:lnTo>
                      <a:pt x="21" y="16"/>
                    </a:lnTo>
                    <a:lnTo>
                      <a:pt x="21" y="8"/>
                    </a:lnTo>
                    <a:lnTo>
                      <a:pt x="17" y="6"/>
                    </a:lnTo>
                    <a:lnTo>
                      <a:pt x="17" y="3"/>
                    </a:lnTo>
                    <a:lnTo>
                      <a:pt x="15" y="3"/>
                    </a:lnTo>
                    <a:lnTo>
                      <a:pt x="15" y="0"/>
                    </a:lnTo>
                    <a:lnTo>
                      <a:pt x="13" y="0"/>
                    </a:lnTo>
                    <a:lnTo>
                      <a:pt x="10" y="0"/>
                    </a:lnTo>
                    <a:lnTo>
                      <a:pt x="8" y="0"/>
                    </a:lnTo>
                    <a:lnTo>
                      <a:pt x="5" y="3"/>
                    </a:lnTo>
                    <a:lnTo>
                      <a:pt x="3" y="3"/>
                    </a:lnTo>
                    <a:lnTo>
                      <a:pt x="3" y="6"/>
                    </a:lnTo>
                    <a:lnTo>
                      <a:pt x="0" y="8"/>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765" name="Line 838"/>
              <p:cNvSpPr>
                <a:spLocks noChangeShapeType="1"/>
              </p:cNvSpPr>
              <p:nvPr/>
            </p:nvSpPr>
            <p:spPr bwMode="auto">
              <a:xfrm>
                <a:off x="2342" y="212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66" name="Freeform 839"/>
              <p:cNvSpPr>
                <a:spLocks/>
              </p:cNvSpPr>
              <p:nvPr/>
            </p:nvSpPr>
            <p:spPr bwMode="auto">
              <a:xfrm>
                <a:off x="2340" y="2120"/>
                <a:ext cx="9" cy="6"/>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8" y="0"/>
                    </a:lnTo>
                    <a:lnTo>
                      <a:pt x="5" y="3"/>
                    </a:lnTo>
                    <a:lnTo>
                      <a:pt x="3" y="3"/>
                    </a:lnTo>
                    <a:lnTo>
                      <a:pt x="3" y="6"/>
                    </a:lnTo>
                    <a:lnTo>
                      <a:pt x="0" y="8"/>
                    </a:lnTo>
                    <a:lnTo>
                      <a:pt x="0" y="12"/>
                    </a:lnTo>
                    <a:lnTo>
                      <a:pt x="0" y="14"/>
                    </a:lnTo>
                    <a:lnTo>
                      <a:pt x="0" y="16"/>
                    </a:lnTo>
                    <a:lnTo>
                      <a:pt x="3" y="16"/>
                    </a:lnTo>
                    <a:lnTo>
                      <a:pt x="3" y="20"/>
                    </a:lnTo>
                    <a:lnTo>
                      <a:pt x="5" y="20"/>
                    </a:lnTo>
                    <a:lnTo>
                      <a:pt x="8" y="22"/>
                    </a:lnTo>
                    <a:lnTo>
                      <a:pt x="23" y="22"/>
                    </a:lnTo>
                    <a:lnTo>
                      <a:pt x="28" y="22"/>
                    </a:lnTo>
                    <a:lnTo>
                      <a:pt x="31" y="22"/>
                    </a:lnTo>
                    <a:lnTo>
                      <a:pt x="33" y="20"/>
                    </a:lnTo>
                    <a:lnTo>
                      <a:pt x="36" y="16"/>
                    </a:lnTo>
                    <a:lnTo>
                      <a:pt x="36" y="14"/>
                    </a:lnTo>
                    <a:lnTo>
                      <a:pt x="38" y="12"/>
                    </a:lnTo>
                    <a:lnTo>
                      <a:pt x="36" y="8"/>
                    </a:lnTo>
                    <a:lnTo>
                      <a:pt x="36" y="6"/>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67" name="Line 840"/>
              <p:cNvSpPr>
                <a:spLocks noChangeShapeType="1"/>
              </p:cNvSpPr>
              <p:nvPr/>
            </p:nvSpPr>
            <p:spPr bwMode="auto">
              <a:xfrm>
                <a:off x="2344" y="21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68" name="Freeform 841"/>
              <p:cNvSpPr>
                <a:spLocks/>
              </p:cNvSpPr>
              <p:nvPr/>
            </p:nvSpPr>
            <p:spPr bwMode="auto">
              <a:xfrm>
                <a:off x="2344" y="2115"/>
                <a:ext cx="5" cy="11"/>
              </a:xfrm>
              <a:custGeom>
                <a:avLst/>
                <a:gdLst>
                  <a:gd name="T0" fmla="*/ 0 w 19"/>
                  <a:gd name="T1" fmla="*/ 0 h 45"/>
                  <a:gd name="T2" fmla="*/ 0 w 19"/>
                  <a:gd name="T3" fmla="*/ 0 h 45"/>
                  <a:gd name="T4" fmla="*/ 0 w 19"/>
                  <a:gd name="T5" fmla="*/ 0 h 45"/>
                  <a:gd name="T6" fmla="*/ 0 w 19"/>
                  <a:gd name="T7" fmla="*/ 0 h 45"/>
                  <a:gd name="T8" fmla="*/ 0 w 19"/>
                  <a:gd name="T9" fmla="*/ 0 h 45"/>
                  <a:gd name="T10" fmla="*/ 0 w 19"/>
                  <a:gd name="T11" fmla="*/ 0 h 45"/>
                  <a:gd name="T12" fmla="*/ 0 w 19"/>
                  <a:gd name="T13" fmla="*/ 0 h 45"/>
                  <a:gd name="T14" fmla="*/ 0 w 19"/>
                  <a:gd name="T15" fmla="*/ 0 h 45"/>
                  <a:gd name="T16" fmla="*/ 0 w 19"/>
                  <a:gd name="T17" fmla="*/ 0 h 45"/>
                  <a:gd name="T18" fmla="*/ 0 w 19"/>
                  <a:gd name="T19" fmla="*/ 0 h 45"/>
                  <a:gd name="T20" fmla="*/ 0 w 19"/>
                  <a:gd name="T21" fmla="*/ 0 h 45"/>
                  <a:gd name="T22" fmla="*/ 0 w 19"/>
                  <a:gd name="T23" fmla="*/ 0 h 45"/>
                  <a:gd name="T24" fmla="*/ 0 w 19"/>
                  <a:gd name="T25" fmla="*/ 0 h 45"/>
                  <a:gd name="T26" fmla="*/ 0 w 19"/>
                  <a:gd name="T27" fmla="*/ 0 h 45"/>
                  <a:gd name="T28" fmla="*/ 0 w 19"/>
                  <a:gd name="T29" fmla="*/ 0 h 45"/>
                  <a:gd name="T30" fmla="*/ 0 w 19"/>
                  <a:gd name="T31" fmla="*/ 0 h 45"/>
                  <a:gd name="T32" fmla="*/ 0 w 19"/>
                  <a:gd name="T33" fmla="*/ 0 h 45"/>
                  <a:gd name="T34" fmla="*/ 0 w 19"/>
                  <a:gd name="T35" fmla="*/ 0 h 45"/>
                  <a:gd name="T36" fmla="*/ 0 w 19"/>
                  <a:gd name="T37" fmla="*/ 0 h 45"/>
                  <a:gd name="T38" fmla="*/ 0 w 19"/>
                  <a:gd name="T39" fmla="*/ 0 h 45"/>
                  <a:gd name="T40" fmla="*/ 0 w 19"/>
                  <a:gd name="T41" fmla="*/ 0 h 45"/>
                  <a:gd name="T42" fmla="*/ 0 w 19"/>
                  <a:gd name="T43" fmla="*/ 0 h 45"/>
                  <a:gd name="T44" fmla="*/ 0 w 19"/>
                  <a:gd name="T45" fmla="*/ 0 h 45"/>
                  <a:gd name="T46" fmla="*/ 0 w 19"/>
                  <a:gd name="T47" fmla="*/ 0 h 45"/>
                  <a:gd name="T48" fmla="*/ 0 w 19"/>
                  <a:gd name="T49" fmla="*/ 0 h 45"/>
                  <a:gd name="T50" fmla="*/ 0 w 19"/>
                  <a:gd name="T51" fmla="*/ 0 h 45"/>
                  <a:gd name="T52" fmla="*/ 0 w 19"/>
                  <a:gd name="T53" fmla="*/ 0 h 45"/>
                  <a:gd name="T54" fmla="*/ 0 w 19"/>
                  <a:gd name="T55" fmla="*/ 0 h 45"/>
                  <a:gd name="T56" fmla="*/ 0 w 19"/>
                  <a:gd name="T57" fmla="*/ 0 h 45"/>
                  <a:gd name="T58" fmla="*/ 0 w 19"/>
                  <a:gd name="T59" fmla="*/ 0 h 45"/>
                  <a:gd name="T60" fmla="*/ 0 w 19"/>
                  <a:gd name="T61" fmla="*/ 0 h 45"/>
                  <a:gd name="T62" fmla="*/ 0 w 19"/>
                  <a:gd name="T63" fmla="*/ 0 h 45"/>
                  <a:gd name="T64" fmla="*/ 0 w 19"/>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5">
                    <a:moveTo>
                      <a:pt x="0" y="35"/>
                    </a:moveTo>
                    <a:lnTo>
                      <a:pt x="0" y="37"/>
                    </a:lnTo>
                    <a:lnTo>
                      <a:pt x="0" y="39"/>
                    </a:lnTo>
                    <a:lnTo>
                      <a:pt x="4" y="43"/>
                    </a:lnTo>
                    <a:lnTo>
                      <a:pt x="6" y="45"/>
                    </a:lnTo>
                    <a:lnTo>
                      <a:pt x="9" y="45"/>
                    </a:lnTo>
                    <a:lnTo>
                      <a:pt x="11" y="45"/>
                    </a:lnTo>
                    <a:lnTo>
                      <a:pt x="14" y="45"/>
                    </a:lnTo>
                    <a:lnTo>
                      <a:pt x="16" y="43"/>
                    </a:lnTo>
                    <a:lnTo>
                      <a:pt x="19" y="39"/>
                    </a:lnTo>
                    <a:lnTo>
                      <a:pt x="19" y="37"/>
                    </a:lnTo>
                    <a:lnTo>
                      <a:pt x="19" y="18"/>
                    </a:lnTo>
                    <a:lnTo>
                      <a:pt x="19" y="12"/>
                    </a:lnTo>
                    <a:lnTo>
                      <a:pt x="19" y="8"/>
                    </a:lnTo>
                    <a:lnTo>
                      <a:pt x="19" y="6"/>
                    </a:lnTo>
                    <a:lnTo>
                      <a:pt x="16" y="3"/>
                    </a:lnTo>
                    <a:lnTo>
                      <a:pt x="14" y="3"/>
                    </a:lnTo>
                    <a:lnTo>
                      <a:pt x="11" y="0"/>
                    </a:lnTo>
                    <a:lnTo>
                      <a:pt x="9" y="0"/>
                    </a:lnTo>
                    <a:lnTo>
                      <a:pt x="6" y="3"/>
                    </a:lnTo>
                    <a:lnTo>
                      <a:pt x="4" y="3"/>
                    </a:lnTo>
                    <a:lnTo>
                      <a:pt x="0" y="6"/>
                    </a:lnTo>
                    <a:lnTo>
                      <a:pt x="0" y="8"/>
                    </a:lnTo>
                    <a:lnTo>
                      <a:pt x="0" y="14"/>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769" name="Line 842"/>
              <p:cNvSpPr>
                <a:spLocks noChangeShapeType="1"/>
              </p:cNvSpPr>
              <p:nvPr/>
            </p:nvSpPr>
            <p:spPr bwMode="auto">
              <a:xfrm>
                <a:off x="2347" y="21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70" name="Freeform 843"/>
              <p:cNvSpPr>
                <a:spLocks/>
              </p:cNvSpPr>
              <p:nvPr/>
            </p:nvSpPr>
            <p:spPr bwMode="auto">
              <a:xfrm>
                <a:off x="2344" y="2115"/>
                <a:ext cx="13" cy="5"/>
              </a:xfrm>
              <a:custGeom>
                <a:avLst/>
                <a:gdLst>
                  <a:gd name="T0" fmla="*/ 0 w 51"/>
                  <a:gd name="T1" fmla="*/ 0 h 23"/>
                  <a:gd name="T2" fmla="*/ 0 w 51"/>
                  <a:gd name="T3" fmla="*/ 0 h 23"/>
                  <a:gd name="T4" fmla="*/ 0 w 51"/>
                  <a:gd name="T5" fmla="*/ 0 h 23"/>
                  <a:gd name="T6" fmla="*/ 0 w 51"/>
                  <a:gd name="T7" fmla="*/ 0 h 23"/>
                  <a:gd name="T8" fmla="*/ 0 w 51"/>
                  <a:gd name="T9" fmla="*/ 0 h 23"/>
                  <a:gd name="T10" fmla="*/ 0 w 51"/>
                  <a:gd name="T11" fmla="*/ 0 h 23"/>
                  <a:gd name="T12" fmla="*/ 0 w 51"/>
                  <a:gd name="T13" fmla="*/ 0 h 23"/>
                  <a:gd name="T14" fmla="*/ 0 w 51"/>
                  <a:gd name="T15" fmla="*/ 0 h 23"/>
                  <a:gd name="T16" fmla="*/ 0 w 51"/>
                  <a:gd name="T17" fmla="*/ 0 h 23"/>
                  <a:gd name="T18" fmla="*/ 0 w 51"/>
                  <a:gd name="T19" fmla="*/ 0 h 23"/>
                  <a:gd name="T20" fmla="*/ 0 w 51"/>
                  <a:gd name="T21" fmla="*/ 0 h 23"/>
                  <a:gd name="T22" fmla="*/ 0 w 51"/>
                  <a:gd name="T23" fmla="*/ 0 h 23"/>
                  <a:gd name="T24" fmla="*/ 0 w 51"/>
                  <a:gd name="T25" fmla="*/ 0 h 23"/>
                  <a:gd name="T26" fmla="*/ 0 w 51"/>
                  <a:gd name="T27" fmla="*/ 0 h 23"/>
                  <a:gd name="T28" fmla="*/ 0 w 51"/>
                  <a:gd name="T29" fmla="*/ 0 h 23"/>
                  <a:gd name="T30" fmla="*/ 0 w 51"/>
                  <a:gd name="T31" fmla="*/ 0 h 23"/>
                  <a:gd name="T32" fmla="*/ 0 w 51"/>
                  <a:gd name="T33" fmla="*/ 0 h 23"/>
                  <a:gd name="T34" fmla="*/ 0 w 51"/>
                  <a:gd name="T35" fmla="*/ 0 h 23"/>
                  <a:gd name="T36" fmla="*/ 0 w 51"/>
                  <a:gd name="T37" fmla="*/ 0 h 23"/>
                  <a:gd name="T38" fmla="*/ 0 w 51"/>
                  <a:gd name="T39" fmla="*/ 0 h 23"/>
                  <a:gd name="T40" fmla="*/ 0 w 51"/>
                  <a:gd name="T41" fmla="*/ 0 h 23"/>
                  <a:gd name="T42" fmla="*/ 0 w 51"/>
                  <a:gd name="T43" fmla="*/ 0 h 23"/>
                  <a:gd name="T44" fmla="*/ 0 w 51"/>
                  <a:gd name="T45" fmla="*/ 0 h 23"/>
                  <a:gd name="T46" fmla="*/ 0 w 51"/>
                  <a:gd name="T47" fmla="*/ 0 h 23"/>
                  <a:gd name="T48" fmla="*/ 0 w 51"/>
                  <a:gd name="T49" fmla="*/ 0 h 23"/>
                  <a:gd name="T50" fmla="*/ 0 w 51"/>
                  <a:gd name="T51" fmla="*/ 0 h 23"/>
                  <a:gd name="T52" fmla="*/ 0 w 51"/>
                  <a:gd name="T53" fmla="*/ 0 h 23"/>
                  <a:gd name="T54" fmla="*/ 0 w 51"/>
                  <a:gd name="T55" fmla="*/ 0 h 23"/>
                  <a:gd name="T56" fmla="*/ 0 w 51"/>
                  <a:gd name="T57" fmla="*/ 0 h 23"/>
                  <a:gd name="T58" fmla="*/ 0 w 51"/>
                  <a:gd name="T59" fmla="*/ 0 h 23"/>
                  <a:gd name="T60" fmla="*/ 0 w 51"/>
                  <a:gd name="T61" fmla="*/ 0 h 23"/>
                  <a:gd name="T62" fmla="*/ 0 w 51"/>
                  <a:gd name="T63" fmla="*/ 0 h 23"/>
                  <a:gd name="T64" fmla="*/ 0 w 5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23">
                    <a:moveTo>
                      <a:pt x="11" y="0"/>
                    </a:moveTo>
                    <a:lnTo>
                      <a:pt x="9" y="0"/>
                    </a:lnTo>
                    <a:lnTo>
                      <a:pt x="6" y="3"/>
                    </a:lnTo>
                    <a:lnTo>
                      <a:pt x="4" y="3"/>
                    </a:lnTo>
                    <a:lnTo>
                      <a:pt x="0" y="6"/>
                    </a:lnTo>
                    <a:lnTo>
                      <a:pt x="0" y="8"/>
                    </a:lnTo>
                    <a:lnTo>
                      <a:pt x="0" y="12"/>
                    </a:lnTo>
                    <a:lnTo>
                      <a:pt x="0" y="14"/>
                    </a:lnTo>
                    <a:lnTo>
                      <a:pt x="0" y="18"/>
                    </a:lnTo>
                    <a:lnTo>
                      <a:pt x="0" y="20"/>
                    </a:lnTo>
                    <a:lnTo>
                      <a:pt x="4" y="20"/>
                    </a:lnTo>
                    <a:lnTo>
                      <a:pt x="4" y="23"/>
                    </a:lnTo>
                    <a:lnTo>
                      <a:pt x="6" y="23"/>
                    </a:lnTo>
                    <a:lnTo>
                      <a:pt x="9" y="23"/>
                    </a:lnTo>
                    <a:lnTo>
                      <a:pt x="39" y="23"/>
                    </a:lnTo>
                    <a:lnTo>
                      <a:pt x="44" y="23"/>
                    </a:lnTo>
                    <a:lnTo>
                      <a:pt x="46" y="23"/>
                    </a:lnTo>
                    <a:lnTo>
                      <a:pt x="49" y="23"/>
                    </a:lnTo>
                    <a:lnTo>
                      <a:pt x="49" y="20"/>
                    </a:lnTo>
                    <a:lnTo>
                      <a:pt x="51" y="20"/>
                    </a:lnTo>
                    <a:lnTo>
                      <a:pt x="51" y="18"/>
                    </a:lnTo>
                    <a:lnTo>
                      <a:pt x="51" y="14"/>
                    </a:lnTo>
                    <a:lnTo>
                      <a:pt x="51" y="12"/>
                    </a:lnTo>
                    <a:lnTo>
                      <a:pt x="51" y="8"/>
                    </a:lnTo>
                    <a:lnTo>
                      <a:pt x="51" y="6"/>
                    </a:lnTo>
                    <a:lnTo>
                      <a:pt x="49" y="3"/>
                    </a:lnTo>
                    <a:lnTo>
                      <a:pt x="46" y="3"/>
                    </a:lnTo>
                    <a:lnTo>
                      <a:pt x="41"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771" name="Line 844"/>
              <p:cNvSpPr>
                <a:spLocks noChangeShapeType="1"/>
              </p:cNvSpPr>
              <p:nvPr/>
            </p:nvSpPr>
            <p:spPr bwMode="auto">
              <a:xfrm>
                <a:off x="2352" y="21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72" name="Freeform 845"/>
              <p:cNvSpPr>
                <a:spLocks/>
              </p:cNvSpPr>
              <p:nvPr/>
            </p:nvSpPr>
            <p:spPr bwMode="auto">
              <a:xfrm>
                <a:off x="2352" y="2112"/>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3" y="25"/>
                    </a:lnTo>
                    <a:lnTo>
                      <a:pt x="3" y="29"/>
                    </a:lnTo>
                    <a:lnTo>
                      <a:pt x="3" y="31"/>
                    </a:lnTo>
                    <a:lnTo>
                      <a:pt x="5" y="31"/>
                    </a:lnTo>
                    <a:lnTo>
                      <a:pt x="5" y="34"/>
                    </a:lnTo>
                    <a:lnTo>
                      <a:pt x="8" y="34"/>
                    </a:lnTo>
                    <a:lnTo>
                      <a:pt x="10" y="34"/>
                    </a:lnTo>
                    <a:lnTo>
                      <a:pt x="13" y="34"/>
                    </a:lnTo>
                    <a:lnTo>
                      <a:pt x="15" y="34"/>
                    </a:lnTo>
                    <a:lnTo>
                      <a:pt x="18" y="34"/>
                    </a:lnTo>
                    <a:lnTo>
                      <a:pt x="18" y="31"/>
                    </a:lnTo>
                    <a:lnTo>
                      <a:pt x="20" y="31"/>
                    </a:lnTo>
                    <a:lnTo>
                      <a:pt x="20" y="29"/>
                    </a:lnTo>
                    <a:lnTo>
                      <a:pt x="20" y="25"/>
                    </a:lnTo>
                    <a:lnTo>
                      <a:pt x="20" y="17"/>
                    </a:lnTo>
                    <a:lnTo>
                      <a:pt x="20" y="11"/>
                    </a:lnTo>
                    <a:lnTo>
                      <a:pt x="20" y="8"/>
                    </a:lnTo>
                    <a:lnTo>
                      <a:pt x="20" y="6"/>
                    </a:lnTo>
                    <a:lnTo>
                      <a:pt x="18" y="6"/>
                    </a:lnTo>
                    <a:lnTo>
                      <a:pt x="18" y="2"/>
                    </a:lnTo>
                    <a:lnTo>
                      <a:pt x="15" y="2"/>
                    </a:lnTo>
                    <a:lnTo>
                      <a:pt x="13" y="0"/>
                    </a:lnTo>
                    <a:lnTo>
                      <a:pt x="10" y="0"/>
                    </a:lnTo>
                    <a:lnTo>
                      <a:pt x="8" y="2"/>
                    </a:lnTo>
                    <a:lnTo>
                      <a:pt x="5" y="2"/>
                    </a:lnTo>
                    <a:lnTo>
                      <a:pt x="5" y="6"/>
                    </a:lnTo>
                    <a:lnTo>
                      <a:pt x="3" y="6"/>
                    </a:lnTo>
                    <a:lnTo>
                      <a:pt x="3"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773" name="Line 846"/>
              <p:cNvSpPr>
                <a:spLocks noChangeShapeType="1"/>
              </p:cNvSpPr>
              <p:nvPr/>
            </p:nvSpPr>
            <p:spPr bwMode="auto">
              <a:xfrm>
                <a:off x="2354" y="211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74" name="Freeform 847"/>
              <p:cNvSpPr>
                <a:spLocks/>
              </p:cNvSpPr>
              <p:nvPr/>
            </p:nvSpPr>
            <p:spPr bwMode="auto">
              <a:xfrm>
                <a:off x="2352" y="2112"/>
                <a:ext cx="9" cy="5"/>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10" y="0"/>
                    </a:lnTo>
                    <a:lnTo>
                      <a:pt x="8" y="2"/>
                    </a:lnTo>
                    <a:lnTo>
                      <a:pt x="5" y="2"/>
                    </a:lnTo>
                    <a:lnTo>
                      <a:pt x="5" y="6"/>
                    </a:lnTo>
                    <a:lnTo>
                      <a:pt x="3" y="6"/>
                    </a:lnTo>
                    <a:lnTo>
                      <a:pt x="3" y="8"/>
                    </a:lnTo>
                    <a:lnTo>
                      <a:pt x="3" y="11"/>
                    </a:lnTo>
                    <a:lnTo>
                      <a:pt x="0" y="11"/>
                    </a:lnTo>
                    <a:lnTo>
                      <a:pt x="3" y="14"/>
                    </a:lnTo>
                    <a:lnTo>
                      <a:pt x="3" y="17"/>
                    </a:lnTo>
                    <a:lnTo>
                      <a:pt x="3" y="19"/>
                    </a:lnTo>
                    <a:lnTo>
                      <a:pt x="5" y="19"/>
                    </a:lnTo>
                    <a:lnTo>
                      <a:pt x="5" y="23"/>
                    </a:lnTo>
                    <a:lnTo>
                      <a:pt x="8" y="23"/>
                    </a:lnTo>
                    <a:lnTo>
                      <a:pt x="10" y="23"/>
                    </a:lnTo>
                    <a:lnTo>
                      <a:pt x="26" y="23"/>
                    </a:lnTo>
                    <a:lnTo>
                      <a:pt x="31" y="23"/>
                    </a:lnTo>
                    <a:lnTo>
                      <a:pt x="34" y="23"/>
                    </a:lnTo>
                    <a:lnTo>
                      <a:pt x="36" y="19"/>
                    </a:lnTo>
                    <a:lnTo>
                      <a:pt x="39" y="17"/>
                    </a:lnTo>
                    <a:lnTo>
                      <a:pt x="39" y="14"/>
                    </a:lnTo>
                    <a:lnTo>
                      <a:pt x="39" y="11"/>
                    </a:lnTo>
                    <a:lnTo>
                      <a:pt x="39" y="8"/>
                    </a:lnTo>
                    <a:lnTo>
                      <a:pt x="36" y="6"/>
                    </a:lnTo>
                    <a:lnTo>
                      <a:pt x="34" y="2"/>
                    </a:lnTo>
                    <a:lnTo>
                      <a:pt x="31"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75" name="Line 848"/>
              <p:cNvSpPr>
                <a:spLocks noChangeShapeType="1"/>
              </p:cNvSpPr>
              <p:nvPr/>
            </p:nvSpPr>
            <p:spPr bwMode="auto">
              <a:xfrm>
                <a:off x="2356" y="21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76" name="Freeform 849"/>
              <p:cNvSpPr>
                <a:spLocks/>
              </p:cNvSpPr>
              <p:nvPr/>
            </p:nvSpPr>
            <p:spPr bwMode="auto">
              <a:xfrm>
                <a:off x="2356" y="2109"/>
                <a:ext cx="5" cy="8"/>
              </a:xfrm>
              <a:custGeom>
                <a:avLst/>
                <a:gdLst>
                  <a:gd name="T0" fmla="*/ 0 w 21"/>
                  <a:gd name="T1" fmla="*/ 0 h 32"/>
                  <a:gd name="T2" fmla="*/ 0 w 21"/>
                  <a:gd name="T3" fmla="*/ 0 h 32"/>
                  <a:gd name="T4" fmla="*/ 0 w 21"/>
                  <a:gd name="T5" fmla="*/ 0 h 32"/>
                  <a:gd name="T6" fmla="*/ 0 w 21"/>
                  <a:gd name="T7" fmla="*/ 0 h 32"/>
                  <a:gd name="T8" fmla="*/ 0 w 21"/>
                  <a:gd name="T9" fmla="*/ 0 h 32"/>
                  <a:gd name="T10" fmla="*/ 0 w 21"/>
                  <a:gd name="T11" fmla="*/ 0 h 32"/>
                  <a:gd name="T12" fmla="*/ 0 w 21"/>
                  <a:gd name="T13" fmla="*/ 0 h 32"/>
                  <a:gd name="T14" fmla="*/ 0 w 21"/>
                  <a:gd name="T15" fmla="*/ 0 h 32"/>
                  <a:gd name="T16" fmla="*/ 0 w 21"/>
                  <a:gd name="T17" fmla="*/ 0 h 32"/>
                  <a:gd name="T18" fmla="*/ 0 w 21"/>
                  <a:gd name="T19" fmla="*/ 0 h 32"/>
                  <a:gd name="T20" fmla="*/ 0 w 21"/>
                  <a:gd name="T21" fmla="*/ 0 h 32"/>
                  <a:gd name="T22" fmla="*/ 0 w 21"/>
                  <a:gd name="T23" fmla="*/ 0 h 32"/>
                  <a:gd name="T24" fmla="*/ 0 w 21"/>
                  <a:gd name="T25" fmla="*/ 0 h 32"/>
                  <a:gd name="T26" fmla="*/ 0 w 21"/>
                  <a:gd name="T27" fmla="*/ 0 h 32"/>
                  <a:gd name="T28" fmla="*/ 0 w 21"/>
                  <a:gd name="T29" fmla="*/ 0 h 32"/>
                  <a:gd name="T30" fmla="*/ 0 w 21"/>
                  <a:gd name="T31" fmla="*/ 0 h 32"/>
                  <a:gd name="T32" fmla="*/ 0 w 21"/>
                  <a:gd name="T33" fmla="*/ 0 h 32"/>
                  <a:gd name="T34" fmla="*/ 0 w 21"/>
                  <a:gd name="T35" fmla="*/ 0 h 32"/>
                  <a:gd name="T36" fmla="*/ 0 w 21"/>
                  <a:gd name="T37" fmla="*/ 0 h 32"/>
                  <a:gd name="T38" fmla="*/ 0 w 21"/>
                  <a:gd name="T39" fmla="*/ 0 h 32"/>
                  <a:gd name="T40" fmla="*/ 0 w 21"/>
                  <a:gd name="T41" fmla="*/ 0 h 32"/>
                  <a:gd name="T42" fmla="*/ 0 w 21"/>
                  <a:gd name="T43" fmla="*/ 0 h 32"/>
                  <a:gd name="T44" fmla="*/ 0 w 21"/>
                  <a:gd name="T45" fmla="*/ 0 h 32"/>
                  <a:gd name="T46" fmla="*/ 0 w 21"/>
                  <a:gd name="T47" fmla="*/ 0 h 32"/>
                  <a:gd name="T48" fmla="*/ 0 w 21"/>
                  <a:gd name="T49" fmla="*/ 0 h 32"/>
                  <a:gd name="T50" fmla="*/ 0 w 21"/>
                  <a:gd name="T51" fmla="*/ 0 h 32"/>
                  <a:gd name="T52" fmla="*/ 0 w 21"/>
                  <a:gd name="T53" fmla="*/ 0 h 32"/>
                  <a:gd name="T54" fmla="*/ 0 w 21"/>
                  <a:gd name="T55" fmla="*/ 0 h 32"/>
                  <a:gd name="T56" fmla="*/ 0 w 21"/>
                  <a:gd name="T57" fmla="*/ 0 h 32"/>
                  <a:gd name="T58" fmla="*/ 0 w 21"/>
                  <a:gd name="T59" fmla="*/ 0 h 32"/>
                  <a:gd name="T60" fmla="*/ 0 w 21"/>
                  <a:gd name="T61" fmla="*/ 0 h 32"/>
                  <a:gd name="T62" fmla="*/ 0 w 21"/>
                  <a:gd name="T63" fmla="*/ 0 h 32"/>
                  <a:gd name="T64" fmla="*/ 0 w 21"/>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2">
                    <a:moveTo>
                      <a:pt x="0" y="20"/>
                    </a:moveTo>
                    <a:lnTo>
                      <a:pt x="0" y="23"/>
                    </a:lnTo>
                    <a:lnTo>
                      <a:pt x="0" y="26"/>
                    </a:lnTo>
                    <a:lnTo>
                      <a:pt x="2" y="28"/>
                    </a:lnTo>
                    <a:lnTo>
                      <a:pt x="5" y="32"/>
                    </a:lnTo>
                    <a:lnTo>
                      <a:pt x="8" y="32"/>
                    </a:lnTo>
                    <a:lnTo>
                      <a:pt x="11" y="32"/>
                    </a:lnTo>
                    <a:lnTo>
                      <a:pt x="13" y="32"/>
                    </a:lnTo>
                    <a:lnTo>
                      <a:pt x="16" y="32"/>
                    </a:lnTo>
                    <a:lnTo>
                      <a:pt x="18" y="28"/>
                    </a:lnTo>
                    <a:lnTo>
                      <a:pt x="21" y="26"/>
                    </a:lnTo>
                    <a:lnTo>
                      <a:pt x="21" y="23"/>
                    </a:lnTo>
                    <a:lnTo>
                      <a:pt x="21" y="15"/>
                    </a:lnTo>
                    <a:lnTo>
                      <a:pt x="21" y="9"/>
                    </a:lnTo>
                    <a:lnTo>
                      <a:pt x="21" y="6"/>
                    </a:lnTo>
                    <a:lnTo>
                      <a:pt x="18" y="3"/>
                    </a:lnTo>
                    <a:lnTo>
                      <a:pt x="16" y="0"/>
                    </a:lnTo>
                    <a:lnTo>
                      <a:pt x="13" y="0"/>
                    </a:lnTo>
                    <a:lnTo>
                      <a:pt x="11" y="0"/>
                    </a:lnTo>
                    <a:lnTo>
                      <a:pt x="8" y="0"/>
                    </a:lnTo>
                    <a:lnTo>
                      <a:pt x="5" y="0"/>
                    </a:lnTo>
                    <a:lnTo>
                      <a:pt x="2" y="3"/>
                    </a:lnTo>
                    <a:lnTo>
                      <a:pt x="0" y="6"/>
                    </a:lnTo>
                    <a:lnTo>
                      <a:pt x="0" y="11"/>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777" name="Line 850"/>
              <p:cNvSpPr>
                <a:spLocks noChangeShapeType="1"/>
              </p:cNvSpPr>
              <p:nvPr/>
            </p:nvSpPr>
            <p:spPr bwMode="auto">
              <a:xfrm>
                <a:off x="2359" y="210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78" name="Freeform 851"/>
              <p:cNvSpPr>
                <a:spLocks/>
              </p:cNvSpPr>
              <p:nvPr/>
            </p:nvSpPr>
            <p:spPr bwMode="auto">
              <a:xfrm>
                <a:off x="2356" y="2109"/>
                <a:ext cx="9" cy="6"/>
              </a:xfrm>
              <a:custGeom>
                <a:avLst/>
                <a:gdLst>
                  <a:gd name="T0" fmla="*/ 0 w 35"/>
                  <a:gd name="T1" fmla="*/ 0 h 20"/>
                  <a:gd name="T2" fmla="*/ 0 w 35"/>
                  <a:gd name="T3" fmla="*/ 0 h 20"/>
                  <a:gd name="T4" fmla="*/ 0 w 35"/>
                  <a:gd name="T5" fmla="*/ 0 h 20"/>
                  <a:gd name="T6" fmla="*/ 0 w 35"/>
                  <a:gd name="T7" fmla="*/ 0 h 20"/>
                  <a:gd name="T8" fmla="*/ 0 w 35"/>
                  <a:gd name="T9" fmla="*/ 0 h 20"/>
                  <a:gd name="T10" fmla="*/ 0 w 35"/>
                  <a:gd name="T11" fmla="*/ 0 h 20"/>
                  <a:gd name="T12" fmla="*/ 0 w 35"/>
                  <a:gd name="T13" fmla="*/ 0 h 20"/>
                  <a:gd name="T14" fmla="*/ 0 w 35"/>
                  <a:gd name="T15" fmla="*/ 0 h 20"/>
                  <a:gd name="T16" fmla="*/ 0 w 35"/>
                  <a:gd name="T17" fmla="*/ 0 h 20"/>
                  <a:gd name="T18" fmla="*/ 0 w 35"/>
                  <a:gd name="T19" fmla="*/ 0 h 20"/>
                  <a:gd name="T20" fmla="*/ 0 w 35"/>
                  <a:gd name="T21" fmla="*/ 0 h 20"/>
                  <a:gd name="T22" fmla="*/ 0 w 35"/>
                  <a:gd name="T23" fmla="*/ 0 h 20"/>
                  <a:gd name="T24" fmla="*/ 0 w 35"/>
                  <a:gd name="T25" fmla="*/ 0 h 20"/>
                  <a:gd name="T26" fmla="*/ 0 w 35"/>
                  <a:gd name="T27" fmla="*/ 0 h 20"/>
                  <a:gd name="T28" fmla="*/ 0 w 35"/>
                  <a:gd name="T29" fmla="*/ 0 h 20"/>
                  <a:gd name="T30" fmla="*/ 0 w 35"/>
                  <a:gd name="T31" fmla="*/ 0 h 20"/>
                  <a:gd name="T32" fmla="*/ 0 w 35"/>
                  <a:gd name="T33" fmla="*/ 0 h 20"/>
                  <a:gd name="T34" fmla="*/ 0 w 35"/>
                  <a:gd name="T35" fmla="*/ 0 h 20"/>
                  <a:gd name="T36" fmla="*/ 0 w 35"/>
                  <a:gd name="T37" fmla="*/ 0 h 20"/>
                  <a:gd name="T38" fmla="*/ 0 w 35"/>
                  <a:gd name="T39" fmla="*/ 0 h 20"/>
                  <a:gd name="T40" fmla="*/ 0 w 35"/>
                  <a:gd name="T41" fmla="*/ 0 h 20"/>
                  <a:gd name="T42" fmla="*/ 0 w 35"/>
                  <a:gd name="T43" fmla="*/ 0 h 20"/>
                  <a:gd name="T44" fmla="*/ 0 w 35"/>
                  <a:gd name="T45" fmla="*/ 0 h 20"/>
                  <a:gd name="T46" fmla="*/ 0 w 35"/>
                  <a:gd name="T47" fmla="*/ 0 h 20"/>
                  <a:gd name="T48" fmla="*/ 0 w 35"/>
                  <a:gd name="T49" fmla="*/ 0 h 20"/>
                  <a:gd name="T50" fmla="*/ 0 w 35"/>
                  <a:gd name="T51" fmla="*/ 0 h 20"/>
                  <a:gd name="T52" fmla="*/ 0 w 35"/>
                  <a:gd name="T53" fmla="*/ 0 h 20"/>
                  <a:gd name="T54" fmla="*/ 0 w 35"/>
                  <a:gd name="T55" fmla="*/ 0 h 20"/>
                  <a:gd name="T56" fmla="*/ 0 w 35"/>
                  <a:gd name="T57" fmla="*/ 0 h 20"/>
                  <a:gd name="T58" fmla="*/ 0 w 35"/>
                  <a:gd name="T59" fmla="*/ 0 h 20"/>
                  <a:gd name="T60" fmla="*/ 0 w 35"/>
                  <a:gd name="T61" fmla="*/ 0 h 20"/>
                  <a:gd name="T62" fmla="*/ 0 w 35"/>
                  <a:gd name="T63" fmla="*/ 0 h 20"/>
                  <a:gd name="T64" fmla="*/ 0 w 35"/>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0">
                    <a:moveTo>
                      <a:pt x="11" y="0"/>
                    </a:moveTo>
                    <a:lnTo>
                      <a:pt x="8" y="0"/>
                    </a:lnTo>
                    <a:lnTo>
                      <a:pt x="5" y="0"/>
                    </a:lnTo>
                    <a:lnTo>
                      <a:pt x="2" y="3"/>
                    </a:lnTo>
                    <a:lnTo>
                      <a:pt x="0" y="6"/>
                    </a:lnTo>
                    <a:lnTo>
                      <a:pt x="0" y="9"/>
                    </a:lnTo>
                    <a:lnTo>
                      <a:pt x="0" y="11"/>
                    </a:lnTo>
                    <a:lnTo>
                      <a:pt x="0" y="15"/>
                    </a:lnTo>
                    <a:lnTo>
                      <a:pt x="2" y="17"/>
                    </a:lnTo>
                    <a:lnTo>
                      <a:pt x="5" y="20"/>
                    </a:lnTo>
                    <a:lnTo>
                      <a:pt x="8" y="20"/>
                    </a:lnTo>
                    <a:lnTo>
                      <a:pt x="23" y="20"/>
                    </a:lnTo>
                    <a:lnTo>
                      <a:pt x="28" y="20"/>
                    </a:lnTo>
                    <a:lnTo>
                      <a:pt x="30" y="20"/>
                    </a:lnTo>
                    <a:lnTo>
                      <a:pt x="33" y="20"/>
                    </a:lnTo>
                    <a:lnTo>
                      <a:pt x="33" y="17"/>
                    </a:lnTo>
                    <a:lnTo>
                      <a:pt x="35" y="17"/>
                    </a:lnTo>
                    <a:lnTo>
                      <a:pt x="35" y="15"/>
                    </a:lnTo>
                    <a:lnTo>
                      <a:pt x="35" y="11"/>
                    </a:lnTo>
                    <a:lnTo>
                      <a:pt x="35" y="9"/>
                    </a:lnTo>
                    <a:lnTo>
                      <a:pt x="35" y="6"/>
                    </a:lnTo>
                    <a:lnTo>
                      <a:pt x="35" y="3"/>
                    </a:lnTo>
                    <a:lnTo>
                      <a:pt x="33" y="3"/>
                    </a:lnTo>
                    <a:lnTo>
                      <a:pt x="33" y="0"/>
                    </a:lnTo>
                    <a:lnTo>
                      <a:pt x="30" y="0"/>
                    </a:lnTo>
                    <a:lnTo>
                      <a:pt x="25"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779" name="Line 852"/>
              <p:cNvSpPr>
                <a:spLocks noChangeShapeType="1"/>
              </p:cNvSpPr>
              <p:nvPr/>
            </p:nvSpPr>
            <p:spPr bwMode="auto">
              <a:xfrm>
                <a:off x="2360" y="211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80" name="Freeform 853"/>
              <p:cNvSpPr>
                <a:spLocks/>
              </p:cNvSpPr>
              <p:nvPr/>
            </p:nvSpPr>
            <p:spPr bwMode="auto">
              <a:xfrm>
                <a:off x="2360" y="2104"/>
                <a:ext cx="5" cy="11"/>
              </a:xfrm>
              <a:custGeom>
                <a:avLst/>
                <a:gdLst>
                  <a:gd name="T0" fmla="*/ 0 w 19"/>
                  <a:gd name="T1" fmla="*/ 0 h 46"/>
                  <a:gd name="T2" fmla="*/ 0 w 19"/>
                  <a:gd name="T3" fmla="*/ 0 h 46"/>
                  <a:gd name="T4" fmla="*/ 0 w 19"/>
                  <a:gd name="T5" fmla="*/ 0 h 46"/>
                  <a:gd name="T6" fmla="*/ 0 w 19"/>
                  <a:gd name="T7" fmla="*/ 0 h 46"/>
                  <a:gd name="T8" fmla="*/ 0 w 19"/>
                  <a:gd name="T9" fmla="*/ 0 h 46"/>
                  <a:gd name="T10" fmla="*/ 0 w 19"/>
                  <a:gd name="T11" fmla="*/ 0 h 46"/>
                  <a:gd name="T12" fmla="*/ 0 w 19"/>
                  <a:gd name="T13" fmla="*/ 0 h 46"/>
                  <a:gd name="T14" fmla="*/ 0 w 19"/>
                  <a:gd name="T15" fmla="*/ 0 h 46"/>
                  <a:gd name="T16" fmla="*/ 0 w 19"/>
                  <a:gd name="T17" fmla="*/ 0 h 46"/>
                  <a:gd name="T18" fmla="*/ 0 w 19"/>
                  <a:gd name="T19" fmla="*/ 0 h 46"/>
                  <a:gd name="T20" fmla="*/ 0 w 19"/>
                  <a:gd name="T21" fmla="*/ 0 h 46"/>
                  <a:gd name="T22" fmla="*/ 0 w 19"/>
                  <a:gd name="T23" fmla="*/ 0 h 46"/>
                  <a:gd name="T24" fmla="*/ 0 w 19"/>
                  <a:gd name="T25" fmla="*/ 0 h 46"/>
                  <a:gd name="T26" fmla="*/ 0 w 19"/>
                  <a:gd name="T27" fmla="*/ 0 h 46"/>
                  <a:gd name="T28" fmla="*/ 0 w 19"/>
                  <a:gd name="T29" fmla="*/ 0 h 46"/>
                  <a:gd name="T30" fmla="*/ 0 w 19"/>
                  <a:gd name="T31" fmla="*/ 0 h 46"/>
                  <a:gd name="T32" fmla="*/ 0 w 19"/>
                  <a:gd name="T33" fmla="*/ 0 h 46"/>
                  <a:gd name="T34" fmla="*/ 0 w 19"/>
                  <a:gd name="T35" fmla="*/ 0 h 46"/>
                  <a:gd name="T36" fmla="*/ 0 w 19"/>
                  <a:gd name="T37" fmla="*/ 0 h 46"/>
                  <a:gd name="T38" fmla="*/ 0 w 19"/>
                  <a:gd name="T39" fmla="*/ 0 h 46"/>
                  <a:gd name="T40" fmla="*/ 0 w 19"/>
                  <a:gd name="T41" fmla="*/ 0 h 46"/>
                  <a:gd name="T42" fmla="*/ 0 w 19"/>
                  <a:gd name="T43" fmla="*/ 0 h 46"/>
                  <a:gd name="T44" fmla="*/ 0 w 19"/>
                  <a:gd name="T45" fmla="*/ 0 h 46"/>
                  <a:gd name="T46" fmla="*/ 0 w 19"/>
                  <a:gd name="T47" fmla="*/ 0 h 46"/>
                  <a:gd name="T48" fmla="*/ 0 w 19"/>
                  <a:gd name="T49" fmla="*/ 0 h 46"/>
                  <a:gd name="T50" fmla="*/ 0 w 19"/>
                  <a:gd name="T51" fmla="*/ 0 h 46"/>
                  <a:gd name="T52" fmla="*/ 0 w 19"/>
                  <a:gd name="T53" fmla="*/ 0 h 46"/>
                  <a:gd name="T54" fmla="*/ 0 w 19"/>
                  <a:gd name="T55" fmla="*/ 0 h 46"/>
                  <a:gd name="T56" fmla="*/ 0 w 19"/>
                  <a:gd name="T57" fmla="*/ 0 h 46"/>
                  <a:gd name="T58" fmla="*/ 0 w 19"/>
                  <a:gd name="T59" fmla="*/ 0 h 46"/>
                  <a:gd name="T60" fmla="*/ 0 w 19"/>
                  <a:gd name="T61" fmla="*/ 0 h 46"/>
                  <a:gd name="T62" fmla="*/ 0 w 19"/>
                  <a:gd name="T63" fmla="*/ 0 h 46"/>
                  <a:gd name="T64" fmla="*/ 0 w 1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6">
                    <a:moveTo>
                      <a:pt x="0" y="34"/>
                    </a:moveTo>
                    <a:lnTo>
                      <a:pt x="0" y="34"/>
                    </a:lnTo>
                    <a:lnTo>
                      <a:pt x="2" y="38"/>
                    </a:lnTo>
                    <a:lnTo>
                      <a:pt x="2" y="40"/>
                    </a:lnTo>
                    <a:lnTo>
                      <a:pt x="5" y="43"/>
                    </a:lnTo>
                    <a:lnTo>
                      <a:pt x="7" y="43"/>
                    </a:lnTo>
                    <a:lnTo>
                      <a:pt x="9" y="43"/>
                    </a:lnTo>
                    <a:lnTo>
                      <a:pt x="9" y="46"/>
                    </a:lnTo>
                    <a:lnTo>
                      <a:pt x="12" y="43"/>
                    </a:lnTo>
                    <a:lnTo>
                      <a:pt x="14" y="43"/>
                    </a:lnTo>
                    <a:lnTo>
                      <a:pt x="17" y="43"/>
                    </a:lnTo>
                    <a:lnTo>
                      <a:pt x="17" y="40"/>
                    </a:lnTo>
                    <a:lnTo>
                      <a:pt x="19" y="40"/>
                    </a:lnTo>
                    <a:lnTo>
                      <a:pt x="19" y="38"/>
                    </a:lnTo>
                    <a:lnTo>
                      <a:pt x="19" y="34"/>
                    </a:lnTo>
                    <a:lnTo>
                      <a:pt x="19" y="15"/>
                    </a:lnTo>
                    <a:lnTo>
                      <a:pt x="19" y="9"/>
                    </a:lnTo>
                    <a:lnTo>
                      <a:pt x="19" y="6"/>
                    </a:lnTo>
                    <a:lnTo>
                      <a:pt x="17" y="4"/>
                    </a:lnTo>
                    <a:lnTo>
                      <a:pt x="17" y="0"/>
                    </a:lnTo>
                    <a:lnTo>
                      <a:pt x="14" y="0"/>
                    </a:lnTo>
                    <a:lnTo>
                      <a:pt x="12" y="0"/>
                    </a:lnTo>
                    <a:lnTo>
                      <a:pt x="9" y="0"/>
                    </a:lnTo>
                    <a:lnTo>
                      <a:pt x="7" y="0"/>
                    </a:lnTo>
                    <a:lnTo>
                      <a:pt x="5" y="0"/>
                    </a:lnTo>
                    <a:lnTo>
                      <a:pt x="2" y="4"/>
                    </a:lnTo>
                    <a:lnTo>
                      <a:pt x="2" y="6"/>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781" name="Line 854"/>
              <p:cNvSpPr>
                <a:spLocks noChangeShapeType="1"/>
              </p:cNvSpPr>
              <p:nvPr/>
            </p:nvSpPr>
            <p:spPr bwMode="auto">
              <a:xfrm>
                <a:off x="2362" y="21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82" name="Freeform 855"/>
              <p:cNvSpPr>
                <a:spLocks/>
              </p:cNvSpPr>
              <p:nvPr/>
            </p:nvSpPr>
            <p:spPr bwMode="auto">
              <a:xfrm>
                <a:off x="2360" y="2104"/>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9" y="0"/>
                    </a:moveTo>
                    <a:lnTo>
                      <a:pt x="9" y="0"/>
                    </a:lnTo>
                    <a:lnTo>
                      <a:pt x="7" y="0"/>
                    </a:lnTo>
                    <a:lnTo>
                      <a:pt x="5" y="0"/>
                    </a:lnTo>
                    <a:lnTo>
                      <a:pt x="2" y="4"/>
                    </a:lnTo>
                    <a:lnTo>
                      <a:pt x="2" y="6"/>
                    </a:lnTo>
                    <a:lnTo>
                      <a:pt x="0" y="9"/>
                    </a:lnTo>
                    <a:lnTo>
                      <a:pt x="0" y="11"/>
                    </a:lnTo>
                    <a:lnTo>
                      <a:pt x="0" y="15"/>
                    </a:lnTo>
                    <a:lnTo>
                      <a:pt x="2" y="15"/>
                    </a:lnTo>
                    <a:lnTo>
                      <a:pt x="2" y="17"/>
                    </a:lnTo>
                    <a:lnTo>
                      <a:pt x="2" y="21"/>
                    </a:lnTo>
                    <a:lnTo>
                      <a:pt x="5" y="21"/>
                    </a:lnTo>
                    <a:lnTo>
                      <a:pt x="7" y="21"/>
                    </a:lnTo>
                    <a:lnTo>
                      <a:pt x="9" y="23"/>
                    </a:lnTo>
                    <a:lnTo>
                      <a:pt x="39" y="23"/>
                    </a:lnTo>
                    <a:lnTo>
                      <a:pt x="44" y="23"/>
                    </a:lnTo>
                    <a:lnTo>
                      <a:pt x="48" y="21"/>
                    </a:lnTo>
                    <a:lnTo>
                      <a:pt x="50" y="21"/>
                    </a:lnTo>
                    <a:lnTo>
                      <a:pt x="53" y="17"/>
                    </a:lnTo>
                    <a:lnTo>
                      <a:pt x="53" y="15"/>
                    </a:lnTo>
                    <a:lnTo>
                      <a:pt x="53" y="11"/>
                    </a:lnTo>
                    <a:lnTo>
                      <a:pt x="53" y="9"/>
                    </a:lnTo>
                    <a:lnTo>
                      <a:pt x="53" y="6"/>
                    </a:lnTo>
                    <a:lnTo>
                      <a:pt x="50" y="4"/>
                    </a:lnTo>
                    <a:lnTo>
                      <a:pt x="48" y="0"/>
                    </a:lnTo>
                    <a:lnTo>
                      <a:pt x="39"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783" name="Line 856"/>
              <p:cNvSpPr>
                <a:spLocks noChangeShapeType="1"/>
              </p:cNvSpPr>
              <p:nvPr/>
            </p:nvSpPr>
            <p:spPr bwMode="auto">
              <a:xfrm>
                <a:off x="2368" y="210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84" name="Freeform 857"/>
              <p:cNvSpPr>
                <a:spLocks/>
              </p:cNvSpPr>
              <p:nvPr/>
            </p:nvSpPr>
            <p:spPr bwMode="auto">
              <a:xfrm>
                <a:off x="2368" y="2095"/>
                <a:ext cx="5" cy="14"/>
              </a:xfrm>
              <a:custGeom>
                <a:avLst/>
                <a:gdLst>
                  <a:gd name="T0" fmla="*/ 0 w 21"/>
                  <a:gd name="T1" fmla="*/ 0 h 56"/>
                  <a:gd name="T2" fmla="*/ 0 w 21"/>
                  <a:gd name="T3" fmla="*/ 0 h 56"/>
                  <a:gd name="T4" fmla="*/ 0 w 21"/>
                  <a:gd name="T5" fmla="*/ 0 h 56"/>
                  <a:gd name="T6" fmla="*/ 0 w 21"/>
                  <a:gd name="T7" fmla="*/ 0 h 56"/>
                  <a:gd name="T8" fmla="*/ 0 w 21"/>
                  <a:gd name="T9" fmla="*/ 0 h 56"/>
                  <a:gd name="T10" fmla="*/ 0 w 21"/>
                  <a:gd name="T11" fmla="*/ 0 h 56"/>
                  <a:gd name="T12" fmla="*/ 0 w 21"/>
                  <a:gd name="T13" fmla="*/ 0 h 56"/>
                  <a:gd name="T14" fmla="*/ 0 w 21"/>
                  <a:gd name="T15" fmla="*/ 0 h 56"/>
                  <a:gd name="T16" fmla="*/ 0 w 21"/>
                  <a:gd name="T17" fmla="*/ 0 h 56"/>
                  <a:gd name="T18" fmla="*/ 0 w 21"/>
                  <a:gd name="T19" fmla="*/ 0 h 56"/>
                  <a:gd name="T20" fmla="*/ 0 w 21"/>
                  <a:gd name="T21" fmla="*/ 0 h 56"/>
                  <a:gd name="T22" fmla="*/ 0 w 21"/>
                  <a:gd name="T23" fmla="*/ 0 h 56"/>
                  <a:gd name="T24" fmla="*/ 0 w 21"/>
                  <a:gd name="T25" fmla="*/ 0 h 56"/>
                  <a:gd name="T26" fmla="*/ 0 w 21"/>
                  <a:gd name="T27" fmla="*/ 0 h 56"/>
                  <a:gd name="T28" fmla="*/ 0 w 21"/>
                  <a:gd name="T29" fmla="*/ 0 h 56"/>
                  <a:gd name="T30" fmla="*/ 0 w 21"/>
                  <a:gd name="T31" fmla="*/ 0 h 56"/>
                  <a:gd name="T32" fmla="*/ 0 w 21"/>
                  <a:gd name="T33" fmla="*/ 0 h 56"/>
                  <a:gd name="T34" fmla="*/ 0 w 21"/>
                  <a:gd name="T35" fmla="*/ 0 h 56"/>
                  <a:gd name="T36" fmla="*/ 0 w 21"/>
                  <a:gd name="T37" fmla="*/ 0 h 56"/>
                  <a:gd name="T38" fmla="*/ 0 w 21"/>
                  <a:gd name="T39" fmla="*/ 0 h 56"/>
                  <a:gd name="T40" fmla="*/ 0 w 21"/>
                  <a:gd name="T41" fmla="*/ 0 h 56"/>
                  <a:gd name="T42" fmla="*/ 0 w 21"/>
                  <a:gd name="T43" fmla="*/ 0 h 56"/>
                  <a:gd name="T44" fmla="*/ 0 w 21"/>
                  <a:gd name="T45" fmla="*/ 0 h 56"/>
                  <a:gd name="T46" fmla="*/ 0 w 21"/>
                  <a:gd name="T47" fmla="*/ 0 h 56"/>
                  <a:gd name="T48" fmla="*/ 0 w 21"/>
                  <a:gd name="T49" fmla="*/ 0 h 56"/>
                  <a:gd name="T50" fmla="*/ 0 w 21"/>
                  <a:gd name="T51" fmla="*/ 0 h 56"/>
                  <a:gd name="T52" fmla="*/ 0 w 21"/>
                  <a:gd name="T53" fmla="*/ 0 h 56"/>
                  <a:gd name="T54" fmla="*/ 0 w 21"/>
                  <a:gd name="T55" fmla="*/ 0 h 56"/>
                  <a:gd name="T56" fmla="*/ 0 w 21"/>
                  <a:gd name="T57" fmla="*/ 0 h 56"/>
                  <a:gd name="T58" fmla="*/ 0 w 21"/>
                  <a:gd name="T59" fmla="*/ 0 h 56"/>
                  <a:gd name="T60" fmla="*/ 0 w 21"/>
                  <a:gd name="T61" fmla="*/ 0 h 56"/>
                  <a:gd name="T62" fmla="*/ 0 w 21"/>
                  <a:gd name="T63" fmla="*/ 0 h 56"/>
                  <a:gd name="T64" fmla="*/ 0 w 21"/>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6">
                    <a:moveTo>
                      <a:pt x="0" y="44"/>
                    </a:moveTo>
                    <a:lnTo>
                      <a:pt x="0" y="48"/>
                    </a:lnTo>
                    <a:lnTo>
                      <a:pt x="2" y="50"/>
                    </a:lnTo>
                    <a:lnTo>
                      <a:pt x="2" y="54"/>
                    </a:lnTo>
                    <a:lnTo>
                      <a:pt x="5" y="54"/>
                    </a:lnTo>
                    <a:lnTo>
                      <a:pt x="7" y="54"/>
                    </a:lnTo>
                    <a:lnTo>
                      <a:pt x="7" y="56"/>
                    </a:lnTo>
                    <a:lnTo>
                      <a:pt x="10" y="56"/>
                    </a:lnTo>
                    <a:lnTo>
                      <a:pt x="12" y="56"/>
                    </a:lnTo>
                    <a:lnTo>
                      <a:pt x="16" y="54"/>
                    </a:lnTo>
                    <a:lnTo>
                      <a:pt x="18" y="54"/>
                    </a:lnTo>
                    <a:lnTo>
                      <a:pt x="21" y="50"/>
                    </a:lnTo>
                    <a:lnTo>
                      <a:pt x="21" y="48"/>
                    </a:lnTo>
                    <a:lnTo>
                      <a:pt x="21" y="17"/>
                    </a:lnTo>
                    <a:lnTo>
                      <a:pt x="21" y="8"/>
                    </a:lnTo>
                    <a:lnTo>
                      <a:pt x="21" y="6"/>
                    </a:lnTo>
                    <a:lnTo>
                      <a:pt x="18" y="2"/>
                    </a:lnTo>
                    <a:lnTo>
                      <a:pt x="16" y="2"/>
                    </a:lnTo>
                    <a:lnTo>
                      <a:pt x="16" y="0"/>
                    </a:lnTo>
                    <a:lnTo>
                      <a:pt x="12" y="0"/>
                    </a:lnTo>
                    <a:lnTo>
                      <a:pt x="10" y="0"/>
                    </a:lnTo>
                    <a:lnTo>
                      <a:pt x="7" y="0"/>
                    </a:lnTo>
                    <a:lnTo>
                      <a:pt x="5" y="2"/>
                    </a:lnTo>
                    <a:lnTo>
                      <a:pt x="2" y="2"/>
                    </a:lnTo>
                    <a:lnTo>
                      <a:pt x="2" y="6"/>
                    </a:lnTo>
                    <a:lnTo>
                      <a:pt x="0" y="8"/>
                    </a:lnTo>
                    <a:lnTo>
                      <a:pt x="0" y="14"/>
                    </a:lnTo>
                    <a:lnTo>
                      <a:pt x="0" y="44"/>
                    </a:lnTo>
                    <a:close/>
                  </a:path>
                </a:pathLst>
              </a:custGeom>
              <a:solidFill>
                <a:srgbClr val="000000"/>
              </a:solidFill>
              <a:ln w="6350">
                <a:solidFill>
                  <a:srgbClr val="000000"/>
                </a:solidFill>
                <a:prstDash val="solid"/>
                <a:round/>
                <a:headEnd/>
                <a:tailEnd/>
              </a:ln>
            </p:spPr>
            <p:txBody>
              <a:bodyPr/>
              <a:lstStyle/>
              <a:p>
                <a:endParaRPr lang="de-DE"/>
              </a:p>
            </p:txBody>
          </p:sp>
          <p:sp>
            <p:nvSpPr>
              <p:cNvPr id="43785" name="Line 858"/>
              <p:cNvSpPr>
                <a:spLocks noChangeShapeType="1"/>
              </p:cNvSpPr>
              <p:nvPr/>
            </p:nvSpPr>
            <p:spPr bwMode="auto">
              <a:xfrm>
                <a:off x="2371" y="20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86" name="Freeform 859"/>
              <p:cNvSpPr>
                <a:spLocks/>
              </p:cNvSpPr>
              <p:nvPr/>
            </p:nvSpPr>
            <p:spPr bwMode="auto">
              <a:xfrm>
                <a:off x="2368" y="2095"/>
                <a:ext cx="14"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2"/>
                    </a:lnTo>
                    <a:lnTo>
                      <a:pt x="2" y="2"/>
                    </a:lnTo>
                    <a:lnTo>
                      <a:pt x="2" y="6"/>
                    </a:lnTo>
                    <a:lnTo>
                      <a:pt x="0" y="8"/>
                    </a:lnTo>
                    <a:lnTo>
                      <a:pt x="0" y="11"/>
                    </a:lnTo>
                    <a:lnTo>
                      <a:pt x="0" y="14"/>
                    </a:lnTo>
                    <a:lnTo>
                      <a:pt x="0" y="17"/>
                    </a:lnTo>
                    <a:lnTo>
                      <a:pt x="2" y="17"/>
                    </a:lnTo>
                    <a:lnTo>
                      <a:pt x="2" y="19"/>
                    </a:lnTo>
                    <a:lnTo>
                      <a:pt x="5" y="19"/>
                    </a:lnTo>
                    <a:lnTo>
                      <a:pt x="7" y="23"/>
                    </a:lnTo>
                    <a:lnTo>
                      <a:pt x="38" y="23"/>
                    </a:lnTo>
                    <a:lnTo>
                      <a:pt x="46" y="23"/>
                    </a:lnTo>
                    <a:lnTo>
                      <a:pt x="48" y="23"/>
                    </a:lnTo>
                    <a:lnTo>
                      <a:pt x="48" y="19"/>
                    </a:lnTo>
                    <a:lnTo>
                      <a:pt x="50" y="19"/>
                    </a:lnTo>
                    <a:lnTo>
                      <a:pt x="50" y="17"/>
                    </a:lnTo>
                    <a:lnTo>
                      <a:pt x="53" y="17"/>
                    </a:lnTo>
                    <a:lnTo>
                      <a:pt x="53" y="14"/>
                    </a:lnTo>
                    <a:lnTo>
                      <a:pt x="53" y="11"/>
                    </a:lnTo>
                    <a:lnTo>
                      <a:pt x="53" y="8"/>
                    </a:lnTo>
                    <a:lnTo>
                      <a:pt x="50" y="6"/>
                    </a:lnTo>
                    <a:lnTo>
                      <a:pt x="50" y="2"/>
                    </a:lnTo>
                    <a:lnTo>
                      <a:pt x="48" y="2"/>
                    </a:lnTo>
                    <a:lnTo>
                      <a:pt x="48"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87" name="Line 860"/>
              <p:cNvSpPr>
                <a:spLocks noChangeShapeType="1"/>
              </p:cNvSpPr>
              <p:nvPr/>
            </p:nvSpPr>
            <p:spPr bwMode="auto">
              <a:xfrm>
                <a:off x="2376" y="209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88" name="Freeform 861"/>
              <p:cNvSpPr>
                <a:spLocks/>
              </p:cNvSpPr>
              <p:nvPr/>
            </p:nvSpPr>
            <p:spPr bwMode="auto">
              <a:xfrm>
                <a:off x="2376" y="2090"/>
                <a:ext cx="6"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7"/>
                    </a:lnTo>
                    <a:lnTo>
                      <a:pt x="0" y="40"/>
                    </a:lnTo>
                    <a:lnTo>
                      <a:pt x="3" y="40"/>
                    </a:lnTo>
                    <a:lnTo>
                      <a:pt x="3" y="42"/>
                    </a:lnTo>
                    <a:lnTo>
                      <a:pt x="5" y="42"/>
                    </a:lnTo>
                    <a:lnTo>
                      <a:pt x="8" y="46"/>
                    </a:lnTo>
                    <a:lnTo>
                      <a:pt x="10" y="46"/>
                    </a:lnTo>
                    <a:lnTo>
                      <a:pt x="13" y="46"/>
                    </a:lnTo>
                    <a:lnTo>
                      <a:pt x="15" y="46"/>
                    </a:lnTo>
                    <a:lnTo>
                      <a:pt x="15" y="42"/>
                    </a:lnTo>
                    <a:lnTo>
                      <a:pt x="17" y="42"/>
                    </a:lnTo>
                    <a:lnTo>
                      <a:pt x="17" y="40"/>
                    </a:lnTo>
                    <a:lnTo>
                      <a:pt x="20" y="40"/>
                    </a:lnTo>
                    <a:lnTo>
                      <a:pt x="20" y="37"/>
                    </a:lnTo>
                    <a:lnTo>
                      <a:pt x="20" y="17"/>
                    </a:lnTo>
                    <a:lnTo>
                      <a:pt x="20" y="12"/>
                    </a:lnTo>
                    <a:lnTo>
                      <a:pt x="20" y="8"/>
                    </a:lnTo>
                    <a:lnTo>
                      <a:pt x="17" y="6"/>
                    </a:lnTo>
                    <a:lnTo>
                      <a:pt x="15" y="2"/>
                    </a:lnTo>
                    <a:lnTo>
                      <a:pt x="13" y="0"/>
                    </a:lnTo>
                    <a:lnTo>
                      <a:pt x="10" y="0"/>
                    </a:lnTo>
                    <a:lnTo>
                      <a:pt x="8" y="0"/>
                    </a:lnTo>
                    <a:lnTo>
                      <a:pt x="8" y="2"/>
                    </a:lnTo>
                    <a:lnTo>
                      <a:pt x="5" y="2"/>
                    </a:lnTo>
                    <a:lnTo>
                      <a:pt x="3" y="6"/>
                    </a:lnTo>
                    <a:lnTo>
                      <a:pt x="0" y="8"/>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789" name="Line 862"/>
              <p:cNvSpPr>
                <a:spLocks noChangeShapeType="1"/>
              </p:cNvSpPr>
              <p:nvPr/>
            </p:nvSpPr>
            <p:spPr bwMode="auto">
              <a:xfrm>
                <a:off x="2379" y="209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90" name="Freeform 863"/>
              <p:cNvSpPr>
                <a:spLocks/>
              </p:cNvSpPr>
              <p:nvPr/>
            </p:nvSpPr>
            <p:spPr bwMode="auto">
              <a:xfrm>
                <a:off x="2376" y="2090"/>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8" y="2"/>
                    </a:lnTo>
                    <a:lnTo>
                      <a:pt x="5" y="2"/>
                    </a:lnTo>
                    <a:lnTo>
                      <a:pt x="3" y="6"/>
                    </a:lnTo>
                    <a:lnTo>
                      <a:pt x="0" y="8"/>
                    </a:lnTo>
                    <a:lnTo>
                      <a:pt x="0" y="12"/>
                    </a:lnTo>
                    <a:lnTo>
                      <a:pt x="0" y="14"/>
                    </a:lnTo>
                    <a:lnTo>
                      <a:pt x="0" y="17"/>
                    </a:lnTo>
                    <a:lnTo>
                      <a:pt x="3" y="20"/>
                    </a:lnTo>
                    <a:lnTo>
                      <a:pt x="5" y="23"/>
                    </a:lnTo>
                    <a:lnTo>
                      <a:pt x="8" y="23"/>
                    </a:lnTo>
                    <a:lnTo>
                      <a:pt x="22" y="23"/>
                    </a:lnTo>
                    <a:lnTo>
                      <a:pt x="27" y="23"/>
                    </a:lnTo>
                    <a:lnTo>
                      <a:pt x="30" y="23"/>
                    </a:lnTo>
                    <a:lnTo>
                      <a:pt x="32" y="23"/>
                    </a:lnTo>
                    <a:lnTo>
                      <a:pt x="32" y="20"/>
                    </a:lnTo>
                    <a:lnTo>
                      <a:pt x="36" y="20"/>
                    </a:lnTo>
                    <a:lnTo>
                      <a:pt x="36" y="17"/>
                    </a:lnTo>
                    <a:lnTo>
                      <a:pt x="36" y="14"/>
                    </a:lnTo>
                    <a:lnTo>
                      <a:pt x="36" y="12"/>
                    </a:lnTo>
                    <a:lnTo>
                      <a:pt x="36" y="8"/>
                    </a:lnTo>
                    <a:lnTo>
                      <a:pt x="36" y="6"/>
                    </a:lnTo>
                    <a:lnTo>
                      <a:pt x="32" y="6"/>
                    </a:lnTo>
                    <a:lnTo>
                      <a:pt x="32" y="2"/>
                    </a:lnTo>
                    <a:lnTo>
                      <a:pt x="30"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91" name="Line 864"/>
              <p:cNvSpPr>
                <a:spLocks noChangeShapeType="1"/>
              </p:cNvSpPr>
              <p:nvPr/>
            </p:nvSpPr>
            <p:spPr bwMode="auto">
              <a:xfrm>
                <a:off x="2380" y="209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92" name="Freeform 865"/>
              <p:cNvSpPr>
                <a:spLocks/>
              </p:cNvSpPr>
              <p:nvPr/>
            </p:nvSpPr>
            <p:spPr bwMode="auto">
              <a:xfrm>
                <a:off x="2380" y="2087"/>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2" y="25"/>
                    </a:lnTo>
                    <a:lnTo>
                      <a:pt x="2" y="28"/>
                    </a:lnTo>
                    <a:lnTo>
                      <a:pt x="2" y="31"/>
                    </a:lnTo>
                    <a:lnTo>
                      <a:pt x="5" y="31"/>
                    </a:lnTo>
                    <a:lnTo>
                      <a:pt x="5" y="34"/>
                    </a:lnTo>
                    <a:lnTo>
                      <a:pt x="7" y="34"/>
                    </a:lnTo>
                    <a:lnTo>
                      <a:pt x="10" y="34"/>
                    </a:lnTo>
                    <a:lnTo>
                      <a:pt x="12" y="34"/>
                    </a:lnTo>
                    <a:lnTo>
                      <a:pt x="15" y="34"/>
                    </a:lnTo>
                    <a:lnTo>
                      <a:pt x="17" y="34"/>
                    </a:lnTo>
                    <a:lnTo>
                      <a:pt x="17" y="31"/>
                    </a:lnTo>
                    <a:lnTo>
                      <a:pt x="21" y="31"/>
                    </a:lnTo>
                    <a:lnTo>
                      <a:pt x="21" y="28"/>
                    </a:lnTo>
                    <a:lnTo>
                      <a:pt x="21" y="25"/>
                    </a:lnTo>
                    <a:lnTo>
                      <a:pt x="21" y="17"/>
                    </a:lnTo>
                    <a:lnTo>
                      <a:pt x="21" y="11"/>
                    </a:lnTo>
                    <a:lnTo>
                      <a:pt x="21" y="8"/>
                    </a:lnTo>
                    <a:lnTo>
                      <a:pt x="21" y="5"/>
                    </a:lnTo>
                    <a:lnTo>
                      <a:pt x="17" y="5"/>
                    </a:lnTo>
                    <a:lnTo>
                      <a:pt x="17" y="2"/>
                    </a:lnTo>
                    <a:lnTo>
                      <a:pt x="15" y="2"/>
                    </a:lnTo>
                    <a:lnTo>
                      <a:pt x="12" y="2"/>
                    </a:lnTo>
                    <a:lnTo>
                      <a:pt x="10" y="0"/>
                    </a:lnTo>
                    <a:lnTo>
                      <a:pt x="10" y="2"/>
                    </a:lnTo>
                    <a:lnTo>
                      <a:pt x="7" y="2"/>
                    </a:lnTo>
                    <a:lnTo>
                      <a:pt x="5" y="2"/>
                    </a:lnTo>
                    <a:lnTo>
                      <a:pt x="5" y="5"/>
                    </a:lnTo>
                    <a:lnTo>
                      <a:pt x="2" y="5"/>
                    </a:lnTo>
                    <a:lnTo>
                      <a:pt x="2" y="8"/>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793" name="Line 866"/>
              <p:cNvSpPr>
                <a:spLocks noChangeShapeType="1"/>
              </p:cNvSpPr>
              <p:nvPr/>
            </p:nvSpPr>
            <p:spPr bwMode="auto">
              <a:xfrm>
                <a:off x="2383" y="208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94" name="Freeform 867"/>
              <p:cNvSpPr>
                <a:spLocks/>
              </p:cNvSpPr>
              <p:nvPr/>
            </p:nvSpPr>
            <p:spPr bwMode="auto">
              <a:xfrm>
                <a:off x="2380" y="2087"/>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2"/>
                    </a:lnTo>
                    <a:lnTo>
                      <a:pt x="7" y="2"/>
                    </a:lnTo>
                    <a:lnTo>
                      <a:pt x="5" y="2"/>
                    </a:lnTo>
                    <a:lnTo>
                      <a:pt x="5" y="5"/>
                    </a:lnTo>
                    <a:lnTo>
                      <a:pt x="2" y="5"/>
                    </a:lnTo>
                    <a:lnTo>
                      <a:pt x="2" y="8"/>
                    </a:lnTo>
                    <a:lnTo>
                      <a:pt x="2" y="11"/>
                    </a:lnTo>
                    <a:lnTo>
                      <a:pt x="0" y="11"/>
                    </a:lnTo>
                    <a:lnTo>
                      <a:pt x="2" y="13"/>
                    </a:lnTo>
                    <a:lnTo>
                      <a:pt x="2" y="17"/>
                    </a:lnTo>
                    <a:lnTo>
                      <a:pt x="2" y="19"/>
                    </a:lnTo>
                    <a:lnTo>
                      <a:pt x="5" y="19"/>
                    </a:lnTo>
                    <a:lnTo>
                      <a:pt x="5" y="23"/>
                    </a:lnTo>
                    <a:lnTo>
                      <a:pt x="7" y="23"/>
                    </a:lnTo>
                    <a:lnTo>
                      <a:pt x="10" y="23"/>
                    </a:lnTo>
                    <a:lnTo>
                      <a:pt x="26" y="23"/>
                    </a:lnTo>
                    <a:lnTo>
                      <a:pt x="31" y="23"/>
                    </a:lnTo>
                    <a:lnTo>
                      <a:pt x="33" y="23"/>
                    </a:lnTo>
                    <a:lnTo>
                      <a:pt x="36" y="19"/>
                    </a:lnTo>
                    <a:lnTo>
                      <a:pt x="38" y="17"/>
                    </a:lnTo>
                    <a:lnTo>
                      <a:pt x="38" y="13"/>
                    </a:lnTo>
                    <a:lnTo>
                      <a:pt x="38" y="11"/>
                    </a:lnTo>
                    <a:lnTo>
                      <a:pt x="38" y="8"/>
                    </a:lnTo>
                    <a:lnTo>
                      <a:pt x="36" y="5"/>
                    </a:lnTo>
                    <a:lnTo>
                      <a:pt x="33" y="2"/>
                    </a:lnTo>
                    <a:lnTo>
                      <a:pt x="31"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95" name="Line 868"/>
              <p:cNvSpPr>
                <a:spLocks noChangeShapeType="1"/>
              </p:cNvSpPr>
              <p:nvPr/>
            </p:nvSpPr>
            <p:spPr bwMode="auto">
              <a:xfrm>
                <a:off x="2385" y="209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96" name="Freeform 869"/>
              <p:cNvSpPr>
                <a:spLocks/>
              </p:cNvSpPr>
              <p:nvPr/>
            </p:nvSpPr>
            <p:spPr bwMode="auto">
              <a:xfrm>
                <a:off x="2385" y="2085"/>
                <a:ext cx="5" cy="8"/>
              </a:xfrm>
              <a:custGeom>
                <a:avLst/>
                <a:gdLst>
                  <a:gd name="T0" fmla="*/ 0 w 21"/>
                  <a:gd name="T1" fmla="*/ 0 h 32"/>
                  <a:gd name="T2" fmla="*/ 0 w 21"/>
                  <a:gd name="T3" fmla="*/ 0 h 32"/>
                  <a:gd name="T4" fmla="*/ 0 w 21"/>
                  <a:gd name="T5" fmla="*/ 0 h 32"/>
                  <a:gd name="T6" fmla="*/ 0 w 21"/>
                  <a:gd name="T7" fmla="*/ 0 h 32"/>
                  <a:gd name="T8" fmla="*/ 0 w 21"/>
                  <a:gd name="T9" fmla="*/ 0 h 32"/>
                  <a:gd name="T10" fmla="*/ 0 w 21"/>
                  <a:gd name="T11" fmla="*/ 0 h 32"/>
                  <a:gd name="T12" fmla="*/ 0 w 21"/>
                  <a:gd name="T13" fmla="*/ 0 h 32"/>
                  <a:gd name="T14" fmla="*/ 0 w 21"/>
                  <a:gd name="T15" fmla="*/ 0 h 32"/>
                  <a:gd name="T16" fmla="*/ 0 w 21"/>
                  <a:gd name="T17" fmla="*/ 0 h 32"/>
                  <a:gd name="T18" fmla="*/ 0 w 21"/>
                  <a:gd name="T19" fmla="*/ 0 h 32"/>
                  <a:gd name="T20" fmla="*/ 0 w 21"/>
                  <a:gd name="T21" fmla="*/ 0 h 32"/>
                  <a:gd name="T22" fmla="*/ 0 w 21"/>
                  <a:gd name="T23" fmla="*/ 0 h 32"/>
                  <a:gd name="T24" fmla="*/ 0 w 21"/>
                  <a:gd name="T25" fmla="*/ 0 h 32"/>
                  <a:gd name="T26" fmla="*/ 0 w 21"/>
                  <a:gd name="T27" fmla="*/ 0 h 32"/>
                  <a:gd name="T28" fmla="*/ 0 w 21"/>
                  <a:gd name="T29" fmla="*/ 0 h 32"/>
                  <a:gd name="T30" fmla="*/ 0 w 21"/>
                  <a:gd name="T31" fmla="*/ 0 h 32"/>
                  <a:gd name="T32" fmla="*/ 0 w 21"/>
                  <a:gd name="T33" fmla="*/ 0 h 32"/>
                  <a:gd name="T34" fmla="*/ 0 w 21"/>
                  <a:gd name="T35" fmla="*/ 0 h 32"/>
                  <a:gd name="T36" fmla="*/ 0 w 21"/>
                  <a:gd name="T37" fmla="*/ 0 h 32"/>
                  <a:gd name="T38" fmla="*/ 0 w 21"/>
                  <a:gd name="T39" fmla="*/ 0 h 32"/>
                  <a:gd name="T40" fmla="*/ 0 w 21"/>
                  <a:gd name="T41" fmla="*/ 0 h 32"/>
                  <a:gd name="T42" fmla="*/ 0 w 21"/>
                  <a:gd name="T43" fmla="*/ 0 h 32"/>
                  <a:gd name="T44" fmla="*/ 0 w 21"/>
                  <a:gd name="T45" fmla="*/ 0 h 32"/>
                  <a:gd name="T46" fmla="*/ 0 w 21"/>
                  <a:gd name="T47" fmla="*/ 0 h 32"/>
                  <a:gd name="T48" fmla="*/ 0 w 21"/>
                  <a:gd name="T49" fmla="*/ 0 h 32"/>
                  <a:gd name="T50" fmla="*/ 0 w 21"/>
                  <a:gd name="T51" fmla="*/ 0 h 32"/>
                  <a:gd name="T52" fmla="*/ 0 w 21"/>
                  <a:gd name="T53" fmla="*/ 0 h 32"/>
                  <a:gd name="T54" fmla="*/ 0 w 21"/>
                  <a:gd name="T55" fmla="*/ 0 h 32"/>
                  <a:gd name="T56" fmla="*/ 0 w 21"/>
                  <a:gd name="T57" fmla="*/ 0 h 32"/>
                  <a:gd name="T58" fmla="*/ 0 w 21"/>
                  <a:gd name="T59" fmla="*/ 0 h 32"/>
                  <a:gd name="T60" fmla="*/ 0 w 21"/>
                  <a:gd name="T61" fmla="*/ 0 h 32"/>
                  <a:gd name="T62" fmla="*/ 0 w 21"/>
                  <a:gd name="T63" fmla="*/ 0 h 32"/>
                  <a:gd name="T64" fmla="*/ 0 w 21"/>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2">
                    <a:moveTo>
                      <a:pt x="0" y="20"/>
                    </a:moveTo>
                    <a:lnTo>
                      <a:pt x="0" y="22"/>
                    </a:lnTo>
                    <a:lnTo>
                      <a:pt x="0" y="26"/>
                    </a:lnTo>
                    <a:lnTo>
                      <a:pt x="4" y="28"/>
                    </a:lnTo>
                    <a:lnTo>
                      <a:pt x="6" y="32"/>
                    </a:lnTo>
                    <a:lnTo>
                      <a:pt x="9" y="32"/>
                    </a:lnTo>
                    <a:lnTo>
                      <a:pt x="11" y="32"/>
                    </a:lnTo>
                    <a:lnTo>
                      <a:pt x="14" y="32"/>
                    </a:lnTo>
                    <a:lnTo>
                      <a:pt x="16" y="32"/>
                    </a:lnTo>
                    <a:lnTo>
                      <a:pt x="19" y="28"/>
                    </a:lnTo>
                    <a:lnTo>
                      <a:pt x="21" y="26"/>
                    </a:lnTo>
                    <a:lnTo>
                      <a:pt x="21" y="22"/>
                    </a:lnTo>
                    <a:lnTo>
                      <a:pt x="21" y="14"/>
                    </a:lnTo>
                    <a:lnTo>
                      <a:pt x="21" y="9"/>
                    </a:lnTo>
                    <a:lnTo>
                      <a:pt x="21" y="5"/>
                    </a:lnTo>
                    <a:lnTo>
                      <a:pt x="19" y="3"/>
                    </a:lnTo>
                    <a:lnTo>
                      <a:pt x="16" y="0"/>
                    </a:lnTo>
                    <a:lnTo>
                      <a:pt x="14" y="0"/>
                    </a:lnTo>
                    <a:lnTo>
                      <a:pt x="11" y="0"/>
                    </a:lnTo>
                    <a:lnTo>
                      <a:pt x="9" y="0"/>
                    </a:lnTo>
                    <a:lnTo>
                      <a:pt x="6" y="0"/>
                    </a:lnTo>
                    <a:lnTo>
                      <a:pt x="4" y="3"/>
                    </a:lnTo>
                    <a:lnTo>
                      <a:pt x="0" y="5"/>
                    </a:lnTo>
                    <a:lnTo>
                      <a:pt x="0" y="11"/>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797" name="Line 870"/>
              <p:cNvSpPr>
                <a:spLocks noChangeShapeType="1"/>
              </p:cNvSpPr>
              <p:nvPr/>
            </p:nvSpPr>
            <p:spPr bwMode="auto">
              <a:xfrm>
                <a:off x="2387" y="208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98" name="Freeform 871"/>
              <p:cNvSpPr>
                <a:spLocks/>
              </p:cNvSpPr>
              <p:nvPr/>
            </p:nvSpPr>
            <p:spPr bwMode="auto">
              <a:xfrm>
                <a:off x="2385" y="2085"/>
                <a:ext cx="9" cy="5"/>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w 36"/>
                  <a:gd name="T11" fmla="*/ 0 h 20"/>
                  <a:gd name="T12" fmla="*/ 0 w 36"/>
                  <a:gd name="T13" fmla="*/ 0 h 20"/>
                  <a:gd name="T14" fmla="*/ 0 w 36"/>
                  <a:gd name="T15" fmla="*/ 0 h 20"/>
                  <a:gd name="T16" fmla="*/ 0 w 36"/>
                  <a:gd name="T17" fmla="*/ 0 h 20"/>
                  <a:gd name="T18" fmla="*/ 0 w 36"/>
                  <a:gd name="T19" fmla="*/ 0 h 20"/>
                  <a:gd name="T20" fmla="*/ 0 w 36"/>
                  <a:gd name="T21" fmla="*/ 0 h 20"/>
                  <a:gd name="T22" fmla="*/ 0 w 36"/>
                  <a:gd name="T23" fmla="*/ 0 h 20"/>
                  <a:gd name="T24" fmla="*/ 0 w 36"/>
                  <a:gd name="T25" fmla="*/ 0 h 20"/>
                  <a:gd name="T26" fmla="*/ 0 w 36"/>
                  <a:gd name="T27" fmla="*/ 0 h 20"/>
                  <a:gd name="T28" fmla="*/ 0 w 36"/>
                  <a:gd name="T29" fmla="*/ 0 h 20"/>
                  <a:gd name="T30" fmla="*/ 0 w 36"/>
                  <a:gd name="T31" fmla="*/ 0 h 20"/>
                  <a:gd name="T32" fmla="*/ 0 w 36"/>
                  <a:gd name="T33" fmla="*/ 0 h 20"/>
                  <a:gd name="T34" fmla="*/ 0 w 36"/>
                  <a:gd name="T35" fmla="*/ 0 h 20"/>
                  <a:gd name="T36" fmla="*/ 0 w 36"/>
                  <a:gd name="T37" fmla="*/ 0 h 20"/>
                  <a:gd name="T38" fmla="*/ 0 w 36"/>
                  <a:gd name="T39" fmla="*/ 0 h 20"/>
                  <a:gd name="T40" fmla="*/ 0 w 36"/>
                  <a:gd name="T41" fmla="*/ 0 h 20"/>
                  <a:gd name="T42" fmla="*/ 0 w 36"/>
                  <a:gd name="T43" fmla="*/ 0 h 20"/>
                  <a:gd name="T44" fmla="*/ 0 w 36"/>
                  <a:gd name="T45" fmla="*/ 0 h 20"/>
                  <a:gd name="T46" fmla="*/ 0 w 36"/>
                  <a:gd name="T47" fmla="*/ 0 h 20"/>
                  <a:gd name="T48" fmla="*/ 0 w 36"/>
                  <a:gd name="T49" fmla="*/ 0 h 20"/>
                  <a:gd name="T50" fmla="*/ 0 w 36"/>
                  <a:gd name="T51" fmla="*/ 0 h 20"/>
                  <a:gd name="T52" fmla="*/ 0 w 36"/>
                  <a:gd name="T53" fmla="*/ 0 h 20"/>
                  <a:gd name="T54" fmla="*/ 0 w 36"/>
                  <a:gd name="T55" fmla="*/ 0 h 20"/>
                  <a:gd name="T56" fmla="*/ 0 w 36"/>
                  <a:gd name="T57" fmla="*/ 0 h 20"/>
                  <a:gd name="T58" fmla="*/ 0 w 36"/>
                  <a:gd name="T59" fmla="*/ 0 h 20"/>
                  <a:gd name="T60" fmla="*/ 0 w 36"/>
                  <a:gd name="T61" fmla="*/ 0 h 20"/>
                  <a:gd name="T62" fmla="*/ 0 w 36"/>
                  <a:gd name="T63" fmla="*/ 0 h 20"/>
                  <a:gd name="T64" fmla="*/ 0 w 3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0">
                    <a:moveTo>
                      <a:pt x="11" y="0"/>
                    </a:moveTo>
                    <a:lnTo>
                      <a:pt x="9" y="0"/>
                    </a:lnTo>
                    <a:lnTo>
                      <a:pt x="6" y="0"/>
                    </a:lnTo>
                    <a:lnTo>
                      <a:pt x="4" y="3"/>
                    </a:lnTo>
                    <a:lnTo>
                      <a:pt x="0" y="5"/>
                    </a:lnTo>
                    <a:lnTo>
                      <a:pt x="0" y="9"/>
                    </a:lnTo>
                    <a:lnTo>
                      <a:pt x="0" y="11"/>
                    </a:lnTo>
                    <a:lnTo>
                      <a:pt x="0" y="14"/>
                    </a:lnTo>
                    <a:lnTo>
                      <a:pt x="4" y="17"/>
                    </a:lnTo>
                    <a:lnTo>
                      <a:pt x="6" y="20"/>
                    </a:lnTo>
                    <a:lnTo>
                      <a:pt x="9" y="20"/>
                    </a:lnTo>
                    <a:lnTo>
                      <a:pt x="24" y="20"/>
                    </a:lnTo>
                    <a:lnTo>
                      <a:pt x="29" y="20"/>
                    </a:lnTo>
                    <a:lnTo>
                      <a:pt x="31" y="20"/>
                    </a:lnTo>
                    <a:lnTo>
                      <a:pt x="34" y="20"/>
                    </a:lnTo>
                    <a:lnTo>
                      <a:pt x="34" y="17"/>
                    </a:lnTo>
                    <a:lnTo>
                      <a:pt x="36" y="17"/>
                    </a:lnTo>
                    <a:lnTo>
                      <a:pt x="36" y="14"/>
                    </a:lnTo>
                    <a:lnTo>
                      <a:pt x="36" y="11"/>
                    </a:lnTo>
                    <a:lnTo>
                      <a:pt x="36" y="9"/>
                    </a:lnTo>
                    <a:lnTo>
                      <a:pt x="36" y="5"/>
                    </a:lnTo>
                    <a:lnTo>
                      <a:pt x="36" y="3"/>
                    </a:lnTo>
                    <a:lnTo>
                      <a:pt x="34" y="3"/>
                    </a:lnTo>
                    <a:lnTo>
                      <a:pt x="34"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799" name="Line 872"/>
              <p:cNvSpPr>
                <a:spLocks noChangeShapeType="1"/>
              </p:cNvSpPr>
              <p:nvPr/>
            </p:nvSpPr>
            <p:spPr bwMode="auto">
              <a:xfrm>
                <a:off x="2388" y="208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00" name="Freeform 873"/>
              <p:cNvSpPr>
                <a:spLocks/>
              </p:cNvSpPr>
              <p:nvPr/>
            </p:nvSpPr>
            <p:spPr bwMode="auto">
              <a:xfrm>
                <a:off x="2388" y="2082"/>
                <a:ext cx="6" cy="8"/>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2"/>
                    </a:moveTo>
                    <a:lnTo>
                      <a:pt x="0" y="22"/>
                    </a:lnTo>
                    <a:lnTo>
                      <a:pt x="3" y="25"/>
                    </a:lnTo>
                    <a:lnTo>
                      <a:pt x="3" y="28"/>
                    </a:lnTo>
                    <a:lnTo>
                      <a:pt x="5" y="28"/>
                    </a:lnTo>
                    <a:lnTo>
                      <a:pt x="5" y="31"/>
                    </a:lnTo>
                    <a:lnTo>
                      <a:pt x="8" y="31"/>
                    </a:lnTo>
                    <a:lnTo>
                      <a:pt x="10" y="31"/>
                    </a:lnTo>
                    <a:lnTo>
                      <a:pt x="10" y="33"/>
                    </a:lnTo>
                    <a:lnTo>
                      <a:pt x="13" y="31"/>
                    </a:lnTo>
                    <a:lnTo>
                      <a:pt x="15" y="31"/>
                    </a:lnTo>
                    <a:lnTo>
                      <a:pt x="18" y="31"/>
                    </a:lnTo>
                    <a:lnTo>
                      <a:pt x="18" y="28"/>
                    </a:lnTo>
                    <a:lnTo>
                      <a:pt x="20" y="28"/>
                    </a:lnTo>
                    <a:lnTo>
                      <a:pt x="20" y="25"/>
                    </a:lnTo>
                    <a:lnTo>
                      <a:pt x="20" y="22"/>
                    </a:lnTo>
                    <a:lnTo>
                      <a:pt x="20" y="14"/>
                    </a:lnTo>
                    <a:lnTo>
                      <a:pt x="20" y="8"/>
                    </a:lnTo>
                    <a:lnTo>
                      <a:pt x="20" y="6"/>
                    </a:lnTo>
                    <a:lnTo>
                      <a:pt x="20" y="3"/>
                    </a:lnTo>
                    <a:lnTo>
                      <a:pt x="18" y="3"/>
                    </a:lnTo>
                    <a:lnTo>
                      <a:pt x="18" y="0"/>
                    </a:lnTo>
                    <a:lnTo>
                      <a:pt x="15" y="0"/>
                    </a:lnTo>
                    <a:lnTo>
                      <a:pt x="13" y="0"/>
                    </a:lnTo>
                    <a:lnTo>
                      <a:pt x="10" y="0"/>
                    </a:lnTo>
                    <a:lnTo>
                      <a:pt x="8" y="0"/>
                    </a:lnTo>
                    <a:lnTo>
                      <a:pt x="5" y="0"/>
                    </a:lnTo>
                    <a:lnTo>
                      <a:pt x="5" y="3"/>
                    </a:lnTo>
                    <a:lnTo>
                      <a:pt x="3" y="3"/>
                    </a:lnTo>
                    <a:lnTo>
                      <a:pt x="3" y="6"/>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801" name="Line 874"/>
              <p:cNvSpPr>
                <a:spLocks noChangeShapeType="1"/>
              </p:cNvSpPr>
              <p:nvPr/>
            </p:nvSpPr>
            <p:spPr bwMode="auto">
              <a:xfrm>
                <a:off x="2391" y="208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02" name="Freeform 875"/>
              <p:cNvSpPr>
                <a:spLocks/>
              </p:cNvSpPr>
              <p:nvPr/>
            </p:nvSpPr>
            <p:spPr bwMode="auto">
              <a:xfrm>
                <a:off x="2388" y="2082"/>
                <a:ext cx="18" cy="6"/>
              </a:xfrm>
              <a:custGeom>
                <a:avLst/>
                <a:gdLst>
                  <a:gd name="T0" fmla="*/ 0 w 71"/>
                  <a:gd name="T1" fmla="*/ 0 h 22"/>
                  <a:gd name="T2" fmla="*/ 0 w 71"/>
                  <a:gd name="T3" fmla="*/ 0 h 22"/>
                  <a:gd name="T4" fmla="*/ 0 w 71"/>
                  <a:gd name="T5" fmla="*/ 0 h 22"/>
                  <a:gd name="T6" fmla="*/ 0 w 71"/>
                  <a:gd name="T7" fmla="*/ 0 h 22"/>
                  <a:gd name="T8" fmla="*/ 0 w 71"/>
                  <a:gd name="T9" fmla="*/ 0 h 22"/>
                  <a:gd name="T10" fmla="*/ 0 w 71"/>
                  <a:gd name="T11" fmla="*/ 0 h 22"/>
                  <a:gd name="T12" fmla="*/ 0 w 71"/>
                  <a:gd name="T13" fmla="*/ 0 h 22"/>
                  <a:gd name="T14" fmla="*/ 0 w 71"/>
                  <a:gd name="T15" fmla="*/ 0 h 22"/>
                  <a:gd name="T16" fmla="*/ 0 w 71"/>
                  <a:gd name="T17" fmla="*/ 0 h 22"/>
                  <a:gd name="T18" fmla="*/ 0 w 71"/>
                  <a:gd name="T19" fmla="*/ 0 h 22"/>
                  <a:gd name="T20" fmla="*/ 0 w 71"/>
                  <a:gd name="T21" fmla="*/ 0 h 22"/>
                  <a:gd name="T22" fmla="*/ 0 w 71"/>
                  <a:gd name="T23" fmla="*/ 0 h 22"/>
                  <a:gd name="T24" fmla="*/ 0 w 71"/>
                  <a:gd name="T25" fmla="*/ 0 h 22"/>
                  <a:gd name="T26" fmla="*/ 0 w 71"/>
                  <a:gd name="T27" fmla="*/ 0 h 22"/>
                  <a:gd name="T28" fmla="*/ 0 w 71"/>
                  <a:gd name="T29" fmla="*/ 0 h 22"/>
                  <a:gd name="T30" fmla="*/ 0 w 71"/>
                  <a:gd name="T31" fmla="*/ 0 h 22"/>
                  <a:gd name="T32" fmla="*/ 0 w 71"/>
                  <a:gd name="T33" fmla="*/ 0 h 22"/>
                  <a:gd name="T34" fmla="*/ 0 w 71"/>
                  <a:gd name="T35" fmla="*/ 0 h 22"/>
                  <a:gd name="T36" fmla="*/ 0 w 71"/>
                  <a:gd name="T37" fmla="*/ 0 h 22"/>
                  <a:gd name="T38" fmla="*/ 0 w 71"/>
                  <a:gd name="T39" fmla="*/ 0 h 22"/>
                  <a:gd name="T40" fmla="*/ 0 w 71"/>
                  <a:gd name="T41" fmla="*/ 0 h 22"/>
                  <a:gd name="T42" fmla="*/ 0 w 71"/>
                  <a:gd name="T43" fmla="*/ 0 h 22"/>
                  <a:gd name="T44" fmla="*/ 0 w 71"/>
                  <a:gd name="T45" fmla="*/ 0 h 22"/>
                  <a:gd name="T46" fmla="*/ 0 w 71"/>
                  <a:gd name="T47" fmla="*/ 0 h 22"/>
                  <a:gd name="T48" fmla="*/ 0 w 71"/>
                  <a:gd name="T49" fmla="*/ 0 h 22"/>
                  <a:gd name="T50" fmla="*/ 0 w 71"/>
                  <a:gd name="T51" fmla="*/ 0 h 22"/>
                  <a:gd name="T52" fmla="*/ 0 w 71"/>
                  <a:gd name="T53" fmla="*/ 0 h 22"/>
                  <a:gd name="T54" fmla="*/ 0 w 71"/>
                  <a:gd name="T55" fmla="*/ 0 h 22"/>
                  <a:gd name="T56" fmla="*/ 0 w 71"/>
                  <a:gd name="T57" fmla="*/ 0 h 22"/>
                  <a:gd name="T58" fmla="*/ 0 w 71"/>
                  <a:gd name="T59" fmla="*/ 0 h 22"/>
                  <a:gd name="T60" fmla="*/ 0 w 71"/>
                  <a:gd name="T61" fmla="*/ 0 h 22"/>
                  <a:gd name="T62" fmla="*/ 0 w 71"/>
                  <a:gd name="T63" fmla="*/ 0 h 22"/>
                  <a:gd name="T64" fmla="*/ 0 w 71"/>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22">
                    <a:moveTo>
                      <a:pt x="10" y="0"/>
                    </a:moveTo>
                    <a:lnTo>
                      <a:pt x="10" y="0"/>
                    </a:lnTo>
                    <a:lnTo>
                      <a:pt x="8" y="0"/>
                    </a:lnTo>
                    <a:lnTo>
                      <a:pt x="5" y="0"/>
                    </a:lnTo>
                    <a:lnTo>
                      <a:pt x="5" y="3"/>
                    </a:lnTo>
                    <a:lnTo>
                      <a:pt x="3" y="3"/>
                    </a:lnTo>
                    <a:lnTo>
                      <a:pt x="3" y="6"/>
                    </a:lnTo>
                    <a:lnTo>
                      <a:pt x="0" y="8"/>
                    </a:lnTo>
                    <a:lnTo>
                      <a:pt x="0" y="11"/>
                    </a:lnTo>
                    <a:lnTo>
                      <a:pt x="3" y="14"/>
                    </a:lnTo>
                    <a:lnTo>
                      <a:pt x="3" y="16"/>
                    </a:lnTo>
                    <a:lnTo>
                      <a:pt x="5" y="20"/>
                    </a:lnTo>
                    <a:lnTo>
                      <a:pt x="8" y="20"/>
                    </a:lnTo>
                    <a:lnTo>
                      <a:pt x="10" y="22"/>
                    </a:lnTo>
                    <a:lnTo>
                      <a:pt x="58" y="22"/>
                    </a:lnTo>
                    <a:lnTo>
                      <a:pt x="61" y="22"/>
                    </a:lnTo>
                    <a:lnTo>
                      <a:pt x="63" y="20"/>
                    </a:lnTo>
                    <a:lnTo>
                      <a:pt x="66" y="20"/>
                    </a:lnTo>
                    <a:lnTo>
                      <a:pt x="68" y="16"/>
                    </a:lnTo>
                    <a:lnTo>
                      <a:pt x="68" y="14"/>
                    </a:lnTo>
                    <a:lnTo>
                      <a:pt x="71" y="11"/>
                    </a:lnTo>
                    <a:lnTo>
                      <a:pt x="71" y="8"/>
                    </a:lnTo>
                    <a:lnTo>
                      <a:pt x="68" y="6"/>
                    </a:lnTo>
                    <a:lnTo>
                      <a:pt x="68" y="3"/>
                    </a:lnTo>
                    <a:lnTo>
                      <a:pt x="66" y="3"/>
                    </a:lnTo>
                    <a:lnTo>
                      <a:pt x="66" y="0"/>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03" name="Line 876"/>
              <p:cNvSpPr>
                <a:spLocks noChangeShapeType="1"/>
              </p:cNvSpPr>
              <p:nvPr/>
            </p:nvSpPr>
            <p:spPr bwMode="auto">
              <a:xfrm>
                <a:off x="2401" y="208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04" name="Freeform 877"/>
              <p:cNvSpPr>
                <a:spLocks/>
              </p:cNvSpPr>
              <p:nvPr/>
            </p:nvSpPr>
            <p:spPr bwMode="auto">
              <a:xfrm>
                <a:off x="2401" y="2079"/>
                <a:ext cx="5" cy="9"/>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2"/>
                    </a:moveTo>
                    <a:lnTo>
                      <a:pt x="0" y="22"/>
                    </a:lnTo>
                    <a:lnTo>
                      <a:pt x="0" y="25"/>
                    </a:lnTo>
                    <a:lnTo>
                      <a:pt x="0" y="27"/>
                    </a:lnTo>
                    <a:lnTo>
                      <a:pt x="2" y="31"/>
                    </a:lnTo>
                    <a:lnTo>
                      <a:pt x="5" y="31"/>
                    </a:lnTo>
                    <a:lnTo>
                      <a:pt x="7" y="33"/>
                    </a:lnTo>
                    <a:lnTo>
                      <a:pt x="10" y="33"/>
                    </a:lnTo>
                    <a:lnTo>
                      <a:pt x="12" y="31"/>
                    </a:lnTo>
                    <a:lnTo>
                      <a:pt x="15" y="31"/>
                    </a:lnTo>
                    <a:lnTo>
                      <a:pt x="17" y="27"/>
                    </a:lnTo>
                    <a:lnTo>
                      <a:pt x="17" y="25"/>
                    </a:lnTo>
                    <a:lnTo>
                      <a:pt x="20" y="22"/>
                    </a:lnTo>
                    <a:lnTo>
                      <a:pt x="20" y="14"/>
                    </a:lnTo>
                    <a:lnTo>
                      <a:pt x="20" y="8"/>
                    </a:lnTo>
                    <a:lnTo>
                      <a:pt x="17" y="6"/>
                    </a:lnTo>
                    <a:lnTo>
                      <a:pt x="15" y="2"/>
                    </a:lnTo>
                    <a:lnTo>
                      <a:pt x="15" y="0"/>
                    </a:lnTo>
                    <a:lnTo>
                      <a:pt x="12" y="0"/>
                    </a:lnTo>
                    <a:lnTo>
                      <a:pt x="10" y="0"/>
                    </a:lnTo>
                    <a:lnTo>
                      <a:pt x="7" y="0"/>
                    </a:lnTo>
                    <a:lnTo>
                      <a:pt x="5" y="0"/>
                    </a:lnTo>
                    <a:lnTo>
                      <a:pt x="2" y="0"/>
                    </a:lnTo>
                    <a:lnTo>
                      <a:pt x="2" y="2"/>
                    </a:lnTo>
                    <a:lnTo>
                      <a:pt x="0" y="6"/>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805" name="Line 878"/>
              <p:cNvSpPr>
                <a:spLocks noChangeShapeType="1"/>
              </p:cNvSpPr>
              <p:nvPr/>
            </p:nvSpPr>
            <p:spPr bwMode="auto">
              <a:xfrm>
                <a:off x="2404" y="20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06" name="Freeform 879"/>
              <p:cNvSpPr>
                <a:spLocks/>
              </p:cNvSpPr>
              <p:nvPr/>
            </p:nvSpPr>
            <p:spPr bwMode="auto">
              <a:xfrm>
                <a:off x="2401" y="2079"/>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7" y="0"/>
                    </a:lnTo>
                    <a:lnTo>
                      <a:pt x="5" y="0"/>
                    </a:lnTo>
                    <a:lnTo>
                      <a:pt x="2" y="0"/>
                    </a:lnTo>
                    <a:lnTo>
                      <a:pt x="2" y="2"/>
                    </a:lnTo>
                    <a:lnTo>
                      <a:pt x="0" y="6"/>
                    </a:lnTo>
                    <a:lnTo>
                      <a:pt x="0" y="8"/>
                    </a:lnTo>
                    <a:lnTo>
                      <a:pt x="0" y="11"/>
                    </a:lnTo>
                    <a:lnTo>
                      <a:pt x="0" y="14"/>
                    </a:lnTo>
                    <a:lnTo>
                      <a:pt x="0" y="17"/>
                    </a:lnTo>
                    <a:lnTo>
                      <a:pt x="2" y="19"/>
                    </a:lnTo>
                    <a:lnTo>
                      <a:pt x="5" y="19"/>
                    </a:lnTo>
                    <a:lnTo>
                      <a:pt x="7" y="22"/>
                    </a:lnTo>
                    <a:lnTo>
                      <a:pt x="22" y="22"/>
                    </a:lnTo>
                    <a:lnTo>
                      <a:pt x="27" y="22"/>
                    </a:lnTo>
                    <a:lnTo>
                      <a:pt x="30" y="19"/>
                    </a:lnTo>
                    <a:lnTo>
                      <a:pt x="32" y="19"/>
                    </a:lnTo>
                    <a:lnTo>
                      <a:pt x="32" y="17"/>
                    </a:lnTo>
                    <a:lnTo>
                      <a:pt x="35" y="14"/>
                    </a:lnTo>
                    <a:lnTo>
                      <a:pt x="35" y="11"/>
                    </a:lnTo>
                    <a:lnTo>
                      <a:pt x="35" y="8"/>
                    </a:lnTo>
                    <a:lnTo>
                      <a:pt x="35" y="6"/>
                    </a:lnTo>
                    <a:lnTo>
                      <a:pt x="32" y="6"/>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07" name="Line 880"/>
              <p:cNvSpPr>
                <a:spLocks noChangeShapeType="1"/>
              </p:cNvSpPr>
              <p:nvPr/>
            </p:nvSpPr>
            <p:spPr bwMode="auto">
              <a:xfrm>
                <a:off x="2405" y="208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08" name="Freeform 881"/>
              <p:cNvSpPr>
                <a:spLocks/>
              </p:cNvSpPr>
              <p:nvPr/>
            </p:nvSpPr>
            <p:spPr bwMode="auto">
              <a:xfrm>
                <a:off x="2405" y="2076"/>
                <a:ext cx="5" cy="9"/>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2"/>
                    </a:moveTo>
                    <a:lnTo>
                      <a:pt x="0" y="25"/>
                    </a:lnTo>
                    <a:lnTo>
                      <a:pt x="2" y="28"/>
                    </a:lnTo>
                    <a:lnTo>
                      <a:pt x="2" y="30"/>
                    </a:lnTo>
                    <a:lnTo>
                      <a:pt x="5" y="30"/>
                    </a:lnTo>
                    <a:lnTo>
                      <a:pt x="7" y="30"/>
                    </a:lnTo>
                    <a:lnTo>
                      <a:pt x="7" y="33"/>
                    </a:lnTo>
                    <a:lnTo>
                      <a:pt x="10" y="33"/>
                    </a:lnTo>
                    <a:lnTo>
                      <a:pt x="12" y="33"/>
                    </a:lnTo>
                    <a:lnTo>
                      <a:pt x="15" y="30"/>
                    </a:lnTo>
                    <a:lnTo>
                      <a:pt x="17" y="30"/>
                    </a:lnTo>
                    <a:lnTo>
                      <a:pt x="17" y="28"/>
                    </a:lnTo>
                    <a:lnTo>
                      <a:pt x="20" y="25"/>
                    </a:lnTo>
                    <a:lnTo>
                      <a:pt x="20" y="17"/>
                    </a:lnTo>
                    <a:lnTo>
                      <a:pt x="20" y="8"/>
                    </a:lnTo>
                    <a:lnTo>
                      <a:pt x="20" y="5"/>
                    </a:lnTo>
                    <a:lnTo>
                      <a:pt x="17" y="5"/>
                    </a:lnTo>
                    <a:lnTo>
                      <a:pt x="17" y="2"/>
                    </a:lnTo>
                    <a:lnTo>
                      <a:pt x="15" y="2"/>
                    </a:lnTo>
                    <a:lnTo>
                      <a:pt x="15" y="0"/>
                    </a:lnTo>
                    <a:lnTo>
                      <a:pt x="12" y="0"/>
                    </a:lnTo>
                    <a:lnTo>
                      <a:pt x="10" y="0"/>
                    </a:lnTo>
                    <a:lnTo>
                      <a:pt x="7" y="0"/>
                    </a:lnTo>
                    <a:lnTo>
                      <a:pt x="5" y="2"/>
                    </a:lnTo>
                    <a:lnTo>
                      <a:pt x="2" y="2"/>
                    </a:lnTo>
                    <a:lnTo>
                      <a:pt x="2" y="5"/>
                    </a:lnTo>
                    <a:lnTo>
                      <a:pt x="0" y="5"/>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809" name="Line 882"/>
              <p:cNvSpPr>
                <a:spLocks noChangeShapeType="1"/>
              </p:cNvSpPr>
              <p:nvPr/>
            </p:nvSpPr>
            <p:spPr bwMode="auto">
              <a:xfrm>
                <a:off x="2408" y="20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10" name="Freeform 883"/>
              <p:cNvSpPr>
                <a:spLocks/>
              </p:cNvSpPr>
              <p:nvPr/>
            </p:nvSpPr>
            <p:spPr bwMode="auto">
              <a:xfrm>
                <a:off x="2405" y="2076"/>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7" y="0"/>
                    </a:lnTo>
                    <a:lnTo>
                      <a:pt x="5" y="2"/>
                    </a:lnTo>
                    <a:lnTo>
                      <a:pt x="2" y="2"/>
                    </a:lnTo>
                    <a:lnTo>
                      <a:pt x="2" y="5"/>
                    </a:lnTo>
                    <a:lnTo>
                      <a:pt x="0" y="5"/>
                    </a:lnTo>
                    <a:lnTo>
                      <a:pt x="0" y="8"/>
                    </a:lnTo>
                    <a:lnTo>
                      <a:pt x="0" y="11"/>
                    </a:lnTo>
                    <a:lnTo>
                      <a:pt x="0" y="13"/>
                    </a:lnTo>
                    <a:lnTo>
                      <a:pt x="2" y="17"/>
                    </a:lnTo>
                    <a:lnTo>
                      <a:pt x="2" y="19"/>
                    </a:lnTo>
                    <a:lnTo>
                      <a:pt x="5" y="19"/>
                    </a:lnTo>
                    <a:lnTo>
                      <a:pt x="7" y="22"/>
                    </a:lnTo>
                    <a:lnTo>
                      <a:pt x="38" y="22"/>
                    </a:lnTo>
                    <a:lnTo>
                      <a:pt x="45" y="22"/>
                    </a:lnTo>
                    <a:lnTo>
                      <a:pt x="48" y="22"/>
                    </a:lnTo>
                    <a:lnTo>
                      <a:pt x="48" y="19"/>
                    </a:lnTo>
                    <a:lnTo>
                      <a:pt x="50" y="19"/>
                    </a:lnTo>
                    <a:lnTo>
                      <a:pt x="50" y="17"/>
                    </a:lnTo>
                    <a:lnTo>
                      <a:pt x="53" y="13"/>
                    </a:lnTo>
                    <a:lnTo>
                      <a:pt x="53" y="11"/>
                    </a:lnTo>
                    <a:lnTo>
                      <a:pt x="53" y="8"/>
                    </a:lnTo>
                    <a:lnTo>
                      <a:pt x="53" y="5"/>
                    </a:lnTo>
                    <a:lnTo>
                      <a:pt x="50" y="5"/>
                    </a:lnTo>
                    <a:lnTo>
                      <a:pt x="50" y="2"/>
                    </a:lnTo>
                    <a:lnTo>
                      <a:pt x="48" y="2"/>
                    </a:lnTo>
                    <a:lnTo>
                      <a:pt x="48"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11" name="Line 884"/>
              <p:cNvSpPr>
                <a:spLocks noChangeShapeType="1"/>
              </p:cNvSpPr>
              <p:nvPr/>
            </p:nvSpPr>
            <p:spPr bwMode="auto">
              <a:xfrm>
                <a:off x="2413" y="207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12" name="Freeform 885"/>
              <p:cNvSpPr>
                <a:spLocks/>
              </p:cNvSpPr>
              <p:nvPr/>
            </p:nvSpPr>
            <p:spPr bwMode="auto">
              <a:xfrm>
                <a:off x="2413" y="2074"/>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3" y="29"/>
                    </a:lnTo>
                    <a:lnTo>
                      <a:pt x="3" y="31"/>
                    </a:lnTo>
                    <a:lnTo>
                      <a:pt x="5" y="31"/>
                    </a:lnTo>
                    <a:lnTo>
                      <a:pt x="5" y="34"/>
                    </a:lnTo>
                    <a:lnTo>
                      <a:pt x="8" y="34"/>
                    </a:lnTo>
                    <a:lnTo>
                      <a:pt x="10" y="34"/>
                    </a:lnTo>
                    <a:lnTo>
                      <a:pt x="12" y="34"/>
                    </a:lnTo>
                    <a:lnTo>
                      <a:pt x="15" y="34"/>
                    </a:lnTo>
                    <a:lnTo>
                      <a:pt x="15" y="31"/>
                    </a:lnTo>
                    <a:lnTo>
                      <a:pt x="17" y="31"/>
                    </a:lnTo>
                    <a:lnTo>
                      <a:pt x="17" y="29"/>
                    </a:lnTo>
                    <a:lnTo>
                      <a:pt x="20" y="25"/>
                    </a:lnTo>
                    <a:lnTo>
                      <a:pt x="20" y="17"/>
                    </a:lnTo>
                    <a:lnTo>
                      <a:pt x="20" y="8"/>
                    </a:lnTo>
                    <a:lnTo>
                      <a:pt x="20" y="6"/>
                    </a:lnTo>
                    <a:lnTo>
                      <a:pt x="17" y="6"/>
                    </a:lnTo>
                    <a:lnTo>
                      <a:pt x="17" y="2"/>
                    </a:lnTo>
                    <a:lnTo>
                      <a:pt x="15" y="2"/>
                    </a:lnTo>
                    <a:lnTo>
                      <a:pt x="15" y="0"/>
                    </a:lnTo>
                    <a:lnTo>
                      <a:pt x="12" y="0"/>
                    </a:lnTo>
                    <a:lnTo>
                      <a:pt x="10" y="0"/>
                    </a:lnTo>
                    <a:lnTo>
                      <a:pt x="8" y="0"/>
                    </a:lnTo>
                    <a:lnTo>
                      <a:pt x="5" y="0"/>
                    </a:lnTo>
                    <a:lnTo>
                      <a:pt x="5" y="2"/>
                    </a:lnTo>
                    <a:lnTo>
                      <a:pt x="3" y="2"/>
                    </a:lnTo>
                    <a:lnTo>
                      <a:pt x="3"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13" name="Line 886"/>
              <p:cNvSpPr>
                <a:spLocks noChangeShapeType="1"/>
              </p:cNvSpPr>
              <p:nvPr/>
            </p:nvSpPr>
            <p:spPr bwMode="auto">
              <a:xfrm>
                <a:off x="2416" y="20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14" name="Freeform 887"/>
              <p:cNvSpPr>
                <a:spLocks/>
              </p:cNvSpPr>
              <p:nvPr/>
            </p:nvSpPr>
            <p:spPr bwMode="auto">
              <a:xfrm>
                <a:off x="2413" y="2074"/>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8" y="0"/>
                    </a:lnTo>
                    <a:lnTo>
                      <a:pt x="5" y="0"/>
                    </a:lnTo>
                    <a:lnTo>
                      <a:pt x="5" y="2"/>
                    </a:lnTo>
                    <a:lnTo>
                      <a:pt x="3" y="2"/>
                    </a:lnTo>
                    <a:lnTo>
                      <a:pt x="3" y="6"/>
                    </a:lnTo>
                    <a:lnTo>
                      <a:pt x="0" y="6"/>
                    </a:lnTo>
                    <a:lnTo>
                      <a:pt x="0" y="8"/>
                    </a:lnTo>
                    <a:lnTo>
                      <a:pt x="0" y="12"/>
                    </a:lnTo>
                    <a:lnTo>
                      <a:pt x="0" y="14"/>
                    </a:lnTo>
                    <a:lnTo>
                      <a:pt x="0" y="17"/>
                    </a:lnTo>
                    <a:lnTo>
                      <a:pt x="3" y="17"/>
                    </a:lnTo>
                    <a:lnTo>
                      <a:pt x="3" y="20"/>
                    </a:lnTo>
                    <a:lnTo>
                      <a:pt x="5" y="20"/>
                    </a:lnTo>
                    <a:lnTo>
                      <a:pt x="5" y="23"/>
                    </a:lnTo>
                    <a:lnTo>
                      <a:pt x="8" y="23"/>
                    </a:lnTo>
                    <a:lnTo>
                      <a:pt x="37" y="23"/>
                    </a:lnTo>
                    <a:lnTo>
                      <a:pt x="45" y="23"/>
                    </a:lnTo>
                    <a:lnTo>
                      <a:pt x="47" y="20"/>
                    </a:lnTo>
                    <a:lnTo>
                      <a:pt x="51" y="20"/>
                    </a:lnTo>
                    <a:lnTo>
                      <a:pt x="51" y="17"/>
                    </a:lnTo>
                    <a:lnTo>
                      <a:pt x="53" y="17"/>
                    </a:lnTo>
                    <a:lnTo>
                      <a:pt x="53" y="14"/>
                    </a:lnTo>
                    <a:lnTo>
                      <a:pt x="53" y="12"/>
                    </a:lnTo>
                    <a:lnTo>
                      <a:pt x="53" y="8"/>
                    </a:lnTo>
                    <a:lnTo>
                      <a:pt x="53" y="6"/>
                    </a:lnTo>
                    <a:lnTo>
                      <a:pt x="51" y="6"/>
                    </a:lnTo>
                    <a:lnTo>
                      <a:pt x="51" y="2"/>
                    </a:lnTo>
                    <a:lnTo>
                      <a:pt x="47" y="2"/>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15" name="Line 888"/>
              <p:cNvSpPr>
                <a:spLocks noChangeShapeType="1"/>
              </p:cNvSpPr>
              <p:nvPr/>
            </p:nvSpPr>
            <p:spPr bwMode="auto">
              <a:xfrm>
                <a:off x="2421" y="20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16" name="Freeform 889"/>
              <p:cNvSpPr>
                <a:spLocks/>
              </p:cNvSpPr>
              <p:nvPr/>
            </p:nvSpPr>
            <p:spPr bwMode="auto">
              <a:xfrm>
                <a:off x="2421" y="2071"/>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5"/>
                    </a:lnTo>
                    <a:lnTo>
                      <a:pt x="0" y="28"/>
                    </a:lnTo>
                    <a:lnTo>
                      <a:pt x="3" y="28"/>
                    </a:lnTo>
                    <a:lnTo>
                      <a:pt x="3" y="31"/>
                    </a:lnTo>
                    <a:lnTo>
                      <a:pt x="5" y="31"/>
                    </a:lnTo>
                    <a:lnTo>
                      <a:pt x="5" y="34"/>
                    </a:lnTo>
                    <a:lnTo>
                      <a:pt x="8" y="34"/>
                    </a:lnTo>
                    <a:lnTo>
                      <a:pt x="10" y="34"/>
                    </a:lnTo>
                    <a:lnTo>
                      <a:pt x="13" y="34"/>
                    </a:lnTo>
                    <a:lnTo>
                      <a:pt x="15" y="31"/>
                    </a:lnTo>
                    <a:lnTo>
                      <a:pt x="19" y="31"/>
                    </a:lnTo>
                    <a:lnTo>
                      <a:pt x="19" y="28"/>
                    </a:lnTo>
                    <a:lnTo>
                      <a:pt x="21" y="28"/>
                    </a:lnTo>
                    <a:lnTo>
                      <a:pt x="21" y="25"/>
                    </a:lnTo>
                    <a:lnTo>
                      <a:pt x="21" y="17"/>
                    </a:lnTo>
                    <a:lnTo>
                      <a:pt x="21" y="8"/>
                    </a:lnTo>
                    <a:lnTo>
                      <a:pt x="19" y="5"/>
                    </a:lnTo>
                    <a:lnTo>
                      <a:pt x="19" y="2"/>
                    </a:lnTo>
                    <a:lnTo>
                      <a:pt x="15" y="2"/>
                    </a:lnTo>
                    <a:lnTo>
                      <a:pt x="13" y="0"/>
                    </a:lnTo>
                    <a:lnTo>
                      <a:pt x="10" y="0"/>
                    </a:lnTo>
                    <a:lnTo>
                      <a:pt x="8" y="0"/>
                    </a:lnTo>
                    <a:lnTo>
                      <a:pt x="5" y="0"/>
                    </a:lnTo>
                    <a:lnTo>
                      <a:pt x="5" y="2"/>
                    </a:lnTo>
                    <a:lnTo>
                      <a:pt x="3" y="2"/>
                    </a:lnTo>
                    <a:lnTo>
                      <a:pt x="3" y="5"/>
                    </a:lnTo>
                    <a:lnTo>
                      <a:pt x="0" y="8"/>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17" name="Line 890"/>
              <p:cNvSpPr>
                <a:spLocks noChangeShapeType="1"/>
              </p:cNvSpPr>
              <p:nvPr/>
            </p:nvSpPr>
            <p:spPr bwMode="auto">
              <a:xfrm>
                <a:off x="2424" y="20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18" name="Freeform 891"/>
              <p:cNvSpPr>
                <a:spLocks/>
              </p:cNvSpPr>
              <p:nvPr/>
            </p:nvSpPr>
            <p:spPr bwMode="auto">
              <a:xfrm>
                <a:off x="2421" y="2071"/>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5" y="2"/>
                    </a:lnTo>
                    <a:lnTo>
                      <a:pt x="3" y="2"/>
                    </a:lnTo>
                    <a:lnTo>
                      <a:pt x="3" y="5"/>
                    </a:lnTo>
                    <a:lnTo>
                      <a:pt x="0" y="8"/>
                    </a:lnTo>
                    <a:lnTo>
                      <a:pt x="0" y="11"/>
                    </a:lnTo>
                    <a:lnTo>
                      <a:pt x="0" y="13"/>
                    </a:lnTo>
                    <a:lnTo>
                      <a:pt x="0" y="17"/>
                    </a:lnTo>
                    <a:lnTo>
                      <a:pt x="3" y="17"/>
                    </a:lnTo>
                    <a:lnTo>
                      <a:pt x="3" y="19"/>
                    </a:lnTo>
                    <a:lnTo>
                      <a:pt x="5" y="19"/>
                    </a:lnTo>
                    <a:lnTo>
                      <a:pt x="5" y="23"/>
                    </a:lnTo>
                    <a:lnTo>
                      <a:pt x="8" y="23"/>
                    </a:lnTo>
                    <a:lnTo>
                      <a:pt x="24" y="23"/>
                    </a:lnTo>
                    <a:lnTo>
                      <a:pt x="29" y="23"/>
                    </a:lnTo>
                    <a:lnTo>
                      <a:pt x="31" y="23"/>
                    </a:lnTo>
                    <a:lnTo>
                      <a:pt x="34" y="19"/>
                    </a:lnTo>
                    <a:lnTo>
                      <a:pt x="36" y="17"/>
                    </a:lnTo>
                    <a:lnTo>
                      <a:pt x="36" y="13"/>
                    </a:lnTo>
                    <a:lnTo>
                      <a:pt x="36" y="11"/>
                    </a:lnTo>
                    <a:lnTo>
                      <a:pt x="36" y="8"/>
                    </a:lnTo>
                    <a:lnTo>
                      <a:pt x="36" y="5"/>
                    </a:lnTo>
                    <a:lnTo>
                      <a:pt x="34"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19" name="Line 892"/>
              <p:cNvSpPr>
                <a:spLocks noChangeShapeType="1"/>
              </p:cNvSpPr>
              <p:nvPr/>
            </p:nvSpPr>
            <p:spPr bwMode="auto">
              <a:xfrm>
                <a:off x="2425" y="20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20" name="Freeform 893"/>
              <p:cNvSpPr>
                <a:spLocks/>
              </p:cNvSpPr>
              <p:nvPr/>
            </p:nvSpPr>
            <p:spPr bwMode="auto">
              <a:xfrm>
                <a:off x="2425" y="2068"/>
                <a:ext cx="5" cy="8"/>
              </a:xfrm>
              <a:custGeom>
                <a:avLst/>
                <a:gdLst>
                  <a:gd name="T0" fmla="*/ 0 w 21"/>
                  <a:gd name="T1" fmla="*/ 0 h 35"/>
                  <a:gd name="T2" fmla="*/ 0 w 21"/>
                  <a:gd name="T3" fmla="*/ 0 h 35"/>
                  <a:gd name="T4" fmla="*/ 0 w 21"/>
                  <a:gd name="T5" fmla="*/ 0 h 35"/>
                  <a:gd name="T6" fmla="*/ 0 w 21"/>
                  <a:gd name="T7" fmla="*/ 0 h 35"/>
                  <a:gd name="T8" fmla="*/ 0 w 21"/>
                  <a:gd name="T9" fmla="*/ 0 h 35"/>
                  <a:gd name="T10" fmla="*/ 0 w 21"/>
                  <a:gd name="T11" fmla="*/ 0 h 35"/>
                  <a:gd name="T12" fmla="*/ 0 w 21"/>
                  <a:gd name="T13" fmla="*/ 0 h 35"/>
                  <a:gd name="T14" fmla="*/ 0 w 21"/>
                  <a:gd name="T15" fmla="*/ 0 h 35"/>
                  <a:gd name="T16" fmla="*/ 0 w 21"/>
                  <a:gd name="T17" fmla="*/ 0 h 35"/>
                  <a:gd name="T18" fmla="*/ 0 w 21"/>
                  <a:gd name="T19" fmla="*/ 0 h 35"/>
                  <a:gd name="T20" fmla="*/ 0 w 21"/>
                  <a:gd name="T21" fmla="*/ 0 h 35"/>
                  <a:gd name="T22" fmla="*/ 0 w 21"/>
                  <a:gd name="T23" fmla="*/ 0 h 35"/>
                  <a:gd name="T24" fmla="*/ 0 w 21"/>
                  <a:gd name="T25" fmla="*/ 0 h 35"/>
                  <a:gd name="T26" fmla="*/ 0 w 21"/>
                  <a:gd name="T27" fmla="*/ 0 h 35"/>
                  <a:gd name="T28" fmla="*/ 0 w 21"/>
                  <a:gd name="T29" fmla="*/ 0 h 35"/>
                  <a:gd name="T30" fmla="*/ 0 w 21"/>
                  <a:gd name="T31" fmla="*/ 0 h 35"/>
                  <a:gd name="T32" fmla="*/ 0 w 21"/>
                  <a:gd name="T33" fmla="*/ 0 h 35"/>
                  <a:gd name="T34" fmla="*/ 0 w 21"/>
                  <a:gd name="T35" fmla="*/ 0 h 35"/>
                  <a:gd name="T36" fmla="*/ 0 w 21"/>
                  <a:gd name="T37" fmla="*/ 0 h 35"/>
                  <a:gd name="T38" fmla="*/ 0 w 21"/>
                  <a:gd name="T39" fmla="*/ 0 h 35"/>
                  <a:gd name="T40" fmla="*/ 0 w 21"/>
                  <a:gd name="T41" fmla="*/ 0 h 35"/>
                  <a:gd name="T42" fmla="*/ 0 w 21"/>
                  <a:gd name="T43" fmla="*/ 0 h 35"/>
                  <a:gd name="T44" fmla="*/ 0 w 21"/>
                  <a:gd name="T45" fmla="*/ 0 h 35"/>
                  <a:gd name="T46" fmla="*/ 0 w 21"/>
                  <a:gd name="T47" fmla="*/ 0 h 35"/>
                  <a:gd name="T48" fmla="*/ 0 w 21"/>
                  <a:gd name="T49" fmla="*/ 0 h 35"/>
                  <a:gd name="T50" fmla="*/ 0 w 21"/>
                  <a:gd name="T51" fmla="*/ 0 h 35"/>
                  <a:gd name="T52" fmla="*/ 0 w 21"/>
                  <a:gd name="T53" fmla="*/ 0 h 35"/>
                  <a:gd name="T54" fmla="*/ 0 w 21"/>
                  <a:gd name="T55" fmla="*/ 0 h 35"/>
                  <a:gd name="T56" fmla="*/ 0 w 21"/>
                  <a:gd name="T57" fmla="*/ 0 h 35"/>
                  <a:gd name="T58" fmla="*/ 0 w 21"/>
                  <a:gd name="T59" fmla="*/ 0 h 35"/>
                  <a:gd name="T60" fmla="*/ 0 w 21"/>
                  <a:gd name="T61" fmla="*/ 0 h 35"/>
                  <a:gd name="T62" fmla="*/ 0 w 21"/>
                  <a:gd name="T63" fmla="*/ 0 h 35"/>
                  <a:gd name="T64" fmla="*/ 0 w 21"/>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5">
                    <a:moveTo>
                      <a:pt x="0" y="23"/>
                    </a:moveTo>
                    <a:lnTo>
                      <a:pt x="0" y="25"/>
                    </a:lnTo>
                    <a:lnTo>
                      <a:pt x="4" y="29"/>
                    </a:lnTo>
                    <a:lnTo>
                      <a:pt x="4" y="31"/>
                    </a:lnTo>
                    <a:lnTo>
                      <a:pt x="6" y="31"/>
                    </a:lnTo>
                    <a:lnTo>
                      <a:pt x="9" y="35"/>
                    </a:lnTo>
                    <a:lnTo>
                      <a:pt x="11" y="35"/>
                    </a:lnTo>
                    <a:lnTo>
                      <a:pt x="14" y="35"/>
                    </a:lnTo>
                    <a:lnTo>
                      <a:pt x="16" y="35"/>
                    </a:lnTo>
                    <a:lnTo>
                      <a:pt x="19" y="31"/>
                    </a:lnTo>
                    <a:lnTo>
                      <a:pt x="21" y="29"/>
                    </a:lnTo>
                    <a:lnTo>
                      <a:pt x="21" y="25"/>
                    </a:lnTo>
                    <a:lnTo>
                      <a:pt x="21" y="17"/>
                    </a:lnTo>
                    <a:lnTo>
                      <a:pt x="21" y="8"/>
                    </a:lnTo>
                    <a:lnTo>
                      <a:pt x="21" y="6"/>
                    </a:lnTo>
                    <a:lnTo>
                      <a:pt x="19" y="3"/>
                    </a:lnTo>
                    <a:lnTo>
                      <a:pt x="16" y="3"/>
                    </a:lnTo>
                    <a:lnTo>
                      <a:pt x="14" y="0"/>
                    </a:lnTo>
                    <a:lnTo>
                      <a:pt x="11" y="0"/>
                    </a:lnTo>
                    <a:lnTo>
                      <a:pt x="9" y="3"/>
                    </a:lnTo>
                    <a:lnTo>
                      <a:pt x="6" y="3"/>
                    </a:lnTo>
                    <a:lnTo>
                      <a:pt x="4" y="3"/>
                    </a:lnTo>
                    <a:lnTo>
                      <a:pt x="4" y="6"/>
                    </a:lnTo>
                    <a:lnTo>
                      <a:pt x="4"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21" name="Line 894"/>
              <p:cNvSpPr>
                <a:spLocks noChangeShapeType="1"/>
              </p:cNvSpPr>
              <p:nvPr/>
            </p:nvSpPr>
            <p:spPr bwMode="auto">
              <a:xfrm>
                <a:off x="2428" y="206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22" name="Freeform 895"/>
              <p:cNvSpPr>
                <a:spLocks/>
              </p:cNvSpPr>
              <p:nvPr/>
            </p:nvSpPr>
            <p:spPr bwMode="auto">
              <a:xfrm>
                <a:off x="2425" y="2068"/>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11" y="0"/>
                    </a:lnTo>
                    <a:lnTo>
                      <a:pt x="9" y="3"/>
                    </a:lnTo>
                    <a:lnTo>
                      <a:pt x="6" y="3"/>
                    </a:lnTo>
                    <a:lnTo>
                      <a:pt x="4" y="3"/>
                    </a:lnTo>
                    <a:lnTo>
                      <a:pt x="4" y="6"/>
                    </a:lnTo>
                    <a:lnTo>
                      <a:pt x="4" y="8"/>
                    </a:lnTo>
                    <a:lnTo>
                      <a:pt x="0" y="8"/>
                    </a:lnTo>
                    <a:lnTo>
                      <a:pt x="0" y="12"/>
                    </a:lnTo>
                    <a:lnTo>
                      <a:pt x="0" y="14"/>
                    </a:lnTo>
                    <a:lnTo>
                      <a:pt x="4" y="17"/>
                    </a:lnTo>
                    <a:lnTo>
                      <a:pt x="4" y="20"/>
                    </a:lnTo>
                    <a:lnTo>
                      <a:pt x="6" y="23"/>
                    </a:lnTo>
                    <a:lnTo>
                      <a:pt x="9" y="23"/>
                    </a:lnTo>
                    <a:lnTo>
                      <a:pt x="11" y="23"/>
                    </a:lnTo>
                    <a:lnTo>
                      <a:pt x="26" y="23"/>
                    </a:lnTo>
                    <a:lnTo>
                      <a:pt x="31" y="23"/>
                    </a:lnTo>
                    <a:lnTo>
                      <a:pt x="33" y="23"/>
                    </a:lnTo>
                    <a:lnTo>
                      <a:pt x="36" y="20"/>
                    </a:lnTo>
                    <a:lnTo>
                      <a:pt x="36" y="17"/>
                    </a:lnTo>
                    <a:lnTo>
                      <a:pt x="38" y="14"/>
                    </a:lnTo>
                    <a:lnTo>
                      <a:pt x="38" y="12"/>
                    </a:lnTo>
                    <a:lnTo>
                      <a:pt x="38" y="8"/>
                    </a:lnTo>
                    <a:lnTo>
                      <a:pt x="36" y="8"/>
                    </a:lnTo>
                    <a:lnTo>
                      <a:pt x="36" y="6"/>
                    </a:lnTo>
                    <a:lnTo>
                      <a:pt x="36" y="3"/>
                    </a:lnTo>
                    <a:lnTo>
                      <a:pt x="33" y="3"/>
                    </a:lnTo>
                    <a:lnTo>
                      <a:pt x="31" y="3"/>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823" name="Line 896"/>
              <p:cNvSpPr>
                <a:spLocks noChangeShapeType="1"/>
              </p:cNvSpPr>
              <p:nvPr/>
            </p:nvSpPr>
            <p:spPr bwMode="auto">
              <a:xfrm>
                <a:off x="2430" y="20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24" name="Freeform 897"/>
              <p:cNvSpPr>
                <a:spLocks/>
              </p:cNvSpPr>
              <p:nvPr/>
            </p:nvSpPr>
            <p:spPr bwMode="auto">
              <a:xfrm>
                <a:off x="2430" y="2057"/>
                <a:ext cx="5" cy="17"/>
              </a:xfrm>
              <a:custGeom>
                <a:avLst/>
                <a:gdLst>
                  <a:gd name="T0" fmla="*/ 0 w 19"/>
                  <a:gd name="T1" fmla="*/ 0 h 65"/>
                  <a:gd name="T2" fmla="*/ 0 w 19"/>
                  <a:gd name="T3" fmla="*/ 0 h 65"/>
                  <a:gd name="T4" fmla="*/ 0 w 19"/>
                  <a:gd name="T5" fmla="*/ 0 h 65"/>
                  <a:gd name="T6" fmla="*/ 0 w 19"/>
                  <a:gd name="T7" fmla="*/ 0 h 65"/>
                  <a:gd name="T8" fmla="*/ 0 w 19"/>
                  <a:gd name="T9" fmla="*/ 0 h 65"/>
                  <a:gd name="T10" fmla="*/ 0 w 19"/>
                  <a:gd name="T11" fmla="*/ 0 h 65"/>
                  <a:gd name="T12" fmla="*/ 0 w 19"/>
                  <a:gd name="T13" fmla="*/ 0 h 65"/>
                  <a:gd name="T14" fmla="*/ 0 w 19"/>
                  <a:gd name="T15" fmla="*/ 0 h 65"/>
                  <a:gd name="T16" fmla="*/ 0 w 19"/>
                  <a:gd name="T17" fmla="*/ 0 h 65"/>
                  <a:gd name="T18" fmla="*/ 0 w 19"/>
                  <a:gd name="T19" fmla="*/ 0 h 65"/>
                  <a:gd name="T20" fmla="*/ 0 w 19"/>
                  <a:gd name="T21" fmla="*/ 0 h 65"/>
                  <a:gd name="T22" fmla="*/ 0 w 19"/>
                  <a:gd name="T23" fmla="*/ 0 h 65"/>
                  <a:gd name="T24" fmla="*/ 0 w 19"/>
                  <a:gd name="T25" fmla="*/ 0 h 65"/>
                  <a:gd name="T26" fmla="*/ 0 w 19"/>
                  <a:gd name="T27" fmla="*/ 0 h 65"/>
                  <a:gd name="T28" fmla="*/ 0 w 19"/>
                  <a:gd name="T29" fmla="*/ 0 h 65"/>
                  <a:gd name="T30" fmla="*/ 0 w 19"/>
                  <a:gd name="T31" fmla="*/ 0 h 65"/>
                  <a:gd name="T32" fmla="*/ 0 w 19"/>
                  <a:gd name="T33" fmla="*/ 0 h 65"/>
                  <a:gd name="T34" fmla="*/ 0 w 19"/>
                  <a:gd name="T35" fmla="*/ 0 h 65"/>
                  <a:gd name="T36" fmla="*/ 0 w 19"/>
                  <a:gd name="T37" fmla="*/ 0 h 65"/>
                  <a:gd name="T38" fmla="*/ 0 w 19"/>
                  <a:gd name="T39" fmla="*/ 0 h 65"/>
                  <a:gd name="T40" fmla="*/ 0 w 19"/>
                  <a:gd name="T41" fmla="*/ 0 h 65"/>
                  <a:gd name="T42" fmla="*/ 0 w 19"/>
                  <a:gd name="T43" fmla="*/ 0 h 65"/>
                  <a:gd name="T44" fmla="*/ 0 w 19"/>
                  <a:gd name="T45" fmla="*/ 0 h 65"/>
                  <a:gd name="T46" fmla="*/ 0 w 19"/>
                  <a:gd name="T47" fmla="*/ 0 h 65"/>
                  <a:gd name="T48" fmla="*/ 0 w 19"/>
                  <a:gd name="T49" fmla="*/ 0 h 65"/>
                  <a:gd name="T50" fmla="*/ 0 w 19"/>
                  <a:gd name="T51" fmla="*/ 0 h 65"/>
                  <a:gd name="T52" fmla="*/ 0 w 19"/>
                  <a:gd name="T53" fmla="*/ 0 h 65"/>
                  <a:gd name="T54" fmla="*/ 0 w 19"/>
                  <a:gd name="T55" fmla="*/ 0 h 65"/>
                  <a:gd name="T56" fmla="*/ 0 w 19"/>
                  <a:gd name="T57" fmla="*/ 0 h 65"/>
                  <a:gd name="T58" fmla="*/ 0 w 19"/>
                  <a:gd name="T59" fmla="*/ 0 h 65"/>
                  <a:gd name="T60" fmla="*/ 0 w 19"/>
                  <a:gd name="T61" fmla="*/ 0 h 65"/>
                  <a:gd name="T62" fmla="*/ 0 w 19"/>
                  <a:gd name="T63" fmla="*/ 0 h 65"/>
                  <a:gd name="T64" fmla="*/ 0 w 19"/>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65">
                    <a:moveTo>
                      <a:pt x="0" y="54"/>
                    </a:moveTo>
                    <a:lnTo>
                      <a:pt x="0" y="56"/>
                    </a:lnTo>
                    <a:lnTo>
                      <a:pt x="0" y="59"/>
                    </a:lnTo>
                    <a:lnTo>
                      <a:pt x="2" y="62"/>
                    </a:lnTo>
                    <a:lnTo>
                      <a:pt x="2" y="65"/>
                    </a:lnTo>
                    <a:lnTo>
                      <a:pt x="5" y="65"/>
                    </a:lnTo>
                    <a:lnTo>
                      <a:pt x="7" y="65"/>
                    </a:lnTo>
                    <a:lnTo>
                      <a:pt x="10" y="65"/>
                    </a:lnTo>
                    <a:lnTo>
                      <a:pt x="12" y="65"/>
                    </a:lnTo>
                    <a:lnTo>
                      <a:pt x="14" y="65"/>
                    </a:lnTo>
                    <a:lnTo>
                      <a:pt x="17" y="62"/>
                    </a:lnTo>
                    <a:lnTo>
                      <a:pt x="17" y="59"/>
                    </a:lnTo>
                    <a:lnTo>
                      <a:pt x="19" y="56"/>
                    </a:lnTo>
                    <a:lnTo>
                      <a:pt x="19" y="14"/>
                    </a:lnTo>
                    <a:lnTo>
                      <a:pt x="19" y="8"/>
                    </a:lnTo>
                    <a:lnTo>
                      <a:pt x="17" y="6"/>
                    </a:lnTo>
                    <a:lnTo>
                      <a:pt x="17" y="2"/>
                    </a:lnTo>
                    <a:lnTo>
                      <a:pt x="14" y="0"/>
                    </a:lnTo>
                    <a:lnTo>
                      <a:pt x="12" y="0"/>
                    </a:lnTo>
                    <a:lnTo>
                      <a:pt x="10" y="0"/>
                    </a:lnTo>
                    <a:lnTo>
                      <a:pt x="7" y="0"/>
                    </a:lnTo>
                    <a:lnTo>
                      <a:pt x="5" y="0"/>
                    </a:lnTo>
                    <a:lnTo>
                      <a:pt x="2" y="0"/>
                    </a:lnTo>
                    <a:lnTo>
                      <a:pt x="2" y="2"/>
                    </a:lnTo>
                    <a:lnTo>
                      <a:pt x="0" y="2"/>
                    </a:lnTo>
                    <a:lnTo>
                      <a:pt x="0" y="6"/>
                    </a:lnTo>
                    <a:lnTo>
                      <a:pt x="0" y="12"/>
                    </a:lnTo>
                    <a:lnTo>
                      <a:pt x="0" y="54"/>
                    </a:lnTo>
                    <a:close/>
                  </a:path>
                </a:pathLst>
              </a:custGeom>
              <a:solidFill>
                <a:srgbClr val="000000"/>
              </a:solidFill>
              <a:ln w="6350">
                <a:solidFill>
                  <a:srgbClr val="000000"/>
                </a:solidFill>
                <a:prstDash val="solid"/>
                <a:round/>
                <a:headEnd/>
                <a:tailEnd/>
              </a:ln>
            </p:spPr>
            <p:txBody>
              <a:bodyPr/>
              <a:lstStyle/>
              <a:p>
                <a:endParaRPr lang="de-DE"/>
              </a:p>
            </p:txBody>
          </p:sp>
          <p:sp>
            <p:nvSpPr>
              <p:cNvPr id="43825" name="Line 898"/>
              <p:cNvSpPr>
                <a:spLocks noChangeShapeType="1"/>
              </p:cNvSpPr>
              <p:nvPr/>
            </p:nvSpPr>
            <p:spPr bwMode="auto">
              <a:xfrm>
                <a:off x="2432" y="205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26" name="Freeform 899"/>
              <p:cNvSpPr>
                <a:spLocks/>
              </p:cNvSpPr>
              <p:nvPr/>
            </p:nvSpPr>
            <p:spPr bwMode="auto">
              <a:xfrm>
                <a:off x="2430" y="2057"/>
                <a:ext cx="8" cy="6"/>
              </a:xfrm>
              <a:custGeom>
                <a:avLst/>
                <a:gdLst>
                  <a:gd name="T0" fmla="*/ 0 w 34"/>
                  <a:gd name="T1" fmla="*/ 0 h 23"/>
                  <a:gd name="T2" fmla="*/ 0 w 34"/>
                  <a:gd name="T3" fmla="*/ 0 h 23"/>
                  <a:gd name="T4" fmla="*/ 0 w 34"/>
                  <a:gd name="T5" fmla="*/ 0 h 23"/>
                  <a:gd name="T6" fmla="*/ 0 w 34"/>
                  <a:gd name="T7" fmla="*/ 0 h 23"/>
                  <a:gd name="T8" fmla="*/ 0 w 34"/>
                  <a:gd name="T9" fmla="*/ 0 h 23"/>
                  <a:gd name="T10" fmla="*/ 0 w 34"/>
                  <a:gd name="T11" fmla="*/ 0 h 23"/>
                  <a:gd name="T12" fmla="*/ 0 w 34"/>
                  <a:gd name="T13" fmla="*/ 0 h 23"/>
                  <a:gd name="T14" fmla="*/ 0 w 34"/>
                  <a:gd name="T15" fmla="*/ 0 h 23"/>
                  <a:gd name="T16" fmla="*/ 0 w 34"/>
                  <a:gd name="T17" fmla="*/ 0 h 23"/>
                  <a:gd name="T18" fmla="*/ 0 w 34"/>
                  <a:gd name="T19" fmla="*/ 0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0 h 23"/>
                  <a:gd name="T32" fmla="*/ 0 w 34"/>
                  <a:gd name="T33" fmla="*/ 0 h 23"/>
                  <a:gd name="T34" fmla="*/ 0 w 34"/>
                  <a:gd name="T35" fmla="*/ 0 h 23"/>
                  <a:gd name="T36" fmla="*/ 0 w 34"/>
                  <a:gd name="T37" fmla="*/ 0 h 23"/>
                  <a:gd name="T38" fmla="*/ 0 w 34"/>
                  <a:gd name="T39" fmla="*/ 0 h 23"/>
                  <a:gd name="T40" fmla="*/ 0 w 34"/>
                  <a:gd name="T41" fmla="*/ 0 h 23"/>
                  <a:gd name="T42" fmla="*/ 0 w 34"/>
                  <a:gd name="T43" fmla="*/ 0 h 23"/>
                  <a:gd name="T44" fmla="*/ 0 w 34"/>
                  <a:gd name="T45" fmla="*/ 0 h 23"/>
                  <a:gd name="T46" fmla="*/ 0 w 34"/>
                  <a:gd name="T47" fmla="*/ 0 h 23"/>
                  <a:gd name="T48" fmla="*/ 0 w 34"/>
                  <a:gd name="T49" fmla="*/ 0 h 23"/>
                  <a:gd name="T50" fmla="*/ 0 w 34"/>
                  <a:gd name="T51" fmla="*/ 0 h 23"/>
                  <a:gd name="T52" fmla="*/ 0 w 34"/>
                  <a:gd name="T53" fmla="*/ 0 h 23"/>
                  <a:gd name="T54" fmla="*/ 0 w 34"/>
                  <a:gd name="T55" fmla="*/ 0 h 23"/>
                  <a:gd name="T56" fmla="*/ 0 w 34"/>
                  <a:gd name="T57" fmla="*/ 0 h 23"/>
                  <a:gd name="T58" fmla="*/ 0 w 34"/>
                  <a:gd name="T59" fmla="*/ 0 h 23"/>
                  <a:gd name="T60" fmla="*/ 0 w 34"/>
                  <a:gd name="T61" fmla="*/ 0 h 23"/>
                  <a:gd name="T62" fmla="*/ 0 w 34"/>
                  <a:gd name="T63" fmla="*/ 0 h 23"/>
                  <a:gd name="T64" fmla="*/ 0 w 3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3">
                    <a:moveTo>
                      <a:pt x="10" y="0"/>
                    </a:moveTo>
                    <a:lnTo>
                      <a:pt x="7" y="0"/>
                    </a:lnTo>
                    <a:lnTo>
                      <a:pt x="5" y="0"/>
                    </a:lnTo>
                    <a:lnTo>
                      <a:pt x="2" y="0"/>
                    </a:lnTo>
                    <a:lnTo>
                      <a:pt x="2" y="2"/>
                    </a:lnTo>
                    <a:lnTo>
                      <a:pt x="0" y="2"/>
                    </a:lnTo>
                    <a:lnTo>
                      <a:pt x="0" y="6"/>
                    </a:lnTo>
                    <a:lnTo>
                      <a:pt x="0" y="8"/>
                    </a:lnTo>
                    <a:lnTo>
                      <a:pt x="0" y="12"/>
                    </a:lnTo>
                    <a:lnTo>
                      <a:pt x="0" y="14"/>
                    </a:lnTo>
                    <a:lnTo>
                      <a:pt x="0" y="17"/>
                    </a:lnTo>
                    <a:lnTo>
                      <a:pt x="2" y="20"/>
                    </a:lnTo>
                    <a:lnTo>
                      <a:pt x="5" y="20"/>
                    </a:lnTo>
                    <a:lnTo>
                      <a:pt x="7" y="23"/>
                    </a:lnTo>
                    <a:lnTo>
                      <a:pt x="22" y="23"/>
                    </a:lnTo>
                    <a:lnTo>
                      <a:pt x="27" y="23"/>
                    </a:lnTo>
                    <a:lnTo>
                      <a:pt x="29" y="20"/>
                    </a:lnTo>
                    <a:lnTo>
                      <a:pt x="32" y="20"/>
                    </a:lnTo>
                    <a:lnTo>
                      <a:pt x="32" y="17"/>
                    </a:lnTo>
                    <a:lnTo>
                      <a:pt x="34" y="14"/>
                    </a:lnTo>
                    <a:lnTo>
                      <a:pt x="34" y="12"/>
                    </a:lnTo>
                    <a:lnTo>
                      <a:pt x="34" y="8"/>
                    </a:lnTo>
                    <a:lnTo>
                      <a:pt x="34" y="6"/>
                    </a:lnTo>
                    <a:lnTo>
                      <a:pt x="32" y="2"/>
                    </a:lnTo>
                    <a:lnTo>
                      <a:pt x="29"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27" name="Line 900"/>
              <p:cNvSpPr>
                <a:spLocks noChangeShapeType="1"/>
              </p:cNvSpPr>
              <p:nvPr/>
            </p:nvSpPr>
            <p:spPr bwMode="auto">
              <a:xfrm>
                <a:off x="2433" y="206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28" name="Freeform 901"/>
              <p:cNvSpPr>
                <a:spLocks/>
              </p:cNvSpPr>
              <p:nvPr/>
            </p:nvSpPr>
            <p:spPr bwMode="auto">
              <a:xfrm>
                <a:off x="2433" y="2054"/>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3" y="28"/>
                    </a:lnTo>
                    <a:lnTo>
                      <a:pt x="3" y="31"/>
                    </a:lnTo>
                    <a:lnTo>
                      <a:pt x="5" y="31"/>
                    </a:lnTo>
                    <a:lnTo>
                      <a:pt x="8" y="31"/>
                    </a:lnTo>
                    <a:lnTo>
                      <a:pt x="8" y="34"/>
                    </a:lnTo>
                    <a:lnTo>
                      <a:pt x="10" y="34"/>
                    </a:lnTo>
                    <a:lnTo>
                      <a:pt x="13" y="34"/>
                    </a:lnTo>
                    <a:lnTo>
                      <a:pt x="15" y="31"/>
                    </a:lnTo>
                    <a:lnTo>
                      <a:pt x="18" y="31"/>
                    </a:lnTo>
                    <a:lnTo>
                      <a:pt x="18" y="28"/>
                    </a:lnTo>
                    <a:lnTo>
                      <a:pt x="20" y="25"/>
                    </a:lnTo>
                    <a:lnTo>
                      <a:pt x="20" y="23"/>
                    </a:lnTo>
                    <a:lnTo>
                      <a:pt x="20" y="13"/>
                    </a:lnTo>
                    <a:lnTo>
                      <a:pt x="20" y="8"/>
                    </a:lnTo>
                    <a:lnTo>
                      <a:pt x="20" y="5"/>
                    </a:lnTo>
                    <a:lnTo>
                      <a:pt x="18" y="5"/>
                    </a:lnTo>
                    <a:lnTo>
                      <a:pt x="18" y="2"/>
                    </a:lnTo>
                    <a:lnTo>
                      <a:pt x="15" y="2"/>
                    </a:lnTo>
                    <a:lnTo>
                      <a:pt x="15" y="0"/>
                    </a:lnTo>
                    <a:lnTo>
                      <a:pt x="13" y="0"/>
                    </a:lnTo>
                    <a:lnTo>
                      <a:pt x="10" y="0"/>
                    </a:lnTo>
                    <a:lnTo>
                      <a:pt x="8" y="0"/>
                    </a:lnTo>
                    <a:lnTo>
                      <a:pt x="5" y="2"/>
                    </a:lnTo>
                    <a:lnTo>
                      <a:pt x="3" y="2"/>
                    </a:lnTo>
                    <a:lnTo>
                      <a:pt x="3" y="5"/>
                    </a:lnTo>
                    <a:lnTo>
                      <a:pt x="0"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29" name="Line 902"/>
              <p:cNvSpPr>
                <a:spLocks noChangeShapeType="1"/>
              </p:cNvSpPr>
              <p:nvPr/>
            </p:nvSpPr>
            <p:spPr bwMode="auto">
              <a:xfrm>
                <a:off x="2436" y="205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30" name="Freeform 903"/>
              <p:cNvSpPr>
                <a:spLocks/>
              </p:cNvSpPr>
              <p:nvPr/>
            </p:nvSpPr>
            <p:spPr bwMode="auto">
              <a:xfrm>
                <a:off x="2433" y="2054"/>
                <a:ext cx="10"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8" y="0"/>
                    </a:lnTo>
                    <a:lnTo>
                      <a:pt x="5" y="2"/>
                    </a:lnTo>
                    <a:lnTo>
                      <a:pt x="3" y="2"/>
                    </a:lnTo>
                    <a:lnTo>
                      <a:pt x="3" y="5"/>
                    </a:lnTo>
                    <a:lnTo>
                      <a:pt x="0" y="5"/>
                    </a:lnTo>
                    <a:lnTo>
                      <a:pt x="0" y="8"/>
                    </a:lnTo>
                    <a:lnTo>
                      <a:pt x="0" y="11"/>
                    </a:lnTo>
                    <a:lnTo>
                      <a:pt x="0" y="13"/>
                    </a:lnTo>
                    <a:lnTo>
                      <a:pt x="3" y="17"/>
                    </a:lnTo>
                    <a:lnTo>
                      <a:pt x="3" y="19"/>
                    </a:lnTo>
                    <a:lnTo>
                      <a:pt x="5" y="19"/>
                    </a:lnTo>
                    <a:lnTo>
                      <a:pt x="8" y="23"/>
                    </a:lnTo>
                    <a:lnTo>
                      <a:pt x="24" y="23"/>
                    </a:lnTo>
                    <a:lnTo>
                      <a:pt x="29" y="23"/>
                    </a:lnTo>
                    <a:lnTo>
                      <a:pt x="31" y="23"/>
                    </a:lnTo>
                    <a:lnTo>
                      <a:pt x="34" y="19"/>
                    </a:lnTo>
                    <a:lnTo>
                      <a:pt x="36" y="17"/>
                    </a:lnTo>
                    <a:lnTo>
                      <a:pt x="36" y="13"/>
                    </a:lnTo>
                    <a:lnTo>
                      <a:pt x="39" y="13"/>
                    </a:lnTo>
                    <a:lnTo>
                      <a:pt x="39" y="11"/>
                    </a:lnTo>
                    <a:lnTo>
                      <a:pt x="39" y="8"/>
                    </a:lnTo>
                    <a:lnTo>
                      <a:pt x="36" y="5"/>
                    </a:lnTo>
                    <a:lnTo>
                      <a:pt x="34"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31" name="Line 904"/>
              <p:cNvSpPr>
                <a:spLocks noChangeShapeType="1"/>
              </p:cNvSpPr>
              <p:nvPr/>
            </p:nvSpPr>
            <p:spPr bwMode="auto">
              <a:xfrm>
                <a:off x="2438" y="205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32" name="Freeform 905"/>
              <p:cNvSpPr>
                <a:spLocks/>
              </p:cNvSpPr>
              <p:nvPr/>
            </p:nvSpPr>
            <p:spPr bwMode="auto">
              <a:xfrm>
                <a:off x="2438" y="2046"/>
                <a:ext cx="5" cy="14"/>
              </a:xfrm>
              <a:custGeom>
                <a:avLst/>
                <a:gdLst>
                  <a:gd name="T0" fmla="*/ 0 w 21"/>
                  <a:gd name="T1" fmla="*/ 0 h 58"/>
                  <a:gd name="T2" fmla="*/ 0 w 21"/>
                  <a:gd name="T3" fmla="*/ 0 h 58"/>
                  <a:gd name="T4" fmla="*/ 0 w 21"/>
                  <a:gd name="T5" fmla="*/ 0 h 58"/>
                  <a:gd name="T6" fmla="*/ 0 w 21"/>
                  <a:gd name="T7" fmla="*/ 0 h 58"/>
                  <a:gd name="T8" fmla="*/ 0 w 21"/>
                  <a:gd name="T9" fmla="*/ 0 h 58"/>
                  <a:gd name="T10" fmla="*/ 0 w 21"/>
                  <a:gd name="T11" fmla="*/ 0 h 58"/>
                  <a:gd name="T12" fmla="*/ 0 w 21"/>
                  <a:gd name="T13" fmla="*/ 0 h 58"/>
                  <a:gd name="T14" fmla="*/ 0 w 21"/>
                  <a:gd name="T15" fmla="*/ 0 h 58"/>
                  <a:gd name="T16" fmla="*/ 0 w 21"/>
                  <a:gd name="T17" fmla="*/ 0 h 58"/>
                  <a:gd name="T18" fmla="*/ 0 w 21"/>
                  <a:gd name="T19" fmla="*/ 0 h 58"/>
                  <a:gd name="T20" fmla="*/ 0 w 21"/>
                  <a:gd name="T21" fmla="*/ 0 h 58"/>
                  <a:gd name="T22" fmla="*/ 0 w 21"/>
                  <a:gd name="T23" fmla="*/ 0 h 58"/>
                  <a:gd name="T24" fmla="*/ 0 w 21"/>
                  <a:gd name="T25" fmla="*/ 0 h 58"/>
                  <a:gd name="T26" fmla="*/ 0 w 21"/>
                  <a:gd name="T27" fmla="*/ 0 h 58"/>
                  <a:gd name="T28" fmla="*/ 0 w 21"/>
                  <a:gd name="T29" fmla="*/ 0 h 58"/>
                  <a:gd name="T30" fmla="*/ 0 w 21"/>
                  <a:gd name="T31" fmla="*/ 0 h 58"/>
                  <a:gd name="T32" fmla="*/ 0 w 21"/>
                  <a:gd name="T33" fmla="*/ 0 h 58"/>
                  <a:gd name="T34" fmla="*/ 0 w 21"/>
                  <a:gd name="T35" fmla="*/ 0 h 58"/>
                  <a:gd name="T36" fmla="*/ 0 w 21"/>
                  <a:gd name="T37" fmla="*/ 0 h 58"/>
                  <a:gd name="T38" fmla="*/ 0 w 21"/>
                  <a:gd name="T39" fmla="*/ 0 h 58"/>
                  <a:gd name="T40" fmla="*/ 0 w 21"/>
                  <a:gd name="T41" fmla="*/ 0 h 58"/>
                  <a:gd name="T42" fmla="*/ 0 w 21"/>
                  <a:gd name="T43" fmla="*/ 0 h 58"/>
                  <a:gd name="T44" fmla="*/ 0 w 21"/>
                  <a:gd name="T45" fmla="*/ 0 h 58"/>
                  <a:gd name="T46" fmla="*/ 0 w 21"/>
                  <a:gd name="T47" fmla="*/ 0 h 58"/>
                  <a:gd name="T48" fmla="*/ 0 w 21"/>
                  <a:gd name="T49" fmla="*/ 0 h 58"/>
                  <a:gd name="T50" fmla="*/ 0 w 21"/>
                  <a:gd name="T51" fmla="*/ 0 h 58"/>
                  <a:gd name="T52" fmla="*/ 0 w 21"/>
                  <a:gd name="T53" fmla="*/ 0 h 58"/>
                  <a:gd name="T54" fmla="*/ 0 w 21"/>
                  <a:gd name="T55" fmla="*/ 0 h 58"/>
                  <a:gd name="T56" fmla="*/ 0 w 21"/>
                  <a:gd name="T57" fmla="*/ 0 h 58"/>
                  <a:gd name="T58" fmla="*/ 0 w 21"/>
                  <a:gd name="T59" fmla="*/ 0 h 58"/>
                  <a:gd name="T60" fmla="*/ 0 w 21"/>
                  <a:gd name="T61" fmla="*/ 0 h 58"/>
                  <a:gd name="T62" fmla="*/ 0 w 21"/>
                  <a:gd name="T63" fmla="*/ 0 h 58"/>
                  <a:gd name="T64" fmla="*/ 0 w 21"/>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8">
                    <a:moveTo>
                      <a:pt x="0" y="46"/>
                    </a:moveTo>
                    <a:lnTo>
                      <a:pt x="0" y="48"/>
                    </a:lnTo>
                    <a:lnTo>
                      <a:pt x="0" y="52"/>
                    </a:lnTo>
                    <a:lnTo>
                      <a:pt x="2" y="54"/>
                    </a:lnTo>
                    <a:lnTo>
                      <a:pt x="6" y="58"/>
                    </a:lnTo>
                    <a:lnTo>
                      <a:pt x="8" y="58"/>
                    </a:lnTo>
                    <a:lnTo>
                      <a:pt x="11" y="58"/>
                    </a:lnTo>
                    <a:lnTo>
                      <a:pt x="13" y="58"/>
                    </a:lnTo>
                    <a:lnTo>
                      <a:pt x="16" y="54"/>
                    </a:lnTo>
                    <a:lnTo>
                      <a:pt x="18" y="52"/>
                    </a:lnTo>
                    <a:lnTo>
                      <a:pt x="18" y="48"/>
                    </a:lnTo>
                    <a:lnTo>
                      <a:pt x="21" y="48"/>
                    </a:lnTo>
                    <a:lnTo>
                      <a:pt x="21" y="18"/>
                    </a:lnTo>
                    <a:lnTo>
                      <a:pt x="21" y="8"/>
                    </a:lnTo>
                    <a:lnTo>
                      <a:pt x="18" y="8"/>
                    </a:lnTo>
                    <a:lnTo>
                      <a:pt x="18" y="6"/>
                    </a:lnTo>
                    <a:lnTo>
                      <a:pt x="16" y="3"/>
                    </a:lnTo>
                    <a:lnTo>
                      <a:pt x="13" y="0"/>
                    </a:lnTo>
                    <a:lnTo>
                      <a:pt x="11" y="0"/>
                    </a:lnTo>
                    <a:lnTo>
                      <a:pt x="8" y="0"/>
                    </a:lnTo>
                    <a:lnTo>
                      <a:pt x="6" y="0"/>
                    </a:lnTo>
                    <a:lnTo>
                      <a:pt x="2" y="3"/>
                    </a:lnTo>
                    <a:lnTo>
                      <a:pt x="0" y="6"/>
                    </a:lnTo>
                    <a:lnTo>
                      <a:pt x="0" y="8"/>
                    </a:lnTo>
                    <a:lnTo>
                      <a:pt x="0" y="14"/>
                    </a:lnTo>
                    <a:lnTo>
                      <a:pt x="0" y="46"/>
                    </a:lnTo>
                    <a:close/>
                  </a:path>
                </a:pathLst>
              </a:custGeom>
              <a:solidFill>
                <a:srgbClr val="000000"/>
              </a:solidFill>
              <a:ln w="6350">
                <a:solidFill>
                  <a:srgbClr val="000000"/>
                </a:solidFill>
                <a:prstDash val="solid"/>
                <a:round/>
                <a:headEnd/>
                <a:tailEnd/>
              </a:ln>
            </p:spPr>
            <p:txBody>
              <a:bodyPr/>
              <a:lstStyle/>
              <a:p>
                <a:endParaRPr lang="de-DE"/>
              </a:p>
            </p:txBody>
          </p:sp>
          <p:sp>
            <p:nvSpPr>
              <p:cNvPr id="43833" name="Line 906"/>
              <p:cNvSpPr>
                <a:spLocks noChangeShapeType="1"/>
              </p:cNvSpPr>
              <p:nvPr/>
            </p:nvSpPr>
            <p:spPr bwMode="auto">
              <a:xfrm>
                <a:off x="2440" y="204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34" name="Freeform 907"/>
              <p:cNvSpPr>
                <a:spLocks/>
              </p:cNvSpPr>
              <p:nvPr/>
            </p:nvSpPr>
            <p:spPr bwMode="auto">
              <a:xfrm>
                <a:off x="2438" y="2046"/>
                <a:ext cx="13" cy="6"/>
              </a:xfrm>
              <a:custGeom>
                <a:avLst/>
                <a:gdLst>
                  <a:gd name="T0" fmla="*/ 0 w 51"/>
                  <a:gd name="T1" fmla="*/ 0 h 23"/>
                  <a:gd name="T2" fmla="*/ 0 w 51"/>
                  <a:gd name="T3" fmla="*/ 0 h 23"/>
                  <a:gd name="T4" fmla="*/ 0 w 51"/>
                  <a:gd name="T5" fmla="*/ 0 h 23"/>
                  <a:gd name="T6" fmla="*/ 0 w 51"/>
                  <a:gd name="T7" fmla="*/ 0 h 23"/>
                  <a:gd name="T8" fmla="*/ 0 w 51"/>
                  <a:gd name="T9" fmla="*/ 0 h 23"/>
                  <a:gd name="T10" fmla="*/ 0 w 51"/>
                  <a:gd name="T11" fmla="*/ 0 h 23"/>
                  <a:gd name="T12" fmla="*/ 0 w 51"/>
                  <a:gd name="T13" fmla="*/ 0 h 23"/>
                  <a:gd name="T14" fmla="*/ 0 w 51"/>
                  <a:gd name="T15" fmla="*/ 0 h 23"/>
                  <a:gd name="T16" fmla="*/ 0 w 51"/>
                  <a:gd name="T17" fmla="*/ 0 h 23"/>
                  <a:gd name="T18" fmla="*/ 0 w 51"/>
                  <a:gd name="T19" fmla="*/ 0 h 23"/>
                  <a:gd name="T20" fmla="*/ 0 w 51"/>
                  <a:gd name="T21" fmla="*/ 0 h 23"/>
                  <a:gd name="T22" fmla="*/ 0 w 51"/>
                  <a:gd name="T23" fmla="*/ 0 h 23"/>
                  <a:gd name="T24" fmla="*/ 0 w 51"/>
                  <a:gd name="T25" fmla="*/ 0 h 23"/>
                  <a:gd name="T26" fmla="*/ 0 w 51"/>
                  <a:gd name="T27" fmla="*/ 0 h 23"/>
                  <a:gd name="T28" fmla="*/ 0 w 51"/>
                  <a:gd name="T29" fmla="*/ 0 h 23"/>
                  <a:gd name="T30" fmla="*/ 0 w 51"/>
                  <a:gd name="T31" fmla="*/ 0 h 23"/>
                  <a:gd name="T32" fmla="*/ 0 w 51"/>
                  <a:gd name="T33" fmla="*/ 0 h 23"/>
                  <a:gd name="T34" fmla="*/ 0 w 51"/>
                  <a:gd name="T35" fmla="*/ 0 h 23"/>
                  <a:gd name="T36" fmla="*/ 0 w 51"/>
                  <a:gd name="T37" fmla="*/ 0 h 23"/>
                  <a:gd name="T38" fmla="*/ 0 w 51"/>
                  <a:gd name="T39" fmla="*/ 0 h 23"/>
                  <a:gd name="T40" fmla="*/ 0 w 51"/>
                  <a:gd name="T41" fmla="*/ 0 h 23"/>
                  <a:gd name="T42" fmla="*/ 0 w 51"/>
                  <a:gd name="T43" fmla="*/ 0 h 23"/>
                  <a:gd name="T44" fmla="*/ 0 w 51"/>
                  <a:gd name="T45" fmla="*/ 0 h 23"/>
                  <a:gd name="T46" fmla="*/ 0 w 51"/>
                  <a:gd name="T47" fmla="*/ 0 h 23"/>
                  <a:gd name="T48" fmla="*/ 0 w 51"/>
                  <a:gd name="T49" fmla="*/ 0 h 23"/>
                  <a:gd name="T50" fmla="*/ 0 w 51"/>
                  <a:gd name="T51" fmla="*/ 0 h 23"/>
                  <a:gd name="T52" fmla="*/ 0 w 51"/>
                  <a:gd name="T53" fmla="*/ 0 h 23"/>
                  <a:gd name="T54" fmla="*/ 0 w 51"/>
                  <a:gd name="T55" fmla="*/ 0 h 23"/>
                  <a:gd name="T56" fmla="*/ 0 w 51"/>
                  <a:gd name="T57" fmla="*/ 0 h 23"/>
                  <a:gd name="T58" fmla="*/ 0 w 51"/>
                  <a:gd name="T59" fmla="*/ 0 h 23"/>
                  <a:gd name="T60" fmla="*/ 0 w 51"/>
                  <a:gd name="T61" fmla="*/ 0 h 23"/>
                  <a:gd name="T62" fmla="*/ 0 w 51"/>
                  <a:gd name="T63" fmla="*/ 0 h 23"/>
                  <a:gd name="T64" fmla="*/ 0 w 5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23">
                    <a:moveTo>
                      <a:pt x="11" y="0"/>
                    </a:moveTo>
                    <a:lnTo>
                      <a:pt x="8" y="0"/>
                    </a:lnTo>
                    <a:lnTo>
                      <a:pt x="6" y="0"/>
                    </a:lnTo>
                    <a:lnTo>
                      <a:pt x="2" y="3"/>
                    </a:lnTo>
                    <a:lnTo>
                      <a:pt x="0" y="6"/>
                    </a:lnTo>
                    <a:lnTo>
                      <a:pt x="0" y="8"/>
                    </a:lnTo>
                    <a:lnTo>
                      <a:pt x="0" y="12"/>
                    </a:lnTo>
                    <a:lnTo>
                      <a:pt x="0" y="14"/>
                    </a:lnTo>
                    <a:lnTo>
                      <a:pt x="0" y="18"/>
                    </a:lnTo>
                    <a:lnTo>
                      <a:pt x="2" y="20"/>
                    </a:lnTo>
                    <a:lnTo>
                      <a:pt x="6" y="23"/>
                    </a:lnTo>
                    <a:lnTo>
                      <a:pt x="8" y="23"/>
                    </a:lnTo>
                    <a:lnTo>
                      <a:pt x="38" y="23"/>
                    </a:lnTo>
                    <a:lnTo>
                      <a:pt x="43" y="23"/>
                    </a:lnTo>
                    <a:lnTo>
                      <a:pt x="46" y="23"/>
                    </a:lnTo>
                    <a:lnTo>
                      <a:pt x="48" y="20"/>
                    </a:lnTo>
                    <a:lnTo>
                      <a:pt x="51" y="18"/>
                    </a:lnTo>
                    <a:lnTo>
                      <a:pt x="51" y="14"/>
                    </a:lnTo>
                    <a:lnTo>
                      <a:pt x="51" y="12"/>
                    </a:lnTo>
                    <a:lnTo>
                      <a:pt x="51" y="8"/>
                    </a:lnTo>
                    <a:lnTo>
                      <a:pt x="51" y="6"/>
                    </a:lnTo>
                    <a:lnTo>
                      <a:pt x="48" y="3"/>
                    </a:lnTo>
                    <a:lnTo>
                      <a:pt x="46" y="0"/>
                    </a:lnTo>
                    <a:lnTo>
                      <a:pt x="41"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835" name="Line 908"/>
              <p:cNvSpPr>
                <a:spLocks noChangeShapeType="1"/>
              </p:cNvSpPr>
              <p:nvPr/>
            </p:nvSpPr>
            <p:spPr bwMode="auto">
              <a:xfrm>
                <a:off x="2445" y="20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36" name="Freeform 909"/>
              <p:cNvSpPr>
                <a:spLocks/>
              </p:cNvSpPr>
              <p:nvPr/>
            </p:nvSpPr>
            <p:spPr bwMode="auto">
              <a:xfrm>
                <a:off x="2445" y="2043"/>
                <a:ext cx="6"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2" y="25"/>
                    </a:lnTo>
                    <a:lnTo>
                      <a:pt x="2" y="29"/>
                    </a:lnTo>
                    <a:lnTo>
                      <a:pt x="5" y="31"/>
                    </a:lnTo>
                    <a:lnTo>
                      <a:pt x="7" y="34"/>
                    </a:lnTo>
                    <a:lnTo>
                      <a:pt x="10" y="34"/>
                    </a:lnTo>
                    <a:lnTo>
                      <a:pt x="12" y="34"/>
                    </a:lnTo>
                    <a:lnTo>
                      <a:pt x="15" y="34"/>
                    </a:lnTo>
                    <a:lnTo>
                      <a:pt x="17" y="31"/>
                    </a:lnTo>
                    <a:lnTo>
                      <a:pt x="20" y="29"/>
                    </a:lnTo>
                    <a:lnTo>
                      <a:pt x="20" y="25"/>
                    </a:lnTo>
                    <a:lnTo>
                      <a:pt x="20" y="17"/>
                    </a:lnTo>
                    <a:lnTo>
                      <a:pt x="20" y="11"/>
                    </a:lnTo>
                    <a:lnTo>
                      <a:pt x="20" y="8"/>
                    </a:lnTo>
                    <a:lnTo>
                      <a:pt x="20" y="6"/>
                    </a:lnTo>
                    <a:lnTo>
                      <a:pt x="17" y="2"/>
                    </a:lnTo>
                    <a:lnTo>
                      <a:pt x="15" y="2"/>
                    </a:lnTo>
                    <a:lnTo>
                      <a:pt x="12" y="0"/>
                    </a:lnTo>
                    <a:lnTo>
                      <a:pt x="10" y="0"/>
                    </a:lnTo>
                    <a:lnTo>
                      <a:pt x="7" y="2"/>
                    </a:lnTo>
                    <a:lnTo>
                      <a:pt x="5" y="2"/>
                    </a:lnTo>
                    <a:lnTo>
                      <a:pt x="2" y="6"/>
                    </a:lnTo>
                    <a:lnTo>
                      <a:pt x="2"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37" name="Line 910"/>
              <p:cNvSpPr>
                <a:spLocks noChangeShapeType="1"/>
              </p:cNvSpPr>
              <p:nvPr/>
            </p:nvSpPr>
            <p:spPr bwMode="auto">
              <a:xfrm>
                <a:off x="2448" y="204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38" name="Freeform 911"/>
              <p:cNvSpPr>
                <a:spLocks/>
              </p:cNvSpPr>
              <p:nvPr/>
            </p:nvSpPr>
            <p:spPr bwMode="auto">
              <a:xfrm>
                <a:off x="2445" y="2043"/>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7" y="2"/>
                    </a:lnTo>
                    <a:lnTo>
                      <a:pt x="5" y="2"/>
                    </a:lnTo>
                    <a:lnTo>
                      <a:pt x="2" y="6"/>
                    </a:lnTo>
                    <a:lnTo>
                      <a:pt x="2" y="8"/>
                    </a:lnTo>
                    <a:lnTo>
                      <a:pt x="2" y="11"/>
                    </a:lnTo>
                    <a:lnTo>
                      <a:pt x="0" y="11"/>
                    </a:lnTo>
                    <a:lnTo>
                      <a:pt x="2" y="14"/>
                    </a:lnTo>
                    <a:lnTo>
                      <a:pt x="2" y="17"/>
                    </a:lnTo>
                    <a:lnTo>
                      <a:pt x="2" y="19"/>
                    </a:lnTo>
                    <a:lnTo>
                      <a:pt x="5" y="19"/>
                    </a:lnTo>
                    <a:lnTo>
                      <a:pt x="5" y="23"/>
                    </a:lnTo>
                    <a:lnTo>
                      <a:pt x="7" y="23"/>
                    </a:lnTo>
                    <a:lnTo>
                      <a:pt x="10" y="23"/>
                    </a:lnTo>
                    <a:lnTo>
                      <a:pt x="24" y="23"/>
                    </a:lnTo>
                    <a:lnTo>
                      <a:pt x="30" y="23"/>
                    </a:lnTo>
                    <a:lnTo>
                      <a:pt x="33" y="23"/>
                    </a:lnTo>
                    <a:lnTo>
                      <a:pt x="35" y="19"/>
                    </a:lnTo>
                    <a:lnTo>
                      <a:pt x="38" y="17"/>
                    </a:lnTo>
                    <a:lnTo>
                      <a:pt x="38" y="14"/>
                    </a:lnTo>
                    <a:lnTo>
                      <a:pt x="38" y="11"/>
                    </a:lnTo>
                    <a:lnTo>
                      <a:pt x="38" y="8"/>
                    </a:lnTo>
                    <a:lnTo>
                      <a:pt x="35" y="6"/>
                    </a:lnTo>
                    <a:lnTo>
                      <a:pt x="35" y="2"/>
                    </a:lnTo>
                    <a:lnTo>
                      <a:pt x="33" y="2"/>
                    </a:lnTo>
                    <a:lnTo>
                      <a:pt x="30" y="2"/>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39" name="Line 912"/>
              <p:cNvSpPr>
                <a:spLocks noChangeShapeType="1"/>
              </p:cNvSpPr>
              <p:nvPr/>
            </p:nvSpPr>
            <p:spPr bwMode="auto">
              <a:xfrm>
                <a:off x="2450" y="204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40" name="Freeform 913"/>
              <p:cNvSpPr>
                <a:spLocks/>
              </p:cNvSpPr>
              <p:nvPr/>
            </p:nvSpPr>
            <p:spPr bwMode="auto">
              <a:xfrm>
                <a:off x="2450" y="2035"/>
                <a:ext cx="5" cy="14"/>
              </a:xfrm>
              <a:custGeom>
                <a:avLst/>
                <a:gdLst>
                  <a:gd name="T0" fmla="*/ 0 w 21"/>
                  <a:gd name="T1" fmla="*/ 0 h 54"/>
                  <a:gd name="T2" fmla="*/ 0 w 21"/>
                  <a:gd name="T3" fmla="*/ 0 h 54"/>
                  <a:gd name="T4" fmla="*/ 0 w 21"/>
                  <a:gd name="T5" fmla="*/ 0 h 54"/>
                  <a:gd name="T6" fmla="*/ 0 w 21"/>
                  <a:gd name="T7" fmla="*/ 0 h 54"/>
                  <a:gd name="T8" fmla="*/ 0 w 21"/>
                  <a:gd name="T9" fmla="*/ 0 h 54"/>
                  <a:gd name="T10" fmla="*/ 0 w 21"/>
                  <a:gd name="T11" fmla="*/ 0 h 54"/>
                  <a:gd name="T12" fmla="*/ 0 w 21"/>
                  <a:gd name="T13" fmla="*/ 0 h 54"/>
                  <a:gd name="T14" fmla="*/ 0 w 21"/>
                  <a:gd name="T15" fmla="*/ 0 h 54"/>
                  <a:gd name="T16" fmla="*/ 0 w 21"/>
                  <a:gd name="T17" fmla="*/ 0 h 54"/>
                  <a:gd name="T18" fmla="*/ 0 w 21"/>
                  <a:gd name="T19" fmla="*/ 0 h 54"/>
                  <a:gd name="T20" fmla="*/ 0 w 21"/>
                  <a:gd name="T21" fmla="*/ 0 h 54"/>
                  <a:gd name="T22" fmla="*/ 0 w 21"/>
                  <a:gd name="T23" fmla="*/ 0 h 54"/>
                  <a:gd name="T24" fmla="*/ 0 w 21"/>
                  <a:gd name="T25" fmla="*/ 0 h 54"/>
                  <a:gd name="T26" fmla="*/ 0 w 21"/>
                  <a:gd name="T27" fmla="*/ 0 h 54"/>
                  <a:gd name="T28" fmla="*/ 0 w 21"/>
                  <a:gd name="T29" fmla="*/ 0 h 54"/>
                  <a:gd name="T30" fmla="*/ 0 w 21"/>
                  <a:gd name="T31" fmla="*/ 0 h 54"/>
                  <a:gd name="T32" fmla="*/ 0 w 21"/>
                  <a:gd name="T33" fmla="*/ 0 h 54"/>
                  <a:gd name="T34" fmla="*/ 0 w 21"/>
                  <a:gd name="T35" fmla="*/ 0 h 54"/>
                  <a:gd name="T36" fmla="*/ 0 w 21"/>
                  <a:gd name="T37" fmla="*/ 0 h 54"/>
                  <a:gd name="T38" fmla="*/ 0 w 21"/>
                  <a:gd name="T39" fmla="*/ 0 h 54"/>
                  <a:gd name="T40" fmla="*/ 0 w 21"/>
                  <a:gd name="T41" fmla="*/ 0 h 54"/>
                  <a:gd name="T42" fmla="*/ 0 w 21"/>
                  <a:gd name="T43" fmla="*/ 0 h 54"/>
                  <a:gd name="T44" fmla="*/ 0 w 21"/>
                  <a:gd name="T45" fmla="*/ 0 h 54"/>
                  <a:gd name="T46" fmla="*/ 0 w 21"/>
                  <a:gd name="T47" fmla="*/ 0 h 54"/>
                  <a:gd name="T48" fmla="*/ 0 w 21"/>
                  <a:gd name="T49" fmla="*/ 0 h 54"/>
                  <a:gd name="T50" fmla="*/ 0 w 21"/>
                  <a:gd name="T51" fmla="*/ 0 h 54"/>
                  <a:gd name="T52" fmla="*/ 0 w 21"/>
                  <a:gd name="T53" fmla="*/ 0 h 54"/>
                  <a:gd name="T54" fmla="*/ 0 w 21"/>
                  <a:gd name="T55" fmla="*/ 0 h 54"/>
                  <a:gd name="T56" fmla="*/ 0 w 21"/>
                  <a:gd name="T57" fmla="*/ 0 h 54"/>
                  <a:gd name="T58" fmla="*/ 0 w 21"/>
                  <a:gd name="T59" fmla="*/ 0 h 54"/>
                  <a:gd name="T60" fmla="*/ 0 w 21"/>
                  <a:gd name="T61" fmla="*/ 0 h 54"/>
                  <a:gd name="T62" fmla="*/ 0 w 21"/>
                  <a:gd name="T63" fmla="*/ 0 h 54"/>
                  <a:gd name="T64" fmla="*/ 0 w 2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4">
                    <a:moveTo>
                      <a:pt x="0" y="42"/>
                    </a:moveTo>
                    <a:lnTo>
                      <a:pt x="0" y="45"/>
                    </a:lnTo>
                    <a:lnTo>
                      <a:pt x="0" y="48"/>
                    </a:lnTo>
                    <a:lnTo>
                      <a:pt x="3" y="50"/>
                    </a:lnTo>
                    <a:lnTo>
                      <a:pt x="5" y="54"/>
                    </a:lnTo>
                    <a:lnTo>
                      <a:pt x="7" y="54"/>
                    </a:lnTo>
                    <a:lnTo>
                      <a:pt x="10" y="54"/>
                    </a:lnTo>
                    <a:lnTo>
                      <a:pt x="13" y="54"/>
                    </a:lnTo>
                    <a:lnTo>
                      <a:pt x="16" y="54"/>
                    </a:lnTo>
                    <a:lnTo>
                      <a:pt x="18" y="50"/>
                    </a:lnTo>
                    <a:lnTo>
                      <a:pt x="21" y="48"/>
                    </a:lnTo>
                    <a:lnTo>
                      <a:pt x="21" y="45"/>
                    </a:lnTo>
                    <a:lnTo>
                      <a:pt x="21" y="14"/>
                    </a:lnTo>
                    <a:lnTo>
                      <a:pt x="21" y="8"/>
                    </a:lnTo>
                    <a:lnTo>
                      <a:pt x="21" y="6"/>
                    </a:lnTo>
                    <a:lnTo>
                      <a:pt x="18" y="3"/>
                    </a:lnTo>
                    <a:lnTo>
                      <a:pt x="16" y="0"/>
                    </a:lnTo>
                    <a:lnTo>
                      <a:pt x="13" y="0"/>
                    </a:lnTo>
                    <a:lnTo>
                      <a:pt x="10" y="0"/>
                    </a:lnTo>
                    <a:lnTo>
                      <a:pt x="7" y="0"/>
                    </a:lnTo>
                    <a:lnTo>
                      <a:pt x="5" y="0"/>
                    </a:lnTo>
                    <a:lnTo>
                      <a:pt x="3" y="3"/>
                    </a:lnTo>
                    <a:lnTo>
                      <a:pt x="0" y="6"/>
                    </a:lnTo>
                    <a:lnTo>
                      <a:pt x="0" y="12"/>
                    </a:lnTo>
                    <a:lnTo>
                      <a:pt x="0" y="42"/>
                    </a:lnTo>
                    <a:close/>
                  </a:path>
                </a:pathLst>
              </a:custGeom>
              <a:solidFill>
                <a:srgbClr val="000000"/>
              </a:solidFill>
              <a:ln w="6350">
                <a:solidFill>
                  <a:srgbClr val="000000"/>
                </a:solidFill>
                <a:prstDash val="solid"/>
                <a:round/>
                <a:headEnd/>
                <a:tailEnd/>
              </a:ln>
            </p:spPr>
            <p:txBody>
              <a:bodyPr/>
              <a:lstStyle/>
              <a:p>
                <a:endParaRPr lang="de-DE"/>
              </a:p>
            </p:txBody>
          </p:sp>
          <p:sp>
            <p:nvSpPr>
              <p:cNvPr id="43841" name="Line 914"/>
              <p:cNvSpPr>
                <a:spLocks noChangeShapeType="1"/>
              </p:cNvSpPr>
              <p:nvPr/>
            </p:nvSpPr>
            <p:spPr bwMode="auto">
              <a:xfrm>
                <a:off x="2452" y="203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42" name="Freeform 915"/>
              <p:cNvSpPr>
                <a:spLocks/>
              </p:cNvSpPr>
              <p:nvPr/>
            </p:nvSpPr>
            <p:spPr bwMode="auto">
              <a:xfrm>
                <a:off x="2450" y="2035"/>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3" y="3"/>
                    </a:lnTo>
                    <a:lnTo>
                      <a:pt x="0" y="6"/>
                    </a:lnTo>
                    <a:lnTo>
                      <a:pt x="0" y="8"/>
                    </a:lnTo>
                    <a:lnTo>
                      <a:pt x="0" y="12"/>
                    </a:lnTo>
                    <a:lnTo>
                      <a:pt x="0" y="14"/>
                    </a:lnTo>
                    <a:lnTo>
                      <a:pt x="3" y="17"/>
                    </a:lnTo>
                    <a:lnTo>
                      <a:pt x="5" y="20"/>
                    </a:lnTo>
                    <a:lnTo>
                      <a:pt x="7" y="23"/>
                    </a:lnTo>
                    <a:lnTo>
                      <a:pt x="23" y="23"/>
                    </a:lnTo>
                    <a:lnTo>
                      <a:pt x="28" y="23"/>
                    </a:lnTo>
                    <a:lnTo>
                      <a:pt x="31" y="20"/>
                    </a:lnTo>
                    <a:lnTo>
                      <a:pt x="33" y="20"/>
                    </a:lnTo>
                    <a:lnTo>
                      <a:pt x="33" y="17"/>
                    </a:lnTo>
                    <a:lnTo>
                      <a:pt x="36" y="17"/>
                    </a:lnTo>
                    <a:lnTo>
                      <a:pt x="36" y="14"/>
                    </a:lnTo>
                    <a:lnTo>
                      <a:pt x="36" y="12"/>
                    </a:lnTo>
                    <a:lnTo>
                      <a:pt x="36" y="8"/>
                    </a:lnTo>
                    <a:lnTo>
                      <a:pt x="36" y="6"/>
                    </a:lnTo>
                    <a:lnTo>
                      <a:pt x="36" y="3"/>
                    </a:lnTo>
                    <a:lnTo>
                      <a:pt x="33" y="3"/>
                    </a:lnTo>
                    <a:lnTo>
                      <a:pt x="33"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43" name="Line 916"/>
              <p:cNvSpPr>
                <a:spLocks noChangeShapeType="1"/>
              </p:cNvSpPr>
              <p:nvPr/>
            </p:nvSpPr>
            <p:spPr bwMode="auto">
              <a:xfrm>
                <a:off x="2454" y="20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44" name="Freeform 917"/>
              <p:cNvSpPr>
                <a:spLocks/>
              </p:cNvSpPr>
              <p:nvPr/>
            </p:nvSpPr>
            <p:spPr bwMode="auto">
              <a:xfrm>
                <a:off x="2454" y="2032"/>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2" y="25"/>
                    </a:lnTo>
                    <a:lnTo>
                      <a:pt x="2" y="28"/>
                    </a:lnTo>
                    <a:lnTo>
                      <a:pt x="5" y="28"/>
                    </a:lnTo>
                    <a:lnTo>
                      <a:pt x="5" y="31"/>
                    </a:lnTo>
                    <a:lnTo>
                      <a:pt x="7" y="31"/>
                    </a:lnTo>
                    <a:lnTo>
                      <a:pt x="10" y="34"/>
                    </a:lnTo>
                    <a:lnTo>
                      <a:pt x="12" y="34"/>
                    </a:lnTo>
                    <a:lnTo>
                      <a:pt x="15" y="31"/>
                    </a:lnTo>
                    <a:lnTo>
                      <a:pt x="17" y="31"/>
                    </a:lnTo>
                    <a:lnTo>
                      <a:pt x="17" y="28"/>
                    </a:lnTo>
                    <a:lnTo>
                      <a:pt x="20" y="28"/>
                    </a:lnTo>
                    <a:lnTo>
                      <a:pt x="20" y="25"/>
                    </a:lnTo>
                    <a:lnTo>
                      <a:pt x="20" y="23"/>
                    </a:lnTo>
                    <a:lnTo>
                      <a:pt x="20" y="14"/>
                    </a:lnTo>
                    <a:lnTo>
                      <a:pt x="20" y="8"/>
                    </a:lnTo>
                    <a:lnTo>
                      <a:pt x="20" y="6"/>
                    </a:lnTo>
                    <a:lnTo>
                      <a:pt x="17" y="2"/>
                    </a:lnTo>
                    <a:lnTo>
                      <a:pt x="17" y="0"/>
                    </a:lnTo>
                    <a:lnTo>
                      <a:pt x="15" y="0"/>
                    </a:lnTo>
                    <a:lnTo>
                      <a:pt x="12" y="0"/>
                    </a:lnTo>
                    <a:lnTo>
                      <a:pt x="10" y="0"/>
                    </a:lnTo>
                    <a:lnTo>
                      <a:pt x="7" y="0"/>
                    </a:lnTo>
                    <a:lnTo>
                      <a:pt x="5" y="0"/>
                    </a:lnTo>
                    <a:lnTo>
                      <a:pt x="5" y="2"/>
                    </a:lnTo>
                    <a:lnTo>
                      <a:pt x="2"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45" name="Line 918"/>
              <p:cNvSpPr>
                <a:spLocks noChangeShapeType="1"/>
              </p:cNvSpPr>
              <p:nvPr/>
            </p:nvSpPr>
            <p:spPr bwMode="auto">
              <a:xfrm>
                <a:off x="2456" y="203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46" name="Freeform 919"/>
              <p:cNvSpPr>
                <a:spLocks/>
              </p:cNvSpPr>
              <p:nvPr/>
            </p:nvSpPr>
            <p:spPr bwMode="auto">
              <a:xfrm>
                <a:off x="2454" y="2032"/>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7" y="0"/>
                    </a:lnTo>
                    <a:lnTo>
                      <a:pt x="5" y="0"/>
                    </a:lnTo>
                    <a:lnTo>
                      <a:pt x="5" y="2"/>
                    </a:lnTo>
                    <a:lnTo>
                      <a:pt x="2" y="6"/>
                    </a:lnTo>
                    <a:lnTo>
                      <a:pt x="0" y="8"/>
                    </a:lnTo>
                    <a:lnTo>
                      <a:pt x="0" y="11"/>
                    </a:lnTo>
                    <a:lnTo>
                      <a:pt x="0" y="14"/>
                    </a:lnTo>
                    <a:lnTo>
                      <a:pt x="2" y="14"/>
                    </a:lnTo>
                    <a:lnTo>
                      <a:pt x="2" y="17"/>
                    </a:lnTo>
                    <a:lnTo>
                      <a:pt x="5" y="19"/>
                    </a:lnTo>
                    <a:lnTo>
                      <a:pt x="7" y="19"/>
                    </a:lnTo>
                    <a:lnTo>
                      <a:pt x="10" y="23"/>
                    </a:lnTo>
                    <a:lnTo>
                      <a:pt x="25" y="23"/>
                    </a:lnTo>
                    <a:lnTo>
                      <a:pt x="30" y="23"/>
                    </a:lnTo>
                    <a:lnTo>
                      <a:pt x="30" y="19"/>
                    </a:lnTo>
                    <a:lnTo>
                      <a:pt x="32" y="19"/>
                    </a:lnTo>
                    <a:lnTo>
                      <a:pt x="35" y="19"/>
                    </a:lnTo>
                    <a:lnTo>
                      <a:pt x="35" y="17"/>
                    </a:lnTo>
                    <a:lnTo>
                      <a:pt x="35" y="14"/>
                    </a:lnTo>
                    <a:lnTo>
                      <a:pt x="37" y="14"/>
                    </a:lnTo>
                    <a:lnTo>
                      <a:pt x="37" y="11"/>
                    </a:lnTo>
                    <a:lnTo>
                      <a:pt x="37" y="8"/>
                    </a:lnTo>
                    <a:lnTo>
                      <a:pt x="35" y="6"/>
                    </a:lnTo>
                    <a:lnTo>
                      <a:pt x="35" y="2"/>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47" name="Line 920"/>
              <p:cNvSpPr>
                <a:spLocks noChangeShapeType="1"/>
              </p:cNvSpPr>
              <p:nvPr/>
            </p:nvSpPr>
            <p:spPr bwMode="auto">
              <a:xfrm>
                <a:off x="2458" y="203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48" name="Freeform 921"/>
              <p:cNvSpPr>
                <a:spLocks/>
              </p:cNvSpPr>
              <p:nvPr/>
            </p:nvSpPr>
            <p:spPr bwMode="auto">
              <a:xfrm>
                <a:off x="2458" y="2030"/>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6"/>
                    </a:lnTo>
                    <a:lnTo>
                      <a:pt x="0" y="29"/>
                    </a:lnTo>
                    <a:lnTo>
                      <a:pt x="3" y="31"/>
                    </a:lnTo>
                    <a:lnTo>
                      <a:pt x="5" y="31"/>
                    </a:lnTo>
                    <a:lnTo>
                      <a:pt x="8" y="35"/>
                    </a:lnTo>
                    <a:lnTo>
                      <a:pt x="10" y="35"/>
                    </a:lnTo>
                    <a:lnTo>
                      <a:pt x="13" y="35"/>
                    </a:lnTo>
                    <a:lnTo>
                      <a:pt x="13" y="31"/>
                    </a:lnTo>
                    <a:lnTo>
                      <a:pt x="15" y="31"/>
                    </a:lnTo>
                    <a:lnTo>
                      <a:pt x="18" y="31"/>
                    </a:lnTo>
                    <a:lnTo>
                      <a:pt x="18" y="29"/>
                    </a:lnTo>
                    <a:lnTo>
                      <a:pt x="18" y="26"/>
                    </a:lnTo>
                    <a:lnTo>
                      <a:pt x="20" y="26"/>
                    </a:lnTo>
                    <a:lnTo>
                      <a:pt x="20" y="18"/>
                    </a:lnTo>
                    <a:lnTo>
                      <a:pt x="20" y="8"/>
                    </a:lnTo>
                    <a:lnTo>
                      <a:pt x="18" y="6"/>
                    </a:lnTo>
                    <a:lnTo>
                      <a:pt x="18" y="3"/>
                    </a:lnTo>
                    <a:lnTo>
                      <a:pt x="15" y="3"/>
                    </a:lnTo>
                    <a:lnTo>
                      <a:pt x="13" y="0"/>
                    </a:lnTo>
                    <a:lnTo>
                      <a:pt x="10" y="0"/>
                    </a:lnTo>
                    <a:lnTo>
                      <a:pt x="8" y="0"/>
                    </a:lnTo>
                    <a:lnTo>
                      <a:pt x="5" y="0"/>
                    </a:lnTo>
                    <a:lnTo>
                      <a:pt x="5" y="3"/>
                    </a:lnTo>
                    <a:lnTo>
                      <a:pt x="3" y="3"/>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49" name="Line 922"/>
              <p:cNvSpPr>
                <a:spLocks noChangeShapeType="1"/>
              </p:cNvSpPr>
              <p:nvPr/>
            </p:nvSpPr>
            <p:spPr bwMode="auto">
              <a:xfrm>
                <a:off x="2461" y="20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50" name="Freeform 923"/>
              <p:cNvSpPr>
                <a:spLocks/>
              </p:cNvSpPr>
              <p:nvPr/>
            </p:nvSpPr>
            <p:spPr bwMode="auto">
              <a:xfrm>
                <a:off x="2458" y="2030"/>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5" y="3"/>
                    </a:lnTo>
                    <a:lnTo>
                      <a:pt x="3" y="3"/>
                    </a:lnTo>
                    <a:lnTo>
                      <a:pt x="0" y="6"/>
                    </a:lnTo>
                    <a:lnTo>
                      <a:pt x="0" y="8"/>
                    </a:lnTo>
                    <a:lnTo>
                      <a:pt x="0" y="12"/>
                    </a:lnTo>
                    <a:lnTo>
                      <a:pt x="0" y="14"/>
                    </a:lnTo>
                    <a:lnTo>
                      <a:pt x="0" y="18"/>
                    </a:lnTo>
                    <a:lnTo>
                      <a:pt x="3" y="20"/>
                    </a:lnTo>
                    <a:lnTo>
                      <a:pt x="5" y="20"/>
                    </a:lnTo>
                    <a:lnTo>
                      <a:pt x="5" y="23"/>
                    </a:lnTo>
                    <a:lnTo>
                      <a:pt x="8" y="23"/>
                    </a:lnTo>
                    <a:lnTo>
                      <a:pt x="23" y="23"/>
                    </a:lnTo>
                    <a:lnTo>
                      <a:pt x="28" y="23"/>
                    </a:lnTo>
                    <a:lnTo>
                      <a:pt x="30" y="23"/>
                    </a:lnTo>
                    <a:lnTo>
                      <a:pt x="30" y="20"/>
                    </a:lnTo>
                    <a:lnTo>
                      <a:pt x="34" y="20"/>
                    </a:lnTo>
                    <a:lnTo>
                      <a:pt x="36" y="18"/>
                    </a:lnTo>
                    <a:lnTo>
                      <a:pt x="36" y="14"/>
                    </a:lnTo>
                    <a:lnTo>
                      <a:pt x="36" y="12"/>
                    </a:lnTo>
                    <a:lnTo>
                      <a:pt x="36" y="8"/>
                    </a:lnTo>
                    <a:lnTo>
                      <a:pt x="36" y="6"/>
                    </a:lnTo>
                    <a:lnTo>
                      <a:pt x="34" y="3"/>
                    </a:lnTo>
                    <a:lnTo>
                      <a:pt x="30"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51" name="Line 924"/>
              <p:cNvSpPr>
                <a:spLocks noChangeShapeType="1"/>
              </p:cNvSpPr>
              <p:nvPr/>
            </p:nvSpPr>
            <p:spPr bwMode="auto">
              <a:xfrm>
                <a:off x="2462" y="203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52" name="Freeform 925"/>
              <p:cNvSpPr>
                <a:spLocks/>
              </p:cNvSpPr>
              <p:nvPr/>
            </p:nvSpPr>
            <p:spPr bwMode="auto">
              <a:xfrm>
                <a:off x="2462" y="2024"/>
                <a:ext cx="5" cy="11"/>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4"/>
                    </a:moveTo>
                    <a:lnTo>
                      <a:pt x="0" y="36"/>
                    </a:lnTo>
                    <a:lnTo>
                      <a:pt x="3" y="36"/>
                    </a:lnTo>
                    <a:lnTo>
                      <a:pt x="3" y="40"/>
                    </a:lnTo>
                    <a:lnTo>
                      <a:pt x="3" y="42"/>
                    </a:lnTo>
                    <a:lnTo>
                      <a:pt x="5" y="42"/>
                    </a:lnTo>
                    <a:lnTo>
                      <a:pt x="8" y="45"/>
                    </a:lnTo>
                    <a:lnTo>
                      <a:pt x="10" y="45"/>
                    </a:lnTo>
                    <a:lnTo>
                      <a:pt x="13" y="45"/>
                    </a:lnTo>
                    <a:lnTo>
                      <a:pt x="15" y="45"/>
                    </a:lnTo>
                    <a:lnTo>
                      <a:pt x="15" y="42"/>
                    </a:lnTo>
                    <a:lnTo>
                      <a:pt x="19" y="42"/>
                    </a:lnTo>
                    <a:lnTo>
                      <a:pt x="21" y="40"/>
                    </a:lnTo>
                    <a:lnTo>
                      <a:pt x="21" y="36"/>
                    </a:lnTo>
                    <a:lnTo>
                      <a:pt x="21" y="17"/>
                    </a:lnTo>
                    <a:lnTo>
                      <a:pt x="21" y="8"/>
                    </a:lnTo>
                    <a:lnTo>
                      <a:pt x="21" y="5"/>
                    </a:lnTo>
                    <a:lnTo>
                      <a:pt x="19" y="2"/>
                    </a:lnTo>
                    <a:lnTo>
                      <a:pt x="15" y="2"/>
                    </a:lnTo>
                    <a:lnTo>
                      <a:pt x="15" y="0"/>
                    </a:lnTo>
                    <a:lnTo>
                      <a:pt x="13" y="0"/>
                    </a:lnTo>
                    <a:lnTo>
                      <a:pt x="10" y="0"/>
                    </a:lnTo>
                    <a:lnTo>
                      <a:pt x="8" y="0"/>
                    </a:lnTo>
                    <a:lnTo>
                      <a:pt x="5" y="2"/>
                    </a:lnTo>
                    <a:lnTo>
                      <a:pt x="3" y="2"/>
                    </a:lnTo>
                    <a:lnTo>
                      <a:pt x="3" y="5"/>
                    </a:lnTo>
                    <a:lnTo>
                      <a:pt x="3" y="8"/>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853" name="Line 926"/>
              <p:cNvSpPr>
                <a:spLocks noChangeShapeType="1"/>
              </p:cNvSpPr>
              <p:nvPr/>
            </p:nvSpPr>
            <p:spPr bwMode="auto">
              <a:xfrm>
                <a:off x="2464" y="202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54" name="Freeform 927"/>
              <p:cNvSpPr>
                <a:spLocks/>
              </p:cNvSpPr>
              <p:nvPr/>
            </p:nvSpPr>
            <p:spPr bwMode="auto">
              <a:xfrm>
                <a:off x="2462" y="2024"/>
                <a:ext cx="9" cy="6"/>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8" y="0"/>
                    </a:lnTo>
                    <a:lnTo>
                      <a:pt x="5" y="2"/>
                    </a:lnTo>
                    <a:lnTo>
                      <a:pt x="3" y="2"/>
                    </a:lnTo>
                    <a:lnTo>
                      <a:pt x="3" y="5"/>
                    </a:lnTo>
                    <a:lnTo>
                      <a:pt x="3" y="8"/>
                    </a:lnTo>
                    <a:lnTo>
                      <a:pt x="0" y="8"/>
                    </a:lnTo>
                    <a:lnTo>
                      <a:pt x="0" y="11"/>
                    </a:lnTo>
                    <a:lnTo>
                      <a:pt x="0" y="13"/>
                    </a:lnTo>
                    <a:lnTo>
                      <a:pt x="3" y="17"/>
                    </a:lnTo>
                    <a:lnTo>
                      <a:pt x="3" y="19"/>
                    </a:lnTo>
                    <a:lnTo>
                      <a:pt x="5" y="19"/>
                    </a:lnTo>
                    <a:lnTo>
                      <a:pt x="8" y="22"/>
                    </a:lnTo>
                    <a:lnTo>
                      <a:pt x="24" y="22"/>
                    </a:lnTo>
                    <a:lnTo>
                      <a:pt x="29" y="22"/>
                    </a:lnTo>
                    <a:lnTo>
                      <a:pt x="31" y="22"/>
                    </a:lnTo>
                    <a:lnTo>
                      <a:pt x="33" y="19"/>
                    </a:lnTo>
                    <a:lnTo>
                      <a:pt x="36" y="17"/>
                    </a:lnTo>
                    <a:lnTo>
                      <a:pt x="38" y="13"/>
                    </a:lnTo>
                    <a:lnTo>
                      <a:pt x="38" y="11"/>
                    </a:lnTo>
                    <a:lnTo>
                      <a:pt x="38" y="8"/>
                    </a:lnTo>
                    <a:lnTo>
                      <a:pt x="36" y="8"/>
                    </a:lnTo>
                    <a:lnTo>
                      <a:pt x="36" y="5"/>
                    </a:lnTo>
                    <a:lnTo>
                      <a:pt x="33"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55" name="Line 928"/>
              <p:cNvSpPr>
                <a:spLocks noChangeShapeType="1"/>
              </p:cNvSpPr>
              <p:nvPr/>
            </p:nvSpPr>
            <p:spPr bwMode="auto">
              <a:xfrm>
                <a:off x="2466" y="202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56" name="Freeform 929"/>
              <p:cNvSpPr>
                <a:spLocks/>
              </p:cNvSpPr>
              <p:nvPr/>
            </p:nvSpPr>
            <p:spPr bwMode="auto">
              <a:xfrm>
                <a:off x="2466" y="2018"/>
                <a:ext cx="5" cy="12"/>
              </a:xfrm>
              <a:custGeom>
                <a:avLst/>
                <a:gdLst>
                  <a:gd name="T0" fmla="*/ 0 w 19"/>
                  <a:gd name="T1" fmla="*/ 0 h 45"/>
                  <a:gd name="T2" fmla="*/ 0 w 19"/>
                  <a:gd name="T3" fmla="*/ 0 h 45"/>
                  <a:gd name="T4" fmla="*/ 0 w 19"/>
                  <a:gd name="T5" fmla="*/ 0 h 45"/>
                  <a:gd name="T6" fmla="*/ 0 w 19"/>
                  <a:gd name="T7" fmla="*/ 0 h 45"/>
                  <a:gd name="T8" fmla="*/ 0 w 19"/>
                  <a:gd name="T9" fmla="*/ 0 h 45"/>
                  <a:gd name="T10" fmla="*/ 0 w 19"/>
                  <a:gd name="T11" fmla="*/ 0 h 45"/>
                  <a:gd name="T12" fmla="*/ 0 w 19"/>
                  <a:gd name="T13" fmla="*/ 0 h 45"/>
                  <a:gd name="T14" fmla="*/ 0 w 19"/>
                  <a:gd name="T15" fmla="*/ 0 h 45"/>
                  <a:gd name="T16" fmla="*/ 0 w 19"/>
                  <a:gd name="T17" fmla="*/ 0 h 45"/>
                  <a:gd name="T18" fmla="*/ 0 w 19"/>
                  <a:gd name="T19" fmla="*/ 0 h 45"/>
                  <a:gd name="T20" fmla="*/ 0 w 19"/>
                  <a:gd name="T21" fmla="*/ 0 h 45"/>
                  <a:gd name="T22" fmla="*/ 0 w 19"/>
                  <a:gd name="T23" fmla="*/ 0 h 45"/>
                  <a:gd name="T24" fmla="*/ 0 w 19"/>
                  <a:gd name="T25" fmla="*/ 0 h 45"/>
                  <a:gd name="T26" fmla="*/ 0 w 19"/>
                  <a:gd name="T27" fmla="*/ 0 h 45"/>
                  <a:gd name="T28" fmla="*/ 0 w 19"/>
                  <a:gd name="T29" fmla="*/ 0 h 45"/>
                  <a:gd name="T30" fmla="*/ 0 w 19"/>
                  <a:gd name="T31" fmla="*/ 0 h 45"/>
                  <a:gd name="T32" fmla="*/ 0 w 19"/>
                  <a:gd name="T33" fmla="*/ 0 h 45"/>
                  <a:gd name="T34" fmla="*/ 0 w 19"/>
                  <a:gd name="T35" fmla="*/ 0 h 45"/>
                  <a:gd name="T36" fmla="*/ 0 w 19"/>
                  <a:gd name="T37" fmla="*/ 0 h 45"/>
                  <a:gd name="T38" fmla="*/ 0 w 19"/>
                  <a:gd name="T39" fmla="*/ 0 h 45"/>
                  <a:gd name="T40" fmla="*/ 0 w 19"/>
                  <a:gd name="T41" fmla="*/ 0 h 45"/>
                  <a:gd name="T42" fmla="*/ 0 w 19"/>
                  <a:gd name="T43" fmla="*/ 0 h 45"/>
                  <a:gd name="T44" fmla="*/ 0 w 19"/>
                  <a:gd name="T45" fmla="*/ 0 h 45"/>
                  <a:gd name="T46" fmla="*/ 0 w 19"/>
                  <a:gd name="T47" fmla="*/ 0 h 45"/>
                  <a:gd name="T48" fmla="*/ 0 w 19"/>
                  <a:gd name="T49" fmla="*/ 0 h 45"/>
                  <a:gd name="T50" fmla="*/ 0 w 19"/>
                  <a:gd name="T51" fmla="*/ 0 h 45"/>
                  <a:gd name="T52" fmla="*/ 0 w 19"/>
                  <a:gd name="T53" fmla="*/ 0 h 45"/>
                  <a:gd name="T54" fmla="*/ 0 w 19"/>
                  <a:gd name="T55" fmla="*/ 0 h 45"/>
                  <a:gd name="T56" fmla="*/ 0 w 19"/>
                  <a:gd name="T57" fmla="*/ 0 h 45"/>
                  <a:gd name="T58" fmla="*/ 0 w 19"/>
                  <a:gd name="T59" fmla="*/ 0 h 45"/>
                  <a:gd name="T60" fmla="*/ 0 w 19"/>
                  <a:gd name="T61" fmla="*/ 0 h 45"/>
                  <a:gd name="T62" fmla="*/ 0 w 19"/>
                  <a:gd name="T63" fmla="*/ 0 h 45"/>
                  <a:gd name="T64" fmla="*/ 0 w 19"/>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5">
                    <a:moveTo>
                      <a:pt x="0" y="34"/>
                    </a:moveTo>
                    <a:lnTo>
                      <a:pt x="0" y="36"/>
                    </a:lnTo>
                    <a:lnTo>
                      <a:pt x="0" y="40"/>
                    </a:lnTo>
                    <a:lnTo>
                      <a:pt x="2" y="42"/>
                    </a:lnTo>
                    <a:lnTo>
                      <a:pt x="5" y="45"/>
                    </a:lnTo>
                    <a:lnTo>
                      <a:pt x="7" y="45"/>
                    </a:lnTo>
                    <a:lnTo>
                      <a:pt x="10" y="45"/>
                    </a:lnTo>
                    <a:lnTo>
                      <a:pt x="12" y="45"/>
                    </a:lnTo>
                    <a:lnTo>
                      <a:pt x="14" y="42"/>
                    </a:lnTo>
                    <a:lnTo>
                      <a:pt x="17" y="40"/>
                    </a:lnTo>
                    <a:lnTo>
                      <a:pt x="19" y="36"/>
                    </a:lnTo>
                    <a:lnTo>
                      <a:pt x="19" y="17"/>
                    </a:lnTo>
                    <a:lnTo>
                      <a:pt x="19" y="11"/>
                    </a:lnTo>
                    <a:lnTo>
                      <a:pt x="17" y="9"/>
                    </a:lnTo>
                    <a:lnTo>
                      <a:pt x="17" y="6"/>
                    </a:lnTo>
                    <a:lnTo>
                      <a:pt x="14" y="3"/>
                    </a:lnTo>
                    <a:lnTo>
                      <a:pt x="12" y="3"/>
                    </a:lnTo>
                    <a:lnTo>
                      <a:pt x="10" y="0"/>
                    </a:lnTo>
                    <a:lnTo>
                      <a:pt x="7" y="0"/>
                    </a:lnTo>
                    <a:lnTo>
                      <a:pt x="5" y="3"/>
                    </a:lnTo>
                    <a:lnTo>
                      <a:pt x="2" y="3"/>
                    </a:lnTo>
                    <a:lnTo>
                      <a:pt x="0"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857" name="Line 930"/>
              <p:cNvSpPr>
                <a:spLocks noChangeShapeType="1"/>
              </p:cNvSpPr>
              <p:nvPr/>
            </p:nvSpPr>
            <p:spPr bwMode="auto">
              <a:xfrm>
                <a:off x="2469" y="201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58" name="Freeform 931"/>
              <p:cNvSpPr>
                <a:spLocks/>
              </p:cNvSpPr>
              <p:nvPr/>
            </p:nvSpPr>
            <p:spPr bwMode="auto">
              <a:xfrm>
                <a:off x="2466" y="2018"/>
                <a:ext cx="9" cy="6"/>
              </a:xfrm>
              <a:custGeom>
                <a:avLst/>
                <a:gdLst>
                  <a:gd name="T0" fmla="*/ 0 w 34"/>
                  <a:gd name="T1" fmla="*/ 0 h 23"/>
                  <a:gd name="T2" fmla="*/ 0 w 34"/>
                  <a:gd name="T3" fmla="*/ 0 h 23"/>
                  <a:gd name="T4" fmla="*/ 0 w 34"/>
                  <a:gd name="T5" fmla="*/ 0 h 23"/>
                  <a:gd name="T6" fmla="*/ 0 w 34"/>
                  <a:gd name="T7" fmla="*/ 0 h 23"/>
                  <a:gd name="T8" fmla="*/ 0 w 34"/>
                  <a:gd name="T9" fmla="*/ 0 h 23"/>
                  <a:gd name="T10" fmla="*/ 0 w 34"/>
                  <a:gd name="T11" fmla="*/ 0 h 23"/>
                  <a:gd name="T12" fmla="*/ 0 w 34"/>
                  <a:gd name="T13" fmla="*/ 0 h 23"/>
                  <a:gd name="T14" fmla="*/ 0 w 34"/>
                  <a:gd name="T15" fmla="*/ 0 h 23"/>
                  <a:gd name="T16" fmla="*/ 0 w 34"/>
                  <a:gd name="T17" fmla="*/ 0 h 23"/>
                  <a:gd name="T18" fmla="*/ 0 w 34"/>
                  <a:gd name="T19" fmla="*/ 0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0 h 23"/>
                  <a:gd name="T32" fmla="*/ 0 w 34"/>
                  <a:gd name="T33" fmla="*/ 0 h 23"/>
                  <a:gd name="T34" fmla="*/ 0 w 34"/>
                  <a:gd name="T35" fmla="*/ 0 h 23"/>
                  <a:gd name="T36" fmla="*/ 0 w 34"/>
                  <a:gd name="T37" fmla="*/ 0 h 23"/>
                  <a:gd name="T38" fmla="*/ 0 w 34"/>
                  <a:gd name="T39" fmla="*/ 0 h 23"/>
                  <a:gd name="T40" fmla="*/ 0 w 34"/>
                  <a:gd name="T41" fmla="*/ 0 h 23"/>
                  <a:gd name="T42" fmla="*/ 0 w 34"/>
                  <a:gd name="T43" fmla="*/ 0 h 23"/>
                  <a:gd name="T44" fmla="*/ 0 w 34"/>
                  <a:gd name="T45" fmla="*/ 0 h 23"/>
                  <a:gd name="T46" fmla="*/ 0 w 34"/>
                  <a:gd name="T47" fmla="*/ 0 h 23"/>
                  <a:gd name="T48" fmla="*/ 0 w 34"/>
                  <a:gd name="T49" fmla="*/ 0 h 23"/>
                  <a:gd name="T50" fmla="*/ 0 w 34"/>
                  <a:gd name="T51" fmla="*/ 0 h 23"/>
                  <a:gd name="T52" fmla="*/ 0 w 34"/>
                  <a:gd name="T53" fmla="*/ 0 h 23"/>
                  <a:gd name="T54" fmla="*/ 0 w 34"/>
                  <a:gd name="T55" fmla="*/ 0 h 23"/>
                  <a:gd name="T56" fmla="*/ 0 w 34"/>
                  <a:gd name="T57" fmla="*/ 0 h 23"/>
                  <a:gd name="T58" fmla="*/ 0 w 34"/>
                  <a:gd name="T59" fmla="*/ 0 h 23"/>
                  <a:gd name="T60" fmla="*/ 0 w 34"/>
                  <a:gd name="T61" fmla="*/ 0 h 23"/>
                  <a:gd name="T62" fmla="*/ 0 w 34"/>
                  <a:gd name="T63" fmla="*/ 0 h 23"/>
                  <a:gd name="T64" fmla="*/ 0 w 3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3">
                    <a:moveTo>
                      <a:pt x="10" y="0"/>
                    </a:moveTo>
                    <a:lnTo>
                      <a:pt x="7" y="0"/>
                    </a:lnTo>
                    <a:lnTo>
                      <a:pt x="5" y="3"/>
                    </a:lnTo>
                    <a:lnTo>
                      <a:pt x="2" y="3"/>
                    </a:lnTo>
                    <a:lnTo>
                      <a:pt x="0" y="6"/>
                    </a:lnTo>
                    <a:lnTo>
                      <a:pt x="0" y="9"/>
                    </a:lnTo>
                    <a:lnTo>
                      <a:pt x="0" y="11"/>
                    </a:lnTo>
                    <a:lnTo>
                      <a:pt x="0" y="15"/>
                    </a:lnTo>
                    <a:lnTo>
                      <a:pt x="0" y="17"/>
                    </a:lnTo>
                    <a:lnTo>
                      <a:pt x="0" y="20"/>
                    </a:lnTo>
                    <a:lnTo>
                      <a:pt x="2" y="20"/>
                    </a:lnTo>
                    <a:lnTo>
                      <a:pt x="2" y="23"/>
                    </a:lnTo>
                    <a:lnTo>
                      <a:pt x="5" y="23"/>
                    </a:lnTo>
                    <a:lnTo>
                      <a:pt x="7" y="23"/>
                    </a:lnTo>
                    <a:lnTo>
                      <a:pt x="22" y="23"/>
                    </a:lnTo>
                    <a:lnTo>
                      <a:pt x="27" y="23"/>
                    </a:lnTo>
                    <a:lnTo>
                      <a:pt x="29" y="23"/>
                    </a:lnTo>
                    <a:lnTo>
                      <a:pt x="32" y="20"/>
                    </a:lnTo>
                    <a:lnTo>
                      <a:pt x="34" y="17"/>
                    </a:lnTo>
                    <a:lnTo>
                      <a:pt x="34" y="15"/>
                    </a:lnTo>
                    <a:lnTo>
                      <a:pt x="34" y="11"/>
                    </a:lnTo>
                    <a:lnTo>
                      <a:pt x="34" y="9"/>
                    </a:lnTo>
                    <a:lnTo>
                      <a:pt x="32" y="6"/>
                    </a:lnTo>
                    <a:lnTo>
                      <a:pt x="32" y="3"/>
                    </a:lnTo>
                    <a:lnTo>
                      <a:pt x="29" y="3"/>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59" name="Line 932"/>
              <p:cNvSpPr>
                <a:spLocks noChangeShapeType="1"/>
              </p:cNvSpPr>
              <p:nvPr/>
            </p:nvSpPr>
            <p:spPr bwMode="auto">
              <a:xfrm>
                <a:off x="2470" y="202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60" name="Freeform 933"/>
              <p:cNvSpPr>
                <a:spLocks/>
              </p:cNvSpPr>
              <p:nvPr/>
            </p:nvSpPr>
            <p:spPr bwMode="auto">
              <a:xfrm>
                <a:off x="2470" y="2015"/>
                <a:ext cx="5" cy="9"/>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7"/>
                    </a:lnTo>
                    <a:lnTo>
                      <a:pt x="0" y="29"/>
                    </a:lnTo>
                    <a:lnTo>
                      <a:pt x="3" y="32"/>
                    </a:lnTo>
                    <a:lnTo>
                      <a:pt x="5" y="35"/>
                    </a:lnTo>
                    <a:lnTo>
                      <a:pt x="8" y="35"/>
                    </a:lnTo>
                    <a:lnTo>
                      <a:pt x="10" y="35"/>
                    </a:lnTo>
                    <a:lnTo>
                      <a:pt x="13" y="35"/>
                    </a:lnTo>
                    <a:lnTo>
                      <a:pt x="15" y="35"/>
                    </a:lnTo>
                    <a:lnTo>
                      <a:pt x="18" y="32"/>
                    </a:lnTo>
                    <a:lnTo>
                      <a:pt x="20" y="29"/>
                    </a:lnTo>
                    <a:lnTo>
                      <a:pt x="20" y="27"/>
                    </a:lnTo>
                    <a:lnTo>
                      <a:pt x="20" y="18"/>
                    </a:lnTo>
                    <a:lnTo>
                      <a:pt x="20" y="12"/>
                    </a:lnTo>
                    <a:lnTo>
                      <a:pt x="20" y="10"/>
                    </a:lnTo>
                    <a:lnTo>
                      <a:pt x="18" y="6"/>
                    </a:lnTo>
                    <a:lnTo>
                      <a:pt x="15" y="4"/>
                    </a:lnTo>
                    <a:lnTo>
                      <a:pt x="13" y="0"/>
                    </a:lnTo>
                    <a:lnTo>
                      <a:pt x="10" y="0"/>
                    </a:lnTo>
                    <a:lnTo>
                      <a:pt x="8" y="0"/>
                    </a:lnTo>
                    <a:lnTo>
                      <a:pt x="8" y="4"/>
                    </a:lnTo>
                    <a:lnTo>
                      <a:pt x="5" y="4"/>
                    </a:lnTo>
                    <a:lnTo>
                      <a:pt x="3" y="6"/>
                    </a:lnTo>
                    <a:lnTo>
                      <a:pt x="0" y="10"/>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61" name="Line 934"/>
              <p:cNvSpPr>
                <a:spLocks noChangeShapeType="1"/>
              </p:cNvSpPr>
              <p:nvPr/>
            </p:nvSpPr>
            <p:spPr bwMode="auto">
              <a:xfrm>
                <a:off x="2472" y="20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62" name="Freeform 935"/>
              <p:cNvSpPr>
                <a:spLocks/>
              </p:cNvSpPr>
              <p:nvPr/>
            </p:nvSpPr>
            <p:spPr bwMode="auto">
              <a:xfrm>
                <a:off x="2470" y="2015"/>
                <a:ext cx="10"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8" y="0"/>
                    </a:lnTo>
                    <a:lnTo>
                      <a:pt x="8" y="4"/>
                    </a:lnTo>
                    <a:lnTo>
                      <a:pt x="5" y="4"/>
                    </a:lnTo>
                    <a:lnTo>
                      <a:pt x="3" y="6"/>
                    </a:lnTo>
                    <a:lnTo>
                      <a:pt x="0" y="10"/>
                    </a:lnTo>
                    <a:lnTo>
                      <a:pt x="0" y="12"/>
                    </a:lnTo>
                    <a:lnTo>
                      <a:pt x="0" y="15"/>
                    </a:lnTo>
                    <a:lnTo>
                      <a:pt x="0" y="18"/>
                    </a:lnTo>
                    <a:lnTo>
                      <a:pt x="3" y="21"/>
                    </a:lnTo>
                    <a:lnTo>
                      <a:pt x="5" y="23"/>
                    </a:lnTo>
                    <a:lnTo>
                      <a:pt x="8" y="23"/>
                    </a:lnTo>
                    <a:lnTo>
                      <a:pt x="23" y="23"/>
                    </a:lnTo>
                    <a:lnTo>
                      <a:pt x="28" y="23"/>
                    </a:lnTo>
                    <a:lnTo>
                      <a:pt x="30" y="23"/>
                    </a:lnTo>
                    <a:lnTo>
                      <a:pt x="33" y="23"/>
                    </a:lnTo>
                    <a:lnTo>
                      <a:pt x="33" y="21"/>
                    </a:lnTo>
                    <a:lnTo>
                      <a:pt x="35" y="21"/>
                    </a:lnTo>
                    <a:lnTo>
                      <a:pt x="35" y="18"/>
                    </a:lnTo>
                    <a:lnTo>
                      <a:pt x="35" y="15"/>
                    </a:lnTo>
                    <a:lnTo>
                      <a:pt x="39" y="12"/>
                    </a:lnTo>
                    <a:lnTo>
                      <a:pt x="35" y="12"/>
                    </a:lnTo>
                    <a:lnTo>
                      <a:pt x="35" y="10"/>
                    </a:lnTo>
                    <a:lnTo>
                      <a:pt x="35" y="6"/>
                    </a:lnTo>
                    <a:lnTo>
                      <a:pt x="33" y="6"/>
                    </a:lnTo>
                    <a:lnTo>
                      <a:pt x="33" y="4"/>
                    </a:lnTo>
                    <a:lnTo>
                      <a:pt x="30" y="4"/>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63" name="Line 936"/>
              <p:cNvSpPr>
                <a:spLocks noChangeShapeType="1"/>
              </p:cNvSpPr>
              <p:nvPr/>
            </p:nvSpPr>
            <p:spPr bwMode="auto">
              <a:xfrm>
                <a:off x="2475" y="201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64" name="Freeform 937"/>
              <p:cNvSpPr>
                <a:spLocks/>
              </p:cNvSpPr>
              <p:nvPr/>
            </p:nvSpPr>
            <p:spPr bwMode="auto">
              <a:xfrm>
                <a:off x="2475" y="2013"/>
                <a:ext cx="4" cy="8"/>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w 17"/>
                  <a:gd name="T11" fmla="*/ 0 h 31"/>
                  <a:gd name="T12" fmla="*/ 0 w 17"/>
                  <a:gd name="T13" fmla="*/ 0 h 31"/>
                  <a:gd name="T14" fmla="*/ 0 w 17"/>
                  <a:gd name="T15" fmla="*/ 0 h 31"/>
                  <a:gd name="T16" fmla="*/ 0 w 17"/>
                  <a:gd name="T17" fmla="*/ 0 h 31"/>
                  <a:gd name="T18" fmla="*/ 0 w 17"/>
                  <a:gd name="T19" fmla="*/ 0 h 31"/>
                  <a:gd name="T20" fmla="*/ 0 w 17"/>
                  <a:gd name="T21" fmla="*/ 0 h 31"/>
                  <a:gd name="T22" fmla="*/ 0 w 17"/>
                  <a:gd name="T23" fmla="*/ 0 h 31"/>
                  <a:gd name="T24" fmla="*/ 0 w 17"/>
                  <a:gd name="T25" fmla="*/ 0 h 31"/>
                  <a:gd name="T26" fmla="*/ 0 w 17"/>
                  <a:gd name="T27" fmla="*/ 0 h 31"/>
                  <a:gd name="T28" fmla="*/ 0 w 17"/>
                  <a:gd name="T29" fmla="*/ 0 h 31"/>
                  <a:gd name="T30" fmla="*/ 0 w 17"/>
                  <a:gd name="T31" fmla="*/ 0 h 31"/>
                  <a:gd name="T32" fmla="*/ 0 w 17"/>
                  <a:gd name="T33" fmla="*/ 0 h 31"/>
                  <a:gd name="T34" fmla="*/ 0 w 17"/>
                  <a:gd name="T35" fmla="*/ 0 h 31"/>
                  <a:gd name="T36" fmla="*/ 0 w 17"/>
                  <a:gd name="T37" fmla="*/ 0 h 31"/>
                  <a:gd name="T38" fmla="*/ 0 w 17"/>
                  <a:gd name="T39" fmla="*/ 0 h 31"/>
                  <a:gd name="T40" fmla="*/ 0 w 17"/>
                  <a:gd name="T41" fmla="*/ 0 h 31"/>
                  <a:gd name="T42" fmla="*/ 0 w 17"/>
                  <a:gd name="T43" fmla="*/ 0 h 31"/>
                  <a:gd name="T44" fmla="*/ 0 w 17"/>
                  <a:gd name="T45" fmla="*/ 0 h 31"/>
                  <a:gd name="T46" fmla="*/ 0 w 17"/>
                  <a:gd name="T47" fmla="*/ 0 h 31"/>
                  <a:gd name="T48" fmla="*/ 0 w 17"/>
                  <a:gd name="T49" fmla="*/ 0 h 31"/>
                  <a:gd name="T50" fmla="*/ 0 w 17"/>
                  <a:gd name="T51" fmla="*/ 0 h 31"/>
                  <a:gd name="T52" fmla="*/ 0 w 17"/>
                  <a:gd name="T53" fmla="*/ 0 h 31"/>
                  <a:gd name="T54" fmla="*/ 0 w 17"/>
                  <a:gd name="T55" fmla="*/ 0 h 31"/>
                  <a:gd name="T56" fmla="*/ 0 w 17"/>
                  <a:gd name="T57" fmla="*/ 0 h 31"/>
                  <a:gd name="T58" fmla="*/ 0 w 17"/>
                  <a:gd name="T59" fmla="*/ 0 h 31"/>
                  <a:gd name="T60" fmla="*/ 0 w 17"/>
                  <a:gd name="T61" fmla="*/ 0 h 31"/>
                  <a:gd name="T62" fmla="*/ 0 w 17"/>
                  <a:gd name="T63" fmla="*/ 0 h 31"/>
                  <a:gd name="T64" fmla="*/ 0 w 17"/>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1">
                    <a:moveTo>
                      <a:pt x="0" y="20"/>
                    </a:moveTo>
                    <a:lnTo>
                      <a:pt x="0" y="23"/>
                    </a:lnTo>
                    <a:lnTo>
                      <a:pt x="0" y="26"/>
                    </a:lnTo>
                    <a:lnTo>
                      <a:pt x="0" y="29"/>
                    </a:lnTo>
                    <a:lnTo>
                      <a:pt x="2" y="29"/>
                    </a:lnTo>
                    <a:lnTo>
                      <a:pt x="2" y="31"/>
                    </a:lnTo>
                    <a:lnTo>
                      <a:pt x="5" y="31"/>
                    </a:lnTo>
                    <a:lnTo>
                      <a:pt x="7" y="31"/>
                    </a:lnTo>
                    <a:lnTo>
                      <a:pt x="10" y="31"/>
                    </a:lnTo>
                    <a:lnTo>
                      <a:pt x="12" y="31"/>
                    </a:lnTo>
                    <a:lnTo>
                      <a:pt x="15" y="31"/>
                    </a:lnTo>
                    <a:lnTo>
                      <a:pt x="15" y="29"/>
                    </a:lnTo>
                    <a:lnTo>
                      <a:pt x="17" y="29"/>
                    </a:lnTo>
                    <a:lnTo>
                      <a:pt x="17" y="26"/>
                    </a:lnTo>
                    <a:lnTo>
                      <a:pt x="17" y="23"/>
                    </a:lnTo>
                    <a:lnTo>
                      <a:pt x="17" y="14"/>
                    </a:lnTo>
                    <a:lnTo>
                      <a:pt x="17" y="8"/>
                    </a:lnTo>
                    <a:lnTo>
                      <a:pt x="17" y="6"/>
                    </a:lnTo>
                    <a:lnTo>
                      <a:pt x="17" y="3"/>
                    </a:lnTo>
                    <a:lnTo>
                      <a:pt x="15" y="3"/>
                    </a:lnTo>
                    <a:lnTo>
                      <a:pt x="15" y="0"/>
                    </a:lnTo>
                    <a:lnTo>
                      <a:pt x="12" y="0"/>
                    </a:lnTo>
                    <a:lnTo>
                      <a:pt x="10" y="0"/>
                    </a:lnTo>
                    <a:lnTo>
                      <a:pt x="7" y="0"/>
                    </a:lnTo>
                    <a:lnTo>
                      <a:pt x="5" y="0"/>
                    </a:lnTo>
                    <a:lnTo>
                      <a:pt x="2" y="0"/>
                    </a:lnTo>
                    <a:lnTo>
                      <a:pt x="2" y="3"/>
                    </a:lnTo>
                    <a:lnTo>
                      <a:pt x="0" y="3"/>
                    </a:lnTo>
                    <a:lnTo>
                      <a:pt x="0" y="6"/>
                    </a:lnTo>
                    <a:lnTo>
                      <a:pt x="0" y="12"/>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865" name="Line 938"/>
              <p:cNvSpPr>
                <a:spLocks noChangeShapeType="1"/>
              </p:cNvSpPr>
              <p:nvPr/>
            </p:nvSpPr>
            <p:spPr bwMode="auto">
              <a:xfrm>
                <a:off x="2477" y="201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66" name="Freeform 939"/>
              <p:cNvSpPr>
                <a:spLocks/>
              </p:cNvSpPr>
              <p:nvPr/>
            </p:nvSpPr>
            <p:spPr bwMode="auto">
              <a:xfrm>
                <a:off x="2475" y="2013"/>
                <a:ext cx="12" cy="5"/>
              </a:xfrm>
              <a:custGeom>
                <a:avLst/>
                <a:gdLst>
                  <a:gd name="T0" fmla="*/ 0 w 50"/>
                  <a:gd name="T1" fmla="*/ 0 h 20"/>
                  <a:gd name="T2" fmla="*/ 0 w 50"/>
                  <a:gd name="T3" fmla="*/ 0 h 20"/>
                  <a:gd name="T4" fmla="*/ 0 w 50"/>
                  <a:gd name="T5" fmla="*/ 0 h 20"/>
                  <a:gd name="T6" fmla="*/ 0 w 50"/>
                  <a:gd name="T7" fmla="*/ 0 h 20"/>
                  <a:gd name="T8" fmla="*/ 0 w 50"/>
                  <a:gd name="T9" fmla="*/ 0 h 20"/>
                  <a:gd name="T10" fmla="*/ 0 w 50"/>
                  <a:gd name="T11" fmla="*/ 0 h 20"/>
                  <a:gd name="T12" fmla="*/ 0 w 50"/>
                  <a:gd name="T13" fmla="*/ 0 h 20"/>
                  <a:gd name="T14" fmla="*/ 0 w 50"/>
                  <a:gd name="T15" fmla="*/ 0 h 20"/>
                  <a:gd name="T16" fmla="*/ 0 w 50"/>
                  <a:gd name="T17" fmla="*/ 0 h 20"/>
                  <a:gd name="T18" fmla="*/ 0 w 50"/>
                  <a:gd name="T19" fmla="*/ 0 h 20"/>
                  <a:gd name="T20" fmla="*/ 0 w 50"/>
                  <a:gd name="T21" fmla="*/ 0 h 20"/>
                  <a:gd name="T22" fmla="*/ 0 w 50"/>
                  <a:gd name="T23" fmla="*/ 0 h 20"/>
                  <a:gd name="T24" fmla="*/ 0 w 50"/>
                  <a:gd name="T25" fmla="*/ 0 h 20"/>
                  <a:gd name="T26" fmla="*/ 0 w 50"/>
                  <a:gd name="T27" fmla="*/ 0 h 20"/>
                  <a:gd name="T28" fmla="*/ 0 w 50"/>
                  <a:gd name="T29" fmla="*/ 0 h 20"/>
                  <a:gd name="T30" fmla="*/ 0 w 50"/>
                  <a:gd name="T31" fmla="*/ 0 h 20"/>
                  <a:gd name="T32" fmla="*/ 0 w 50"/>
                  <a:gd name="T33" fmla="*/ 0 h 20"/>
                  <a:gd name="T34" fmla="*/ 0 w 50"/>
                  <a:gd name="T35" fmla="*/ 0 h 20"/>
                  <a:gd name="T36" fmla="*/ 0 w 50"/>
                  <a:gd name="T37" fmla="*/ 0 h 20"/>
                  <a:gd name="T38" fmla="*/ 0 w 50"/>
                  <a:gd name="T39" fmla="*/ 0 h 20"/>
                  <a:gd name="T40" fmla="*/ 0 w 50"/>
                  <a:gd name="T41" fmla="*/ 0 h 20"/>
                  <a:gd name="T42" fmla="*/ 0 w 50"/>
                  <a:gd name="T43" fmla="*/ 0 h 20"/>
                  <a:gd name="T44" fmla="*/ 0 w 50"/>
                  <a:gd name="T45" fmla="*/ 0 h 20"/>
                  <a:gd name="T46" fmla="*/ 0 w 50"/>
                  <a:gd name="T47" fmla="*/ 0 h 20"/>
                  <a:gd name="T48" fmla="*/ 0 w 50"/>
                  <a:gd name="T49" fmla="*/ 0 h 20"/>
                  <a:gd name="T50" fmla="*/ 0 w 50"/>
                  <a:gd name="T51" fmla="*/ 0 h 20"/>
                  <a:gd name="T52" fmla="*/ 0 w 50"/>
                  <a:gd name="T53" fmla="*/ 0 h 20"/>
                  <a:gd name="T54" fmla="*/ 0 w 50"/>
                  <a:gd name="T55" fmla="*/ 0 h 20"/>
                  <a:gd name="T56" fmla="*/ 0 w 50"/>
                  <a:gd name="T57" fmla="*/ 0 h 20"/>
                  <a:gd name="T58" fmla="*/ 0 w 50"/>
                  <a:gd name="T59" fmla="*/ 0 h 20"/>
                  <a:gd name="T60" fmla="*/ 0 w 50"/>
                  <a:gd name="T61" fmla="*/ 0 h 20"/>
                  <a:gd name="T62" fmla="*/ 0 w 50"/>
                  <a:gd name="T63" fmla="*/ 0 h 20"/>
                  <a:gd name="T64" fmla="*/ 0 w 50"/>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 h="20">
                    <a:moveTo>
                      <a:pt x="10" y="0"/>
                    </a:moveTo>
                    <a:lnTo>
                      <a:pt x="7" y="0"/>
                    </a:lnTo>
                    <a:lnTo>
                      <a:pt x="5" y="0"/>
                    </a:lnTo>
                    <a:lnTo>
                      <a:pt x="2" y="0"/>
                    </a:lnTo>
                    <a:lnTo>
                      <a:pt x="2" y="3"/>
                    </a:lnTo>
                    <a:lnTo>
                      <a:pt x="0" y="3"/>
                    </a:lnTo>
                    <a:lnTo>
                      <a:pt x="0" y="6"/>
                    </a:lnTo>
                    <a:lnTo>
                      <a:pt x="0" y="8"/>
                    </a:lnTo>
                    <a:lnTo>
                      <a:pt x="0" y="12"/>
                    </a:lnTo>
                    <a:lnTo>
                      <a:pt x="0" y="14"/>
                    </a:lnTo>
                    <a:lnTo>
                      <a:pt x="0" y="18"/>
                    </a:lnTo>
                    <a:lnTo>
                      <a:pt x="2" y="18"/>
                    </a:lnTo>
                    <a:lnTo>
                      <a:pt x="2" y="20"/>
                    </a:lnTo>
                    <a:lnTo>
                      <a:pt x="5" y="20"/>
                    </a:lnTo>
                    <a:lnTo>
                      <a:pt x="7" y="20"/>
                    </a:lnTo>
                    <a:lnTo>
                      <a:pt x="38" y="20"/>
                    </a:lnTo>
                    <a:lnTo>
                      <a:pt x="43" y="20"/>
                    </a:lnTo>
                    <a:lnTo>
                      <a:pt x="46" y="20"/>
                    </a:lnTo>
                    <a:lnTo>
                      <a:pt x="48" y="20"/>
                    </a:lnTo>
                    <a:lnTo>
                      <a:pt x="48" y="18"/>
                    </a:lnTo>
                    <a:lnTo>
                      <a:pt x="50" y="18"/>
                    </a:lnTo>
                    <a:lnTo>
                      <a:pt x="50" y="14"/>
                    </a:lnTo>
                    <a:lnTo>
                      <a:pt x="50" y="12"/>
                    </a:lnTo>
                    <a:lnTo>
                      <a:pt x="50" y="8"/>
                    </a:lnTo>
                    <a:lnTo>
                      <a:pt x="50" y="6"/>
                    </a:lnTo>
                    <a:lnTo>
                      <a:pt x="50" y="3"/>
                    </a:lnTo>
                    <a:lnTo>
                      <a:pt x="48" y="3"/>
                    </a:lnTo>
                    <a:lnTo>
                      <a:pt x="48" y="0"/>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67" name="Line 940"/>
              <p:cNvSpPr>
                <a:spLocks noChangeShapeType="1"/>
              </p:cNvSpPr>
              <p:nvPr/>
            </p:nvSpPr>
            <p:spPr bwMode="auto">
              <a:xfrm>
                <a:off x="2482" y="20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68" name="Freeform 941"/>
              <p:cNvSpPr>
                <a:spLocks/>
              </p:cNvSpPr>
              <p:nvPr/>
            </p:nvSpPr>
            <p:spPr bwMode="auto">
              <a:xfrm>
                <a:off x="2482" y="2008"/>
                <a:ext cx="5" cy="11"/>
              </a:xfrm>
              <a:custGeom>
                <a:avLst/>
                <a:gdLst>
                  <a:gd name="T0" fmla="*/ 0 w 19"/>
                  <a:gd name="T1" fmla="*/ 0 h 45"/>
                  <a:gd name="T2" fmla="*/ 0 w 19"/>
                  <a:gd name="T3" fmla="*/ 0 h 45"/>
                  <a:gd name="T4" fmla="*/ 0 w 19"/>
                  <a:gd name="T5" fmla="*/ 0 h 45"/>
                  <a:gd name="T6" fmla="*/ 0 w 19"/>
                  <a:gd name="T7" fmla="*/ 0 h 45"/>
                  <a:gd name="T8" fmla="*/ 0 w 19"/>
                  <a:gd name="T9" fmla="*/ 0 h 45"/>
                  <a:gd name="T10" fmla="*/ 0 w 19"/>
                  <a:gd name="T11" fmla="*/ 0 h 45"/>
                  <a:gd name="T12" fmla="*/ 0 w 19"/>
                  <a:gd name="T13" fmla="*/ 0 h 45"/>
                  <a:gd name="T14" fmla="*/ 0 w 19"/>
                  <a:gd name="T15" fmla="*/ 0 h 45"/>
                  <a:gd name="T16" fmla="*/ 0 w 19"/>
                  <a:gd name="T17" fmla="*/ 0 h 45"/>
                  <a:gd name="T18" fmla="*/ 0 w 19"/>
                  <a:gd name="T19" fmla="*/ 0 h 45"/>
                  <a:gd name="T20" fmla="*/ 0 w 19"/>
                  <a:gd name="T21" fmla="*/ 0 h 45"/>
                  <a:gd name="T22" fmla="*/ 0 w 19"/>
                  <a:gd name="T23" fmla="*/ 0 h 45"/>
                  <a:gd name="T24" fmla="*/ 0 w 19"/>
                  <a:gd name="T25" fmla="*/ 0 h 45"/>
                  <a:gd name="T26" fmla="*/ 0 w 19"/>
                  <a:gd name="T27" fmla="*/ 0 h 45"/>
                  <a:gd name="T28" fmla="*/ 0 w 19"/>
                  <a:gd name="T29" fmla="*/ 0 h 45"/>
                  <a:gd name="T30" fmla="*/ 0 w 19"/>
                  <a:gd name="T31" fmla="*/ 0 h 45"/>
                  <a:gd name="T32" fmla="*/ 0 w 19"/>
                  <a:gd name="T33" fmla="*/ 0 h 45"/>
                  <a:gd name="T34" fmla="*/ 0 w 19"/>
                  <a:gd name="T35" fmla="*/ 0 h 45"/>
                  <a:gd name="T36" fmla="*/ 0 w 19"/>
                  <a:gd name="T37" fmla="*/ 0 h 45"/>
                  <a:gd name="T38" fmla="*/ 0 w 19"/>
                  <a:gd name="T39" fmla="*/ 0 h 45"/>
                  <a:gd name="T40" fmla="*/ 0 w 19"/>
                  <a:gd name="T41" fmla="*/ 0 h 45"/>
                  <a:gd name="T42" fmla="*/ 0 w 19"/>
                  <a:gd name="T43" fmla="*/ 0 h 45"/>
                  <a:gd name="T44" fmla="*/ 0 w 19"/>
                  <a:gd name="T45" fmla="*/ 0 h 45"/>
                  <a:gd name="T46" fmla="*/ 0 w 19"/>
                  <a:gd name="T47" fmla="*/ 0 h 45"/>
                  <a:gd name="T48" fmla="*/ 0 w 19"/>
                  <a:gd name="T49" fmla="*/ 0 h 45"/>
                  <a:gd name="T50" fmla="*/ 0 w 19"/>
                  <a:gd name="T51" fmla="*/ 0 h 45"/>
                  <a:gd name="T52" fmla="*/ 0 w 19"/>
                  <a:gd name="T53" fmla="*/ 0 h 45"/>
                  <a:gd name="T54" fmla="*/ 0 w 19"/>
                  <a:gd name="T55" fmla="*/ 0 h 45"/>
                  <a:gd name="T56" fmla="*/ 0 w 19"/>
                  <a:gd name="T57" fmla="*/ 0 h 45"/>
                  <a:gd name="T58" fmla="*/ 0 w 19"/>
                  <a:gd name="T59" fmla="*/ 0 h 45"/>
                  <a:gd name="T60" fmla="*/ 0 w 19"/>
                  <a:gd name="T61" fmla="*/ 0 h 45"/>
                  <a:gd name="T62" fmla="*/ 0 w 19"/>
                  <a:gd name="T63" fmla="*/ 0 h 45"/>
                  <a:gd name="T64" fmla="*/ 0 w 19"/>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5">
                    <a:moveTo>
                      <a:pt x="0" y="34"/>
                    </a:moveTo>
                    <a:lnTo>
                      <a:pt x="0" y="34"/>
                    </a:lnTo>
                    <a:lnTo>
                      <a:pt x="2" y="36"/>
                    </a:lnTo>
                    <a:lnTo>
                      <a:pt x="2" y="40"/>
                    </a:lnTo>
                    <a:lnTo>
                      <a:pt x="5" y="40"/>
                    </a:lnTo>
                    <a:lnTo>
                      <a:pt x="5" y="42"/>
                    </a:lnTo>
                    <a:lnTo>
                      <a:pt x="7" y="42"/>
                    </a:lnTo>
                    <a:lnTo>
                      <a:pt x="10" y="42"/>
                    </a:lnTo>
                    <a:lnTo>
                      <a:pt x="10" y="45"/>
                    </a:lnTo>
                    <a:lnTo>
                      <a:pt x="12" y="42"/>
                    </a:lnTo>
                    <a:lnTo>
                      <a:pt x="15" y="42"/>
                    </a:lnTo>
                    <a:lnTo>
                      <a:pt x="17" y="42"/>
                    </a:lnTo>
                    <a:lnTo>
                      <a:pt x="17" y="40"/>
                    </a:lnTo>
                    <a:lnTo>
                      <a:pt x="19" y="40"/>
                    </a:lnTo>
                    <a:lnTo>
                      <a:pt x="19" y="36"/>
                    </a:lnTo>
                    <a:lnTo>
                      <a:pt x="19" y="34"/>
                    </a:lnTo>
                    <a:lnTo>
                      <a:pt x="19" y="13"/>
                    </a:lnTo>
                    <a:lnTo>
                      <a:pt x="19" y="8"/>
                    </a:lnTo>
                    <a:lnTo>
                      <a:pt x="19" y="5"/>
                    </a:lnTo>
                    <a:lnTo>
                      <a:pt x="19" y="2"/>
                    </a:lnTo>
                    <a:lnTo>
                      <a:pt x="17" y="2"/>
                    </a:lnTo>
                    <a:lnTo>
                      <a:pt x="17" y="0"/>
                    </a:lnTo>
                    <a:lnTo>
                      <a:pt x="15" y="0"/>
                    </a:lnTo>
                    <a:lnTo>
                      <a:pt x="12" y="0"/>
                    </a:lnTo>
                    <a:lnTo>
                      <a:pt x="10" y="0"/>
                    </a:lnTo>
                    <a:lnTo>
                      <a:pt x="7" y="0"/>
                    </a:lnTo>
                    <a:lnTo>
                      <a:pt x="5" y="0"/>
                    </a:lnTo>
                    <a:lnTo>
                      <a:pt x="5" y="2"/>
                    </a:lnTo>
                    <a:lnTo>
                      <a:pt x="2" y="2"/>
                    </a:lnTo>
                    <a:lnTo>
                      <a:pt x="2" y="5"/>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869" name="Line 942"/>
              <p:cNvSpPr>
                <a:spLocks noChangeShapeType="1"/>
              </p:cNvSpPr>
              <p:nvPr/>
            </p:nvSpPr>
            <p:spPr bwMode="auto">
              <a:xfrm>
                <a:off x="2485" y="20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70" name="Freeform 943"/>
              <p:cNvSpPr>
                <a:spLocks/>
              </p:cNvSpPr>
              <p:nvPr/>
            </p:nvSpPr>
            <p:spPr bwMode="auto">
              <a:xfrm>
                <a:off x="2482" y="2008"/>
                <a:ext cx="10" cy="5"/>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10" y="0"/>
                    </a:lnTo>
                    <a:lnTo>
                      <a:pt x="7" y="0"/>
                    </a:lnTo>
                    <a:lnTo>
                      <a:pt x="5" y="0"/>
                    </a:lnTo>
                    <a:lnTo>
                      <a:pt x="5" y="2"/>
                    </a:lnTo>
                    <a:lnTo>
                      <a:pt x="2" y="2"/>
                    </a:lnTo>
                    <a:lnTo>
                      <a:pt x="2" y="5"/>
                    </a:lnTo>
                    <a:lnTo>
                      <a:pt x="0" y="8"/>
                    </a:lnTo>
                    <a:lnTo>
                      <a:pt x="0" y="11"/>
                    </a:lnTo>
                    <a:lnTo>
                      <a:pt x="2" y="13"/>
                    </a:lnTo>
                    <a:lnTo>
                      <a:pt x="2" y="17"/>
                    </a:lnTo>
                    <a:lnTo>
                      <a:pt x="5" y="19"/>
                    </a:lnTo>
                    <a:lnTo>
                      <a:pt x="7" y="19"/>
                    </a:lnTo>
                    <a:lnTo>
                      <a:pt x="10" y="22"/>
                    </a:lnTo>
                    <a:lnTo>
                      <a:pt x="24" y="22"/>
                    </a:lnTo>
                    <a:lnTo>
                      <a:pt x="29" y="22"/>
                    </a:lnTo>
                    <a:lnTo>
                      <a:pt x="29" y="19"/>
                    </a:lnTo>
                    <a:lnTo>
                      <a:pt x="32" y="19"/>
                    </a:lnTo>
                    <a:lnTo>
                      <a:pt x="34" y="19"/>
                    </a:lnTo>
                    <a:lnTo>
                      <a:pt x="34" y="17"/>
                    </a:lnTo>
                    <a:lnTo>
                      <a:pt x="37" y="13"/>
                    </a:lnTo>
                    <a:lnTo>
                      <a:pt x="37" y="11"/>
                    </a:lnTo>
                    <a:lnTo>
                      <a:pt x="37" y="8"/>
                    </a:lnTo>
                    <a:lnTo>
                      <a:pt x="37" y="5"/>
                    </a:lnTo>
                    <a:lnTo>
                      <a:pt x="34" y="2"/>
                    </a:lnTo>
                    <a:lnTo>
                      <a:pt x="32" y="0"/>
                    </a:lnTo>
                    <a:lnTo>
                      <a:pt x="29"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71" name="Line 944"/>
              <p:cNvSpPr>
                <a:spLocks noChangeShapeType="1"/>
              </p:cNvSpPr>
              <p:nvPr/>
            </p:nvSpPr>
            <p:spPr bwMode="auto">
              <a:xfrm>
                <a:off x="2487" y="20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72" name="Freeform 945"/>
              <p:cNvSpPr>
                <a:spLocks/>
              </p:cNvSpPr>
              <p:nvPr/>
            </p:nvSpPr>
            <p:spPr bwMode="auto">
              <a:xfrm>
                <a:off x="2487" y="2005"/>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0" y="29"/>
                    </a:lnTo>
                    <a:lnTo>
                      <a:pt x="2" y="31"/>
                    </a:lnTo>
                    <a:lnTo>
                      <a:pt x="5" y="31"/>
                    </a:lnTo>
                    <a:lnTo>
                      <a:pt x="7" y="34"/>
                    </a:lnTo>
                    <a:lnTo>
                      <a:pt x="10" y="34"/>
                    </a:lnTo>
                    <a:lnTo>
                      <a:pt x="12" y="34"/>
                    </a:lnTo>
                    <a:lnTo>
                      <a:pt x="12" y="31"/>
                    </a:lnTo>
                    <a:lnTo>
                      <a:pt x="15" y="31"/>
                    </a:lnTo>
                    <a:lnTo>
                      <a:pt x="17" y="31"/>
                    </a:lnTo>
                    <a:lnTo>
                      <a:pt x="17" y="29"/>
                    </a:lnTo>
                    <a:lnTo>
                      <a:pt x="20" y="25"/>
                    </a:lnTo>
                    <a:lnTo>
                      <a:pt x="20" y="23"/>
                    </a:lnTo>
                    <a:lnTo>
                      <a:pt x="20" y="14"/>
                    </a:lnTo>
                    <a:lnTo>
                      <a:pt x="20" y="8"/>
                    </a:lnTo>
                    <a:lnTo>
                      <a:pt x="20" y="6"/>
                    </a:lnTo>
                    <a:lnTo>
                      <a:pt x="17" y="6"/>
                    </a:lnTo>
                    <a:lnTo>
                      <a:pt x="17" y="2"/>
                    </a:lnTo>
                    <a:lnTo>
                      <a:pt x="15" y="2"/>
                    </a:lnTo>
                    <a:lnTo>
                      <a:pt x="12" y="0"/>
                    </a:lnTo>
                    <a:lnTo>
                      <a:pt x="10" y="0"/>
                    </a:lnTo>
                    <a:lnTo>
                      <a:pt x="7" y="0"/>
                    </a:lnTo>
                    <a:lnTo>
                      <a:pt x="5" y="0"/>
                    </a:lnTo>
                    <a:lnTo>
                      <a:pt x="5" y="2"/>
                    </a:lnTo>
                    <a:lnTo>
                      <a:pt x="2"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73" name="Line 946"/>
              <p:cNvSpPr>
                <a:spLocks noChangeShapeType="1"/>
              </p:cNvSpPr>
              <p:nvPr/>
            </p:nvSpPr>
            <p:spPr bwMode="auto">
              <a:xfrm>
                <a:off x="2489" y="200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74" name="Freeform 947"/>
              <p:cNvSpPr>
                <a:spLocks/>
              </p:cNvSpPr>
              <p:nvPr/>
            </p:nvSpPr>
            <p:spPr bwMode="auto">
              <a:xfrm>
                <a:off x="2487" y="2005"/>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0"/>
                    </a:lnTo>
                    <a:lnTo>
                      <a:pt x="5" y="2"/>
                    </a:lnTo>
                    <a:lnTo>
                      <a:pt x="2" y="2"/>
                    </a:lnTo>
                    <a:lnTo>
                      <a:pt x="0" y="6"/>
                    </a:lnTo>
                    <a:lnTo>
                      <a:pt x="0" y="8"/>
                    </a:lnTo>
                    <a:lnTo>
                      <a:pt x="0" y="12"/>
                    </a:lnTo>
                    <a:lnTo>
                      <a:pt x="0" y="14"/>
                    </a:lnTo>
                    <a:lnTo>
                      <a:pt x="0" y="17"/>
                    </a:lnTo>
                    <a:lnTo>
                      <a:pt x="2" y="20"/>
                    </a:lnTo>
                    <a:lnTo>
                      <a:pt x="5" y="20"/>
                    </a:lnTo>
                    <a:lnTo>
                      <a:pt x="5" y="23"/>
                    </a:lnTo>
                    <a:lnTo>
                      <a:pt x="7" y="23"/>
                    </a:lnTo>
                    <a:lnTo>
                      <a:pt x="38" y="23"/>
                    </a:lnTo>
                    <a:lnTo>
                      <a:pt x="43" y="23"/>
                    </a:lnTo>
                    <a:lnTo>
                      <a:pt x="46" y="23"/>
                    </a:lnTo>
                    <a:lnTo>
                      <a:pt x="48" y="20"/>
                    </a:lnTo>
                    <a:lnTo>
                      <a:pt x="51" y="20"/>
                    </a:lnTo>
                    <a:lnTo>
                      <a:pt x="51" y="17"/>
                    </a:lnTo>
                    <a:lnTo>
                      <a:pt x="51" y="14"/>
                    </a:lnTo>
                    <a:lnTo>
                      <a:pt x="53" y="14"/>
                    </a:lnTo>
                    <a:lnTo>
                      <a:pt x="53" y="12"/>
                    </a:lnTo>
                    <a:lnTo>
                      <a:pt x="53" y="8"/>
                    </a:lnTo>
                    <a:lnTo>
                      <a:pt x="51" y="6"/>
                    </a:lnTo>
                    <a:lnTo>
                      <a:pt x="51" y="2"/>
                    </a:lnTo>
                    <a:lnTo>
                      <a:pt x="48" y="2"/>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75" name="Line 948"/>
              <p:cNvSpPr>
                <a:spLocks noChangeShapeType="1"/>
              </p:cNvSpPr>
              <p:nvPr/>
            </p:nvSpPr>
            <p:spPr bwMode="auto">
              <a:xfrm>
                <a:off x="2495" y="20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76" name="Freeform 949"/>
              <p:cNvSpPr>
                <a:spLocks/>
              </p:cNvSpPr>
              <p:nvPr/>
            </p:nvSpPr>
            <p:spPr bwMode="auto">
              <a:xfrm>
                <a:off x="2495" y="2002"/>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8"/>
                    </a:lnTo>
                    <a:lnTo>
                      <a:pt x="3" y="31"/>
                    </a:lnTo>
                    <a:lnTo>
                      <a:pt x="5" y="34"/>
                    </a:lnTo>
                    <a:lnTo>
                      <a:pt x="8" y="34"/>
                    </a:lnTo>
                    <a:lnTo>
                      <a:pt x="10" y="34"/>
                    </a:lnTo>
                    <a:lnTo>
                      <a:pt x="13" y="34"/>
                    </a:lnTo>
                    <a:lnTo>
                      <a:pt x="15" y="31"/>
                    </a:lnTo>
                    <a:lnTo>
                      <a:pt x="18" y="31"/>
                    </a:lnTo>
                    <a:lnTo>
                      <a:pt x="18" y="28"/>
                    </a:lnTo>
                    <a:lnTo>
                      <a:pt x="18" y="25"/>
                    </a:lnTo>
                    <a:lnTo>
                      <a:pt x="20" y="25"/>
                    </a:lnTo>
                    <a:lnTo>
                      <a:pt x="20" y="17"/>
                    </a:lnTo>
                    <a:lnTo>
                      <a:pt x="20" y="8"/>
                    </a:lnTo>
                    <a:lnTo>
                      <a:pt x="18" y="5"/>
                    </a:lnTo>
                    <a:lnTo>
                      <a:pt x="18" y="3"/>
                    </a:lnTo>
                    <a:lnTo>
                      <a:pt x="15" y="3"/>
                    </a:lnTo>
                    <a:lnTo>
                      <a:pt x="13" y="0"/>
                    </a:lnTo>
                    <a:lnTo>
                      <a:pt x="10" y="0"/>
                    </a:lnTo>
                    <a:lnTo>
                      <a:pt x="8" y="0"/>
                    </a:lnTo>
                    <a:lnTo>
                      <a:pt x="5" y="0"/>
                    </a:lnTo>
                    <a:lnTo>
                      <a:pt x="3" y="3"/>
                    </a:lnTo>
                    <a:lnTo>
                      <a:pt x="0"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77" name="Line 950"/>
              <p:cNvSpPr>
                <a:spLocks noChangeShapeType="1"/>
              </p:cNvSpPr>
              <p:nvPr/>
            </p:nvSpPr>
            <p:spPr bwMode="auto">
              <a:xfrm>
                <a:off x="2497" y="200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78" name="Freeform 951"/>
              <p:cNvSpPr>
                <a:spLocks/>
              </p:cNvSpPr>
              <p:nvPr/>
            </p:nvSpPr>
            <p:spPr bwMode="auto">
              <a:xfrm>
                <a:off x="2495" y="2002"/>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5" y="0"/>
                    </a:lnTo>
                    <a:lnTo>
                      <a:pt x="3" y="3"/>
                    </a:lnTo>
                    <a:lnTo>
                      <a:pt x="0" y="5"/>
                    </a:lnTo>
                    <a:lnTo>
                      <a:pt x="0" y="8"/>
                    </a:lnTo>
                    <a:lnTo>
                      <a:pt x="0" y="11"/>
                    </a:lnTo>
                    <a:lnTo>
                      <a:pt x="0" y="13"/>
                    </a:lnTo>
                    <a:lnTo>
                      <a:pt x="0" y="17"/>
                    </a:lnTo>
                    <a:lnTo>
                      <a:pt x="3" y="19"/>
                    </a:lnTo>
                    <a:lnTo>
                      <a:pt x="5" y="23"/>
                    </a:lnTo>
                    <a:lnTo>
                      <a:pt x="8" y="23"/>
                    </a:lnTo>
                    <a:lnTo>
                      <a:pt x="23" y="23"/>
                    </a:lnTo>
                    <a:lnTo>
                      <a:pt x="28" y="23"/>
                    </a:lnTo>
                    <a:lnTo>
                      <a:pt x="30" y="23"/>
                    </a:lnTo>
                    <a:lnTo>
                      <a:pt x="30" y="19"/>
                    </a:lnTo>
                    <a:lnTo>
                      <a:pt x="33" y="19"/>
                    </a:lnTo>
                    <a:lnTo>
                      <a:pt x="33" y="17"/>
                    </a:lnTo>
                    <a:lnTo>
                      <a:pt x="35" y="13"/>
                    </a:lnTo>
                    <a:lnTo>
                      <a:pt x="35" y="11"/>
                    </a:lnTo>
                    <a:lnTo>
                      <a:pt x="35" y="8"/>
                    </a:lnTo>
                    <a:lnTo>
                      <a:pt x="35" y="5"/>
                    </a:lnTo>
                    <a:lnTo>
                      <a:pt x="33" y="5"/>
                    </a:lnTo>
                    <a:lnTo>
                      <a:pt x="33" y="3"/>
                    </a:lnTo>
                    <a:lnTo>
                      <a:pt x="30"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79" name="Line 952"/>
              <p:cNvSpPr>
                <a:spLocks noChangeShapeType="1"/>
              </p:cNvSpPr>
              <p:nvPr/>
            </p:nvSpPr>
            <p:spPr bwMode="auto">
              <a:xfrm>
                <a:off x="2498" y="200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80" name="Freeform 953"/>
              <p:cNvSpPr>
                <a:spLocks/>
              </p:cNvSpPr>
              <p:nvPr/>
            </p:nvSpPr>
            <p:spPr bwMode="auto">
              <a:xfrm>
                <a:off x="2498" y="1999"/>
                <a:ext cx="6" cy="9"/>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5"/>
                    </a:lnTo>
                    <a:lnTo>
                      <a:pt x="3" y="29"/>
                    </a:lnTo>
                    <a:lnTo>
                      <a:pt x="3" y="31"/>
                    </a:lnTo>
                    <a:lnTo>
                      <a:pt x="5" y="31"/>
                    </a:lnTo>
                    <a:lnTo>
                      <a:pt x="8" y="35"/>
                    </a:lnTo>
                    <a:lnTo>
                      <a:pt x="10" y="35"/>
                    </a:lnTo>
                    <a:lnTo>
                      <a:pt x="13" y="35"/>
                    </a:lnTo>
                    <a:lnTo>
                      <a:pt x="15" y="35"/>
                    </a:lnTo>
                    <a:lnTo>
                      <a:pt x="15" y="31"/>
                    </a:lnTo>
                    <a:lnTo>
                      <a:pt x="18" y="31"/>
                    </a:lnTo>
                    <a:lnTo>
                      <a:pt x="18" y="29"/>
                    </a:lnTo>
                    <a:lnTo>
                      <a:pt x="20" y="25"/>
                    </a:lnTo>
                    <a:lnTo>
                      <a:pt x="20" y="17"/>
                    </a:lnTo>
                    <a:lnTo>
                      <a:pt x="20" y="9"/>
                    </a:lnTo>
                    <a:lnTo>
                      <a:pt x="18" y="6"/>
                    </a:lnTo>
                    <a:lnTo>
                      <a:pt x="18" y="4"/>
                    </a:lnTo>
                    <a:lnTo>
                      <a:pt x="15" y="4"/>
                    </a:lnTo>
                    <a:lnTo>
                      <a:pt x="15" y="0"/>
                    </a:lnTo>
                    <a:lnTo>
                      <a:pt x="13" y="0"/>
                    </a:lnTo>
                    <a:lnTo>
                      <a:pt x="10" y="0"/>
                    </a:lnTo>
                    <a:lnTo>
                      <a:pt x="8" y="0"/>
                    </a:lnTo>
                    <a:lnTo>
                      <a:pt x="5" y="4"/>
                    </a:lnTo>
                    <a:lnTo>
                      <a:pt x="3" y="4"/>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881" name="Line 954"/>
              <p:cNvSpPr>
                <a:spLocks noChangeShapeType="1"/>
              </p:cNvSpPr>
              <p:nvPr/>
            </p:nvSpPr>
            <p:spPr bwMode="auto">
              <a:xfrm>
                <a:off x="2501" y="199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82" name="Freeform 955"/>
              <p:cNvSpPr>
                <a:spLocks/>
              </p:cNvSpPr>
              <p:nvPr/>
            </p:nvSpPr>
            <p:spPr bwMode="auto">
              <a:xfrm>
                <a:off x="2498" y="1999"/>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8" y="0"/>
                    </a:lnTo>
                    <a:lnTo>
                      <a:pt x="5" y="4"/>
                    </a:lnTo>
                    <a:lnTo>
                      <a:pt x="3" y="4"/>
                    </a:lnTo>
                    <a:lnTo>
                      <a:pt x="3" y="6"/>
                    </a:lnTo>
                    <a:lnTo>
                      <a:pt x="0" y="9"/>
                    </a:lnTo>
                    <a:lnTo>
                      <a:pt x="0" y="12"/>
                    </a:lnTo>
                    <a:lnTo>
                      <a:pt x="0" y="15"/>
                    </a:lnTo>
                    <a:lnTo>
                      <a:pt x="0" y="17"/>
                    </a:lnTo>
                    <a:lnTo>
                      <a:pt x="3" y="17"/>
                    </a:lnTo>
                    <a:lnTo>
                      <a:pt x="3" y="20"/>
                    </a:lnTo>
                    <a:lnTo>
                      <a:pt x="5" y="20"/>
                    </a:lnTo>
                    <a:lnTo>
                      <a:pt x="8" y="23"/>
                    </a:lnTo>
                    <a:lnTo>
                      <a:pt x="23" y="23"/>
                    </a:lnTo>
                    <a:lnTo>
                      <a:pt x="27" y="23"/>
                    </a:lnTo>
                    <a:lnTo>
                      <a:pt x="30" y="23"/>
                    </a:lnTo>
                    <a:lnTo>
                      <a:pt x="33" y="20"/>
                    </a:lnTo>
                    <a:lnTo>
                      <a:pt x="36" y="17"/>
                    </a:lnTo>
                    <a:lnTo>
                      <a:pt x="36" y="15"/>
                    </a:lnTo>
                    <a:lnTo>
                      <a:pt x="38" y="12"/>
                    </a:lnTo>
                    <a:lnTo>
                      <a:pt x="36" y="9"/>
                    </a:lnTo>
                    <a:lnTo>
                      <a:pt x="36" y="6"/>
                    </a:lnTo>
                    <a:lnTo>
                      <a:pt x="33"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83" name="Line 956"/>
              <p:cNvSpPr>
                <a:spLocks noChangeShapeType="1"/>
              </p:cNvSpPr>
              <p:nvPr/>
            </p:nvSpPr>
            <p:spPr bwMode="auto">
              <a:xfrm>
                <a:off x="2503" y="200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84" name="Freeform 957"/>
              <p:cNvSpPr>
                <a:spLocks/>
              </p:cNvSpPr>
              <p:nvPr/>
            </p:nvSpPr>
            <p:spPr bwMode="auto">
              <a:xfrm>
                <a:off x="2503" y="1993"/>
                <a:ext cx="4" cy="12"/>
              </a:xfrm>
              <a:custGeom>
                <a:avLst/>
                <a:gdLst>
                  <a:gd name="T0" fmla="*/ 0 w 18"/>
                  <a:gd name="T1" fmla="*/ 0 h 45"/>
                  <a:gd name="T2" fmla="*/ 0 w 18"/>
                  <a:gd name="T3" fmla="*/ 0 h 45"/>
                  <a:gd name="T4" fmla="*/ 0 w 18"/>
                  <a:gd name="T5" fmla="*/ 0 h 45"/>
                  <a:gd name="T6" fmla="*/ 0 w 18"/>
                  <a:gd name="T7" fmla="*/ 0 h 45"/>
                  <a:gd name="T8" fmla="*/ 0 w 18"/>
                  <a:gd name="T9" fmla="*/ 0 h 45"/>
                  <a:gd name="T10" fmla="*/ 0 w 18"/>
                  <a:gd name="T11" fmla="*/ 0 h 45"/>
                  <a:gd name="T12" fmla="*/ 0 w 18"/>
                  <a:gd name="T13" fmla="*/ 0 h 45"/>
                  <a:gd name="T14" fmla="*/ 0 w 18"/>
                  <a:gd name="T15" fmla="*/ 0 h 45"/>
                  <a:gd name="T16" fmla="*/ 0 w 18"/>
                  <a:gd name="T17" fmla="*/ 0 h 45"/>
                  <a:gd name="T18" fmla="*/ 0 w 18"/>
                  <a:gd name="T19" fmla="*/ 0 h 45"/>
                  <a:gd name="T20" fmla="*/ 0 w 18"/>
                  <a:gd name="T21" fmla="*/ 0 h 45"/>
                  <a:gd name="T22" fmla="*/ 0 w 18"/>
                  <a:gd name="T23" fmla="*/ 0 h 45"/>
                  <a:gd name="T24" fmla="*/ 0 w 18"/>
                  <a:gd name="T25" fmla="*/ 0 h 45"/>
                  <a:gd name="T26" fmla="*/ 0 w 18"/>
                  <a:gd name="T27" fmla="*/ 0 h 45"/>
                  <a:gd name="T28" fmla="*/ 0 w 18"/>
                  <a:gd name="T29" fmla="*/ 0 h 45"/>
                  <a:gd name="T30" fmla="*/ 0 w 18"/>
                  <a:gd name="T31" fmla="*/ 0 h 45"/>
                  <a:gd name="T32" fmla="*/ 0 w 18"/>
                  <a:gd name="T33" fmla="*/ 0 h 45"/>
                  <a:gd name="T34" fmla="*/ 0 w 18"/>
                  <a:gd name="T35" fmla="*/ 0 h 45"/>
                  <a:gd name="T36" fmla="*/ 0 w 18"/>
                  <a:gd name="T37" fmla="*/ 0 h 45"/>
                  <a:gd name="T38" fmla="*/ 0 w 18"/>
                  <a:gd name="T39" fmla="*/ 0 h 45"/>
                  <a:gd name="T40" fmla="*/ 0 w 18"/>
                  <a:gd name="T41" fmla="*/ 0 h 45"/>
                  <a:gd name="T42" fmla="*/ 0 w 18"/>
                  <a:gd name="T43" fmla="*/ 0 h 45"/>
                  <a:gd name="T44" fmla="*/ 0 w 18"/>
                  <a:gd name="T45" fmla="*/ 0 h 45"/>
                  <a:gd name="T46" fmla="*/ 0 w 18"/>
                  <a:gd name="T47" fmla="*/ 0 h 45"/>
                  <a:gd name="T48" fmla="*/ 0 w 18"/>
                  <a:gd name="T49" fmla="*/ 0 h 45"/>
                  <a:gd name="T50" fmla="*/ 0 w 18"/>
                  <a:gd name="T51" fmla="*/ 0 h 45"/>
                  <a:gd name="T52" fmla="*/ 0 w 18"/>
                  <a:gd name="T53" fmla="*/ 0 h 45"/>
                  <a:gd name="T54" fmla="*/ 0 w 18"/>
                  <a:gd name="T55" fmla="*/ 0 h 45"/>
                  <a:gd name="T56" fmla="*/ 0 w 18"/>
                  <a:gd name="T57" fmla="*/ 0 h 45"/>
                  <a:gd name="T58" fmla="*/ 0 w 18"/>
                  <a:gd name="T59" fmla="*/ 0 h 45"/>
                  <a:gd name="T60" fmla="*/ 0 w 18"/>
                  <a:gd name="T61" fmla="*/ 0 h 45"/>
                  <a:gd name="T62" fmla="*/ 0 w 18"/>
                  <a:gd name="T63" fmla="*/ 0 h 45"/>
                  <a:gd name="T64" fmla="*/ 0 w 18"/>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45">
                    <a:moveTo>
                      <a:pt x="0" y="34"/>
                    </a:moveTo>
                    <a:lnTo>
                      <a:pt x="0" y="37"/>
                    </a:lnTo>
                    <a:lnTo>
                      <a:pt x="0" y="39"/>
                    </a:lnTo>
                    <a:lnTo>
                      <a:pt x="2" y="42"/>
                    </a:lnTo>
                    <a:lnTo>
                      <a:pt x="5" y="45"/>
                    </a:lnTo>
                    <a:lnTo>
                      <a:pt x="7" y="45"/>
                    </a:lnTo>
                    <a:lnTo>
                      <a:pt x="9" y="45"/>
                    </a:lnTo>
                    <a:lnTo>
                      <a:pt x="12" y="45"/>
                    </a:lnTo>
                    <a:lnTo>
                      <a:pt x="15" y="42"/>
                    </a:lnTo>
                    <a:lnTo>
                      <a:pt x="18" y="39"/>
                    </a:lnTo>
                    <a:lnTo>
                      <a:pt x="18" y="37"/>
                    </a:lnTo>
                    <a:lnTo>
                      <a:pt x="18" y="17"/>
                    </a:lnTo>
                    <a:lnTo>
                      <a:pt x="18" y="9"/>
                    </a:lnTo>
                    <a:lnTo>
                      <a:pt x="18" y="5"/>
                    </a:lnTo>
                    <a:lnTo>
                      <a:pt x="15" y="3"/>
                    </a:lnTo>
                    <a:lnTo>
                      <a:pt x="12" y="3"/>
                    </a:lnTo>
                    <a:lnTo>
                      <a:pt x="9" y="0"/>
                    </a:lnTo>
                    <a:lnTo>
                      <a:pt x="7" y="0"/>
                    </a:lnTo>
                    <a:lnTo>
                      <a:pt x="5" y="3"/>
                    </a:lnTo>
                    <a:lnTo>
                      <a:pt x="2" y="3"/>
                    </a:lnTo>
                    <a:lnTo>
                      <a:pt x="0" y="5"/>
                    </a:lnTo>
                    <a:lnTo>
                      <a:pt x="0" y="9"/>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885" name="Line 958"/>
              <p:cNvSpPr>
                <a:spLocks noChangeShapeType="1"/>
              </p:cNvSpPr>
              <p:nvPr/>
            </p:nvSpPr>
            <p:spPr bwMode="auto">
              <a:xfrm>
                <a:off x="2505" y="199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86" name="Freeform 959"/>
              <p:cNvSpPr>
                <a:spLocks/>
              </p:cNvSpPr>
              <p:nvPr/>
            </p:nvSpPr>
            <p:spPr bwMode="auto">
              <a:xfrm>
                <a:off x="2503" y="1993"/>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9" y="0"/>
                    </a:moveTo>
                    <a:lnTo>
                      <a:pt x="7" y="0"/>
                    </a:lnTo>
                    <a:lnTo>
                      <a:pt x="5" y="3"/>
                    </a:lnTo>
                    <a:lnTo>
                      <a:pt x="2" y="3"/>
                    </a:lnTo>
                    <a:lnTo>
                      <a:pt x="0" y="5"/>
                    </a:lnTo>
                    <a:lnTo>
                      <a:pt x="0" y="9"/>
                    </a:lnTo>
                    <a:lnTo>
                      <a:pt x="0" y="11"/>
                    </a:lnTo>
                    <a:lnTo>
                      <a:pt x="0" y="14"/>
                    </a:lnTo>
                    <a:lnTo>
                      <a:pt x="0" y="17"/>
                    </a:lnTo>
                    <a:lnTo>
                      <a:pt x="2" y="20"/>
                    </a:lnTo>
                    <a:lnTo>
                      <a:pt x="2" y="22"/>
                    </a:lnTo>
                    <a:lnTo>
                      <a:pt x="5" y="22"/>
                    </a:lnTo>
                    <a:lnTo>
                      <a:pt x="7" y="22"/>
                    </a:lnTo>
                    <a:lnTo>
                      <a:pt x="23" y="22"/>
                    </a:lnTo>
                    <a:lnTo>
                      <a:pt x="28" y="22"/>
                    </a:lnTo>
                    <a:lnTo>
                      <a:pt x="30" y="22"/>
                    </a:lnTo>
                    <a:lnTo>
                      <a:pt x="33" y="20"/>
                    </a:lnTo>
                    <a:lnTo>
                      <a:pt x="33" y="17"/>
                    </a:lnTo>
                    <a:lnTo>
                      <a:pt x="35" y="17"/>
                    </a:lnTo>
                    <a:lnTo>
                      <a:pt x="35" y="14"/>
                    </a:lnTo>
                    <a:lnTo>
                      <a:pt x="35" y="11"/>
                    </a:lnTo>
                    <a:lnTo>
                      <a:pt x="35" y="9"/>
                    </a:lnTo>
                    <a:lnTo>
                      <a:pt x="33" y="5"/>
                    </a:lnTo>
                    <a:lnTo>
                      <a:pt x="33" y="3"/>
                    </a:lnTo>
                    <a:lnTo>
                      <a:pt x="30" y="3"/>
                    </a:lnTo>
                    <a:lnTo>
                      <a:pt x="25"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887" name="Line 960"/>
              <p:cNvSpPr>
                <a:spLocks noChangeShapeType="1"/>
              </p:cNvSpPr>
              <p:nvPr/>
            </p:nvSpPr>
            <p:spPr bwMode="auto">
              <a:xfrm>
                <a:off x="2507" y="199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88" name="Freeform 961"/>
              <p:cNvSpPr>
                <a:spLocks/>
              </p:cNvSpPr>
              <p:nvPr/>
            </p:nvSpPr>
            <p:spPr bwMode="auto">
              <a:xfrm>
                <a:off x="2507" y="1988"/>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7"/>
                    </a:lnTo>
                    <a:lnTo>
                      <a:pt x="0" y="40"/>
                    </a:lnTo>
                    <a:lnTo>
                      <a:pt x="3" y="40"/>
                    </a:lnTo>
                    <a:lnTo>
                      <a:pt x="3" y="43"/>
                    </a:lnTo>
                    <a:lnTo>
                      <a:pt x="5" y="45"/>
                    </a:lnTo>
                    <a:lnTo>
                      <a:pt x="8" y="45"/>
                    </a:lnTo>
                    <a:lnTo>
                      <a:pt x="10" y="45"/>
                    </a:lnTo>
                    <a:lnTo>
                      <a:pt x="13" y="45"/>
                    </a:lnTo>
                    <a:lnTo>
                      <a:pt x="15" y="45"/>
                    </a:lnTo>
                    <a:lnTo>
                      <a:pt x="18" y="43"/>
                    </a:lnTo>
                    <a:lnTo>
                      <a:pt x="18" y="40"/>
                    </a:lnTo>
                    <a:lnTo>
                      <a:pt x="20" y="40"/>
                    </a:lnTo>
                    <a:lnTo>
                      <a:pt x="20" y="37"/>
                    </a:lnTo>
                    <a:lnTo>
                      <a:pt x="20" y="17"/>
                    </a:lnTo>
                    <a:lnTo>
                      <a:pt x="20" y="11"/>
                    </a:lnTo>
                    <a:lnTo>
                      <a:pt x="20" y="9"/>
                    </a:lnTo>
                    <a:lnTo>
                      <a:pt x="18" y="5"/>
                    </a:lnTo>
                    <a:lnTo>
                      <a:pt x="15" y="3"/>
                    </a:lnTo>
                    <a:lnTo>
                      <a:pt x="13" y="3"/>
                    </a:lnTo>
                    <a:lnTo>
                      <a:pt x="10" y="0"/>
                    </a:lnTo>
                    <a:lnTo>
                      <a:pt x="8" y="3"/>
                    </a:lnTo>
                    <a:lnTo>
                      <a:pt x="5" y="3"/>
                    </a:lnTo>
                    <a:lnTo>
                      <a:pt x="3" y="5"/>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889" name="Line 962"/>
              <p:cNvSpPr>
                <a:spLocks noChangeShapeType="1"/>
              </p:cNvSpPr>
              <p:nvPr/>
            </p:nvSpPr>
            <p:spPr bwMode="auto">
              <a:xfrm>
                <a:off x="2509" y="198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90" name="Freeform 963"/>
              <p:cNvSpPr>
                <a:spLocks/>
              </p:cNvSpPr>
              <p:nvPr/>
            </p:nvSpPr>
            <p:spPr bwMode="auto">
              <a:xfrm>
                <a:off x="2507" y="1988"/>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3"/>
                    </a:lnTo>
                    <a:lnTo>
                      <a:pt x="5" y="3"/>
                    </a:lnTo>
                    <a:lnTo>
                      <a:pt x="3" y="5"/>
                    </a:lnTo>
                    <a:lnTo>
                      <a:pt x="0" y="9"/>
                    </a:lnTo>
                    <a:lnTo>
                      <a:pt x="0" y="11"/>
                    </a:lnTo>
                    <a:lnTo>
                      <a:pt x="0" y="15"/>
                    </a:lnTo>
                    <a:lnTo>
                      <a:pt x="0" y="17"/>
                    </a:lnTo>
                    <a:lnTo>
                      <a:pt x="3" y="20"/>
                    </a:lnTo>
                    <a:lnTo>
                      <a:pt x="5" y="23"/>
                    </a:lnTo>
                    <a:lnTo>
                      <a:pt x="8" y="23"/>
                    </a:lnTo>
                    <a:lnTo>
                      <a:pt x="23" y="23"/>
                    </a:lnTo>
                    <a:lnTo>
                      <a:pt x="28" y="23"/>
                    </a:lnTo>
                    <a:lnTo>
                      <a:pt x="30" y="23"/>
                    </a:lnTo>
                    <a:lnTo>
                      <a:pt x="33" y="23"/>
                    </a:lnTo>
                    <a:lnTo>
                      <a:pt x="33" y="20"/>
                    </a:lnTo>
                    <a:lnTo>
                      <a:pt x="35" y="20"/>
                    </a:lnTo>
                    <a:lnTo>
                      <a:pt x="35" y="17"/>
                    </a:lnTo>
                    <a:lnTo>
                      <a:pt x="35" y="15"/>
                    </a:lnTo>
                    <a:lnTo>
                      <a:pt x="35" y="11"/>
                    </a:lnTo>
                    <a:lnTo>
                      <a:pt x="35" y="9"/>
                    </a:lnTo>
                    <a:lnTo>
                      <a:pt x="35" y="5"/>
                    </a:lnTo>
                    <a:lnTo>
                      <a:pt x="33" y="5"/>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91" name="Line 964"/>
              <p:cNvSpPr>
                <a:spLocks noChangeShapeType="1"/>
              </p:cNvSpPr>
              <p:nvPr/>
            </p:nvSpPr>
            <p:spPr bwMode="auto">
              <a:xfrm>
                <a:off x="2510" y="199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92" name="Freeform 965"/>
              <p:cNvSpPr>
                <a:spLocks/>
              </p:cNvSpPr>
              <p:nvPr/>
            </p:nvSpPr>
            <p:spPr bwMode="auto">
              <a:xfrm>
                <a:off x="2510" y="1986"/>
                <a:ext cx="6" cy="7"/>
              </a:xfrm>
              <a:custGeom>
                <a:avLst/>
                <a:gdLst>
                  <a:gd name="T0" fmla="*/ 0 w 20"/>
                  <a:gd name="T1" fmla="*/ 0 h 31"/>
                  <a:gd name="T2" fmla="*/ 0 w 20"/>
                  <a:gd name="T3" fmla="*/ 0 h 31"/>
                  <a:gd name="T4" fmla="*/ 0 w 20"/>
                  <a:gd name="T5" fmla="*/ 0 h 31"/>
                  <a:gd name="T6" fmla="*/ 0 w 20"/>
                  <a:gd name="T7" fmla="*/ 0 h 31"/>
                  <a:gd name="T8" fmla="*/ 0 w 20"/>
                  <a:gd name="T9" fmla="*/ 0 h 31"/>
                  <a:gd name="T10" fmla="*/ 0 w 20"/>
                  <a:gd name="T11" fmla="*/ 0 h 31"/>
                  <a:gd name="T12" fmla="*/ 0 w 20"/>
                  <a:gd name="T13" fmla="*/ 0 h 31"/>
                  <a:gd name="T14" fmla="*/ 0 w 20"/>
                  <a:gd name="T15" fmla="*/ 0 h 31"/>
                  <a:gd name="T16" fmla="*/ 0 w 20"/>
                  <a:gd name="T17" fmla="*/ 0 h 31"/>
                  <a:gd name="T18" fmla="*/ 0 w 20"/>
                  <a:gd name="T19" fmla="*/ 0 h 31"/>
                  <a:gd name="T20" fmla="*/ 0 w 20"/>
                  <a:gd name="T21" fmla="*/ 0 h 31"/>
                  <a:gd name="T22" fmla="*/ 0 w 20"/>
                  <a:gd name="T23" fmla="*/ 0 h 31"/>
                  <a:gd name="T24" fmla="*/ 0 w 20"/>
                  <a:gd name="T25" fmla="*/ 0 h 31"/>
                  <a:gd name="T26" fmla="*/ 0 w 20"/>
                  <a:gd name="T27" fmla="*/ 0 h 31"/>
                  <a:gd name="T28" fmla="*/ 0 w 20"/>
                  <a:gd name="T29" fmla="*/ 0 h 31"/>
                  <a:gd name="T30" fmla="*/ 0 w 20"/>
                  <a:gd name="T31" fmla="*/ 0 h 31"/>
                  <a:gd name="T32" fmla="*/ 0 w 20"/>
                  <a:gd name="T33" fmla="*/ 0 h 31"/>
                  <a:gd name="T34" fmla="*/ 0 w 20"/>
                  <a:gd name="T35" fmla="*/ 0 h 31"/>
                  <a:gd name="T36" fmla="*/ 0 w 20"/>
                  <a:gd name="T37" fmla="*/ 0 h 31"/>
                  <a:gd name="T38" fmla="*/ 0 w 20"/>
                  <a:gd name="T39" fmla="*/ 0 h 31"/>
                  <a:gd name="T40" fmla="*/ 0 w 20"/>
                  <a:gd name="T41" fmla="*/ 0 h 31"/>
                  <a:gd name="T42" fmla="*/ 0 w 20"/>
                  <a:gd name="T43" fmla="*/ 0 h 31"/>
                  <a:gd name="T44" fmla="*/ 0 w 20"/>
                  <a:gd name="T45" fmla="*/ 0 h 31"/>
                  <a:gd name="T46" fmla="*/ 0 w 20"/>
                  <a:gd name="T47" fmla="*/ 0 h 31"/>
                  <a:gd name="T48" fmla="*/ 0 w 20"/>
                  <a:gd name="T49" fmla="*/ 0 h 31"/>
                  <a:gd name="T50" fmla="*/ 0 w 20"/>
                  <a:gd name="T51" fmla="*/ 0 h 31"/>
                  <a:gd name="T52" fmla="*/ 0 w 20"/>
                  <a:gd name="T53" fmla="*/ 0 h 31"/>
                  <a:gd name="T54" fmla="*/ 0 w 20"/>
                  <a:gd name="T55" fmla="*/ 0 h 31"/>
                  <a:gd name="T56" fmla="*/ 0 w 20"/>
                  <a:gd name="T57" fmla="*/ 0 h 31"/>
                  <a:gd name="T58" fmla="*/ 0 w 20"/>
                  <a:gd name="T59" fmla="*/ 0 h 31"/>
                  <a:gd name="T60" fmla="*/ 0 w 20"/>
                  <a:gd name="T61" fmla="*/ 0 h 31"/>
                  <a:gd name="T62" fmla="*/ 0 w 20"/>
                  <a:gd name="T63" fmla="*/ 0 h 31"/>
                  <a:gd name="T64" fmla="*/ 0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1">
                    <a:moveTo>
                      <a:pt x="0" y="19"/>
                    </a:moveTo>
                    <a:lnTo>
                      <a:pt x="3" y="23"/>
                    </a:lnTo>
                    <a:lnTo>
                      <a:pt x="3" y="25"/>
                    </a:lnTo>
                    <a:lnTo>
                      <a:pt x="3" y="28"/>
                    </a:lnTo>
                    <a:lnTo>
                      <a:pt x="5" y="28"/>
                    </a:lnTo>
                    <a:lnTo>
                      <a:pt x="5" y="31"/>
                    </a:lnTo>
                    <a:lnTo>
                      <a:pt x="8" y="31"/>
                    </a:lnTo>
                    <a:lnTo>
                      <a:pt x="10" y="31"/>
                    </a:lnTo>
                    <a:lnTo>
                      <a:pt x="13" y="31"/>
                    </a:lnTo>
                    <a:lnTo>
                      <a:pt x="15" y="31"/>
                    </a:lnTo>
                    <a:lnTo>
                      <a:pt x="18" y="31"/>
                    </a:lnTo>
                    <a:lnTo>
                      <a:pt x="18" y="28"/>
                    </a:lnTo>
                    <a:lnTo>
                      <a:pt x="20" y="28"/>
                    </a:lnTo>
                    <a:lnTo>
                      <a:pt x="20" y="25"/>
                    </a:lnTo>
                    <a:lnTo>
                      <a:pt x="20" y="23"/>
                    </a:lnTo>
                    <a:lnTo>
                      <a:pt x="20" y="13"/>
                    </a:lnTo>
                    <a:lnTo>
                      <a:pt x="20" y="8"/>
                    </a:lnTo>
                    <a:lnTo>
                      <a:pt x="20" y="5"/>
                    </a:lnTo>
                    <a:lnTo>
                      <a:pt x="20" y="2"/>
                    </a:lnTo>
                    <a:lnTo>
                      <a:pt x="18" y="2"/>
                    </a:lnTo>
                    <a:lnTo>
                      <a:pt x="18" y="0"/>
                    </a:lnTo>
                    <a:lnTo>
                      <a:pt x="15" y="0"/>
                    </a:lnTo>
                    <a:lnTo>
                      <a:pt x="13" y="0"/>
                    </a:lnTo>
                    <a:lnTo>
                      <a:pt x="10" y="0"/>
                    </a:lnTo>
                    <a:lnTo>
                      <a:pt x="8" y="0"/>
                    </a:lnTo>
                    <a:lnTo>
                      <a:pt x="5" y="0"/>
                    </a:lnTo>
                    <a:lnTo>
                      <a:pt x="5" y="2"/>
                    </a:lnTo>
                    <a:lnTo>
                      <a:pt x="3" y="2"/>
                    </a:lnTo>
                    <a:lnTo>
                      <a:pt x="3" y="5"/>
                    </a:lnTo>
                    <a:lnTo>
                      <a:pt x="0" y="11"/>
                    </a:lnTo>
                    <a:lnTo>
                      <a:pt x="0" y="19"/>
                    </a:lnTo>
                    <a:close/>
                  </a:path>
                </a:pathLst>
              </a:custGeom>
              <a:solidFill>
                <a:srgbClr val="000000"/>
              </a:solidFill>
              <a:ln w="6350">
                <a:solidFill>
                  <a:srgbClr val="000000"/>
                </a:solidFill>
                <a:prstDash val="solid"/>
                <a:round/>
                <a:headEnd/>
                <a:tailEnd/>
              </a:ln>
            </p:spPr>
            <p:txBody>
              <a:bodyPr/>
              <a:lstStyle/>
              <a:p>
                <a:endParaRPr lang="de-DE"/>
              </a:p>
            </p:txBody>
          </p:sp>
          <p:sp>
            <p:nvSpPr>
              <p:cNvPr id="43893" name="Line 966"/>
              <p:cNvSpPr>
                <a:spLocks noChangeShapeType="1"/>
              </p:cNvSpPr>
              <p:nvPr/>
            </p:nvSpPr>
            <p:spPr bwMode="auto">
              <a:xfrm>
                <a:off x="2513" y="19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94" name="Freeform 967"/>
              <p:cNvSpPr>
                <a:spLocks/>
              </p:cNvSpPr>
              <p:nvPr/>
            </p:nvSpPr>
            <p:spPr bwMode="auto">
              <a:xfrm>
                <a:off x="2510" y="1986"/>
                <a:ext cx="30" cy="5"/>
              </a:xfrm>
              <a:custGeom>
                <a:avLst/>
                <a:gdLst>
                  <a:gd name="T0" fmla="*/ 0 w 119"/>
                  <a:gd name="T1" fmla="*/ 0 h 19"/>
                  <a:gd name="T2" fmla="*/ 0 w 119"/>
                  <a:gd name="T3" fmla="*/ 0 h 19"/>
                  <a:gd name="T4" fmla="*/ 0 w 119"/>
                  <a:gd name="T5" fmla="*/ 0 h 19"/>
                  <a:gd name="T6" fmla="*/ 0 w 119"/>
                  <a:gd name="T7" fmla="*/ 0 h 19"/>
                  <a:gd name="T8" fmla="*/ 0 w 119"/>
                  <a:gd name="T9" fmla="*/ 0 h 19"/>
                  <a:gd name="T10" fmla="*/ 0 w 119"/>
                  <a:gd name="T11" fmla="*/ 0 h 19"/>
                  <a:gd name="T12" fmla="*/ 0 w 119"/>
                  <a:gd name="T13" fmla="*/ 0 h 19"/>
                  <a:gd name="T14" fmla="*/ 0 w 119"/>
                  <a:gd name="T15" fmla="*/ 0 h 19"/>
                  <a:gd name="T16" fmla="*/ 0 w 119"/>
                  <a:gd name="T17" fmla="*/ 0 h 19"/>
                  <a:gd name="T18" fmla="*/ 0 w 119"/>
                  <a:gd name="T19" fmla="*/ 0 h 19"/>
                  <a:gd name="T20" fmla="*/ 0 w 119"/>
                  <a:gd name="T21" fmla="*/ 0 h 19"/>
                  <a:gd name="T22" fmla="*/ 0 w 119"/>
                  <a:gd name="T23" fmla="*/ 0 h 19"/>
                  <a:gd name="T24" fmla="*/ 0 w 119"/>
                  <a:gd name="T25" fmla="*/ 0 h 19"/>
                  <a:gd name="T26" fmla="*/ 0 w 119"/>
                  <a:gd name="T27" fmla="*/ 0 h 19"/>
                  <a:gd name="T28" fmla="*/ 0 w 119"/>
                  <a:gd name="T29" fmla="*/ 0 h 19"/>
                  <a:gd name="T30" fmla="*/ 0 w 119"/>
                  <a:gd name="T31" fmla="*/ 0 h 19"/>
                  <a:gd name="T32" fmla="*/ 0 w 119"/>
                  <a:gd name="T33" fmla="*/ 0 h 19"/>
                  <a:gd name="T34" fmla="*/ 0 w 119"/>
                  <a:gd name="T35" fmla="*/ 0 h 19"/>
                  <a:gd name="T36" fmla="*/ 0 w 119"/>
                  <a:gd name="T37" fmla="*/ 0 h 19"/>
                  <a:gd name="T38" fmla="*/ 0 w 119"/>
                  <a:gd name="T39" fmla="*/ 0 h 19"/>
                  <a:gd name="T40" fmla="*/ 0 w 119"/>
                  <a:gd name="T41" fmla="*/ 0 h 19"/>
                  <a:gd name="T42" fmla="*/ 0 w 119"/>
                  <a:gd name="T43" fmla="*/ 0 h 19"/>
                  <a:gd name="T44" fmla="*/ 0 w 119"/>
                  <a:gd name="T45" fmla="*/ 0 h 19"/>
                  <a:gd name="T46" fmla="*/ 0 w 119"/>
                  <a:gd name="T47" fmla="*/ 0 h 19"/>
                  <a:gd name="T48" fmla="*/ 0 w 119"/>
                  <a:gd name="T49" fmla="*/ 0 h 19"/>
                  <a:gd name="T50" fmla="*/ 0 w 119"/>
                  <a:gd name="T51" fmla="*/ 0 h 19"/>
                  <a:gd name="T52" fmla="*/ 0 w 119"/>
                  <a:gd name="T53" fmla="*/ 0 h 19"/>
                  <a:gd name="T54" fmla="*/ 0 w 119"/>
                  <a:gd name="T55" fmla="*/ 0 h 19"/>
                  <a:gd name="T56" fmla="*/ 0 w 119"/>
                  <a:gd name="T57" fmla="*/ 0 h 19"/>
                  <a:gd name="T58" fmla="*/ 0 w 119"/>
                  <a:gd name="T59" fmla="*/ 0 h 19"/>
                  <a:gd name="T60" fmla="*/ 0 w 119"/>
                  <a:gd name="T61" fmla="*/ 0 h 19"/>
                  <a:gd name="T62" fmla="*/ 0 w 119"/>
                  <a:gd name="T63" fmla="*/ 0 h 19"/>
                  <a:gd name="T64" fmla="*/ 0 w 119"/>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19">
                    <a:moveTo>
                      <a:pt x="10" y="0"/>
                    </a:moveTo>
                    <a:lnTo>
                      <a:pt x="10" y="0"/>
                    </a:lnTo>
                    <a:lnTo>
                      <a:pt x="8" y="0"/>
                    </a:lnTo>
                    <a:lnTo>
                      <a:pt x="5" y="0"/>
                    </a:lnTo>
                    <a:lnTo>
                      <a:pt x="5" y="2"/>
                    </a:lnTo>
                    <a:lnTo>
                      <a:pt x="3" y="2"/>
                    </a:lnTo>
                    <a:lnTo>
                      <a:pt x="3" y="5"/>
                    </a:lnTo>
                    <a:lnTo>
                      <a:pt x="3" y="8"/>
                    </a:lnTo>
                    <a:lnTo>
                      <a:pt x="0" y="11"/>
                    </a:lnTo>
                    <a:lnTo>
                      <a:pt x="3" y="11"/>
                    </a:lnTo>
                    <a:lnTo>
                      <a:pt x="3" y="13"/>
                    </a:lnTo>
                    <a:lnTo>
                      <a:pt x="3" y="17"/>
                    </a:lnTo>
                    <a:lnTo>
                      <a:pt x="5" y="17"/>
                    </a:lnTo>
                    <a:lnTo>
                      <a:pt x="5" y="19"/>
                    </a:lnTo>
                    <a:lnTo>
                      <a:pt x="8" y="19"/>
                    </a:lnTo>
                    <a:lnTo>
                      <a:pt x="10" y="19"/>
                    </a:lnTo>
                    <a:lnTo>
                      <a:pt x="107" y="19"/>
                    </a:lnTo>
                    <a:lnTo>
                      <a:pt x="112" y="19"/>
                    </a:lnTo>
                    <a:lnTo>
                      <a:pt x="114" y="19"/>
                    </a:lnTo>
                    <a:lnTo>
                      <a:pt x="117" y="17"/>
                    </a:lnTo>
                    <a:lnTo>
                      <a:pt x="119" y="13"/>
                    </a:lnTo>
                    <a:lnTo>
                      <a:pt x="119" y="11"/>
                    </a:lnTo>
                    <a:lnTo>
                      <a:pt x="119" y="8"/>
                    </a:lnTo>
                    <a:lnTo>
                      <a:pt x="119" y="5"/>
                    </a:lnTo>
                    <a:lnTo>
                      <a:pt x="117" y="2"/>
                    </a:lnTo>
                    <a:lnTo>
                      <a:pt x="114" y="0"/>
                    </a:lnTo>
                    <a:lnTo>
                      <a:pt x="107"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95" name="Line 968"/>
              <p:cNvSpPr>
                <a:spLocks noChangeShapeType="1"/>
              </p:cNvSpPr>
              <p:nvPr/>
            </p:nvSpPr>
            <p:spPr bwMode="auto">
              <a:xfrm>
                <a:off x="2535" y="19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96" name="Freeform 969"/>
              <p:cNvSpPr>
                <a:spLocks/>
              </p:cNvSpPr>
              <p:nvPr/>
            </p:nvSpPr>
            <p:spPr bwMode="auto">
              <a:xfrm>
                <a:off x="2535" y="1971"/>
                <a:ext cx="5" cy="20"/>
              </a:xfrm>
              <a:custGeom>
                <a:avLst/>
                <a:gdLst>
                  <a:gd name="T0" fmla="*/ 0 w 20"/>
                  <a:gd name="T1" fmla="*/ 0 h 80"/>
                  <a:gd name="T2" fmla="*/ 0 w 20"/>
                  <a:gd name="T3" fmla="*/ 0 h 80"/>
                  <a:gd name="T4" fmla="*/ 0 w 20"/>
                  <a:gd name="T5" fmla="*/ 0 h 80"/>
                  <a:gd name="T6" fmla="*/ 0 w 20"/>
                  <a:gd name="T7" fmla="*/ 0 h 80"/>
                  <a:gd name="T8" fmla="*/ 0 w 20"/>
                  <a:gd name="T9" fmla="*/ 0 h 80"/>
                  <a:gd name="T10" fmla="*/ 0 w 20"/>
                  <a:gd name="T11" fmla="*/ 0 h 80"/>
                  <a:gd name="T12" fmla="*/ 0 w 20"/>
                  <a:gd name="T13" fmla="*/ 0 h 80"/>
                  <a:gd name="T14" fmla="*/ 0 w 20"/>
                  <a:gd name="T15" fmla="*/ 0 h 80"/>
                  <a:gd name="T16" fmla="*/ 0 w 20"/>
                  <a:gd name="T17" fmla="*/ 0 h 80"/>
                  <a:gd name="T18" fmla="*/ 0 w 20"/>
                  <a:gd name="T19" fmla="*/ 0 h 80"/>
                  <a:gd name="T20" fmla="*/ 0 w 20"/>
                  <a:gd name="T21" fmla="*/ 0 h 80"/>
                  <a:gd name="T22" fmla="*/ 0 w 20"/>
                  <a:gd name="T23" fmla="*/ 0 h 80"/>
                  <a:gd name="T24" fmla="*/ 0 w 20"/>
                  <a:gd name="T25" fmla="*/ 0 h 80"/>
                  <a:gd name="T26" fmla="*/ 0 w 20"/>
                  <a:gd name="T27" fmla="*/ 0 h 80"/>
                  <a:gd name="T28" fmla="*/ 0 w 20"/>
                  <a:gd name="T29" fmla="*/ 0 h 80"/>
                  <a:gd name="T30" fmla="*/ 0 w 20"/>
                  <a:gd name="T31" fmla="*/ 0 h 80"/>
                  <a:gd name="T32" fmla="*/ 0 w 20"/>
                  <a:gd name="T33" fmla="*/ 0 h 80"/>
                  <a:gd name="T34" fmla="*/ 0 w 20"/>
                  <a:gd name="T35" fmla="*/ 0 h 80"/>
                  <a:gd name="T36" fmla="*/ 0 w 20"/>
                  <a:gd name="T37" fmla="*/ 0 h 80"/>
                  <a:gd name="T38" fmla="*/ 0 w 20"/>
                  <a:gd name="T39" fmla="*/ 0 h 80"/>
                  <a:gd name="T40" fmla="*/ 0 w 20"/>
                  <a:gd name="T41" fmla="*/ 0 h 80"/>
                  <a:gd name="T42" fmla="*/ 0 w 20"/>
                  <a:gd name="T43" fmla="*/ 0 h 80"/>
                  <a:gd name="T44" fmla="*/ 0 w 20"/>
                  <a:gd name="T45" fmla="*/ 0 h 80"/>
                  <a:gd name="T46" fmla="*/ 0 w 20"/>
                  <a:gd name="T47" fmla="*/ 0 h 80"/>
                  <a:gd name="T48" fmla="*/ 0 w 20"/>
                  <a:gd name="T49" fmla="*/ 0 h 80"/>
                  <a:gd name="T50" fmla="*/ 0 w 20"/>
                  <a:gd name="T51" fmla="*/ 0 h 80"/>
                  <a:gd name="T52" fmla="*/ 0 w 20"/>
                  <a:gd name="T53" fmla="*/ 0 h 80"/>
                  <a:gd name="T54" fmla="*/ 0 w 20"/>
                  <a:gd name="T55" fmla="*/ 0 h 80"/>
                  <a:gd name="T56" fmla="*/ 0 w 20"/>
                  <a:gd name="T57" fmla="*/ 0 h 80"/>
                  <a:gd name="T58" fmla="*/ 0 w 20"/>
                  <a:gd name="T59" fmla="*/ 0 h 80"/>
                  <a:gd name="T60" fmla="*/ 0 w 20"/>
                  <a:gd name="T61" fmla="*/ 0 h 80"/>
                  <a:gd name="T62" fmla="*/ 0 w 20"/>
                  <a:gd name="T63" fmla="*/ 0 h 80"/>
                  <a:gd name="T64" fmla="*/ 0 w 20"/>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80">
                    <a:moveTo>
                      <a:pt x="0" y="68"/>
                    </a:moveTo>
                    <a:lnTo>
                      <a:pt x="0" y="68"/>
                    </a:lnTo>
                    <a:lnTo>
                      <a:pt x="0" y="70"/>
                    </a:lnTo>
                    <a:lnTo>
                      <a:pt x="3" y="74"/>
                    </a:lnTo>
                    <a:lnTo>
                      <a:pt x="5" y="76"/>
                    </a:lnTo>
                    <a:lnTo>
                      <a:pt x="8" y="76"/>
                    </a:lnTo>
                    <a:lnTo>
                      <a:pt x="10" y="80"/>
                    </a:lnTo>
                    <a:lnTo>
                      <a:pt x="13" y="76"/>
                    </a:lnTo>
                    <a:lnTo>
                      <a:pt x="15" y="76"/>
                    </a:lnTo>
                    <a:lnTo>
                      <a:pt x="18" y="74"/>
                    </a:lnTo>
                    <a:lnTo>
                      <a:pt x="20" y="70"/>
                    </a:lnTo>
                    <a:lnTo>
                      <a:pt x="20" y="68"/>
                    </a:lnTo>
                    <a:lnTo>
                      <a:pt x="20" y="15"/>
                    </a:lnTo>
                    <a:lnTo>
                      <a:pt x="20" y="9"/>
                    </a:lnTo>
                    <a:lnTo>
                      <a:pt x="18" y="5"/>
                    </a:lnTo>
                    <a:lnTo>
                      <a:pt x="18" y="3"/>
                    </a:lnTo>
                    <a:lnTo>
                      <a:pt x="15" y="3"/>
                    </a:lnTo>
                    <a:lnTo>
                      <a:pt x="15" y="0"/>
                    </a:lnTo>
                    <a:lnTo>
                      <a:pt x="13" y="0"/>
                    </a:lnTo>
                    <a:lnTo>
                      <a:pt x="10" y="0"/>
                    </a:lnTo>
                    <a:lnTo>
                      <a:pt x="8" y="0"/>
                    </a:lnTo>
                    <a:lnTo>
                      <a:pt x="5" y="3"/>
                    </a:lnTo>
                    <a:lnTo>
                      <a:pt x="3" y="3"/>
                    </a:lnTo>
                    <a:lnTo>
                      <a:pt x="3" y="5"/>
                    </a:lnTo>
                    <a:lnTo>
                      <a:pt x="0" y="9"/>
                    </a:lnTo>
                    <a:lnTo>
                      <a:pt x="0" y="15"/>
                    </a:lnTo>
                    <a:lnTo>
                      <a:pt x="0" y="68"/>
                    </a:lnTo>
                    <a:close/>
                  </a:path>
                </a:pathLst>
              </a:custGeom>
              <a:solidFill>
                <a:srgbClr val="000000"/>
              </a:solidFill>
              <a:ln w="6350">
                <a:solidFill>
                  <a:srgbClr val="000000"/>
                </a:solidFill>
                <a:prstDash val="solid"/>
                <a:round/>
                <a:headEnd/>
                <a:tailEnd/>
              </a:ln>
            </p:spPr>
            <p:txBody>
              <a:bodyPr/>
              <a:lstStyle/>
              <a:p>
                <a:endParaRPr lang="de-DE"/>
              </a:p>
            </p:txBody>
          </p:sp>
          <p:sp>
            <p:nvSpPr>
              <p:cNvPr id="43897" name="Line 970"/>
              <p:cNvSpPr>
                <a:spLocks noChangeShapeType="1"/>
              </p:cNvSpPr>
              <p:nvPr/>
            </p:nvSpPr>
            <p:spPr bwMode="auto">
              <a:xfrm>
                <a:off x="2538" y="19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898" name="Freeform 971"/>
              <p:cNvSpPr>
                <a:spLocks/>
              </p:cNvSpPr>
              <p:nvPr/>
            </p:nvSpPr>
            <p:spPr bwMode="auto">
              <a:xfrm>
                <a:off x="2535" y="1971"/>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5" y="3"/>
                    </a:lnTo>
                    <a:lnTo>
                      <a:pt x="3" y="3"/>
                    </a:lnTo>
                    <a:lnTo>
                      <a:pt x="3" y="5"/>
                    </a:lnTo>
                    <a:lnTo>
                      <a:pt x="0" y="9"/>
                    </a:lnTo>
                    <a:lnTo>
                      <a:pt x="0" y="11"/>
                    </a:lnTo>
                    <a:lnTo>
                      <a:pt x="0" y="15"/>
                    </a:lnTo>
                    <a:lnTo>
                      <a:pt x="0" y="17"/>
                    </a:lnTo>
                    <a:lnTo>
                      <a:pt x="3" y="17"/>
                    </a:lnTo>
                    <a:lnTo>
                      <a:pt x="3" y="20"/>
                    </a:lnTo>
                    <a:lnTo>
                      <a:pt x="5" y="20"/>
                    </a:lnTo>
                    <a:lnTo>
                      <a:pt x="8" y="23"/>
                    </a:lnTo>
                    <a:lnTo>
                      <a:pt x="22" y="23"/>
                    </a:lnTo>
                    <a:lnTo>
                      <a:pt x="27" y="23"/>
                    </a:lnTo>
                    <a:lnTo>
                      <a:pt x="30" y="23"/>
                    </a:lnTo>
                    <a:lnTo>
                      <a:pt x="32" y="20"/>
                    </a:lnTo>
                    <a:lnTo>
                      <a:pt x="35" y="17"/>
                    </a:lnTo>
                    <a:lnTo>
                      <a:pt x="35" y="15"/>
                    </a:lnTo>
                    <a:lnTo>
                      <a:pt x="35" y="11"/>
                    </a:lnTo>
                    <a:lnTo>
                      <a:pt x="35" y="9"/>
                    </a:lnTo>
                    <a:lnTo>
                      <a:pt x="35" y="5"/>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899" name="Line 972"/>
              <p:cNvSpPr>
                <a:spLocks noChangeShapeType="1"/>
              </p:cNvSpPr>
              <p:nvPr/>
            </p:nvSpPr>
            <p:spPr bwMode="auto">
              <a:xfrm>
                <a:off x="2539" y="19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00" name="Freeform 973"/>
              <p:cNvSpPr>
                <a:spLocks/>
              </p:cNvSpPr>
              <p:nvPr/>
            </p:nvSpPr>
            <p:spPr bwMode="auto">
              <a:xfrm>
                <a:off x="2539" y="1969"/>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3" y="27"/>
                    </a:lnTo>
                    <a:lnTo>
                      <a:pt x="3" y="29"/>
                    </a:lnTo>
                    <a:lnTo>
                      <a:pt x="5" y="32"/>
                    </a:lnTo>
                    <a:lnTo>
                      <a:pt x="7" y="35"/>
                    </a:lnTo>
                    <a:lnTo>
                      <a:pt x="10" y="35"/>
                    </a:lnTo>
                    <a:lnTo>
                      <a:pt x="12" y="35"/>
                    </a:lnTo>
                    <a:lnTo>
                      <a:pt x="15" y="35"/>
                    </a:lnTo>
                    <a:lnTo>
                      <a:pt x="17" y="32"/>
                    </a:lnTo>
                    <a:lnTo>
                      <a:pt x="20" y="29"/>
                    </a:lnTo>
                    <a:lnTo>
                      <a:pt x="20" y="27"/>
                    </a:lnTo>
                    <a:lnTo>
                      <a:pt x="20" y="17"/>
                    </a:lnTo>
                    <a:lnTo>
                      <a:pt x="20" y="9"/>
                    </a:lnTo>
                    <a:lnTo>
                      <a:pt x="20" y="6"/>
                    </a:lnTo>
                    <a:lnTo>
                      <a:pt x="17" y="4"/>
                    </a:lnTo>
                    <a:lnTo>
                      <a:pt x="15" y="0"/>
                    </a:lnTo>
                    <a:lnTo>
                      <a:pt x="12" y="0"/>
                    </a:lnTo>
                    <a:lnTo>
                      <a:pt x="10" y="0"/>
                    </a:lnTo>
                    <a:lnTo>
                      <a:pt x="7" y="0"/>
                    </a:lnTo>
                    <a:lnTo>
                      <a:pt x="5" y="4"/>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901" name="Line 974"/>
              <p:cNvSpPr>
                <a:spLocks noChangeShapeType="1"/>
              </p:cNvSpPr>
              <p:nvPr/>
            </p:nvSpPr>
            <p:spPr bwMode="auto">
              <a:xfrm>
                <a:off x="2542" y="196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02" name="Freeform 975"/>
              <p:cNvSpPr>
                <a:spLocks/>
              </p:cNvSpPr>
              <p:nvPr/>
            </p:nvSpPr>
            <p:spPr bwMode="auto">
              <a:xfrm>
                <a:off x="2539" y="1969"/>
                <a:ext cx="26" cy="5"/>
              </a:xfrm>
              <a:custGeom>
                <a:avLst/>
                <a:gdLst>
                  <a:gd name="T0" fmla="*/ 0 w 104"/>
                  <a:gd name="T1" fmla="*/ 0 h 23"/>
                  <a:gd name="T2" fmla="*/ 0 w 104"/>
                  <a:gd name="T3" fmla="*/ 0 h 23"/>
                  <a:gd name="T4" fmla="*/ 0 w 104"/>
                  <a:gd name="T5" fmla="*/ 0 h 23"/>
                  <a:gd name="T6" fmla="*/ 0 w 104"/>
                  <a:gd name="T7" fmla="*/ 0 h 23"/>
                  <a:gd name="T8" fmla="*/ 0 w 104"/>
                  <a:gd name="T9" fmla="*/ 0 h 23"/>
                  <a:gd name="T10" fmla="*/ 0 w 104"/>
                  <a:gd name="T11" fmla="*/ 0 h 23"/>
                  <a:gd name="T12" fmla="*/ 0 w 104"/>
                  <a:gd name="T13" fmla="*/ 0 h 23"/>
                  <a:gd name="T14" fmla="*/ 0 w 104"/>
                  <a:gd name="T15" fmla="*/ 0 h 23"/>
                  <a:gd name="T16" fmla="*/ 0 w 104"/>
                  <a:gd name="T17" fmla="*/ 0 h 23"/>
                  <a:gd name="T18" fmla="*/ 0 w 104"/>
                  <a:gd name="T19" fmla="*/ 0 h 23"/>
                  <a:gd name="T20" fmla="*/ 0 w 104"/>
                  <a:gd name="T21" fmla="*/ 0 h 23"/>
                  <a:gd name="T22" fmla="*/ 0 w 104"/>
                  <a:gd name="T23" fmla="*/ 0 h 23"/>
                  <a:gd name="T24" fmla="*/ 0 w 104"/>
                  <a:gd name="T25" fmla="*/ 0 h 23"/>
                  <a:gd name="T26" fmla="*/ 0 w 104"/>
                  <a:gd name="T27" fmla="*/ 0 h 23"/>
                  <a:gd name="T28" fmla="*/ 0 w 104"/>
                  <a:gd name="T29" fmla="*/ 0 h 23"/>
                  <a:gd name="T30" fmla="*/ 0 w 104"/>
                  <a:gd name="T31" fmla="*/ 0 h 23"/>
                  <a:gd name="T32" fmla="*/ 0 w 104"/>
                  <a:gd name="T33" fmla="*/ 0 h 23"/>
                  <a:gd name="T34" fmla="*/ 0 w 104"/>
                  <a:gd name="T35" fmla="*/ 0 h 23"/>
                  <a:gd name="T36" fmla="*/ 0 w 104"/>
                  <a:gd name="T37" fmla="*/ 0 h 23"/>
                  <a:gd name="T38" fmla="*/ 0 w 104"/>
                  <a:gd name="T39" fmla="*/ 0 h 23"/>
                  <a:gd name="T40" fmla="*/ 0 w 104"/>
                  <a:gd name="T41" fmla="*/ 0 h 23"/>
                  <a:gd name="T42" fmla="*/ 0 w 104"/>
                  <a:gd name="T43" fmla="*/ 0 h 23"/>
                  <a:gd name="T44" fmla="*/ 0 w 104"/>
                  <a:gd name="T45" fmla="*/ 0 h 23"/>
                  <a:gd name="T46" fmla="*/ 0 w 104"/>
                  <a:gd name="T47" fmla="*/ 0 h 23"/>
                  <a:gd name="T48" fmla="*/ 0 w 104"/>
                  <a:gd name="T49" fmla="*/ 0 h 23"/>
                  <a:gd name="T50" fmla="*/ 0 w 104"/>
                  <a:gd name="T51" fmla="*/ 0 h 23"/>
                  <a:gd name="T52" fmla="*/ 0 w 104"/>
                  <a:gd name="T53" fmla="*/ 0 h 23"/>
                  <a:gd name="T54" fmla="*/ 0 w 104"/>
                  <a:gd name="T55" fmla="*/ 0 h 23"/>
                  <a:gd name="T56" fmla="*/ 0 w 104"/>
                  <a:gd name="T57" fmla="*/ 0 h 23"/>
                  <a:gd name="T58" fmla="*/ 0 w 104"/>
                  <a:gd name="T59" fmla="*/ 0 h 23"/>
                  <a:gd name="T60" fmla="*/ 0 w 104"/>
                  <a:gd name="T61" fmla="*/ 0 h 23"/>
                  <a:gd name="T62" fmla="*/ 0 w 104"/>
                  <a:gd name="T63" fmla="*/ 0 h 23"/>
                  <a:gd name="T64" fmla="*/ 0 w 10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 h="23">
                    <a:moveTo>
                      <a:pt x="10" y="0"/>
                    </a:moveTo>
                    <a:lnTo>
                      <a:pt x="10" y="0"/>
                    </a:lnTo>
                    <a:lnTo>
                      <a:pt x="7" y="0"/>
                    </a:lnTo>
                    <a:lnTo>
                      <a:pt x="5" y="4"/>
                    </a:lnTo>
                    <a:lnTo>
                      <a:pt x="3" y="6"/>
                    </a:lnTo>
                    <a:lnTo>
                      <a:pt x="3" y="9"/>
                    </a:lnTo>
                    <a:lnTo>
                      <a:pt x="0" y="12"/>
                    </a:lnTo>
                    <a:lnTo>
                      <a:pt x="3" y="15"/>
                    </a:lnTo>
                    <a:lnTo>
                      <a:pt x="3" y="17"/>
                    </a:lnTo>
                    <a:lnTo>
                      <a:pt x="5" y="21"/>
                    </a:lnTo>
                    <a:lnTo>
                      <a:pt x="5" y="23"/>
                    </a:lnTo>
                    <a:lnTo>
                      <a:pt x="7" y="23"/>
                    </a:lnTo>
                    <a:lnTo>
                      <a:pt x="10" y="23"/>
                    </a:lnTo>
                    <a:lnTo>
                      <a:pt x="91" y="23"/>
                    </a:lnTo>
                    <a:lnTo>
                      <a:pt x="94" y="23"/>
                    </a:lnTo>
                    <a:lnTo>
                      <a:pt x="96" y="23"/>
                    </a:lnTo>
                    <a:lnTo>
                      <a:pt x="99" y="23"/>
                    </a:lnTo>
                    <a:lnTo>
                      <a:pt x="101" y="21"/>
                    </a:lnTo>
                    <a:lnTo>
                      <a:pt x="101" y="17"/>
                    </a:lnTo>
                    <a:lnTo>
                      <a:pt x="104" y="15"/>
                    </a:lnTo>
                    <a:lnTo>
                      <a:pt x="104" y="12"/>
                    </a:lnTo>
                    <a:lnTo>
                      <a:pt x="104" y="9"/>
                    </a:lnTo>
                    <a:lnTo>
                      <a:pt x="101" y="9"/>
                    </a:lnTo>
                    <a:lnTo>
                      <a:pt x="101" y="6"/>
                    </a:lnTo>
                    <a:lnTo>
                      <a:pt x="101" y="4"/>
                    </a:lnTo>
                    <a:lnTo>
                      <a:pt x="99" y="4"/>
                    </a:lnTo>
                    <a:lnTo>
                      <a:pt x="96" y="0"/>
                    </a:lnTo>
                    <a:lnTo>
                      <a:pt x="9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903" name="Line 976"/>
              <p:cNvSpPr>
                <a:spLocks noChangeShapeType="1"/>
              </p:cNvSpPr>
              <p:nvPr/>
            </p:nvSpPr>
            <p:spPr bwMode="auto">
              <a:xfrm>
                <a:off x="2560" y="197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04" name="Freeform 977"/>
              <p:cNvSpPr>
                <a:spLocks/>
              </p:cNvSpPr>
              <p:nvPr/>
            </p:nvSpPr>
            <p:spPr bwMode="auto">
              <a:xfrm>
                <a:off x="2560" y="1963"/>
                <a:ext cx="5" cy="11"/>
              </a:xfrm>
              <a:custGeom>
                <a:avLst/>
                <a:gdLst>
                  <a:gd name="T0" fmla="*/ 0 w 21"/>
                  <a:gd name="T1" fmla="*/ 0 h 44"/>
                  <a:gd name="T2" fmla="*/ 0 w 21"/>
                  <a:gd name="T3" fmla="*/ 0 h 44"/>
                  <a:gd name="T4" fmla="*/ 0 w 21"/>
                  <a:gd name="T5" fmla="*/ 0 h 44"/>
                  <a:gd name="T6" fmla="*/ 0 w 21"/>
                  <a:gd name="T7" fmla="*/ 0 h 44"/>
                  <a:gd name="T8" fmla="*/ 0 w 21"/>
                  <a:gd name="T9" fmla="*/ 0 h 44"/>
                  <a:gd name="T10" fmla="*/ 0 w 21"/>
                  <a:gd name="T11" fmla="*/ 0 h 44"/>
                  <a:gd name="T12" fmla="*/ 0 w 21"/>
                  <a:gd name="T13" fmla="*/ 0 h 44"/>
                  <a:gd name="T14" fmla="*/ 0 w 21"/>
                  <a:gd name="T15" fmla="*/ 0 h 44"/>
                  <a:gd name="T16" fmla="*/ 0 w 21"/>
                  <a:gd name="T17" fmla="*/ 0 h 44"/>
                  <a:gd name="T18" fmla="*/ 0 w 21"/>
                  <a:gd name="T19" fmla="*/ 0 h 44"/>
                  <a:gd name="T20" fmla="*/ 0 w 21"/>
                  <a:gd name="T21" fmla="*/ 0 h 44"/>
                  <a:gd name="T22" fmla="*/ 0 w 21"/>
                  <a:gd name="T23" fmla="*/ 0 h 44"/>
                  <a:gd name="T24" fmla="*/ 0 w 21"/>
                  <a:gd name="T25" fmla="*/ 0 h 44"/>
                  <a:gd name="T26" fmla="*/ 0 w 21"/>
                  <a:gd name="T27" fmla="*/ 0 h 44"/>
                  <a:gd name="T28" fmla="*/ 0 w 21"/>
                  <a:gd name="T29" fmla="*/ 0 h 44"/>
                  <a:gd name="T30" fmla="*/ 0 w 21"/>
                  <a:gd name="T31" fmla="*/ 0 h 44"/>
                  <a:gd name="T32" fmla="*/ 0 w 21"/>
                  <a:gd name="T33" fmla="*/ 0 h 44"/>
                  <a:gd name="T34" fmla="*/ 0 w 21"/>
                  <a:gd name="T35" fmla="*/ 0 h 44"/>
                  <a:gd name="T36" fmla="*/ 0 w 21"/>
                  <a:gd name="T37" fmla="*/ 0 h 44"/>
                  <a:gd name="T38" fmla="*/ 0 w 21"/>
                  <a:gd name="T39" fmla="*/ 0 h 44"/>
                  <a:gd name="T40" fmla="*/ 0 w 21"/>
                  <a:gd name="T41" fmla="*/ 0 h 44"/>
                  <a:gd name="T42" fmla="*/ 0 w 21"/>
                  <a:gd name="T43" fmla="*/ 0 h 44"/>
                  <a:gd name="T44" fmla="*/ 0 w 21"/>
                  <a:gd name="T45" fmla="*/ 0 h 44"/>
                  <a:gd name="T46" fmla="*/ 0 w 21"/>
                  <a:gd name="T47" fmla="*/ 0 h 44"/>
                  <a:gd name="T48" fmla="*/ 0 w 21"/>
                  <a:gd name="T49" fmla="*/ 0 h 44"/>
                  <a:gd name="T50" fmla="*/ 0 w 21"/>
                  <a:gd name="T51" fmla="*/ 0 h 44"/>
                  <a:gd name="T52" fmla="*/ 0 w 21"/>
                  <a:gd name="T53" fmla="*/ 0 h 44"/>
                  <a:gd name="T54" fmla="*/ 0 w 21"/>
                  <a:gd name="T55" fmla="*/ 0 h 44"/>
                  <a:gd name="T56" fmla="*/ 0 w 21"/>
                  <a:gd name="T57" fmla="*/ 0 h 44"/>
                  <a:gd name="T58" fmla="*/ 0 w 21"/>
                  <a:gd name="T59" fmla="*/ 0 h 44"/>
                  <a:gd name="T60" fmla="*/ 0 w 21"/>
                  <a:gd name="T61" fmla="*/ 0 h 44"/>
                  <a:gd name="T62" fmla="*/ 0 w 21"/>
                  <a:gd name="T63" fmla="*/ 0 h 44"/>
                  <a:gd name="T64" fmla="*/ 0 w 21"/>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4">
                    <a:moveTo>
                      <a:pt x="0" y="33"/>
                    </a:moveTo>
                    <a:lnTo>
                      <a:pt x="0" y="36"/>
                    </a:lnTo>
                    <a:lnTo>
                      <a:pt x="0" y="38"/>
                    </a:lnTo>
                    <a:lnTo>
                      <a:pt x="2" y="42"/>
                    </a:lnTo>
                    <a:lnTo>
                      <a:pt x="2" y="44"/>
                    </a:lnTo>
                    <a:lnTo>
                      <a:pt x="6" y="44"/>
                    </a:lnTo>
                    <a:lnTo>
                      <a:pt x="8" y="44"/>
                    </a:lnTo>
                    <a:lnTo>
                      <a:pt x="11" y="44"/>
                    </a:lnTo>
                    <a:lnTo>
                      <a:pt x="13" y="44"/>
                    </a:lnTo>
                    <a:lnTo>
                      <a:pt x="16" y="44"/>
                    </a:lnTo>
                    <a:lnTo>
                      <a:pt x="18" y="42"/>
                    </a:lnTo>
                    <a:lnTo>
                      <a:pt x="18" y="38"/>
                    </a:lnTo>
                    <a:lnTo>
                      <a:pt x="21" y="36"/>
                    </a:lnTo>
                    <a:lnTo>
                      <a:pt x="21" y="16"/>
                    </a:lnTo>
                    <a:lnTo>
                      <a:pt x="21" y="10"/>
                    </a:lnTo>
                    <a:lnTo>
                      <a:pt x="18" y="8"/>
                    </a:lnTo>
                    <a:lnTo>
                      <a:pt x="18" y="4"/>
                    </a:lnTo>
                    <a:lnTo>
                      <a:pt x="16" y="2"/>
                    </a:lnTo>
                    <a:lnTo>
                      <a:pt x="13" y="2"/>
                    </a:lnTo>
                    <a:lnTo>
                      <a:pt x="11" y="0"/>
                    </a:lnTo>
                    <a:lnTo>
                      <a:pt x="8" y="0"/>
                    </a:lnTo>
                    <a:lnTo>
                      <a:pt x="6" y="2"/>
                    </a:lnTo>
                    <a:lnTo>
                      <a:pt x="2" y="2"/>
                    </a:lnTo>
                    <a:lnTo>
                      <a:pt x="2" y="4"/>
                    </a:lnTo>
                    <a:lnTo>
                      <a:pt x="0" y="4"/>
                    </a:lnTo>
                    <a:lnTo>
                      <a:pt x="0" y="8"/>
                    </a:lnTo>
                    <a:lnTo>
                      <a:pt x="0" y="13"/>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905" name="Line 978"/>
              <p:cNvSpPr>
                <a:spLocks noChangeShapeType="1"/>
              </p:cNvSpPr>
              <p:nvPr/>
            </p:nvSpPr>
            <p:spPr bwMode="auto">
              <a:xfrm>
                <a:off x="2562" y="196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906" name="Freeform 979"/>
              <p:cNvSpPr>
                <a:spLocks/>
              </p:cNvSpPr>
              <p:nvPr/>
            </p:nvSpPr>
            <p:spPr bwMode="auto">
              <a:xfrm>
                <a:off x="2560" y="1963"/>
                <a:ext cx="9" cy="6"/>
              </a:xfrm>
              <a:custGeom>
                <a:avLst/>
                <a:gdLst>
                  <a:gd name="T0" fmla="*/ 0 w 36"/>
                  <a:gd name="T1" fmla="*/ 0 h 21"/>
                  <a:gd name="T2" fmla="*/ 0 w 36"/>
                  <a:gd name="T3" fmla="*/ 0 h 21"/>
                  <a:gd name="T4" fmla="*/ 0 w 36"/>
                  <a:gd name="T5" fmla="*/ 0 h 21"/>
                  <a:gd name="T6" fmla="*/ 0 w 36"/>
                  <a:gd name="T7" fmla="*/ 0 h 21"/>
                  <a:gd name="T8" fmla="*/ 0 w 36"/>
                  <a:gd name="T9" fmla="*/ 0 h 21"/>
                  <a:gd name="T10" fmla="*/ 0 w 36"/>
                  <a:gd name="T11" fmla="*/ 0 h 21"/>
                  <a:gd name="T12" fmla="*/ 0 w 36"/>
                  <a:gd name="T13" fmla="*/ 0 h 21"/>
                  <a:gd name="T14" fmla="*/ 0 w 36"/>
                  <a:gd name="T15" fmla="*/ 0 h 21"/>
                  <a:gd name="T16" fmla="*/ 0 w 36"/>
                  <a:gd name="T17" fmla="*/ 0 h 21"/>
                  <a:gd name="T18" fmla="*/ 0 w 36"/>
                  <a:gd name="T19" fmla="*/ 0 h 21"/>
                  <a:gd name="T20" fmla="*/ 0 w 36"/>
                  <a:gd name="T21" fmla="*/ 0 h 21"/>
                  <a:gd name="T22" fmla="*/ 0 w 36"/>
                  <a:gd name="T23" fmla="*/ 0 h 21"/>
                  <a:gd name="T24" fmla="*/ 0 w 36"/>
                  <a:gd name="T25" fmla="*/ 0 h 21"/>
                  <a:gd name="T26" fmla="*/ 0 w 36"/>
                  <a:gd name="T27" fmla="*/ 0 h 21"/>
                  <a:gd name="T28" fmla="*/ 0 w 36"/>
                  <a:gd name="T29" fmla="*/ 0 h 21"/>
                  <a:gd name="T30" fmla="*/ 0 w 36"/>
                  <a:gd name="T31" fmla="*/ 0 h 21"/>
                  <a:gd name="T32" fmla="*/ 0 w 36"/>
                  <a:gd name="T33" fmla="*/ 0 h 21"/>
                  <a:gd name="T34" fmla="*/ 0 w 36"/>
                  <a:gd name="T35" fmla="*/ 0 h 21"/>
                  <a:gd name="T36" fmla="*/ 0 w 36"/>
                  <a:gd name="T37" fmla="*/ 0 h 21"/>
                  <a:gd name="T38" fmla="*/ 0 w 36"/>
                  <a:gd name="T39" fmla="*/ 0 h 21"/>
                  <a:gd name="T40" fmla="*/ 0 w 36"/>
                  <a:gd name="T41" fmla="*/ 0 h 21"/>
                  <a:gd name="T42" fmla="*/ 0 w 36"/>
                  <a:gd name="T43" fmla="*/ 0 h 21"/>
                  <a:gd name="T44" fmla="*/ 0 w 36"/>
                  <a:gd name="T45" fmla="*/ 0 h 21"/>
                  <a:gd name="T46" fmla="*/ 0 w 36"/>
                  <a:gd name="T47" fmla="*/ 0 h 21"/>
                  <a:gd name="T48" fmla="*/ 0 w 36"/>
                  <a:gd name="T49" fmla="*/ 0 h 21"/>
                  <a:gd name="T50" fmla="*/ 0 w 36"/>
                  <a:gd name="T51" fmla="*/ 0 h 21"/>
                  <a:gd name="T52" fmla="*/ 0 w 36"/>
                  <a:gd name="T53" fmla="*/ 0 h 21"/>
                  <a:gd name="T54" fmla="*/ 0 w 36"/>
                  <a:gd name="T55" fmla="*/ 0 h 21"/>
                  <a:gd name="T56" fmla="*/ 0 w 36"/>
                  <a:gd name="T57" fmla="*/ 0 h 21"/>
                  <a:gd name="T58" fmla="*/ 0 w 36"/>
                  <a:gd name="T59" fmla="*/ 0 h 21"/>
                  <a:gd name="T60" fmla="*/ 0 w 36"/>
                  <a:gd name="T61" fmla="*/ 0 h 21"/>
                  <a:gd name="T62" fmla="*/ 0 w 36"/>
                  <a:gd name="T63" fmla="*/ 0 h 21"/>
                  <a:gd name="T64" fmla="*/ 0 w 3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1">
                    <a:moveTo>
                      <a:pt x="11" y="0"/>
                    </a:moveTo>
                    <a:lnTo>
                      <a:pt x="8" y="0"/>
                    </a:lnTo>
                    <a:lnTo>
                      <a:pt x="6" y="2"/>
                    </a:lnTo>
                    <a:lnTo>
                      <a:pt x="2" y="2"/>
                    </a:lnTo>
                    <a:lnTo>
                      <a:pt x="2" y="4"/>
                    </a:lnTo>
                    <a:lnTo>
                      <a:pt x="0" y="4"/>
                    </a:lnTo>
                    <a:lnTo>
                      <a:pt x="0" y="8"/>
                    </a:lnTo>
                    <a:lnTo>
                      <a:pt x="0" y="10"/>
                    </a:lnTo>
                    <a:lnTo>
                      <a:pt x="0" y="13"/>
                    </a:lnTo>
                    <a:lnTo>
                      <a:pt x="0" y="16"/>
                    </a:lnTo>
                    <a:lnTo>
                      <a:pt x="0" y="19"/>
                    </a:lnTo>
                    <a:lnTo>
                      <a:pt x="2" y="19"/>
                    </a:lnTo>
                    <a:lnTo>
                      <a:pt x="2" y="21"/>
                    </a:lnTo>
                    <a:lnTo>
                      <a:pt x="6" y="21"/>
                    </a:lnTo>
                    <a:lnTo>
                      <a:pt x="8" y="21"/>
                    </a:lnTo>
                    <a:lnTo>
                      <a:pt x="23" y="21"/>
                    </a:lnTo>
                    <a:lnTo>
                      <a:pt x="28" y="21"/>
                    </a:lnTo>
                    <a:lnTo>
                      <a:pt x="31" y="21"/>
                    </a:lnTo>
                    <a:lnTo>
                      <a:pt x="33" y="19"/>
                    </a:lnTo>
                    <a:lnTo>
                      <a:pt x="36" y="16"/>
                    </a:lnTo>
                    <a:lnTo>
                      <a:pt x="36" y="13"/>
                    </a:lnTo>
                    <a:lnTo>
                      <a:pt x="36" y="10"/>
                    </a:lnTo>
                    <a:lnTo>
                      <a:pt x="36" y="8"/>
                    </a:lnTo>
                    <a:lnTo>
                      <a:pt x="33" y="4"/>
                    </a:lnTo>
                    <a:lnTo>
                      <a:pt x="31" y="2"/>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grpSp>
        <p:grpSp>
          <p:nvGrpSpPr>
            <p:cNvPr id="43185" name="Group 980"/>
            <p:cNvGrpSpPr>
              <a:grpSpLocks/>
            </p:cNvGrpSpPr>
            <p:nvPr/>
          </p:nvGrpSpPr>
          <p:grpSpPr bwMode="auto">
            <a:xfrm>
              <a:off x="2247" y="1855"/>
              <a:ext cx="323" cy="205"/>
              <a:chOff x="2564" y="1764"/>
              <a:chExt cx="298" cy="205"/>
            </a:xfrm>
          </p:grpSpPr>
          <p:sp>
            <p:nvSpPr>
              <p:cNvPr id="43507" name="Line 981"/>
              <p:cNvSpPr>
                <a:spLocks noChangeShapeType="1"/>
              </p:cNvSpPr>
              <p:nvPr/>
            </p:nvSpPr>
            <p:spPr bwMode="auto">
              <a:xfrm>
                <a:off x="2564" y="196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08" name="Freeform 982"/>
              <p:cNvSpPr>
                <a:spLocks/>
              </p:cNvSpPr>
              <p:nvPr/>
            </p:nvSpPr>
            <p:spPr bwMode="auto">
              <a:xfrm>
                <a:off x="2564" y="1949"/>
                <a:ext cx="5" cy="20"/>
              </a:xfrm>
              <a:custGeom>
                <a:avLst/>
                <a:gdLst>
                  <a:gd name="T0" fmla="*/ 0 w 20"/>
                  <a:gd name="T1" fmla="*/ 0 h 76"/>
                  <a:gd name="T2" fmla="*/ 0 w 20"/>
                  <a:gd name="T3" fmla="*/ 0 h 76"/>
                  <a:gd name="T4" fmla="*/ 0 w 20"/>
                  <a:gd name="T5" fmla="*/ 0 h 76"/>
                  <a:gd name="T6" fmla="*/ 0 w 20"/>
                  <a:gd name="T7" fmla="*/ 0 h 76"/>
                  <a:gd name="T8" fmla="*/ 0 w 20"/>
                  <a:gd name="T9" fmla="*/ 0 h 76"/>
                  <a:gd name="T10" fmla="*/ 0 w 20"/>
                  <a:gd name="T11" fmla="*/ 0 h 76"/>
                  <a:gd name="T12" fmla="*/ 0 w 20"/>
                  <a:gd name="T13" fmla="*/ 0 h 76"/>
                  <a:gd name="T14" fmla="*/ 0 w 20"/>
                  <a:gd name="T15" fmla="*/ 0 h 76"/>
                  <a:gd name="T16" fmla="*/ 0 w 20"/>
                  <a:gd name="T17" fmla="*/ 0 h 76"/>
                  <a:gd name="T18" fmla="*/ 0 w 20"/>
                  <a:gd name="T19" fmla="*/ 0 h 76"/>
                  <a:gd name="T20" fmla="*/ 0 w 20"/>
                  <a:gd name="T21" fmla="*/ 0 h 76"/>
                  <a:gd name="T22" fmla="*/ 0 w 20"/>
                  <a:gd name="T23" fmla="*/ 0 h 76"/>
                  <a:gd name="T24" fmla="*/ 0 w 20"/>
                  <a:gd name="T25" fmla="*/ 0 h 76"/>
                  <a:gd name="T26" fmla="*/ 0 w 20"/>
                  <a:gd name="T27" fmla="*/ 0 h 76"/>
                  <a:gd name="T28" fmla="*/ 0 w 20"/>
                  <a:gd name="T29" fmla="*/ 0 h 76"/>
                  <a:gd name="T30" fmla="*/ 0 w 20"/>
                  <a:gd name="T31" fmla="*/ 0 h 76"/>
                  <a:gd name="T32" fmla="*/ 0 w 20"/>
                  <a:gd name="T33" fmla="*/ 0 h 76"/>
                  <a:gd name="T34" fmla="*/ 0 w 20"/>
                  <a:gd name="T35" fmla="*/ 0 h 76"/>
                  <a:gd name="T36" fmla="*/ 0 w 20"/>
                  <a:gd name="T37" fmla="*/ 0 h 76"/>
                  <a:gd name="T38" fmla="*/ 0 w 20"/>
                  <a:gd name="T39" fmla="*/ 0 h 76"/>
                  <a:gd name="T40" fmla="*/ 0 w 20"/>
                  <a:gd name="T41" fmla="*/ 0 h 76"/>
                  <a:gd name="T42" fmla="*/ 0 w 20"/>
                  <a:gd name="T43" fmla="*/ 0 h 76"/>
                  <a:gd name="T44" fmla="*/ 0 w 20"/>
                  <a:gd name="T45" fmla="*/ 0 h 76"/>
                  <a:gd name="T46" fmla="*/ 0 w 20"/>
                  <a:gd name="T47" fmla="*/ 0 h 76"/>
                  <a:gd name="T48" fmla="*/ 0 w 20"/>
                  <a:gd name="T49" fmla="*/ 0 h 76"/>
                  <a:gd name="T50" fmla="*/ 0 w 20"/>
                  <a:gd name="T51" fmla="*/ 0 h 76"/>
                  <a:gd name="T52" fmla="*/ 0 w 20"/>
                  <a:gd name="T53" fmla="*/ 0 h 76"/>
                  <a:gd name="T54" fmla="*/ 0 w 20"/>
                  <a:gd name="T55" fmla="*/ 0 h 76"/>
                  <a:gd name="T56" fmla="*/ 0 w 20"/>
                  <a:gd name="T57" fmla="*/ 0 h 76"/>
                  <a:gd name="T58" fmla="*/ 0 w 20"/>
                  <a:gd name="T59" fmla="*/ 0 h 76"/>
                  <a:gd name="T60" fmla="*/ 0 w 20"/>
                  <a:gd name="T61" fmla="*/ 0 h 76"/>
                  <a:gd name="T62" fmla="*/ 0 w 20"/>
                  <a:gd name="T63" fmla="*/ 0 h 76"/>
                  <a:gd name="T64" fmla="*/ 0 w 20"/>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76">
                    <a:moveTo>
                      <a:pt x="0" y="65"/>
                    </a:moveTo>
                    <a:lnTo>
                      <a:pt x="0" y="68"/>
                    </a:lnTo>
                    <a:lnTo>
                      <a:pt x="0" y="71"/>
                    </a:lnTo>
                    <a:lnTo>
                      <a:pt x="2" y="74"/>
                    </a:lnTo>
                    <a:lnTo>
                      <a:pt x="5" y="76"/>
                    </a:lnTo>
                    <a:lnTo>
                      <a:pt x="7" y="76"/>
                    </a:lnTo>
                    <a:lnTo>
                      <a:pt x="10" y="76"/>
                    </a:lnTo>
                    <a:lnTo>
                      <a:pt x="12" y="76"/>
                    </a:lnTo>
                    <a:lnTo>
                      <a:pt x="15" y="76"/>
                    </a:lnTo>
                    <a:lnTo>
                      <a:pt x="17" y="74"/>
                    </a:lnTo>
                    <a:lnTo>
                      <a:pt x="20" y="71"/>
                    </a:lnTo>
                    <a:lnTo>
                      <a:pt x="20" y="68"/>
                    </a:lnTo>
                    <a:lnTo>
                      <a:pt x="20" y="15"/>
                    </a:lnTo>
                    <a:lnTo>
                      <a:pt x="20" y="9"/>
                    </a:lnTo>
                    <a:lnTo>
                      <a:pt x="20" y="6"/>
                    </a:lnTo>
                    <a:lnTo>
                      <a:pt x="17" y="6"/>
                    </a:lnTo>
                    <a:lnTo>
                      <a:pt x="17" y="3"/>
                    </a:lnTo>
                    <a:lnTo>
                      <a:pt x="15" y="3"/>
                    </a:lnTo>
                    <a:lnTo>
                      <a:pt x="15" y="0"/>
                    </a:lnTo>
                    <a:lnTo>
                      <a:pt x="12" y="0"/>
                    </a:lnTo>
                    <a:lnTo>
                      <a:pt x="10" y="0"/>
                    </a:lnTo>
                    <a:lnTo>
                      <a:pt x="7" y="0"/>
                    </a:lnTo>
                    <a:lnTo>
                      <a:pt x="5" y="3"/>
                    </a:lnTo>
                    <a:lnTo>
                      <a:pt x="2" y="3"/>
                    </a:lnTo>
                    <a:lnTo>
                      <a:pt x="2" y="6"/>
                    </a:lnTo>
                    <a:lnTo>
                      <a:pt x="0" y="6"/>
                    </a:lnTo>
                    <a:lnTo>
                      <a:pt x="0" y="11"/>
                    </a:lnTo>
                    <a:lnTo>
                      <a:pt x="0" y="65"/>
                    </a:lnTo>
                    <a:close/>
                  </a:path>
                </a:pathLst>
              </a:custGeom>
              <a:solidFill>
                <a:srgbClr val="000000"/>
              </a:solidFill>
              <a:ln w="6350">
                <a:solidFill>
                  <a:srgbClr val="000000"/>
                </a:solidFill>
                <a:prstDash val="solid"/>
                <a:round/>
                <a:headEnd/>
                <a:tailEnd/>
              </a:ln>
            </p:spPr>
            <p:txBody>
              <a:bodyPr/>
              <a:lstStyle/>
              <a:p>
                <a:endParaRPr lang="de-DE"/>
              </a:p>
            </p:txBody>
          </p:sp>
          <p:sp>
            <p:nvSpPr>
              <p:cNvPr id="43509" name="Line 983"/>
              <p:cNvSpPr>
                <a:spLocks noChangeShapeType="1"/>
              </p:cNvSpPr>
              <p:nvPr/>
            </p:nvSpPr>
            <p:spPr bwMode="auto">
              <a:xfrm>
                <a:off x="2566" y="19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10" name="Freeform 984"/>
              <p:cNvSpPr>
                <a:spLocks/>
              </p:cNvSpPr>
              <p:nvPr/>
            </p:nvSpPr>
            <p:spPr bwMode="auto">
              <a:xfrm>
                <a:off x="2564" y="1949"/>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7" y="0"/>
                    </a:lnTo>
                    <a:lnTo>
                      <a:pt x="5" y="3"/>
                    </a:lnTo>
                    <a:lnTo>
                      <a:pt x="2" y="3"/>
                    </a:lnTo>
                    <a:lnTo>
                      <a:pt x="2" y="6"/>
                    </a:lnTo>
                    <a:lnTo>
                      <a:pt x="0" y="6"/>
                    </a:lnTo>
                    <a:lnTo>
                      <a:pt x="0" y="9"/>
                    </a:lnTo>
                    <a:lnTo>
                      <a:pt x="0" y="11"/>
                    </a:lnTo>
                    <a:lnTo>
                      <a:pt x="0" y="15"/>
                    </a:lnTo>
                    <a:lnTo>
                      <a:pt x="2" y="17"/>
                    </a:lnTo>
                    <a:lnTo>
                      <a:pt x="2" y="20"/>
                    </a:lnTo>
                    <a:lnTo>
                      <a:pt x="5" y="20"/>
                    </a:lnTo>
                    <a:lnTo>
                      <a:pt x="7" y="23"/>
                    </a:lnTo>
                    <a:lnTo>
                      <a:pt x="22" y="23"/>
                    </a:lnTo>
                    <a:lnTo>
                      <a:pt x="27" y="23"/>
                    </a:lnTo>
                    <a:lnTo>
                      <a:pt x="30" y="23"/>
                    </a:lnTo>
                    <a:lnTo>
                      <a:pt x="32" y="20"/>
                    </a:lnTo>
                    <a:lnTo>
                      <a:pt x="35" y="17"/>
                    </a:lnTo>
                    <a:lnTo>
                      <a:pt x="35" y="15"/>
                    </a:lnTo>
                    <a:lnTo>
                      <a:pt x="37" y="11"/>
                    </a:lnTo>
                    <a:lnTo>
                      <a:pt x="35" y="9"/>
                    </a:lnTo>
                    <a:lnTo>
                      <a:pt x="35" y="6"/>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11" name="Line 985"/>
              <p:cNvSpPr>
                <a:spLocks noChangeShapeType="1"/>
              </p:cNvSpPr>
              <p:nvPr/>
            </p:nvSpPr>
            <p:spPr bwMode="auto">
              <a:xfrm>
                <a:off x="2568" y="19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12" name="Freeform 986"/>
              <p:cNvSpPr>
                <a:spLocks/>
              </p:cNvSpPr>
              <p:nvPr/>
            </p:nvSpPr>
            <p:spPr bwMode="auto">
              <a:xfrm>
                <a:off x="2568" y="1947"/>
                <a:ext cx="5" cy="8"/>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5">
                    <a:moveTo>
                      <a:pt x="0" y="23"/>
                    </a:moveTo>
                    <a:lnTo>
                      <a:pt x="0" y="27"/>
                    </a:lnTo>
                    <a:lnTo>
                      <a:pt x="0" y="29"/>
                    </a:lnTo>
                    <a:lnTo>
                      <a:pt x="3" y="32"/>
                    </a:lnTo>
                    <a:lnTo>
                      <a:pt x="5" y="35"/>
                    </a:lnTo>
                    <a:lnTo>
                      <a:pt x="8" y="35"/>
                    </a:lnTo>
                    <a:lnTo>
                      <a:pt x="10" y="35"/>
                    </a:lnTo>
                    <a:lnTo>
                      <a:pt x="13" y="35"/>
                    </a:lnTo>
                    <a:lnTo>
                      <a:pt x="15" y="32"/>
                    </a:lnTo>
                    <a:lnTo>
                      <a:pt x="18" y="29"/>
                    </a:lnTo>
                    <a:lnTo>
                      <a:pt x="18" y="27"/>
                    </a:lnTo>
                    <a:lnTo>
                      <a:pt x="18" y="18"/>
                    </a:lnTo>
                    <a:lnTo>
                      <a:pt x="18" y="10"/>
                    </a:lnTo>
                    <a:lnTo>
                      <a:pt x="18" y="6"/>
                    </a:lnTo>
                    <a:lnTo>
                      <a:pt x="15" y="4"/>
                    </a:lnTo>
                    <a:lnTo>
                      <a:pt x="13" y="0"/>
                    </a:lnTo>
                    <a:lnTo>
                      <a:pt x="10" y="0"/>
                    </a:lnTo>
                    <a:lnTo>
                      <a:pt x="8" y="0"/>
                    </a:lnTo>
                    <a:lnTo>
                      <a:pt x="5" y="0"/>
                    </a:lnTo>
                    <a:lnTo>
                      <a:pt x="3" y="4"/>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13" name="Line 987"/>
              <p:cNvSpPr>
                <a:spLocks noChangeShapeType="1"/>
              </p:cNvSpPr>
              <p:nvPr/>
            </p:nvSpPr>
            <p:spPr bwMode="auto">
              <a:xfrm>
                <a:off x="2571" y="194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14" name="Freeform 988"/>
              <p:cNvSpPr>
                <a:spLocks/>
              </p:cNvSpPr>
              <p:nvPr/>
            </p:nvSpPr>
            <p:spPr bwMode="auto">
              <a:xfrm>
                <a:off x="2568" y="1947"/>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4"/>
                    </a:lnTo>
                    <a:lnTo>
                      <a:pt x="0" y="6"/>
                    </a:lnTo>
                    <a:lnTo>
                      <a:pt x="0" y="10"/>
                    </a:lnTo>
                    <a:lnTo>
                      <a:pt x="0" y="12"/>
                    </a:lnTo>
                    <a:lnTo>
                      <a:pt x="0" y="15"/>
                    </a:lnTo>
                    <a:lnTo>
                      <a:pt x="0" y="18"/>
                    </a:lnTo>
                    <a:lnTo>
                      <a:pt x="3" y="21"/>
                    </a:lnTo>
                    <a:lnTo>
                      <a:pt x="5" y="23"/>
                    </a:lnTo>
                    <a:lnTo>
                      <a:pt x="8" y="23"/>
                    </a:lnTo>
                    <a:lnTo>
                      <a:pt x="23" y="23"/>
                    </a:lnTo>
                    <a:lnTo>
                      <a:pt x="29" y="23"/>
                    </a:lnTo>
                    <a:lnTo>
                      <a:pt x="31" y="23"/>
                    </a:lnTo>
                    <a:lnTo>
                      <a:pt x="31" y="21"/>
                    </a:lnTo>
                    <a:lnTo>
                      <a:pt x="33" y="21"/>
                    </a:lnTo>
                    <a:lnTo>
                      <a:pt x="33" y="18"/>
                    </a:lnTo>
                    <a:lnTo>
                      <a:pt x="36" y="18"/>
                    </a:lnTo>
                    <a:lnTo>
                      <a:pt x="36" y="15"/>
                    </a:lnTo>
                    <a:lnTo>
                      <a:pt x="36" y="12"/>
                    </a:lnTo>
                    <a:lnTo>
                      <a:pt x="36" y="10"/>
                    </a:lnTo>
                    <a:lnTo>
                      <a:pt x="36" y="6"/>
                    </a:lnTo>
                    <a:lnTo>
                      <a:pt x="33" y="6"/>
                    </a:lnTo>
                    <a:lnTo>
                      <a:pt x="33" y="4"/>
                    </a:lnTo>
                    <a:lnTo>
                      <a:pt x="31"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15" name="Line 989"/>
              <p:cNvSpPr>
                <a:spLocks noChangeShapeType="1"/>
              </p:cNvSpPr>
              <p:nvPr/>
            </p:nvSpPr>
            <p:spPr bwMode="auto">
              <a:xfrm>
                <a:off x="2572" y="194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16" name="Freeform 990"/>
              <p:cNvSpPr>
                <a:spLocks/>
              </p:cNvSpPr>
              <p:nvPr/>
            </p:nvSpPr>
            <p:spPr bwMode="auto">
              <a:xfrm>
                <a:off x="2572" y="1944"/>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0" y="29"/>
                    </a:lnTo>
                    <a:lnTo>
                      <a:pt x="3" y="29"/>
                    </a:lnTo>
                    <a:lnTo>
                      <a:pt x="3" y="32"/>
                    </a:lnTo>
                    <a:lnTo>
                      <a:pt x="5" y="32"/>
                    </a:lnTo>
                    <a:lnTo>
                      <a:pt x="5" y="34"/>
                    </a:lnTo>
                    <a:lnTo>
                      <a:pt x="8" y="34"/>
                    </a:lnTo>
                    <a:lnTo>
                      <a:pt x="11" y="34"/>
                    </a:lnTo>
                    <a:lnTo>
                      <a:pt x="14" y="34"/>
                    </a:lnTo>
                    <a:lnTo>
                      <a:pt x="16" y="34"/>
                    </a:lnTo>
                    <a:lnTo>
                      <a:pt x="16" y="32"/>
                    </a:lnTo>
                    <a:lnTo>
                      <a:pt x="18" y="32"/>
                    </a:lnTo>
                    <a:lnTo>
                      <a:pt x="18" y="29"/>
                    </a:lnTo>
                    <a:lnTo>
                      <a:pt x="21" y="29"/>
                    </a:lnTo>
                    <a:lnTo>
                      <a:pt x="21" y="26"/>
                    </a:lnTo>
                    <a:lnTo>
                      <a:pt x="21" y="17"/>
                    </a:lnTo>
                    <a:lnTo>
                      <a:pt x="21" y="9"/>
                    </a:lnTo>
                    <a:lnTo>
                      <a:pt x="18" y="6"/>
                    </a:lnTo>
                    <a:lnTo>
                      <a:pt x="18" y="3"/>
                    </a:lnTo>
                    <a:lnTo>
                      <a:pt x="16" y="3"/>
                    </a:lnTo>
                    <a:lnTo>
                      <a:pt x="16" y="0"/>
                    </a:lnTo>
                    <a:lnTo>
                      <a:pt x="14" y="0"/>
                    </a:lnTo>
                    <a:lnTo>
                      <a:pt x="11" y="0"/>
                    </a:lnTo>
                    <a:lnTo>
                      <a:pt x="8" y="0"/>
                    </a:lnTo>
                    <a:lnTo>
                      <a:pt x="5" y="0"/>
                    </a:lnTo>
                    <a:lnTo>
                      <a:pt x="5" y="3"/>
                    </a:lnTo>
                    <a:lnTo>
                      <a:pt x="3" y="3"/>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17" name="Line 991"/>
              <p:cNvSpPr>
                <a:spLocks noChangeShapeType="1"/>
              </p:cNvSpPr>
              <p:nvPr/>
            </p:nvSpPr>
            <p:spPr bwMode="auto">
              <a:xfrm>
                <a:off x="2574" y="194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18" name="Freeform 992"/>
              <p:cNvSpPr>
                <a:spLocks/>
              </p:cNvSpPr>
              <p:nvPr/>
            </p:nvSpPr>
            <p:spPr bwMode="auto">
              <a:xfrm>
                <a:off x="2572" y="1944"/>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8" y="0"/>
                    </a:lnTo>
                    <a:lnTo>
                      <a:pt x="5" y="0"/>
                    </a:lnTo>
                    <a:lnTo>
                      <a:pt x="5" y="3"/>
                    </a:lnTo>
                    <a:lnTo>
                      <a:pt x="3" y="3"/>
                    </a:lnTo>
                    <a:lnTo>
                      <a:pt x="3" y="6"/>
                    </a:lnTo>
                    <a:lnTo>
                      <a:pt x="0" y="9"/>
                    </a:lnTo>
                    <a:lnTo>
                      <a:pt x="0" y="11"/>
                    </a:lnTo>
                    <a:lnTo>
                      <a:pt x="0" y="15"/>
                    </a:lnTo>
                    <a:lnTo>
                      <a:pt x="0" y="17"/>
                    </a:lnTo>
                    <a:lnTo>
                      <a:pt x="3" y="17"/>
                    </a:lnTo>
                    <a:lnTo>
                      <a:pt x="3" y="21"/>
                    </a:lnTo>
                    <a:lnTo>
                      <a:pt x="5" y="21"/>
                    </a:lnTo>
                    <a:lnTo>
                      <a:pt x="5" y="23"/>
                    </a:lnTo>
                    <a:lnTo>
                      <a:pt x="8" y="23"/>
                    </a:lnTo>
                    <a:lnTo>
                      <a:pt x="23" y="23"/>
                    </a:lnTo>
                    <a:lnTo>
                      <a:pt x="28" y="23"/>
                    </a:lnTo>
                    <a:lnTo>
                      <a:pt x="31" y="23"/>
                    </a:lnTo>
                    <a:lnTo>
                      <a:pt x="33" y="21"/>
                    </a:lnTo>
                    <a:lnTo>
                      <a:pt x="36" y="17"/>
                    </a:lnTo>
                    <a:lnTo>
                      <a:pt x="36" y="15"/>
                    </a:lnTo>
                    <a:lnTo>
                      <a:pt x="36" y="11"/>
                    </a:lnTo>
                    <a:lnTo>
                      <a:pt x="36" y="9"/>
                    </a:lnTo>
                    <a:lnTo>
                      <a:pt x="36"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519" name="Line 993"/>
              <p:cNvSpPr>
                <a:spLocks noChangeShapeType="1"/>
              </p:cNvSpPr>
              <p:nvPr/>
            </p:nvSpPr>
            <p:spPr bwMode="auto">
              <a:xfrm>
                <a:off x="2576" y="194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20" name="Freeform 994"/>
              <p:cNvSpPr>
                <a:spLocks/>
              </p:cNvSpPr>
              <p:nvPr/>
            </p:nvSpPr>
            <p:spPr bwMode="auto">
              <a:xfrm>
                <a:off x="2576" y="1933"/>
                <a:ext cx="5" cy="16"/>
              </a:xfrm>
              <a:custGeom>
                <a:avLst/>
                <a:gdLst>
                  <a:gd name="T0" fmla="*/ 0 w 20"/>
                  <a:gd name="T1" fmla="*/ 0 h 65"/>
                  <a:gd name="T2" fmla="*/ 0 w 20"/>
                  <a:gd name="T3" fmla="*/ 0 h 65"/>
                  <a:gd name="T4" fmla="*/ 0 w 20"/>
                  <a:gd name="T5" fmla="*/ 0 h 65"/>
                  <a:gd name="T6" fmla="*/ 0 w 20"/>
                  <a:gd name="T7" fmla="*/ 0 h 65"/>
                  <a:gd name="T8" fmla="*/ 0 w 20"/>
                  <a:gd name="T9" fmla="*/ 0 h 65"/>
                  <a:gd name="T10" fmla="*/ 0 w 20"/>
                  <a:gd name="T11" fmla="*/ 0 h 65"/>
                  <a:gd name="T12" fmla="*/ 0 w 20"/>
                  <a:gd name="T13" fmla="*/ 0 h 65"/>
                  <a:gd name="T14" fmla="*/ 0 w 20"/>
                  <a:gd name="T15" fmla="*/ 0 h 65"/>
                  <a:gd name="T16" fmla="*/ 0 w 20"/>
                  <a:gd name="T17" fmla="*/ 0 h 65"/>
                  <a:gd name="T18" fmla="*/ 0 w 20"/>
                  <a:gd name="T19" fmla="*/ 0 h 65"/>
                  <a:gd name="T20" fmla="*/ 0 w 20"/>
                  <a:gd name="T21" fmla="*/ 0 h 65"/>
                  <a:gd name="T22" fmla="*/ 0 w 20"/>
                  <a:gd name="T23" fmla="*/ 0 h 65"/>
                  <a:gd name="T24" fmla="*/ 0 w 20"/>
                  <a:gd name="T25" fmla="*/ 0 h 65"/>
                  <a:gd name="T26" fmla="*/ 0 w 20"/>
                  <a:gd name="T27" fmla="*/ 0 h 65"/>
                  <a:gd name="T28" fmla="*/ 0 w 20"/>
                  <a:gd name="T29" fmla="*/ 0 h 65"/>
                  <a:gd name="T30" fmla="*/ 0 w 20"/>
                  <a:gd name="T31" fmla="*/ 0 h 65"/>
                  <a:gd name="T32" fmla="*/ 0 w 20"/>
                  <a:gd name="T33" fmla="*/ 0 h 65"/>
                  <a:gd name="T34" fmla="*/ 0 w 20"/>
                  <a:gd name="T35" fmla="*/ 0 h 65"/>
                  <a:gd name="T36" fmla="*/ 0 w 20"/>
                  <a:gd name="T37" fmla="*/ 0 h 65"/>
                  <a:gd name="T38" fmla="*/ 0 w 20"/>
                  <a:gd name="T39" fmla="*/ 0 h 65"/>
                  <a:gd name="T40" fmla="*/ 0 w 20"/>
                  <a:gd name="T41" fmla="*/ 0 h 65"/>
                  <a:gd name="T42" fmla="*/ 0 w 20"/>
                  <a:gd name="T43" fmla="*/ 0 h 65"/>
                  <a:gd name="T44" fmla="*/ 0 w 20"/>
                  <a:gd name="T45" fmla="*/ 0 h 65"/>
                  <a:gd name="T46" fmla="*/ 0 w 20"/>
                  <a:gd name="T47" fmla="*/ 0 h 65"/>
                  <a:gd name="T48" fmla="*/ 0 w 20"/>
                  <a:gd name="T49" fmla="*/ 0 h 65"/>
                  <a:gd name="T50" fmla="*/ 0 w 20"/>
                  <a:gd name="T51" fmla="*/ 0 h 65"/>
                  <a:gd name="T52" fmla="*/ 0 w 20"/>
                  <a:gd name="T53" fmla="*/ 0 h 65"/>
                  <a:gd name="T54" fmla="*/ 0 w 20"/>
                  <a:gd name="T55" fmla="*/ 0 h 65"/>
                  <a:gd name="T56" fmla="*/ 0 w 20"/>
                  <a:gd name="T57" fmla="*/ 0 h 65"/>
                  <a:gd name="T58" fmla="*/ 0 w 20"/>
                  <a:gd name="T59" fmla="*/ 0 h 65"/>
                  <a:gd name="T60" fmla="*/ 0 w 20"/>
                  <a:gd name="T61" fmla="*/ 0 h 65"/>
                  <a:gd name="T62" fmla="*/ 0 w 20"/>
                  <a:gd name="T63" fmla="*/ 0 h 65"/>
                  <a:gd name="T64" fmla="*/ 0 w 20"/>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65">
                    <a:moveTo>
                      <a:pt x="0" y="53"/>
                    </a:moveTo>
                    <a:lnTo>
                      <a:pt x="0" y="57"/>
                    </a:lnTo>
                    <a:lnTo>
                      <a:pt x="2" y="59"/>
                    </a:lnTo>
                    <a:lnTo>
                      <a:pt x="5" y="63"/>
                    </a:lnTo>
                    <a:lnTo>
                      <a:pt x="7" y="65"/>
                    </a:lnTo>
                    <a:lnTo>
                      <a:pt x="10" y="65"/>
                    </a:lnTo>
                    <a:lnTo>
                      <a:pt x="12" y="65"/>
                    </a:lnTo>
                    <a:lnTo>
                      <a:pt x="15" y="65"/>
                    </a:lnTo>
                    <a:lnTo>
                      <a:pt x="17" y="63"/>
                    </a:lnTo>
                    <a:lnTo>
                      <a:pt x="20" y="59"/>
                    </a:lnTo>
                    <a:lnTo>
                      <a:pt x="20" y="57"/>
                    </a:lnTo>
                    <a:lnTo>
                      <a:pt x="20" y="15"/>
                    </a:lnTo>
                    <a:lnTo>
                      <a:pt x="20" y="9"/>
                    </a:lnTo>
                    <a:lnTo>
                      <a:pt x="20" y="6"/>
                    </a:lnTo>
                    <a:lnTo>
                      <a:pt x="20" y="3"/>
                    </a:lnTo>
                    <a:lnTo>
                      <a:pt x="17" y="3"/>
                    </a:lnTo>
                    <a:lnTo>
                      <a:pt x="17" y="0"/>
                    </a:lnTo>
                    <a:lnTo>
                      <a:pt x="15" y="0"/>
                    </a:lnTo>
                    <a:lnTo>
                      <a:pt x="12" y="0"/>
                    </a:lnTo>
                    <a:lnTo>
                      <a:pt x="10" y="0"/>
                    </a:lnTo>
                    <a:lnTo>
                      <a:pt x="7" y="0"/>
                    </a:lnTo>
                    <a:lnTo>
                      <a:pt x="5" y="0"/>
                    </a:lnTo>
                    <a:lnTo>
                      <a:pt x="5" y="3"/>
                    </a:lnTo>
                    <a:lnTo>
                      <a:pt x="2" y="3"/>
                    </a:lnTo>
                    <a:lnTo>
                      <a:pt x="2" y="6"/>
                    </a:lnTo>
                    <a:lnTo>
                      <a:pt x="0" y="11"/>
                    </a:lnTo>
                    <a:lnTo>
                      <a:pt x="0" y="53"/>
                    </a:lnTo>
                    <a:close/>
                  </a:path>
                </a:pathLst>
              </a:custGeom>
              <a:solidFill>
                <a:srgbClr val="000000"/>
              </a:solidFill>
              <a:ln w="6350">
                <a:solidFill>
                  <a:srgbClr val="000000"/>
                </a:solidFill>
                <a:prstDash val="solid"/>
                <a:round/>
                <a:headEnd/>
                <a:tailEnd/>
              </a:ln>
            </p:spPr>
            <p:txBody>
              <a:bodyPr/>
              <a:lstStyle/>
              <a:p>
                <a:endParaRPr lang="de-DE"/>
              </a:p>
            </p:txBody>
          </p:sp>
          <p:sp>
            <p:nvSpPr>
              <p:cNvPr id="43521" name="Line 995"/>
              <p:cNvSpPr>
                <a:spLocks noChangeShapeType="1"/>
              </p:cNvSpPr>
              <p:nvPr/>
            </p:nvSpPr>
            <p:spPr bwMode="auto">
              <a:xfrm>
                <a:off x="2578" y="19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22" name="Freeform 996"/>
              <p:cNvSpPr>
                <a:spLocks/>
              </p:cNvSpPr>
              <p:nvPr/>
            </p:nvSpPr>
            <p:spPr bwMode="auto">
              <a:xfrm>
                <a:off x="2576" y="1933"/>
                <a:ext cx="21" cy="5"/>
              </a:xfrm>
              <a:custGeom>
                <a:avLst/>
                <a:gdLst>
                  <a:gd name="T0" fmla="*/ 0 w 85"/>
                  <a:gd name="T1" fmla="*/ 0 h 20"/>
                  <a:gd name="T2" fmla="*/ 0 w 85"/>
                  <a:gd name="T3" fmla="*/ 0 h 20"/>
                  <a:gd name="T4" fmla="*/ 0 w 85"/>
                  <a:gd name="T5" fmla="*/ 0 h 20"/>
                  <a:gd name="T6" fmla="*/ 0 w 85"/>
                  <a:gd name="T7" fmla="*/ 0 h 20"/>
                  <a:gd name="T8" fmla="*/ 0 w 85"/>
                  <a:gd name="T9" fmla="*/ 0 h 20"/>
                  <a:gd name="T10" fmla="*/ 0 w 85"/>
                  <a:gd name="T11" fmla="*/ 0 h 20"/>
                  <a:gd name="T12" fmla="*/ 0 w 85"/>
                  <a:gd name="T13" fmla="*/ 0 h 20"/>
                  <a:gd name="T14" fmla="*/ 0 w 85"/>
                  <a:gd name="T15" fmla="*/ 0 h 20"/>
                  <a:gd name="T16" fmla="*/ 0 w 85"/>
                  <a:gd name="T17" fmla="*/ 0 h 20"/>
                  <a:gd name="T18" fmla="*/ 0 w 85"/>
                  <a:gd name="T19" fmla="*/ 0 h 20"/>
                  <a:gd name="T20" fmla="*/ 0 w 85"/>
                  <a:gd name="T21" fmla="*/ 0 h 20"/>
                  <a:gd name="T22" fmla="*/ 0 w 85"/>
                  <a:gd name="T23" fmla="*/ 0 h 20"/>
                  <a:gd name="T24" fmla="*/ 0 w 85"/>
                  <a:gd name="T25" fmla="*/ 0 h 20"/>
                  <a:gd name="T26" fmla="*/ 0 w 85"/>
                  <a:gd name="T27" fmla="*/ 0 h 20"/>
                  <a:gd name="T28" fmla="*/ 0 w 85"/>
                  <a:gd name="T29" fmla="*/ 0 h 20"/>
                  <a:gd name="T30" fmla="*/ 0 w 85"/>
                  <a:gd name="T31" fmla="*/ 0 h 20"/>
                  <a:gd name="T32" fmla="*/ 0 w 85"/>
                  <a:gd name="T33" fmla="*/ 0 h 20"/>
                  <a:gd name="T34" fmla="*/ 0 w 85"/>
                  <a:gd name="T35" fmla="*/ 0 h 20"/>
                  <a:gd name="T36" fmla="*/ 0 w 85"/>
                  <a:gd name="T37" fmla="*/ 0 h 20"/>
                  <a:gd name="T38" fmla="*/ 0 w 85"/>
                  <a:gd name="T39" fmla="*/ 0 h 20"/>
                  <a:gd name="T40" fmla="*/ 0 w 85"/>
                  <a:gd name="T41" fmla="*/ 0 h 20"/>
                  <a:gd name="T42" fmla="*/ 0 w 85"/>
                  <a:gd name="T43" fmla="*/ 0 h 20"/>
                  <a:gd name="T44" fmla="*/ 0 w 85"/>
                  <a:gd name="T45" fmla="*/ 0 h 20"/>
                  <a:gd name="T46" fmla="*/ 0 w 85"/>
                  <a:gd name="T47" fmla="*/ 0 h 20"/>
                  <a:gd name="T48" fmla="*/ 0 w 85"/>
                  <a:gd name="T49" fmla="*/ 0 h 20"/>
                  <a:gd name="T50" fmla="*/ 0 w 85"/>
                  <a:gd name="T51" fmla="*/ 0 h 20"/>
                  <a:gd name="T52" fmla="*/ 0 w 85"/>
                  <a:gd name="T53" fmla="*/ 0 h 20"/>
                  <a:gd name="T54" fmla="*/ 0 w 85"/>
                  <a:gd name="T55" fmla="*/ 0 h 20"/>
                  <a:gd name="T56" fmla="*/ 0 w 85"/>
                  <a:gd name="T57" fmla="*/ 0 h 20"/>
                  <a:gd name="T58" fmla="*/ 0 w 85"/>
                  <a:gd name="T59" fmla="*/ 0 h 20"/>
                  <a:gd name="T60" fmla="*/ 0 w 85"/>
                  <a:gd name="T61" fmla="*/ 0 h 20"/>
                  <a:gd name="T62" fmla="*/ 0 w 85"/>
                  <a:gd name="T63" fmla="*/ 0 h 20"/>
                  <a:gd name="T64" fmla="*/ 0 w 85"/>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20">
                    <a:moveTo>
                      <a:pt x="10" y="0"/>
                    </a:moveTo>
                    <a:lnTo>
                      <a:pt x="10" y="0"/>
                    </a:lnTo>
                    <a:lnTo>
                      <a:pt x="7" y="0"/>
                    </a:lnTo>
                    <a:lnTo>
                      <a:pt x="5" y="0"/>
                    </a:lnTo>
                    <a:lnTo>
                      <a:pt x="5" y="3"/>
                    </a:lnTo>
                    <a:lnTo>
                      <a:pt x="2" y="3"/>
                    </a:lnTo>
                    <a:lnTo>
                      <a:pt x="2" y="6"/>
                    </a:lnTo>
                    <a:lnTo>
                      <a:pt x="0" y="9"/>
                    </a:lnTo>
                    <a:lnTo>
                      <a:pt x="0" y="11"/>
                    </a:lnTo>
                    <a:lnTo>
                      <a:pt x="2" y="15"/>
                    </a:lnTo>
                    <a:lnTo>
                      <a:pt x="2" y="17"/>
                    </a:lnTo>
                    <a:lnTo>
                      <a:pt x="5" y="17"/>
                    </a:lnTo>
                    <a:lnTo>
                      <a:pt x="5" y="20"/>
                    </a:lnTo>
                    <a:lnTo>
                      <a:pt x="7" y="20"/>
                    </a:lnTo>
                    <a:lnTo>
                      <a:pt x="10" y="20"/>
                    </a:lnTo>
                    <a:lnTo>
                      <a:pt x="73" y="20"/>
                    </a:lnTo>
                    <a:lnTo>
                      <a:pt x="78" y="20"/>
                    </a:lnTo>
                    <a:lnTo>
                      <a:pt x="80" y="20"/>
                    </a:lnTo>
                    <a:lnTo>
                      <a:pt x="83" y="17"/>
                    </a:lnTo>
                    <a:lnTo>
                      <a:pt x="85" y="15"/>
                    </a:lnTo>
                    <a:lnTo>
                      <a:pt x="85" y="11"/>
                    </a:lnTo>
                    <a:lnTo>
                      <a:pt x="85" y="9"/>
                    </a:lnTo>
                    <a:lnTo>
                      <a:pt x="85" y="6"/>
                    </a:lnTo>
                    <a:lnTo>
                      <a:pt x="83" y="3"/>
                    </a:lnTo>
                    <a:lnTo>
                      <a:pt x="80" y="0"/>
                    </a:lnTo>
                    <a:lnTo>
                      <a:pt x="73"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23" name="Line 997"/>
              <p:cNvSpPr>
                <a:spLocks noChangeShapeType="1"/>
              </p:cNvSpPr>
              <p:nvPr/>
            </p:nvSpPr>
            <p:spPr bwMode="auto">
              <a:xfrm>
                <a:off x="2592" y="19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24" name="Freeform 998"/>
              <p:cNvSpPr>
                <a:spLocks/>
              </p:cNvSpPr>
              <p:nvPr/>
            </p:nvSpPr>
            <p:spPr bwMode="auto">
              <a:xfrm>
                <a:off x="2592" y="1930"/>
                <a:ext cx="5" cy="9"/>
              </a:xfrm>
              <a:custGeom>
                <a:avLst/>
                <a:gdLst>
                  <a:gd name="T0" fmla="*/ 0 w 19"/>
                  <a:gd name="T1" fmla="*/ 0 h 35"/>
                  <a:gd name="T2" fmla="*/ 0 w 19"/>
                  <a:gd name="T3" fmla="*/ 0 h 35"/>
                  <a:gd name="T4" fmla="*/ 0 w 19"/>
                  <a:gd name="T5" fmla="*/ 0 h 35"/>
                  <a:gd name="T6" fmla="*/ 0 w 19"/>
                  <a:gd name="T7" fmla="*/ 0 h 35"/>
                  <a:gd name="T8" fmla="*/ 0 w 19"/>
                  <a:gd name="T9" fmla="*/ 0 h 35"/>
                  <a:gd name="T10" fmla="*/ 0 w 19"/>
                  <a:gd name="T11" fmla="*/ 0 h 35"/>
                  <a:gd name="T12" fmla="*/ 0 w 19"/>
                  <a:gd name="T13" fmla="*/ 0 h 35"/>
                  <a:gd name="T14" fmla="*/ 0 w 19"/>
                  <a:gd name="T15" fmla="*/ 0 h 35"/>
                  <a:gd name="T16" fmla="*/ 0 w 19"/>
                  <a:gd name="T17" fmla="*/ 0 h 35"/>
                  <a:gd name="T18" fmla="*/ 0 w 19"/>
                  <a:gd name="T19" fmla="*/ 0 h 35"/>
                  <a:gd name="T20" fmla="*/ 0 w 19"/>
                  <a:gd name="T21" fmla="*/ 0 h 35"/>
                  <a:gd name="T22" fmla="*/ 0 w 19"/>
                  <a:gd name="T23" fmla="*/ 0 h 35"/>
                  <a:gd name="T24" fmla="*/ 0 w 19"/>
                  <a:gd name="T25" fmla="*/ 0 h 35"/>
                  <a:gd name="T26" fmla="*/ 0 w 19"/>
                  <a:gd name="T27" fmla="*/ 0 h 35"/>
                  <a:gd name="T28" fmla="*/ 0 w 19"/>
                  <a:gd name="T29" fmla="*/ 0 h 35"/>
                  <a:gd name="T30" fmla="*/ 0 w 19"/>
                  <a:gd name="T31" fmla="*/ 0 h 35"/>
                  <a:gd name="T32" fmla="*/ 0 w 19"/>
                  <a:gd name="T33" fmla="*/ 0 h 35"/>
                  <a:gd name="T34" fmla="*/ 0 w 19"/>
                  <a:gd name="T35" fmla="*/ 0 h 35"/>
                  <a:gd name="T36" fmla="*/ 0 w 19"/>
                  <a:gd name="T37" fmla="*/ 0 h 35"/>
                  <a:gd name="T38" fmla="*/ 0 w 19"/>
                  <a:gd name="T39" fmla="*/ 0 h 35"/>
                  <a:gd name="T40" fmla="*/ 0 w 19"/>
                  <a:gd name="T41" fmla="*/ 0 h 35"/>
                  <a:gd name="T42" fmla="*/ 0 w 19"/>
                  <a:gd name="T43" fmla="*/ 0 h 35"/>
                  <a:gd name="T44" fmla="*/ 0 w 19"/>
                  <a:gd name="T45" fmla="*/ 0 h 35"/>
                  <a:gd name="T46" fmla="*/ 0 w 19"/>
                  <a:gd name="T47" fmla="*/ 0 h 35"/>
                  <a:gd name="T48" fmla="*/ 0 w 19"/>
                  <a:gd name="T49" fmla="*/ 0 h 35"/>
                  <a:gd name="T50" fmla="*/ 0 w 19"/>
                  <a:gd name="T51" fmla="*/ 0 h 35"/>
                  <a:gd name="T52" fmla="*/ 0 w 19"/>
                  <a:gd name="T53" fmla="*/ 0 h 35"/>
                  <a:gd name="T54" fmla="*/ 0 w 19"/>
                  <a:gd name="T55" fmla="*/ 0 h 35"/>
                  <a:gd name="T56" fmla="*/ 0 w 19"/>
                  <a:gd name="T57" fmla="*/ 0 h 35"/>
                  <a:gd name="T58" fmla="*/ 0 w 19"/>
                  <a:gd name="T59" fmla="*/ 0 h 35"/>
                  <a:gd name="T60" fmla="*/ 0 w 19"/>
                  <a:gd name="T61" fmla="*/ 0 h 35"/>
                  <a:gd name="T62" fmla="*/ 0 w 19"/>
                  <a:gd name="T63" fmla="*/ 0 h 35"/>
                  <a:gd name="T64" fmla="*/ 0 w 19"/>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5">
                    <a:moveTo>
                      <a:pt x="0" y="23"/>
                    </a:moveTo>
                    <a:lnTo>
                      <a:pt x="0" y="23"/>
                    </a:lnTo>
                    <a:lnTo>
                      <a:pt x="0" y="27"/>
                    </a:lnTo>
                    <a:lnTo>
                      <a:pt x="2" y="29"/>
                    </a:lnTo>
                    <a:lnTo>
                      <a:pt x="5" y="32"/>
                    </a:lnTo>
                    <a:lnTo>
                      <a:pt x="7" y="32"/>
                    </a:lnTo>
                    <a:lnTo>
                      <a:pt x="9" y="35"/>
                    </a:lnTo>
                    <a:lnTo>
                      <a:pt x="12" y="32"/>
                    </a:lnTo>
                    <a:lnTo>
                      <a:pt x="14" y="32"/>
                    </a:lnTo>
                    <a:lnTo>
                      <a:pt x="17" y="29"/>
                    </a:lnTo>
                    <a:lnTo>
                      <a:pt x="19" y="27"/>
                    </a:lnTo>
                    <a:lnTo>
                      <a:pt x="19" y="23"/>
                    </a:lnTo>
                    <a:lnTo>
                      <a:pt x="19" y="15"/>
                    </a:lnTo>
                    <a:lnTo>
                      <a:pt x="19" y="10"/>
                    </a:lnTo>
                    <a:lnTo>
                      <a:pt x="19" y="6"/>
                    </a:lnTo>
                    <a:lnTo>
                      <a:pt x="17" y="4"/>
                    </a:lnTo>
                    <a:lnTo>
                      <a:pt x="14" y="0"/>
                    </a:lnTo>
                    <a:lnTo>
                      <a:pt x="12" y="0"/>
                    </a:lnTo>
                    <a:lnTo>
                      <a:pt x="9" y="0"/>
                    </a:lnTo>
                    <a:lnTo>
                      <a:pt x="7" y="0"/>
                    </a:lnTo>
                    <a:lnTo>
                      <a:pt x="5" y="0"/>
                    </a:lnTo>
                    <a:lnTo>
                      <a:pt x="2" y="4"/>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25" name="Line 999"/>
              <p:cNvSpPr>
                <a:spLocks noChangeShapeType="1"/>
              </p:cNvSpPr>
              <p:nvPr/>
            </p:nvSpPr>
            <p:spPr bwMode="auto">
              <a:xfrm>
                <a:off x="2595" y="19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26" name="Freeform 1000"/>
              <p:cNvSpPr>
                <a:spLocks/>
              </p:cNvSpPr>
              <p:nvPr/>
            </p:nvSpPr>
            <p:spPr bwMode="auto">
              <a:xfrm>
                <a:off x="2592" y="1930"/>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9" y="0"/>
                    </a:moveTo>
                    <a:lnTo>
                      <a:pt x="7" y="0"/>
                    </a:lnTo>
                    <a:lnTo>
                      <a:pt x="5" y="0"/>
                    </a:lnTo>
                    <a:lnTo>
                      <a:pt x="2" y="4"/>
                    </a:lnTo>
                    <a:lnTo>
                      <a:pt x="0" y="6"/>
                    </a:lnTo>
                    <a:lnTo>
                      <a:pt x="0" y="10"/>
                    </a:lnTo>
                    <a:lnTo>
                      <a:pt x="0" y="12"/>
                    </a:lnTo>
                    <a:lnTo>
                      <a:pt x="0" y="15"/>
                    </a:lnTo>
                    <a:lnTo>
                      <a:pt x="2" y="18"/>
                    </a:lnTo>
                    <a:lnTo>
                      <a:pt x="5" y="21"/>
                    </a:lnTo>
                    <a:lnTo>
                      <a:pt x="7" y="21"/>
                    </a:lnTo>
                    <a:lnTo>
                      <a:pt x="7" y="23"/>
                    </a:lnTo>
                    <a:lnTo>
                      <a:pt x="22" y="23"/>
                    </a:lnTo>
                    <a:lnTo>
                      <a:pt x="27" y="23"/>
                    </a:lnTo>
                    <a:lnTo>
                      <a:pt x="29" y="21"/>
                    </a:lnTo>
                    <a:lnTo>
                      <a:pt x="32" y="21"/>
                    </a:lnTo>
                    <a:lnTo>
                      <a:pt x="32" y="18"/>
                    </a:lnTo>
                    <a:lnTo>
                      <a:pt x="34" y="18"/>
                    </a:lnTo>
                    <a:lnTo>
                      <a:pt x="34" y="15"/>
                    </a:lnTo>
                    <a:lnTo>
                      <a:pt x="38" y="12"/>
                    </a:lnTo>
                    <a:lnTo>
                      <a:pt x="38" y="10"/>
                    </a:lnTo>
                    <a:lnTo>
                      <a:pt x="34" y="6"/>
                    </a:lnTo>
                    <a:lnTo>
                      <a:pt x="34" y="4"/>
                    </a:lnTo>
                    <a:lnTo>
                      <a:pt x="32" y="4"/>
                    </a:lnTo>
                    <a:lnTo>
                      <a:pt x="32" y="0"/>
                    </a:lnTo>
                    <a:lnTo>
                      <a:pt x="29" y="0"/>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527" name="Line 1001"/>
              <p:cNvSpPr>
                <a:spLocks noChangeShapeType="1"/>
              </p:cNvSpPr>
              <p:nvPr/>
            </p:nvSpPr>
            <p:spPr bwMode="auto">
              <a:xfrm>
                <a:off x="2597" y="19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28" name="Freeform 1002"/>
              <p:cNvSpPr>
                <a:spLocks/>
              </p:cNvSpPr>
              <p:nvPr/>
            </p:nvSpPr>
            <p:spPr bwMode="auto">
              <a:xfrm>
                <a:off x="2597" y="1927"/>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3"/>
                    </a:lnTo>
                    <a:lnTo>
                      <a:pt x="0" y="26"/>
                    </a:lnTo>
                    <a:lnTo>
                      <a:pt x="0" y="29"/>
                    </a:lnTo>
                    <a:lnTo>
                      <a:pt x="2" y="29"/>
                    </a:lnTo>
                    <a:lnTo>
                      <a:pt x="2" y="32"/>
                    </a:lnTo>
                    <a:lnTo>
                      <a:pt x="5" y="32"/>
                    </a:lnTo>
                    <a:lnTo>
                      <a:pt x="7" y="34"/>
                    </a:lnTo>
                    <a:lnTo>
                      <a:pt x="10" y="34"/>
                    </a:lnTo>
                    <a:lnTo>
                      <a:pt x="12" y="32"/>
                    </a:lnTo>
                    <a:lnTo>
                      <a:pt x="15" y="32"/>
                    </a:lnTo>
                    <a:lnTo>
                      <a:pt x="15" y="29"/>
                    </a:lnTo>
                    <a:lnTo>
                      <a:pt x="17" y="29"/>
                    </a:lnTo>
                    <a:lnTo>
                      <a:pt x="17" y="26"/>
                    </a:lnTo>
                    <a:lnTo>
                      <a:pt x="21" y="23"/>
                    </a:lnTo>
                    <a:lnTo>
                      <a:pt x="21" y="15"/>
                    </a:lnTo>
                    <a:lnTo>
                      <a:pt x="21" y="9"/>
                    </a:lnTo>
                    <a:lnTo>
                      <a:pt x="17" y="6"/>
                    </a:lnTo>
                    <a:lnTo>
                      <a:pt x="17" y="3"/>
                    </a:lnTo>
                    <a:lnTo>
                      <a:pt x="15" y="3"/>
                    </a:lnTo>
                    <a:lnTo>
                      <a:pt x="15" y="0"/>
                    </a:lnTo>
                    <a:lnTo>
                      <a:pt x="12" y="0"/>
                    </a:lnTo>
                    <a:lnTo>
                      <a:pt x="10" y="0"/>
                    </a:lnTo>
                    <a:lnTo>
                      <a:pt x="7" y="0"/>
                    </a:lnTo>
                    <a:lnTo>
                      <a:pt x="5" y="0"/>
                    </a:lnTo>
                    <a:lnTo>
                      <a:pt x="2" y="0"/>
                    </a:lnTo>
                    <a:lnTo>
                      <a:pt x="2" y="3"/>
                    </a:lnTo>
                    <a:lnTo>
                      <a:pt x="0" y="3"/>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29" name="Line 1003"/>
              <p:cNvSpPr>
                <a:spLocks noChangeShapeType="1"/>
              </p:cNvSpPr>
              <p:nvPr/>
            </p:nvSpPr>
            <p:spPr bwMode="auto">
              <a:xfrm>
                <a:off x="2599" y="192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30" name="Freeform 1004"/>
              <p:cNvSpPr>
                <a:spLocks/>
              </p:cNvSpPr>
              <p:nvPr/>
            </p:nvSpPr>
            <p:spPr bwMode="auto">
              <a:xfrm>
                <a:off x="2597" y="1927"/>
                <a:ext cx="8"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2" y="0"/>
                    </a:lnTo>
                    <a:lnTo>
                      <a:pt x="2" y="3"/>
                    </a:lnTo>
                    <a:lnTo>
                      <a:pt x="0" y="3"/>
                    </a:lnTo>
                    <a:lnTo>
                      <a:pt x="0" y="6"/>
                    </a:lnTo>
                    <a:lnTo>
                      <a:pt x="0" y="9"/>
                    </a:lnTo>
                    <a:lnTo>
                      <a:pt x="0" y="11"/>
                    </a:lnTo>
                    <a:lnTo>
                      <a:pt x="0" y="15"/>
                    </a:lnTo>
                    <a:lnTo>
                      <a:pt x="0" y="17"/>
                    </a:lnTo>
                    <a:lnTo>
                      <a:pt x="2" y="21"/>
                    </a:lnTo>
                    <a:lnTo>
                      <a:pt x="5" y="21"/>
                    </a:lnTo>
                    <a:lnTo>
                      <a:pt x="7" y="23"/>
                    </a:lnTo>
                    <a:lnTo>
                      <a:pt x="23" y="23"/>
                    </a:lnTo>
                    <a:lnTo>
                      <a:pt x="28" y="23"/>
                    </a:lnTo>
                    <a:lnTo>
                      <a:pt x="31" y="21"/>
                    </a:lnTo>
                    <a:lnTo>
                      <a:pt x="33" y="21"/>
                    </a:lnTo>
                    <a:lnTo>
                      <a:pt x="33" y="17"/>
                    </a:lnTo>
                    <a:lnTo>
                      <a:pt x="36" y="15"/>
                    </a:lnTo>
                    <a:lnTo>
                      <a:pt x="36" y="11"/>
                    </a:lnTo>
                    <a:lnTo>
                      <a:pt x="36" y="9"/>
                    </a:lnTo>
                    <a:lnTo>
                      <a:pt x="36" y="6"/>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31" name="Line 1005"/>
              <p:cNvSpPr>
                <a:spLocks noChangeShapeType="1"/>
              </p:cNvSpPr>
              <p:nvPr/>
            </p:nvSpPr>
            <p:spPr bwMode="auto">
              <a:xfrm>
                <a:off x="2600" y="19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32" name="Freeform 1006"/>
              <p:cNvSpPr>
                <a:spLocks/>
              </p:cNvSpPr>
              <p:nvPr/>
            </p:nvSpPr>
            <p:spPr bwMode="auto">
              <a:xfrm>
                <a:off x="2600" y="1922"/>
                <a:ext cx="5" cy="11"/>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3"/>
                    </a:moveTo>
                    <a:lnTo>
                      <a:pt x="0" y="33"/>
                    </a:lnTo>
                    <a:lnTo>
                      <a:pt x="0" y="37"/>
                    </a:lnTo>
                    <a:lnTo>
                      <a:pt x="2" y="39"/>
                    </a:lnTo>
                    <a:lnTo>
                      <a:pt x="2" y="43"/>
                    </a:lnTo>
                    <a:lnTo>
                      <a:pt x="6" y="43"/>
                    </a:lnTo>
                    <a:lnTo>
                      <a:pt x="8" y="43"/>
                    </a:lnTo>
                    <a:lnTo>
                      <a:pt x="8" y="45"/>
                    </a:lnTo>
                    <a:lnTo>
                      <a:pt x="11" y="45"/>
                    </a:lnTo>
                    <a:lnTo>
                      <a:pt x="13" y="45"/>
                    </a:lnTo>
                    <a:lnTo>
                      <a:pt x="16" y="43"/>
                    </a:lnTo>
                    <a:lnTo>
                      <a:pt x="18" y="43"/>
                    </a:lnTo>
                    <a:lnTo>
                      <a:pt x="18" y="39"/>
                    </a:lnTo>
                    <a:lnTo>
                      <a:pt x="21" y="37"/>
                    </a:lnTo>
                    <a:lnTo>
                      <a:pt x="21" y="33"/>
                    </a:lnTo>
                    <a:lnTo>
                      <a:pt x="21" y="14"/>
                    </a:lnTo>
                    <a:lnTo>
                      <a:pt x="21" y="8"/>
                    </a:lnTo>
                    <a:lnTo>
                      <a:pt x="21" y="6"/>
                    </a:lnTo>
                    <a:lnTo>
                      <a:pt x="18" y="6"/>
                    </a:lnTo>
                    <a:lnTo>
                      <a:pt x="18" y="3"/>
                    </a:lnTo>
                    <a:lnTo>
                      <a:pt x="16" y="3"/>
                    </a:lnTo>
                    <a:lnTo>
                      <a:pt x="16" y="0"/>
                    </a:lnTo>
                    <a:lnTo>
                      <a:pt x="13" y="0"/>
                    </a:lnTo>
                    <a:lnTo>
                      <a:pt x="11" y="0"/>
                    </a:lnTo>
                    <a:lnTo>
                      <a:pt x="8" y="0"/>
                    </a:lnTo>
                    <a:lnTo>
                      <a:pt x="6" y="3"/>
                    </a:lnTo>
                    <a:lnTo>
                      <a:pt x="2" y="3"/>
                    </a:lnTo>
                    <a:lnTo>
                      <a:pt x="2" y="6"/>
                    </a:lnTo>
                    <a:lnTo>
                      <a:pt x="0" y="6"/>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533" name="Line 1007"/>
              <p:cNvSpPr>
                <a:spLocks noChangeShapeType="1"/>
              </p:cNvSpPr>
              <p:nvPr/>
            </p:nvSpPr>
            <p:spPr bwMode="auto">
              <a:xfrm>
                <a:off x="2603" y="19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34" name="Freeform 1008"/>
              <p:cNvSpPr>
                <a:spLocks/>
              </p:cNvSpPr>
              <p:nvPr/>
            </p:nvSpPr>
            <p:spPr bwMode="auto">
              <a:xfrm>
                <a:off x="2600" y="1922"/>
                <a:ext cx="9" cy="5"/>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1" y="0"/>
                    </a:moveTo>
                    <a:lnTo>
                      <a:pt x="8" y="0"/>
                    </a:lnTo>
                    <a:lnTo>
                      <a:pt x="6" y="3"/>
                    </a:lnTo>
                    <a:lnTo>
                      <a:pt x="2" y="3"/>
                    </a:lnTo>
                    <a:lnTo>
                      <a:pt x="2" y="6"/>
                    </a:lnTo>
                    <a:lnTo>
                      <a:pt x="0" y="6"/>
                    </a:lnTo>
                    <a:lnTo>
                      <a:pt x="0" y="8"/>
                    </a:lnTo>
                    <a:lnTo>
                      <a:pt x="0" y="11"/>
                    </a:lnTo>
                    <a:lnTo>
                      <a:pt x="0" y="14"/>
                    </a:lnTo>
                    <a:lnTo>
                      <a:pt x="2" y="16"/>
                    </a:lnTo>
                    <a:lnTo>
                      <a:pt x="2" y="20"/>
                    </a:lnTo>
                    <a:lnTo>
                      <a:pt x="6" y="20"/>
                    </a:lnTo>
                    <a:lnTo>
                      <a:pt x="8" y="22"/>
                    </a:lnTo>
                    <a:lnTo>
                      <a:pt x="23" y="22"/>
                    </a:lnTo>
                    <a:lnTo>
                      <a:pt x="28" y="22"/>
                    </a:lnTo>
                    <a:lnTo>
                      <a:pt x="31" y="22"/>
                    </a:lnTo>
                    <a:lnTo>
                      <a:pt x="33" y="20"/>
                    </a:lnTo>
                    <a:lnTo>
                      <a:pt x="36" y="16"/>
                    </a:lnTo>
                    <a:lnTo>
                      <a:pt x="36" y="14"/>
                    </a:lnTo>
                    <a:lnTo>
                      <a:pt x="36" y="11"/>
                    </a:lnTo>
                    <a:lnTo>
                      <a:pt x="36" y="8"/>
                    </a:lnTo>
                    <a:lnTo>
                      <a:pt x="36"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535" name="Line 1009"/>
              <p:cNvSpPr>
                <a:spLocks noChangeShapeType="1"/>
              </p:cNvSpPr>
              <p:nvPr/>
            </p:nvSpPr>
            <p:spPr bwMode="auto">
              <a:xfrm>
                <a:off x="2604" y="192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36" name="Freeform 1010"/>
              <p:cNvSpPr>
                <a:spLocks/>
              </p:cNvSpPr>
              <p:nvPr/>
            </p:nvSpPr>
            <p:spPr bwMode="auto">
              <a:xfrm>
                <a:off x="2604" y="1914"/>
                <a:ext cx="5" cy="13"/>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w 20"/>
                  <a:gd name="T15" fmla="*/ 0 h 56"/>
                  <a:gd name="T16" fmla="*/ 0 w 20"/>
                  <a:gd name="T17" fmla="*/ 0 h 56"/>
                  <a:gd name="T18" fmla="*/ 0 w 20"/>
                  <a:gd name="T19" fmla="*/ 0 h 56"/>
                  <a:gd name="T20" fmla="*/ 0 w 20"/>
                  <a:gd name="T21" fmla="*/ 0 h 56"/>
                  <a:gd name="T22" fmla="*/ 0 w 20"/>
                  <a:gd name="T23" fmla="*/ 0 h 56"/>
                  <a:gd name="T24" fmla="*/ 0 w 20"/>
                  <a:gd name="T25" fmla="*/ 0 h 56"/>
                  <a:gd name="T26" fmla="*/ 0 w 20"/>
                  <a:gd name="T27" fmla="*/ 0 h 56"/>
                  <a:gd name="T28" fmla="*/ 0 w 20"/>
                  <a:gd name="T29" fmla="*/ 0 h 56"/>
                  <a:gd name="T30" fmla="*/ 0 w 20"/>
                  <a:gd name="T31" fmla="*/ 0 h 56"/>
                  <a:gd name="T32" fmla="*/ 0 w 20"/>
                  <a:gd name="T33" fmla="*/ 0 h 56"/>
                  <a:gd name="T34" fmla="*/ 0 w 20"/>
                  <a:gd name="T35" fmla="*/ 0 h 56"/>
                  <a:gd name="T36" fmla="*/ 0 w 20"/>
                  <a:gd name="T37" fmla="*/ 0 h 56"/>
                  <a:gd name="T38" fmla="*/ 0 w 20"/>
                  <a:gd name="T39" fmla="*/ 0 h 56"/>
                  <a:gd name="T40" fmla="*/ 0 w 20"/>
                  <a:gd name="T41" fmla="*/ 0 h 56"/>
                  <a:gd name="T42" fmla="*/ 0 w 20"/>
                  <a:gd name="T43" fmla="*/ 0 h 56"/>
                  <a:gd name="T44" fmla="*/ 0 w 20"/>
                  <a:gd name="T45" fmla="*/ 0 h 56"/>
                  <a:gd name="T46" fmla="*/ 0 w 20"/>
                  <a:gd name="T47" fmla="*/ 0 h 56"/>
                  <a:gd name="T48" fmla="*/ 0 w 20"/>
                  <a:gd name="T49" fmla="*/ 0 h 56"/>
                  <a:gd name="T50" fmla="*/ 0 w 20"/>
                  <a:gd name="T51" fmla="*/ 0 h 56"/>
                  <a:gd name="T52" fmla="*/ 0 w 20"/>
                  <a:gd name="T53" fmla="*/ 0 h 56"/>
                  <a:gd name="T54" fmla="*/ 0 w 20"/>
                  <a:gd name="T55" fmla="*/ 0 h 56"/>
                  <a:gd name="T56" fmla="*/ 0 w 20"/>
                  <a:gd name="T57" fmla="*/ 0 h 56"/>
                  <a:gd name="T58" fmla="*/ 0 w 20"/>
                  <a:gd name="T59" fmla="*/ 0 h 56"/>
                  <a:gd name="T60" fmla="*/ 0 w 20"/>
                  <a:gd name="T61" fmla="*/ 0 h 56"/>
                  <a:gd name="T62" fmla="*/ 0 w 20"/>
                  <a:gd name="T63" fmla="*/ 0 h 56"/>
                  <a:gd name="T64" fmla="*/ 0 w 20"/>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6">
                    <a:moveTo>
                      <a:pt x="0" y="45"/>
                    </a:moveTo>
                    <a:lnTo>
                      <a:pt x="2" y="48"/>
                    </a:lnTo>
                    <a:lnTo>
                      <a:pt x="2" y="50"/>
                    </a:lnTo>
                    <a:lnTo>
                      <a:pt x="5" y="54"/>
                    </a:lnTo>
                    <a:lnTo>
                      <a:pt x="7" y="56"/>
                    </a:lnTo>
                    <a:lnTo>
                      <a:pt x="10" y="56"/>
                    </a:lnTo>
                    <a:lnTo>
                      <a:pt x="12" y="56"/>
                    </a:lnTo>
                    <a:lnTo>
                      <a:pt x="15" y="56"/>
                    </a:lnTo>
                    <a:lnTo>
                      <a:pt x="17" y="54"/>
                    </a:lnTo>
                    <a:lnTo>
                      <a:pt x="20" y="50"/>
                    </a:lnTo>
                    <a:lnTo>
                      <a:pt x="20" y="48"/>
                    </a:lnTo>
                    <a:lnTo>
                      <a:pt x="20" y="17"/>
                    </a:lnTo>
                    <a:lnTo>
                      <a:pt x="20" y="8"/>
                    </a:lnTo>
                    <a:lnTo>
                      <a:pt x="20" y="6"/>
                    </a:lnTo>
                    <a:lnTo>
                      <a:pt x="17" y="2"/>
                    </a:lnTo>
                    <a:lnTo>
                      <a:pt x="15" y="2"/>
                    </a:lnTo>
                    <a:lnTo>
                      <a:pt x="12" y="0"/>
                    </a:lnTo>
                    <a:lnTo>
                      <a:pt x="10" y="0"/>
                    </a:lnTo>
                    <a:lnTo>
                      <a:pt x="7" y="2"/>
                    </a:lnTo>
                    <a:lnTo>
                      <a:pt x="5" y="2"/>
                    </a:lnTo>
                    <a:lnTo>
                      <a:pt x="2" y="6"/>
                    </a:lnTo>
                    <a:lnTo>
                      <a:pt x="2" y="8"/>
                    </a:lnTo>
                    <a:lnTo>
                      <a:pt x="0" y="14"/>
                    </a:lnTo>
                    <a:lnTo>
                      <a:pt x="0" y="45"/>
                    </a:lnTo>
                    <a:close/>
                  </a:path>
                </a:pathLst>
              </a:custGeom>
              <a:solidFill>
                <a:srgbClr val="000000"/>
              </a:solidFill>
              <a:ln w="6350">
                <a:solidFill>
                  <a:srgbClr val="000000"/>
                </a:solidFill>
                <a:prstDash val="solid"/>
                <a:round/>
                <a:headEnd/>
                <a:tailEnd/>
              </a:ln>
            </p:spPr>
            <p:txBody>
              <a:bodyPr/>
              <a:lstStyle/>
              <a:p>
                <a:endParaRPr lang="de-DE"/>
              </a:p>
            </p:txBody>
          </p:sp>
          <p:sp>
            <p:nvSpPr>
              <p:cNvPr id="43537" name="Line 1011"/>
              <p:cNvSpPr>
                <a:spLocks noChangeShapeType="1"/>
              </p:cNvSpPr>
              <p:nvPr/>
            </p:nvSpPr>
            <p:spPr bwMode="auto">
              <a:xfrm>
                <a:off x="2607" y="19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38" name="Freeform 1012"/>
              <p:cNvSpPr>
                <a:spLocks/>
              </p:cNvSpPr>
              <p:nvPr/>
            </p:nvSpPr>
            <p:spPr bwMode="auto">
              <a:xfrm>
                <a:off x="2604" y="1914"/>
                <a:ext cx="10" cy="5"/>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7" y="2"/>
                    </a:lnTo>
                    <a:lnTo>
                      <a:pt x="5" y="2"/>
                    </a:lnTo>
                    <a:lnTo>
                      <a:pt x="2" y="6"/>
                    </a:lnTo>
                    <a:lnTo>
                      <a:pt x="2" y="8"/>
                    </a:lnTo>
                    <a:lnTo>
                      <a:pt x="0" y="11"/>
                    </a:lnTo>
                    <a:lnTo>
                      <a:pt x="2" y="14"/>
                    </a:lnTo>
                    <a:lnTo>
                      <a:pt x="2" y="17"/>
                    </a:lnTo>
                    <a:lnTo>
                      <a:pt x="5" y="19"/>
                    </a:lnTo>
                    <a:lnTo>
                      <a:pt x="5" y="23"/>
                    </a:lnTo>
                    <a:lnTo>
                      <a:pt x="7" y="23"/>
                    </a:lnTo>
                    <a:lnTo>
                      <a:pt x="10" y="23"/>
                    </a:lnTo>
                    <a:lnTo>
                      <a:pt x="25" y="23"/>
                    </a:lnTo>
                    <a:lnTo>
                      <a:pt x="29" y="23"/>
                    </a:lnTo>
                    <a:lnTo>
                      <a:pt x="32" y="23"/>
                    </a:lnTo>
                    <a:lnTo>
                      <a:pt x="34" y="19"/>
                    </a:lnTo>
                    <a:lnTo>
                      <a:pt x="34" y="17"/>
                    </a:lnTo>
                    <a:lnTo>
                      <a:pt x="37" y="17"/>
                    </a:lnTo>
                    <a:lnTo>
                      <a:pt x="37" y="14"/>
                    </a:lnTo>
                    <a:lnTo>
                      <a:pt x="37" y="11"/>
                    </a:lnTo>
                    <a:lnTo>
                      <a:pt x="37" y="8"/>
                    </a:lnTo>
                    <a:lnTo>
                      <a:pt x="34" y="6"/>
                    </a:lnTo>
                    <a:lnTo>
                      <a:pt x="34" y="2"/>
                    </a:lnTo>
                    <a:lnTo>
                      <a:pt x="32" y="2"/>
                    </a:lnTo>
                    <a:lnTo>
                      <a:pt x="29"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39" name="Line 1013"/>
              <p:cNvSpPr>
                <a:spLocks noChangeShapeType="1"/>
              </p:cNvSpPr>
              <p:nvPr/>
            </p:nvSpPr>
            <p:spPr bwMode="auto">
              <a:xfrm>
                <a:off x="2609" y="191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40" name="Freeform 1014"/>
              <p:cNvSpPr>
                <a:spLocks/>
              </p:cNvSpPr>
              <p:nvPr/>
            </p:nvSpPr>
            <p:spPr bwMode="auto">
              <a:xfrm>
                <a:off x="2609" y="1906"/>
                <a:ext cx="5" cy="13"/>
              </a:xfrm>
              <a:custGeom>
                <a:avLst/>
                <a:gdLst>
                  <a:gd name="T0" fmla="*/ 0 w 20"/>
                  <a:gd name="T1" fmla="*/ 0 h 55"/>
                  <a:gd name="T2" fmla="*/ 0 w 20"/>
                  <a:gd name="T3" fmla="*/ 0 h 55"/>
                  <a:gd name="T4" fmla="*/ 0 w 20"/>
                  <a:gd name="T5" fmla="*/ 0 h 55"/>
                  <a:gd name="T6" fmla="*/ 0 w 20"/>
                  <a:gd name="T7" fmla="*/ 0 h 55"/>
                  <a:gd name="T8" fmla="*/ 0 w 20"/>
                  <a:gd name="T9" fmla="*/ 0 h 55"/>
                  <a:gd name="T10" fmla="*/ 0 w 20"/>
                  <a:gd name="T11" fmla="*/ 0 h 55"/>
                  <a:gd name="T12" fmla="*/ 0 w 20"/>
                  <a:gd name="T13" fmla="*/ 0 h 55"/>
                  <a:gd name="T14" fmla="*/ 0 w 20"/>
                  <a:gd name="T15" fmla="*/ 0 h 55"/>
                  <a:gd name="T16" fmla="*/ 0 w 20"/>
                  <a:gd name="T17" fmla="*/ 0 h 55"/>
                  <a:gd name="T18" fmla="*/ 0 w 20"/>
                  <a:gd name="T19" fmla="*/ 0 h 55"/>
                  <a:gd name="T20" fmla="*/ 0 w 20"/>
                  <a:gd name="T21" fmla="*/ 0 h 55"/>
                  <a:gd name="T22" fmla="*/ 0 w 20"/>
                  <a:gd name="T23" fmla="*/ 0 h 55"/>
                  <a:gd name="T24" fmla="*/ 0 w 20"/>
                  <a:gd name="T25" fmla="*/ 0 h 55"/>
                  <a:gd name="T26" fmla="*/ 0 w 20"/>
                  <a:gd name="T27" fmla="*/ 0 h 55"/>
                  <a:gd name="T28" fmla="*/ 0 w 20"/>
                  <a:gd name="T29" fmla="*/ 0 h 55"/>
                  <a:gd name="T30" fmla="*/ 0 w 20"/>
                  <a:gd name="T31" fmla="*/ 0 h 55"/>
                  <a:gd name="T32" fmla="*/ 0 w 20"/>
                  <a:gd name="T33" fmla="*/ 0 h 55"/>
                  <a:gd name="T34" fmla="*/ 0 w 20"/>
                  <a:gd name="T35" fmla="*/ 0 h 55"/>
                  <a:gd name="T36" fmla="*/ 0 w 20"/>
                  <a:gd name="T37" fmla="*/ 0 h 55"/>
                  <a:gd name="T38" fmla="*/ 0 w 20"/>
                  <a:gd name="T39" fmla="*/ 0 h 55"/>
                  <a:gd name="T40" fmla="*/ 0 w 20"/>
                  <a:gd name="T41" fmla="*/ 0 h 55"/>
                  <a:gd name="T42" fmla="*/ 0 w 20"/>
                  <a:gd name="T43" fmla="*/ 0 h 55"/>
                  <a:gd name="T44" fmla="*/ 0 w 20"/>
                  <a:gd name="T45" fmla="*/ 0 h 55"/>
                  <a:gd name="T46" fmla="*/ 0 w 20"/>
                  <a:gd name="T47" fmla="*/ 0 h 55"/>
                  <a:gd name="T48" fmla="*/ 0 w 20"/>
                  <a:gd name="T49" fmla="*/ 0 h 55"/>
                  <a:gd name="T50" fmla="*/ 0 w 20"/>
                  <a:gd name="T51" fmla="*/ 0 h 55"/>
                  <a:gd name="T52" fmla="*/ 0 w 20"/>
                  <a:gd name="T53" fmla="*/ 0 h 55"/>
                  <a:gd name="T54" fmla="*/ 0 w 20"/>
                  <a:gd name="T55" fmla="*/ 0 h 55"/>
                  <a:gd name="T56" fmla="*/ 0 w 20"/>
                  <a:gd name="T57" fmla="*/ 0 h 55"/>
                  <a:gd name="T58" fmla="*/ 0 w 20"/>
                  <a:gd name="T59" fmla="*/ 0 h 55"/>
                  <a:gd name="T60" fmla="*/ 0 w 20"/>
                  <a:gd name="T61" fmla="*/ 0 h 55"/>
                  <a:gd name="T62" fmla="*/ 0 w 20"/>
                  <a:gd name="T63" fmla="*/ 0 h 55"/>
                  <a:gd name="T64" fmla="*/ 0 w 20"/>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5">
                    <a:moveTo>
                      <a:pt x="0" y="43"/>
                    </a:moveTo>
                    <a:lnTo>
                      <a:pt x="0" y="46"/>
                    </a:lnTo>
                    <a:lnTo>
                      <a:pt x="0" y="49"/>
                    </a:lnTo>
                    <a:lnTo>
                      <a:pt x="3" y="49"/>
                    </a:lnTo>
                    <a:lnTo>
                      <a:pt x="3" y="51"/>
                    </a:lnTo>
                    <a:lnTo>
                      <a:pt x="5" y="55"/>
                    </a:lnTo>
                    <a:lnTo>
                      <a:pt x="8" y="55"/>
                    </a:lnTo>
                    <a:lnTo>
                      <a:pt x="10" y="55"/>
                    </a:lnTo>
                    <a:lnTo>
                      <a:pt x="12" y="55"/>
                    </a:lnTo>
                    <a:lnTo>
                      <a:pt x="15" y="55"/>
                    </a:lnTo>
                    <a:lnTo>
                      <a:pt x="17" y="51"/>
                    </a:lnTo>
                    <a:lnTo>
                      <a:pt x="17" y="49"/>
                    </a:lnTo>
                    <a:lnTo>
                      <a:pt x="20" y="49"/>
                    </a:lnTo>
                    <a:lnTo>
                      <a:pt x="20" y="46"/>
                    </a:lnTo>
                    <a:lnTo>
                      <a:pt x="20" y="15"/>
                    </a:lnTo>
                    <a:lnTo>
                      <a:pt x="20" y="9"/>
                    </a:lnTo>
                    <a:lnTo>
                      <a:pt x="20" y="6"/>
                    </a:lnTo>
                    <a:lnTo>
                      <a:pt x="17" y="4"/>
                    </a:lnTo>
                    <a:lnTo>
                      <a:pt x="15" y="0"/>
                    </a:lnTo>
                    <a:lnTo>
                      <a:pt x="12" y="0"/>
                    </a:lnTo>
                    <a:lnTo>
                      <a:pt x="10" y="0"/>
                    </a:lnTo>
                    <a:lnTo>
                      <a:pt x="8" y="0"/>
                    </a:lnTo>
                    <a:lnTo>
                      <a:pt x="5" y="0"/>
                    </a:lnTo>
                    <a:lnTo>
                      <a:pt x="3" y="4"/>
                    </a:lnTo>
                    <a:lnTo>
                      <a:pt x="0" y="6"/>
                    </a:lnTo>
                    <a:lnTo>
                      <a:pt x="0" y="12"/>
                    </a:lnTo>
                    <a:lnTo>
                      <a:pt x="0" y="43"/>
                    </a:lnTo>
                    <a:close/>
                  </a:path>
                </a:pathLst>
              </a:custGeom>
              <a:solidFill>
                <a:srgbClr val="000000"/>
              </a:solidFill>
              <a:ln w="6350">
                <a:solidFill>
                  <a:srgbClr val="000000"/>
                </a:solidFill>
                <a:prstDash val="solid"/>
                <a:round/>
                <a:headEnd/>
                <a:tailEnd/>
              </a:ln>
            </p:spPr>
            <p:txBody>
              <a:bodyPr/>
              <a:lstStyle/>
              <a:p>
                <a:endParaRPr lang="de-DE"/>
              </a:p>
            </p:txBody>
          </p:sp>
          <p:sp>
            <p:nvSpPr>
              <p:cNvPr id="43541" name="Line 1015"/>
              <p:cNvSpPr>
                <a:spLocks noChangeShapeType="1"/>
              </p:cNvSpPr>
              <p:nvPr/>
            </p:nvSpPr>
            <p:spPr bwMode="auto">
              <a:xfrm>
                <a:off x="2611" y="190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42" name="Freeform 1016"/>
              <p:cNvSpPr>
                <a:spLocks/>
              </p:cNvSpPr>
              <p:nvPr/>
            </p:nvSpPr>
            <p:spPr bwMode="auto">
              <a:xfrm>
                <a:off x="2609" y="1906"/>
                <a:ext cx="8" cy="5"/>
              </a:xfrm>
              <a:custGeom>
                <a:avLst/>
                <a:gdLst>
                  <a:gd name="T0" fmla="*/ 0 w 36"/>
                  <a:gd name="T1" fmla="*/ 0 h 21"/>
                  <a:gd name="T2" fmla="*/ 0 w 36"/>
                  <a:gd name="T3" fmla="*/ 0 h 21"/>
                  <a:gd name="T4" fmla="*/ 0 w 36"/>
                  <a:gd name="T5" fmla="*/ 0 h 21"/>
                  <a:gd name="T6" fmla="*/ 0 w 36"/>
                  <a:gd name="T7" fmla="*/ 0 h 21"/>
                  <a:gd name="T8" fmla="*/ 0 w 36"/>
                  <a:gd name="T9" fmla="*/ 0 h 21"/>
                  <a:gd name="T10" fmla="*/ 0 w 36"/>
                  <a:gd name="T11" fmla="*/ 0 h 21"/>
                  <a:gd name="T12" fmla="*/ 0 w 36"/>
                  <a:gd name="T13" fmla="*/ 0 h 21"/>
                  <a:gd name="T14" fmla="*/ 0 w 36"/>
                  <a:gd name="T15" fmla="*/ 0 h 21"/>
                  <a:gd name="T16" fmla="*/ 0 w 36"/>
                  <a:gd name="T17" fmla="*/ 0 h 21"/>
                  <a:gd name="T18" fmla="*/ 0 w 36"/>
                  <a:gd name="T19" fmla="*/ 0 h 21"/>
                  <a:gd name="T20" fmla="*/ 0 w 36"/>
                  <a:gd name="T21" fmla="*/ 0 h 21"/>
                  <a:gd name="T22" fmla="*/ 0 w 36"/>
                  <a:gd name="T23" fmla="*/ 0 h 21"/>
                  <a:gd name="T24" fmla="*/ 0 w 36"/>
                  <a:gd name="T25" fmla="*/ 0 h 21"/>
                  <a:gd name="T26" fmla="*/ 0 w 36"/>
                  <a:gd name="T27" fmla="*/ 0 h 21"/>
                  <a:gd name="T28" fmla="*/ 0 w 36"/>
                  <a:gd name="T29" fmla="*/ 0 h 21"/>
                  <a:gd name="T30" fmla="*/ 0 w 36"/>
                  <a:gd name="T31" fmla="*/ 0 h 21"/>
                  <a:gd name="T32" fmla="*/ 0 w 36"/>
                  <a:gd name="T33" fmla="*/ 0 h 21"/>
                  <a:gd name="T34" fmla="*/ 0 w 36"/>
                  <a:gd name="T35" fmla="*/ 0 h 21"/>
                  <a:gd name="T36" fmla="*/ 0 w 36"/>
                  <a:gd name="T37" fmla="*/ 0 h 21"/>
                  <a:gd name="T38" fmla="*/ 0 w 36"/>
                  <a:gd name="T39" fmla="*/ 0 h 21"/>
                  <a:gd name="T40" fmla="*/ 0 w 36"/>
                  <a:gd name="T41" fmla="*/ 0 h 21"/>
                  <a:gd name="T42" fmla="*/ 0 w 36"/>
                  <a:gd name="T43" fmla="*/ 0 h 21"/>
                  <a:gd name="T44" fmla="*/ 0 w 36"/>
                  <a:gd name="T45" fmla="*/ 0 h 21"/>
                  <a:gd name="T46" fmla="*/ 0 w 36"/>
                  <a:gd name="T47" fmla="*/ 0 h 21"/>
                  <a:gd name="T48" fmla="*/ 0 w 36"/>
                  <a:gd name="T49" fmla="*/ 0 h 21"/>
                  <a:gd name="T50" fmla="*/ 0 w 36"/>
                  <a:gd name="T51" fmla="*/ 0 h 21"/>
                  <a:gd name="T52" fmla="*/ 0 w 36"/>
                  <a:gd name="T53" fmla="*/ 0 h 21"/>
                  <a:gd name="T54" fmla="*/ 0 w 36"/>
                  <a:gd name="T55" fmla="*/ 0 h 21"/>
                  <a:gd name="T56" fmla="*/ 0 w 36"/>
                  <a:gd name="T57" fmla="*/ 0 h 21"/>
                  <a:gd name="T58" fmla="*/ 0 w 36"/>
                  <a:gd name="T59" fmla="*/ 0 h 21"/>
                  <a:gd name="T60" fmla="*/ 0 w 36"/>
                  <a:gd name="T61" fmla="*/ 0 h 21"/>
                  <a:gd name="T62" fmla="*/ 0 w 36"/>
                  <a:gd name="T63" fmla="*/ 0 h 21"/>
                  <a:gd name="T64" fmla="*/ 0 w 3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1">
                    <a:moveTo>
                      <a:pt x="10" y="0"/>
                    </a:moveTo>
                    <a:lnTo>
                      <a:pt x="8" y="0"/>
                    </a:lnTo>
                    <a:lnTo>
                      <a:pt x="5" y="0"/>
                    </a:lnTo>
                    <a:lnTo>
                      <a:pt x="3" y="4"/>
                    </a:lnTo>
                    <a:lnTo>
                      <a:pt x="0" y="6"/>
                    </a:lnTo>
                    <a:lnTo>
                      <a:pt x="0" y="9"/>
                    </a:lnTo>
                    <a:lnTo>
                      <a:pt x="0" y="12"/>
                    </a:lnTo>
                    <a:lnTo>
                      <a:pt x="0" y="15"/>
                    </a:lnTo>
                    <a:lnTo>
                      <a:pt x="3" y="17"/>
                    </a:lnTo>
                    <a:lnTo>
                      <a:pt x="5" y="21"/>
                    </a:lnTo>
                    <a:lnTo>
                      <a:pt x="8" y="21"/>
                    </a:lnTo>
                    <a:lnTo>
                      <a:pt x="22" y="21"/>
                    </a:lnTo>
                    <a:lnTo>
                      <a:pt x="28" y="21"/>
                    </a:lnTo>
                    <a:lnTo>
                      <a:pt x="31" y="21"/>
                    </a:lnTo>
                    <a:lnTo>
                      <a:pt x="33" y="21"/>
                    </a:lnTo>
                    <a:lnTo>
                      <a:pt x="33" y="17"/>
                    </a:lnTo>
                    <a:lnTo>
                      <a:pt x="36" y="17"/>
                    </a:lnTo>
                    <a:lnTo>
                      <a:pt x="36" y="15"/>
                    </a:lnTo>
                    <a:lnTo>
                      <a:pt x="36" y="12"/>
                    </a:lnTo>
                    <a:lnTo>
                      <a:pt x="36" y="9"/>
                    </a:lnTo>
                    <a:lnTo>
                      <a:pt x="36" y="6"/>
                    </a:lnTo>
                    <a:lnTo>
                      <a:pt x="36" y="4"/>
                    </a:lnTo>
                    <a:lnTo>
                      <a:pt x="33" y="4"/>
                    </a:lnTo>
                    <a:lnTo>
                      <a:pt x="33"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43" name="Line 1017"/>
              <p:cNvSpPr>
                <a:spLocks noChangeShapeType="1"/>
              </p:cNvSpPr>
              <p:nvPr/>
            </p:nvSpPr>
            <p:spPr bwMode="auto">
              <a:xfrm>
                <a:off x="2612" y="19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44" name="Freeform 1018"/>
              <p:cNvSpPr>
                <a:spLocks/>
              </p:cNvSpPr>
              <p:nvPr/>
            </p:nvSpPr>
            <p:spPr bwMode="auto">
              <a:xfrm>
                <a:off x="2612" y="1903"/>
                <a:ext cx="5" cy="8"/>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2"/>
                    </a:moveTo>
                    <a:lnTo>
                      <a:pt x="0" y="22"/>
                    </a:lnTo>
                    <a:lnTo>
                      <a:pt x="2" y="25"/>
                    </a:lnTo>
                    <a:lnTo>
                      <a:pt x="2" y="27"/>
                    </a:lnTo>
                    <a:lnTo>
                      <a:pt x="5" y="27"/>
                    </a:lnTo>
                    <a:lnTo>
                      <a:pt x="5" y="31"/>
                    </a:lnTo>
                    <a:lnTo>
                      <a:pt x="7" y="31"/>
                    </a:lnTo>
                    <a:lnTo>
                      <a:pt x="11" y="31"/>
                    </a:lnTo>
                    <a:lnTo>
                      <a:pt x="11" y="33"/>
                    </a:lnTo>
                    <a:lnTo>
                      <a:pt x="13" y="31"/>
                    </a:lnTo>
                    <a:lnTo>
                      <a:pt x="16" y="31"/>
                    </a:lnTo>
                    <a:lnTo>
                      <a:pt x="18" y="31"/>
                    </a:lnTo>
                    <a:lnTo>
                      <a:pt x="18" y="27"/>
                    </a:lnTo>
                    <a:lnTo>
                      <a:pt x="21" y="27"/>
                    </a:lnTo>
                    <a:lnTo>
                      <a:pt x="21" y="25"/>
                    </a:lnTo>
                    <a:lnTo>
                      <a:pt x="21" y="22"/>
                    </a:lnTo>
                    <a:lnTo>
                      <a:pt x="21" y="14"/>
                    </a:lnTo>
                    <a:lnTo>
                      <a:pt x="21" y="8"/>
                    </a:lnTo>
                    <a:lnTo>
                      <a:pt x="21" y="4"/>
                    </a:lnTo>
                    <a:lnTo>
                      <a:pt x="21" y="2"/>
                    </a:lnTo>
                    <a:lnTo>
                      <a:pt x="18" y="2"/>
                    </a:lnTo>
                    <a:lnTo>
                      <a:pt x="18" y="0"/>
                    </a:lnTo>
                    <a:lnTo>
                      <a:pt x="16" y="0"/>
                    </a:lnTo>
                    <a:lnTo>
                      <a:pt x="13" y="0"/>
                    </a:lnTo>
                    <a:lnTo>
                      <a:pt x="11" y="0"/>
                    </a:lnTo>
                    <a:lnTo>
                      <a:pt x="7" y="0"/>
                    </a:lnTo>
                    <a:lnTo>
                      <a:pt x="5" y="0"/>
                    </a:lnTo>
                    <a:lnTo>
                      <a:pt x="5" y="2"/>
                    </a:lnTo>
                    <a:lnTo>
                      <a:pt x="2" y="2"/>
                    </a:lnTo>
                    <a:lnTo>
                      <a:pt x="2" y="4"/>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545" name="Line 1019"/>
              <p:cNvSpPr>
                <a:spLocks noChangeShapeType="1"/>
              </p:cNvSpPr>
              <p:nvPr/>
            </p:nvSpPr>
            <p:spPr bwMode="auto">
              <a:xfrm>
                <a:off x="2615" y="19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46" name="Freeform 1020"/>
              <p:cNvSpPr>
                <a:spLocks/>
              </p:cNvSpPr>
              <p:nvPr/>
            </p:nvSpPr>
            <p:spPr bwMode="auto">
              <a:xfrm>
                <a:off x="2612" y="1903"/>
                <a:ext cx="10" cy="5"/>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1" y="0"/>
                    </a:moveTo>
                    <a:lnTo>
                      <a:pt x="11" y="0"/>
                    </a:lnTo>
                    <a:lnTo>
                      <a:pt x="7" y="0"/>
                    </a:lnTo>
                    <a:lnTo>
                      <a:pt x="5" y="0"/>
                    </a:lnTo>
                    <a:lnTo>
                      <a:pt x="5" y="2"/>
                    </a:lnTo>
                    <a:lnTo>
                      <a:pt x="2" y="2"/>
                    </a:lnTo>
                    <a:lnTo>
                      <a:pt x="2" y="4"/>
                    </a:lnTo>
                    <a:lnTo>
                      <a:pt x="0" y="8"/>
                    </a:lnTo>
                    <a:lnTo>
                      <a:pt x="0" y="10"/>
                    </a:lnTo>
                    <a:lnTo>
                      <a:pt x="2" y="14"/>
                    </a:lnTo>
                    <a:lnTo>
                      <a:pt x="2" y="16"/>
                    </a:lnTo>
                    <a:lnTo>
                      <a:pt x="5" y="16"/>
                    </a:lnTo>
                    <a:lnTo>
                      <a:pt x="5" y="19"/>
                    </a:lnTo>
                    <a:lnTo>
                      <a:pt x="7" y="19"/>
                    </a:lnTo>
                    <a:lnTo>
                      <a:pt x="11" y="22"/>
                    </a:lnTo>
                    <a:lnTo>
                      <a:pt x="26" y="22"/>
                    </a:lnTo>
                    <a:lnTo>
                      <a:pt x="31" y="22"/>
                    </a:lnTo>
                    <a:lnTo>
                      <a:pt x="31" y="19"/>
                    </a:lnTo>
                    <a:lnTo>
                      <a:pt x="33" y="19"/>
                    </a:lnTo>
                    <a:lnTo>
                      <a:pt x="36" y="16"/>
                    </a:lnTo>
                    <a:lnTo>
                      <a:pt x="36" y="14"/>
                    </a:lnTo>
                    <a:lnTo>
                      <a:pt x="38" y="10"/>
                    </a:lnTo>
                    <a:lnTo>
                      <a:pt x="38" y="8"/>
                    </a:lnTo>
                    <a:lnTo>
                      <a:pt x="36" y="4"/>
                    </a:lnTo>
                    <a:lnTo>
                      <a:pt x="36" y="2"/>
                    </a:lnTo>
                    <a:lnTo>
                      <a:pt x="33"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547" name="Line 1021"/>
              <p:cNvSpPr>
                <a:spLocks noChangeShapeType="1"/>
              </p:cNvSpPr>
              <p:nvPr/>
            </p:nvSpPr>
            <p:spPr bwMode="auto">
              <a:xfrm>
                <a:off x="2617" y="190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48" name="Freeform 1022"/>
              <p:cNvSpPr>
                <a:spLocks/>
              </p:cNvSpPr>
              <p:nvPr/>
            </p:nvSpPr>
            <p:spPr bwMode="auto">
              <a:xfrm>
                <a:off x="2617" y="1900"/>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2"/>
                    </a:lnTo>
                    <a:lnTo>
                      <a:pt x="0" y="26"/>
                    </a:lnTo>
                    <a:lnTo>
                      <a:pt x="0" y="28"/>
                    </a:lnTo>
                    <a:lnTo>
                      <a:pt x="3" y="28"/>
                    </a:lnTo>
                    <a:lnTo>
                      <a:pt x="5" y="31"/>
                    </a:lnTo>
                    <a:lnTo>
                      <a:pt x="8" y="34"/>
                    </a:lnTo>
                    <a:lnTo>
                      <a:pt x="10" y="34"/>
                    </a:lnTo>
                    <a:lnTo>
                      <a:pt x="13" y="34"/>
                    </a:lnTo>
                    <a:lnTo>
                      <a:pt x="13" y="31"/>
                    </a:lnTo>
                    <a:lnTo>
                      <a:pt x="15" y="31"/>
                    </a:lnTo>
                    <a:lnTo>
                      <a:pt x="18" y="28"/>
                    </a:lnTo>
                    <a:lnTo>
                      <a:pt x="18" y="26"/>
                    </a:lnTo>
                    <a:lnTo>
                      <a:pt x="20" y="22"/>
                    </a:lnTo>
                    <a:lnTo>
                      <a:pt x="20" y="14"/>
                    </a:lnTo>
                    <a:lnTo>
                      <a:pt x="20" y="8"/>
                    </a:lnTo>
                    <a:lnTo>
                      <a:pt x="18" y="6"/>
                    </a:lnTo>
                    <a:lnTo>
                      <a:pt x="18" y="3"/>
                    </a:lnTo>
                    <a:lnTo>
                      <a:pt x="15" y="0"/>
                    </a:lnTo>
                    <a:lnTo>
                      <a:pt x="13" y="0"/>
                    </a:lnTo>
                    <a:lnTo>
                      <a:pt x="10" y="0"/>
                    </a:lnTo>
                    <a:lnTo>
                      <a:pt x="8" y="0"/>
                    </a:lnTo>
                    <a:lnTo>
                      <a:pt x="5" y="0"/>
                    </a:lnTo>
                    <a:lnTo>
                      <a:pt x="3" y="3"/>
                    </a:lnTo>
                    <a:lnTo>
                      <a:pt x="0" y="3"/>
                    </a:lnTo>
                    <a:lnTo>
                      <a:pt x="0" y="6"/>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549" name="Line 1023"/>
              <p:cNvSpPr>
                <a:spLocks noChangeShapeType="1"/>
              </p:cNvSpPr>
              <p:nvPr/>
            </p:nvSpPr>
            <p:spPr bwMode="auto">
              <a:xfrm>
                <a:off x="2619" y="19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50" name="Freeform 1024"/>
              <p:cNvSpPr>
                <a:spLocks/>
              </p:cNvSpPr>
              <p:nvPr/>
            </p:nvSpPr>
            <p:spPr bwMode="auto">
              <a:xfrm>
                <a:off x="2617" y="1900"/>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8" y="0"/>
                    </a:lnTo>
                    <a:lnTo>
                      <a:pt x="5" y="0"/>
                    </a:lnTo>
                    <a:lnTo>
                      <a:pt x="3" y="3"/>
                    </a:lnTo>
                    <a:lnTo>
                      <a:pt x="0" y="3"/>
                    </a:lnTo>
                    <a:lnTo>
                      <a:pt x="0" y="6"/>
                    </a:lnTo>
                    <a:lnTo>
                      <a:pt x="0" y="8"/>
                    </a:lnTo>
                    <a:lnTo>
                      <a:pt x="0" y="12"/>
                    </a:lnTo>
                    <a:lnTo>
                      <a:pt x="0" y="14"/>
                    </a:lnTo>
                    <a:lnTo>
                      <a:pt x="0" y="16"/>
                    </a:lnTo>
                    <a:lnTo>
                      <a:pt x="3" y="20"/>
                    </a:lnTo>
                    <a:lnTo>
                      <a:pt x="5" y="20"/>
                    </a:lnTo>
                    <a:lnTo>
                      <a:pt x="8" y="22"/>
                    </a:lnTo>
                    <a:lnTo>
                      <a:pt x="38" y="22"/>
                    </a:lnTo>
                    <a:lnTo>
                      <a:pt x="43" y="22"/>
                    </a:lnTo>
                    <a:lnTo>
                      <a:pt x="46" y="20"/>
                    </a:lnTo>
                    <a:lnTo>
                      <a:pt x="49" y="20"/>
                    </a:lnTo>
                    <a:lnTo>
                      <a:pt x="51" y="16"/>
                    </a:lnTo>
                    <a:lnTo>
                      <a:pt x="51" y="14"/>
                    </a:lnTo>
                    <a:lnTo>
                      <a:pt x="53" y="12"/>
                    </a:lnTo>
                    <a:lnTo>
                      <a:pt x="53" y="8"/>
                    </a:lnTo>
                    <a:lnTo>
                      <a:pt x="51" y="6"/>
                    </a:lnTo>
                    <a:lnTo>
                      <a:pt x="51" y="3"/>
                    </a:lnTo>
                    <a:lnTo>
                      <a:pt x="49" y="3"/>
                    </a:lnTo>
                    <a:lnTo>
                      <a:pt x="49" y="0"/>
                    </a:lnTo>
                    <a:lnTo>
                      <a:pt x="46"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51" name="Line 1025"/>
              <p:cNvSpPr>
                <a:spLocks noChangeShapeType="1"/>
              </p:cNvSpPr>
              <p:nvPr/>
            </p:nvSpPr>
            <p:spPr bwMode="auto">
              <a:xfrm>
                <a:off x="2625" y="19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52" name="Freeform 1026"/>
              <p:cNvSpPr>
                <a:spLocks/>
              </p:cNvSpPr>
              <p:nvPr/>
            </p:nvSpPr>
            <p:spPr bwMode="auto">
              <a:xfrm>
                <a:off x="2625" y="1897"/>
                <a:ext cx="5" cy="9"/>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3"/>
                    </a:moveTo>
                    <a:lnTo>
                      <a:pt x="0" y="23"/>
                    </a:lnTo>
                    <a:lnTo>
                      <a:pt x="0" y="25"/>
                    </a:lnTo>
                    <a:lnTo>
                      <a:pt x="0" y="27"/>
                    </a:lnTo>
                    <a:lnTo>
                      <a:pt x="2" y="31"/>
                    </a:lnTo>
                    <a:lnTo>
                      <a:pt x="5" y="31"/>
                    </a:lnTo>
                    <a:lnTo>
                      <a:pt x="7" y="33"/>
                    </a:lnTo>
                    <a:lnTo>
                      <a:pt x="10" y="33"/>
                    </a:lnTo>
                    <a:lnTo>
                      <a:pt x="13" y="31"/>
                    </a:lnTo>
                    <a:lnTo>
                      <a:pt x="16" y="31"/>
                    </a:lnTo>
                    <a:lnTo>
                      <a:pt x="18" y="27"/>
                    </a:lnTo>
                    <a:lnTo>
                      <a:pt x="18" y="25"/>
                    </a:lnTo>
                    <a:lnTo>
                      <a:pt x="20" y="23"/>
                    </a:lnTo>
                    <a:lnTo>
                      <a:pt x="20" y="14"/>
                    </a:lnTo>
                    <a:lnTo>
                      <a:pt x="20" y="8"/>
                    </a:lnTo>
                    <a:lnTo>
                      <a:pt x="18" y="6"/>
                    </a:lnTo>
                    <a:lnTo>
                      <a:pt x="16" y="2"/>
                    </a:lnTo>
                    <a:lnTo>
                      <a:pt x="16" y="0"/>
                    </a:lnTo>
                    <a:lnTo>
                      <a:pt x="13" y="0"/>
                    </a:lnTo>
                    <a:lnTo>
                      <a:pt x="10" y="0"/>
                    </a:lnTo>
                    <a:lnTo>
                      <a:pt x="7" y="0"/>
                    </a:lnTo>
                    <a:lnTo>
                      <a:pt x="5" y="0"/>
                    </a:lnTo>
                    <a:lnTo>
                      <a:pt x="2" y="0"/>
                    </a:lnTo>
                    <a:lnTo>
                      <a:pt x="2"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53" name="Line 1027"/>
              <p:cNvSpPr>
                <a:spLocks noChangeShapeType="1"/>
              </p:cNvSpPr>
              <p:nvPr/>
            </p:nvSpPr>
            <p:spPr bwMode="auto">
              <a:xfrm>
                <a:off x="2628" y="18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54" name="Freeform 1028"/>
              <p:cNvSpPr>
                <a:spLocks/>
              </p:cNvSpPr>
              <p:nvPr/>
            </p:nvSpPr>
            <p:spPr bwMode="auto">
              <a:xfrm>
                <a:off x="2625" y="1897"/>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0"/>
                    </a:lnTo>
                    <a:lnTo>
                      <a:pt x="2" y="2"/>
                    </a:lnTo>
                    <a:lnTo>
                      <a:pt x="0" y="6"/>
                    </a:lnTo>
                    <a:lnTo>
                      <a:pt x="0" y="8"/>
                    </a:lnTo>
                    <a:lnTo>
                      <a:pt x="0" y="11"/>
                    </a:lnTo>
                    <a:lnTo>
                      <a:pt x="0" y="14"/>
                    </a:lnTo>
                    <a:lnTo>
                      <a:pt x="0" y="17"/>
                    </a:lnTo>
                    <a:lnTo>
                      <a:pt x="2" y="19"/>
                    </a:lnTo>
                    <a:lnTo>
                      <a:pt x="5" y="19"/>
                    </a:lnTo>
                    <a:lnTo>
                      <a:pt x="7" y="23"/>
                    </a:lnTo>
                    <a:lnTo>
                      <a:pt x="23" y="23"/>
                    </a:lnTo>
                    <a:lnTo>
                      <a:pt x="28" y="23"/>
                    </a:lnTo>
                    <a:lnTo>
                      <a:pt x="30" y="19"/>
                    </a:lnTo>
                    <a:lnTo>
                      <a:pt x="33" y="19"/>
                    </a:lnTo>
                    <a:lnTo>
                      <a:pt x="33" y="17"/>
                    </a:lnTo>
                    <a:lnTo>
                      <a:pt x="35" y="14"/>
                    </a:lnTo>
                    <a:lnTo>
                      <a:pt x="35" y="11"/>
                    </a:lnTo>
                    <a:lnTo>
                      <a:pt x="35" y="8"/>
                    </a:lnTo>
                    <a:lnTo>
                      <a:pt x="35" y="6"/>
                    </a:lnTo>
                    <a:lnTo>
                      <a:pt x="33" y="6"/>
                    </a:lnTo>
                    <a:lnTo>
                      <a:pt x="33"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55" name="Line 1029"/>
              <p:cNvSpPr>
                <a:spLocks noChangeShapeType="1"/>
              </p:cNvSpPr>
              <p:nvPr/>
            </p:nvSpPr>
            <p:spPr bwMode="auto">
              <a:xfrm>
                <a:off x="2629" y="19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56" name="Freeform 1030"/>
              <p:cNvSpPr>
                <a:spLocks/>
              </p:cNvSpPr>
              <p:nvPr/>
            </p:nvSpPr>
            <p:spPr bwMode="auto">
              <a:xfrm>
                <a:off x="2629" y="1894"/>
                <a:ext cx="5" cy="9"/>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w 19"/>
                  <a:gd name="T27" fmla="*/ 0 h 34"/>
                  <a:gd name="T28" fmla="*/ 0 w 19"/>
                  <a:gd name="T29" fmla="*/ 0 h 34"/>
                  <a:gd name="T30" fmla="*/ 0 w 19"/>
                  <a:gd name="T31" fmla="*/ 0 h 34"/>
                  <a:gd name="T32" fmla="*/ 0 w 19"/>
                  <a:gd name="T33" fmla="*/ 0 h 34"/>
                  <a:gd name="T34" fmla="*/ 0 w 19"/>
                  <a:gd name="T35" fmla="*/ 0 h 34"/>
                  <a:gd name="T36" fmla="*/ 0 w 19"/>
                  <a:gd name="T37" fmla="*/ 0 h 34"/>
                  <a:gd name="T38" fmla="*/ 0 w 19"/>
                  <a:gd name="T39" fmla="*/ 0 h 34"/>
                  <a:gd name="T40" fmla="*/ 0 w 19"/>
                  <a:gd name="T41" fmla="*/ 0 h 34"/>
                  <a:gd name="T42" fmla="*/ 0 w 19"/>
                  <a:gd name="T43" fmla="*/ 0 h 34"/>
                  <a:gd name="T44" fmla="*/ 0 w 19"/>
                  <a:gd name="T45" fmla="*/ 0 h 34"/>
                  <a:gd name="T46" fmla="*/ 0 w 19"/>
                  <a:gd name="T47" fmla="*/ 0 h 34"/>
                  <a:gd name="T48" fmla="*/ 0 w 19"/>
                  <a:gd name="T49" fmla="*/ 0 h 34"/>
                  <a:gd name="T50" fmla="*/ 0 w 19"/>
                  <a:gd name="T51" fmla="*/ 0 h 34"/>
                  <a:gd name="T52" fmla="*/ 0 w 19"/>
                  <a:gd name="T53" fmla="*/ 0 h 34"/>
                  <a:gd name="T54" fmla="*/ 0 w 19"/>
                  <a:gd name="T55" fmla="*/ 0 h 34"/>
                  <a:gd name="T56" fmla="*/ 0 w 19"/>
                  <a:gd name="T57" fmla="*/ 0 h 34"/>
                  <a:gd name="T58" fmla="*/ 0 w 19"/>
                  <a:gd name="T59" fmla="*/ 0 h 34"/>
                  <a:gd name="T60" fmla="*/ 0 w 19"/>
                  <a:gd name="T61" fmla="*/ 0 h 34"/>
                  <a:gd name="T62" fmla="*/ 0 w 19"/>
                  <a:gd name="T63" fmla="*/ 0 h 34"/>
                  <a:gd name="T64" fmla="*/ 0 w 19"/>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4">
                    <a:moveTo>
                      <a:pt x="0" y="22"/>
                    </a:moveTo>
                    <a:lnTo>
                      <a:pt x="0" y="25"/>
                    </a:lnTo>
                    <a:lnTo>
                      <a:pt x="2" y="28"/>
                    </a:lnTo>
                    <a:lnTo>
                      <a:pt x="2" y="30"/>
                    </a:lnTo>
                    <a:lnTo>
                      <a:pt x="4" y="30"/>
                    </a:lnTo>
                    <a:lnTo>
                      <a:pt x="7" y="30"/>
                    </a:lnTo>
                    <a:lnTo>
                      <a:pt x="7" y="34"/>
                    </a:lnTo>
                    <a:lnTo>
                      <a:pt x="9" y="34"/>
                    </a:lnTo>
                    <a:lnTo>
                      <a:pt x="12" y="34"/>
                    </a:lnTo>
                    <a:lnTo>
                      <a:pt x="14" y="30"/>
                    </a:lnTo>
                    <a:lnTo>
                      <a:pt x="17" y="30"/>
                    </a:lnTo>
                    <a:lnTo>
                      <a:pt x="17" y="28"/>
                    </a:lnTo>
                    <a:lnTo>
                      <a:pt x="19" y="25"/>
                    </a:lnTo>
                    <a:lnTo>
                      <a:pt x="19" y="17"/>
                    </a:lnTo>
                    <a:lnTo>
                      <a:pt x="19" y="8"/>
                    </a:lnTo>
                    <a:lnTo>
                      <a:pt x="19" y="5"/>
                    </a:lnTo>
                    <a:lnTo>
                      <a:pt x="17" y="5"/>
                    </a:lnTo>
                    <a:lnTo>
                      <a:pt x="17" y="2"/>
                    </a:lnTo>
                    <a:lnTo>
                      <a:pt x="14" y="2"/>
                    </a:lnTo>
                    <a:lnTo>
                      <a:pt x="14" y="0"/>
                    </a:lnTo>
                    <a:lnTo>
                      <a:pt x="12" y="0"/>
                    </a:lnTo>
                    <a:lnTo>
                      <a:pt x="9" y="0"/>
                    </a:lnTo>
                    <a:lnTo>
                      <a:pt x="7" y="0"/>
                    </a:lnTo>
                    <a:lnTo>
                      <a:pt x="4" y="2"/>
                    </a:lnTo>
                    <a:lnTo>
                      <a:pt x="2" y="2"/>
                    </a:lnTo>
                    <a:lnTo>
                      <a:pt x="2" y="5"/>
                    </a:lnTo>
                    <a:lnTo>
                      <a:pt x="0" y="5"/>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557" name="Line 1031"/>
              <p:cNvSpPr>
                <a:spLocks noChangeShapeType="1"/>
              </p:cNvSpPr>
              <p:nvPr/>
            </p:nvSpPr>
            <p:spPr bwMode="auto">
              <a:xfrm>
                <a:off x="2631" y="18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58" name="Freeform 1032"/>
              <p:cNvSpPr>
                <a:spLocks/>
              </p:cNvSpPr>
              <p:nvPr/>
            </p:nvSpPr>
            <p:spPr bwMode="auto">
              <a:xfrm>
                <a:off x="2629" y="1894"/>
                <a:ext cx="9" cy="6"/>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9" y="0"/>
                    </a:moveTo>
                    <a:lnTo>
                      <a:pt x="7" y="0"/>
                    </a:lnTo>
                    <a:lnTo>
                      <a:pt x="4" y="2"/>
                    </a:lnTo>
                    <a:lnTo>
                      <a:pt x="2" y="2"/>
                    </a:lnTo>
                    <a:lnTo>
                      <a:pt x="2" y="5"/>
                    </a:lnTo>
                    <a:lnTo>
                      <a:pt x="0" y="5"/>
                    </a:lnTo>
                    <a:lnTo>
                      <a:pt x="0" y="8"/>
                    </a:lnTo>
                    <a:lnTo>
                      <a:pt x="0" y="11"/>
                    </a:lnTo>
                    <a:lnTo>
                      <a:pt x="0" y="13"/>
                    </a:lnTo>
                    <a:lnTo>
                      <a:pt x="2" y="17"/>
                    </a:lnTo>
                    <a:lnTo>
                      <a:pt x="2" y="19"/>
                    </a:lnTo>
                    <a:lnTo>
                      <a:pt x="4" y="19"/>
                    </a:lnTo>
                    <a:lnTo>
                      <a:pt x="7" y="22"/>
                    </a:lnTo>
                    <a:lnTo>
                      <a:pt x="22" y="22"/>
                    </a:lnTo>
                    <a:lnTo>
                      <a:pt x="27" y="22"/>
                    </a:lnTo>
                    <a:lnTo>
                      <a:pt x="29" y="22"/>
                    </a:lnTo>
                    <a:lnTo>
                      <a:pt x="32" y="19"/>
                    </a:lnTo>
                    <a:lnTo>
                      <a:pt x="34" y="17"/>
                    </a:lnTo>
                    <a:lnTo>
                      <a:pt x="34" y="13"/>
                    </a:lnTo>
                    <a:lnTo>
                      <a:pt x="37" y="11"/>
                    </a:lnTo>
                    <a:lnTo>
                      <a:pt x="34" y="8"/>
                    </a:lnTo>
                    <a:lnTo>
                      <a:pt x="34" y="5"/>
                    </a:lnTo>
                    <a:lnTo>
                      <a:pt x="32" y="2"/>
                    </a:lnTo>
                    <a:lnTo>
                      <a:pt x="29" y="0"/>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559" name="Line 1033"/>
              <p:cNvSpPr>
                <a:spLocks noChangeShapeType="1"/>
              </p:cNvSpPr>
              <p:nvPr/>
            </p:nvSpPr>
            <p:spPr bwMode="auto">
              <a:xfrm>
                <a:off x="2633" y="18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60" name="Freeform 1034"/>
              <p:cNvSpPr>
                <a:spLocks/>
              </p:cNvSpPr>
              <p:nvPr/>
            </p:nvSpPr>
            <p:spPr bwMode="auto">
              <a:xfrm>
                <a:off x="2633" y="1892"/>
                <a:ext cx="5" cy="8"/>
              </a:xfrm>
              <a:custGeom>
                <a:avLst/>
                <a:gdLst>
                  <a:gd name="T0" fmla="*/ 0 w 17"/>
                  <a:gd name="T1" fmla="*/ 0 h 34"/>
                  <a:gd name="T2" fmla="*/ 0 w 17"/>
                  <a:gd name="T3" fmla="*/ 0 h 34"/>
                  <a:gd name="T4" fmla="*/ 0 w 17"/>
                  <a:gd name="T5" fmla="*/ 0 h 34"/>
                  <a:gd name="T6" fmla="*/ 0 w 17"/>
                  <a:gd name="T7" fmla="*/ 0 h 34"/>
                  <a:gd name="T8" fmla="*/ 0 w 17"/>
                  <a:gd name="T9" fmla="*/ 0 h 34"/>
                  <a:gd name="T10" fmla="*/ 0 w 17"/>
                  <a:gd name="T11" fmla="*/ 0 h 34"/>
                  <a:gd name="T12" fmla="*/ 0 w 17"/>
                  <a:gd name="T13" fmla="*/ 0 h 34"/>
                  <a:gd name="T14" fmla="*/ 0 w 17"/>
                  <a:gd name="T15" fmla="*/ 0 h 34"/>
                  <a:gd name="T16" fmla="*/ 0 w 17"/>
                  <a:gd name="T17" fmla="*/ 0 h 34"/>
                  <a:gd name="T18" fmla="*/ 0 w 17"/>
                  <a:gd name="T19" fmla="*/ 0 h 34"/>
                  <a:gd name="T20" fmla="*/ 0 w 17"/>
                  <a:gd name="T21" fmla="*/ 0 h 34"/>
                  <a:gd name="T22" fmla="*/ 0 w 17"/>
                  <a:gd name="T23" fmla="*/ 0 h 34"/>
                  <a:gd name="T24" fmla="*/ 0 w 17"/>
                  <a:gd name="T25" fmla="*/ 0 h 34"/>
                  <a:gd name="T26" fmla="*/ 0 w 17"/>
                  <a:gd name="T27" fmla="*/ 0 h 34"/>
                  <a:gd name="T28" fmla="*/ 0 w 17"/>
                  <a:gd name="T29" fmla="*/ 0 h 34"/>
                  <a:gd name="T30" fmla="*/ 0 w 17"/>
                  <a:gd name="T31" fmla="*/ 0 h 34"/>
                  <a:gd name="T32" fmla="*/ 0 w 17"/>
                  <a:gd name="T33" fmla="*/ 0 h 34"/>
                  <a:gd name="T34" fmla="*/ 0 w 17"/>
                  <a:gd name="T35" fmla="*/ 0 h 34"/>
                  <a:gd name="T36" fmla="*/ 0 w 17"/>
                  <a:gd name="T37" fmla="*/ 0 h 34"/>
                  <a:gd name="T38" fmla="*/ 0 w 17"/>
                  <a:gd name="T39" fmla="*/ 0 h 34"/>
                  <a:gd name="T40" fmla="*/ 0 w 17"/>
                  <a:gd name="T41" fmla="*/ 0 h 34"/>
                  <a:gd name="T42" fmla="*/ 0 w 17"/>
                  <a:gd name="T43" fmla="*/ 0 h 34"/>
                  <a:gd name="T44" fmla="*/ 0 w 17"/>
                  <a:gd name="T45" fmla="*/ 0 h 34"/>
                  <a:gd name="T46" fmla="*/ 0 w 17"/>
                  <a:gd name="T47" fmla="*/ 0 h 34"/>
                  <a:gd name="T48" fmla="*/ 0 w 17"/>
                  <a:gd name="T49" fmla="*/ 0 h 34"/>
                  <a:gd name="T50" fmla="*/ 0 w 17"/>
                  <a:gd name="T51" fmla="*/ 0 h 34"/>
                  <a:gd name="T52" fmla="*/ 0 w 17"/>
                  <a:gd name="T53" fmla="*/ 0 h 34"/>
                  <a:gd name="T54" fmla="*/ 0 w 17"/>
                  <a:gd name="T55" fmla="*/ 0 h 34"/>
                  <a:gd name="T56" fmla="*/ 0 w 17"/>
                  <a:gd name="T57" fmla="*/ 0 h 34"/>
                  <a:gd name="T58" fmla="*/ 0 w 17"/>
                  <a:gd name="T59" fmla="*/ 0 h 34"/>
                  <a:gd name="T60" fmla="*/ 0 w 17"/>
                  <a:gd name="T61" fmla="*/ 0 h 34"/>
                  <a:gd name="T62" fmla="*/ 0 w 17"/>
                  <a:gd name="T63" fmla="*/ 0 h 34"/>
                  <a:gd name="T64" fmla="*/ 0 w 17"/>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4">
                    <a:moveTo>
                      <a:pt x="0" y="23"/>
                    </a:moveTo>
                    <a:lnTo>
                      <a:pt x="0" y="25"/>
                    </a:lnTo>
                    <a:lnTo>
                      <a:pt x="0" y="29"/>
                    </a:lnTo>
                    <a:lnTo>
                      <a:pt x="2" y="31"/>
                    </a:lnTo>
                    <a:lnTo>
                      <a:pt x="5" y="34"/>
                    </a:lnTo>
                    <a:lnTo>
                      <a:pt x="7" y="34"/>
                    </a:lnTo>
                    <a:lnTo>
                      <a:pt x="10" y="34"/>
                    </a:lnTo>
                    <a:lnTo>
                      <a:pt x="12" y="34"/>
                    </a:lnTo>
                    <a:lnTo>
                      <a:pt x="15" y="31"/>
                    </a:lnTo>
                    <a:lnTo>
                      <a:pt x="17" y="29"/>
                    </a:lnTo>
                    <a:lnTo>
                      <a:pt x="17" y="25"/>
                    </a:lnTo>
                    <a:lnTo>
                      <a:pt x="17" y="17"/>
                    </a:lnTo>
                    <a:lnTo>
                      <a:pt x="17" y="8"/>
                    </a:lnTo>
                    <a:lnTo>
                      <a:pt x="17" y="6"/>
                    </a:lnTo>
                    <a:lnTo>
                      <a:pt x="15" y="3"/>
                    </a:lnTo>
                    <a:lnTo>
                      <a:pt x="12" y="0"/>
                    </a:lnTo>
                    <a:lnTo>
                      <a:pt x="10" y="0"/>
                    </a:lnTo>
                    <a:lnTo>
                      <a:pt x="7" y="0"/>
                    </a:lnTo>
                    <a:lnTo>
                      <a:pt x="5" y="0"/>
                    </a:lnTo>
                    <a:lnTo>
                      <a:pt x="2" y="3"/>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61" name="Line 1035"/>
              <p:cNvSpPr>
                <a:spLocks noChangeShapeType="1"/>
              </p:cNvSpPr>
              <p:nvPr/>
            </p:nvSpPr>
            <p:spPr bwMode="auto">
              <a:xfrm>
                <a:off x="2636" y="18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62" name="Freeform 1036"/>
              <p:cNvSpPr>
                <a:spLocks/>
              </p:cNvSpPr>
              <p:nvPr/>
            </p:nvSpPr>
            <p:spPr bwMode="auto">
              <a:xfrm>
                <a:off x="2633" y="1892"/>
                <a:ext cx="13" cy="5"/>
              </a:xfrm>
              <a:custGeom>
                <a:avLst/>
                <a:gdLst>
                  <a:gd name="T0" fmla="*/ 0 w 51"/>
                  <a:gd name="T1" fmla="*/ 0 h 23"/>
                  <a:gd name="T2" fmla="*/ 0 w 51"/>
                  <a:gd name="T3" fmla="*/ 0 h 23"/>
                  <a:gd name="T4" fmla="*/ 0 w 51"/>
                  <a:gd name="T5" fmla="*/ 0 h 23"/>
                  <a:gd name="T6" fmla="*/ 0 w 51"/>
                  <a:gd name="T7" fmla="*/ 0 h 23"/>
                  <a:gd name="T8" fmla="*/ 0 w 51"/>
                  <a:gd name="T9" fmla="*/ 0 h 23"/>
                  <a:gd name="T10" fmla="*/ 0 w 51"/>
                  <a:gd name="T11" fmla="*/ 0 h 23"/>
                  <a:gd name="T12" fmla="*/ 0 w 51"/>
                  <a:gd name="T13" fmla="*/ 0 h 23"/>
                  <a:gd name="T14" fmla="*/ 0 w 51"/>
                  <a:gd name="T15" fmla="*/ 0 h 23"/>
                  <a:gd name="T16" fmla="*/ 0 w 51"/>
                  <a:gd name="T17" fmla="*/ 0 h 23"/>
                  <a:gd name="T18" fmla="*/ 0 w 51"/>
                  <a:gd name="T19" fmla="*/ 0 h 23"/>
                  <a:gd name="T20" fmla="*/ 0 w 51"/>
                  <a:gd name="T21" fmla="*/ 0 h 23"/>
                  <a:gd name="T22" fmla="*/ 0 w 51"/>
                  <a:gd name="T23" fmla="*/ 0 h 23"/>
                  <a:gd name="T24" fmla="*/ 0 w 51"/>
                  <a:gd name="T25" fmla="*/ 0 h 23"/>
                  <a:gd name="T26" fmla="*/ 0 w 51"/>
                  <a:gd name="T27" fmla="*/ 0 h 23"/>
                  <a:gd name="T28" fmla="*/ 0 w 51"/>
                  <a:gd name="T29" fmla="*/ 0 h 23"/>
                  <a:gd name="T30" fmla="*/ 0 w 51"/>
                  <a:gd name="T31" fmla="*/ 0 h 23"/>
                  <a:gd name="T32" fmla="*/ 0 w 51"/>
                  <a:gd name="T33" fmla="*/ 0 h 23"/>
                  <a:gd name="T34" fmla="*/ 0 w 51"/>
                  <a:gd name="T35" fmla="*/ 0 h 23"/>
                  <a:gd name="T36" fmla="*/ 0 w 51"/>
                  <a:gd name="T37" fmla="*/ 0 h 23"/>
                  <a:gd name="T38" fmla="*/ 0 w 51"/>
                  <a:gd name="T39" fmla="*/ 0 h 23"/>
                  <a:gd name="T40" fmla="*/ 0 w 51"/>
                  <a:gd name="T41" fmla="*/ 0 h 23"/>
                  <a:gd name="T42" fmla="*/ 0 w 51"/>
                  <a:gd name="T43" fmla="*/ 0 h 23"/>
                  <a:gd name="T44" fmla="*/ 0 w 51"/>
                  <a:gd name="T45" fmla="*/ 0 h 23"/>
                  <a:gd name="T46" fmla="*/ 0 w 51"/>
                  <a:gd name="T47" fmla="*/ 0 h 23"/>
                  <a:gd name="T48" fmla="*/ 0 w 51"/>
                  <a:gd name="T49" fmla="*/ 0 h 23"/>
                  <a:gd name="T50" fmla="*/ 0 w 51"/>
                  <a:gd name="T51" fmla="*/ 0 h 23"/>
                  <a:gd name="T52" fmla="*/ 0 w 51"/>
                  <a:gd name="T53" fmla="*/ 0 h 23"/>
                  <a:gd name="T54" fmla="*/ 0 w 51"/>
                  <a:gd name="T55" fmla="*/ 0 h 23"/>
                  <a:gd name="T56" fmla="*/ 0 w 51"/>
                  <a:gd name="T57" fmla="*/ 0 h 23"/>
                  <a:gd name="T58" fmla="*/ 0 w 51"/>
                  <a:gd name="T59" fmla="*/ 0 h 23"/>
                  <a:gd name="T60" fmla="*/ 0 w 51"/>
                  <a:gd name="T61" fmla="*/ 0 h 23"/>
                  <a:gd name="T62" fmla="*/ 0 w 51"/>
                  <a:gd name="T63" fmla="*/ 0 h 23"/>
                  <a:gd name="T64" fmla="*/ 0 w 5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23">
                    <a:moveTo>
                      <a:pt x="10" y="0"/>
                    </a:moveTo>
                    <a:lnTo>
                      <a:pt x="7" y="0"/>
                    </a:lnTo>
                    <a:lnTo>
                      <a:pt x="5" y="0"/>
                    </a:lnTo>
                    <a:lnTo>
                      <a:pt x="2" y="3"/>
                    </a:lnTo>
                    <a:lnTo>
                      <a:pt x="0" y="6"/>
                    </a:lnTo>
                    <a:lnTo>
                      <a:pt x="0" y="8"/>
                    </a:lnTo>
                    <a:lnTo>
                      <a:pt x="0" y="12"/>
                    </a:lnTo>
                    <a:lnTo>
                      <a:pt x="0" y="14"/>
                    </a:lnTo>
                    <a:lnTo>
                      <a:pt x="0" y="17"/>
                    </a:lnTo>
                    <a:lnTo>
                      <a:pt x="2" y="20"/>
                    </a:lnTo>
                    <a:lnTo>
                      <a:pt x="5" y="23"/>
                    </a:lnTo>
                    <a:lnTo>
                      <a:pt x="7" y="23"/>
                    </a:lnTo>
                    <a:lnTo>
                      <a:pt x="38" y="23"/>
                    </a:lnTo>
                    <a:lnTo>
                      <a:pt x="43" y="23"/>
                    </a:lnTo>
                    <a:lnTo>
                      <a:pt x="46" y="23"/>
                    </a:lnTo>
                    <a:lnTo>
                      <a:pt x="48" y="20"/>
                    </a:lnTo>
                    <a:lnTo>
                      <a:pt x="51" y="17"/>
                    </a:lnTo>
                    <a:lnTo>
                      <a:pt x="51" y="14"/>
                    </a:lnTo>
                    <a:lnTo>
                      <a:pt x="51" y="12"/>
                    </a:lnTo>
                    <a:lnTo>
                      <a:pt x="51" y="8"/>
                    </a:lnTo>
                    <a:lnTo>
                      <a:pt x="51" y="6"/>
                    </a:lnTo>
                    <a:lnTo>
                      <a:pt x="48" y="3"/>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63" name="Line 1037"/>
              <p:cNvSpPr>
                <a:spLocks noChangeShapeType="1"/>
              </p:cNvSpPr>
              <p:nvPr/>
            </p:nvSpPr>
            <p:spPr bwMode="auto">
              <a:xfrm>
                <a:off x="2641" y="18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64" name="Freeform 1038"/>
              <p:cNvSpPr>
                <a:spLocks/>
              </p:cNvSpPr>
              <p:nvPr/>
            </p:nvSpPr>
            <p:spPr bwMode="auto">
              <a:xfrm>
                <a:off x="2641" y="1883"/>
                <a:ext cx="5" cy="14"/>
              </a:xfrm>
              <a:custGeom>
                <a:avLst/>
                <a:gdLst>
                  <a:gd name="T0" fmla="*/ 0 w 21"/>
                  <a:gd name="T1" fmla="*/ 0 h 57"/>
                  <a:gd name="T2" fmla="*/ 0 w 21"/>
                  <a:gd name="T3" fmla="*/ 0 h 57"/>
                  <a:gd name="T4" fmla="*/ 0 w 21"/>
                  <a:gd name="T5" fmla="*/ 0 h 57"/>
                  <a:gd name="T6" fmla="*/ 0 w 21"/>
                  <a:gd name="T7" fmla="*/ 0 h 57"/>
                  <a:gd name="T8" fmla="*/ 0 w 21"/>
                  <a:gd name="T9" fmla="*/ 0 h 57"/>
                  <a:gd name="T10" fmla="*/ 0 w 21"/>
                  <a:gd name="T11" fmla="*/ 0 h 57"/>
                  <a:gd name="T12" fmla="*/ 0 w 21"/>
                  <a:gd name="T13" fmla="*/ 0 h 57"/>
                  <a:gd name="T14" fmla="*/ 0 w 21"/>
                  <a:gd name="T15" fmla="*/ 0 h 57"/>
                  <a:gd name="T16" fmla="*/ 0 w 21"/>
                  <a:gd name="T17" fmla="*/ 0 h 57"/>
                  <a:gd name="T18" fmla="*/ 0 w 21"/>
                  <a:gd name="T19" fmla="*/ 0 h 57"/>
                  <a:gd name="T20" fmla="*/ 0 w 21"/>
                  <a:gd name="T21" fmla="*/ 0 h 57"/>
                  <a:gd name="T22" fmla="*/ 0 w 21"/>
                  <a:gd name="T23" fmla="*/ 0 h 57"/>
                  <a:gd name="T24" fmla="*/ 0 w 21"/>
                  <a:gd name="T25" fmla="*/ 0 h 57"/>
                  <a:gd name="T26" fmla="*/ 0 w 21"/>
                  <a:gd name="T27" fmla="*/ 0 h 57"/>
                  <a:gd name="T28" fmla="*/ 0 w 21"/>
                  <a:gd name="T29" fmla="*/ 0 h 57"/>
                  <a:gd name="T30" fmla="*/ 0 w 21"/>
                  <a:gd name="T31" fmla="*/ 0 h 57"/>
                  <a:gd name="T32" fmla="*/ 0 w 21"/>
                  <a:gd name="T33" fmla="*/ 0 h 57"/>
                  <a:gd name="T34" fmla="*/ 0 w 21"/>
                  <a:gd name="T35" fmla="*/ 0 h 57"/>
                  <a:gd name="T36" fmla="*/ 0 w 21"/>
                  <a:gd name="T37" fmla="*/ 0 h 57"/>
                  <a:gd name="T38" fmla="*/ 0 w 21"/>
                  <a:gd name="T39" fmla="*/ 0 h 57"/>
                  <a:gd name="T40" fmla="*/ 0 w 21"/>
                  <a:gd name="T41" fmla="*/ 0 h 57"/>
                  <a:gd name="T42" fmla="*/ 0 w 21"/>
                  <a:gd name="T43" fmla="*/ 0 h 57"/>
                  <a:gd name="T44" fmla="*/ 0 w 21"/>
                  <a:gd name="T45" fmla="*/ 0 h 57"/>
                  <a:gd name="T46" fmla="*/ 0 w 21"/>
                  <a:gd name="T47" fmla="*/ 0 h 57"/>
                  <a:gd name="T48" fmla="*/ 0 w 21"/>
                  <a:gd name="T49" fmla="*/ 0 h 57"/>
                  <a:gd name="T50" fmla="*/ 0 w 21"/>
                  <a:gd name="T51" fmla="*/ 0 h 57"/>
                  <a:gd name="T52" fmla="*/ 0 w 21"/>
                  <a:gd name="T53" fmla="*/ 0 h 57"/>
                  <a:gd name="T54" fmla="*/ 0 w 21"/>
                  <a:gd name="T55" fmla="*/ 0 h 57"/>
                  <a:gd name="T56" fmla="*/ 0 w 21"/>
                  <a:gd name="T57" fmla="*/ 0 h 57"/>
                  <a:gd name="T58" fmla="*/ 0 w 21"/>
                  <a:gd name="T59" fmla="*/ 0 h 57"/>
                  <a:gd name="T60" fmla="*/ 0 w 21"/>
                  <a:gd name="T61" fmla="*/ 0 h 57"/>
                  <a:gd name="T62" fmla="*/ 0 w 21"/>
                  <a:gd name="T63" fmla="*/ 0 h 57"/>
                  <a:gd name="T64" fmla="*/ 0 w 21"/>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0" y="46"/>
                    </a:moveTo>
                    <a:lnTo>
                      <a:pt x="0" y="48"/>
                    </a:lnTo>
                    <a:lnTo>
                      <a:pt x="2" y="51"/>
                    </a:lnTo>
                    <a:lnTo>
                      <a:pt x="6" y="54"/>
                    </a:lnTo>
                    <a:lnTo>
                      <a:pt x="8" y="57"/>
                    </a:lnTo>
                    <a:lnTo>
                      <a:pt x="11" y="57"/>
                    </a:lnTo>
                    <a:lnTo>
                      <a:pt x="13" y="57"/>
                    </a:lnTo>
                    <a:lnTo>
                      <a:pt x="16" y="57"/>
                    </a:lnTo>
                    <a:lnTo>
                      <a:pt x="18" y="54"/>
                    </a:lnTo>
                    <a:lnTo>
                      <a:pt x="21" y="51"/>
                    </a:lnTo>
                    <a:lnTo>
                      <a:pt x="21" y="48"/>
                    </a:lnTo>
                    <a:lnTo>
                      <a:pt x="21" y="17"/>
                    </a:lnTo>
                    <a:lnTo>
                      <a:pt x="21" y="11"/>
                    </a:lnTo>
                    <a:lnTo>
                      <a:pt x="21" y="8"/>
                    </a:lnTo>
                    <a:lnTo>
                      <a:pt x="21" y="6"/>
                    </a:lnTo>
                    <a:lnTo>
                      <a:pt x="18" y="3"/>
                    </a:lnTo>
                    <a:lnTo>
                      <a:pt x="16" y="3"/>
                    </a:lnTo>
                    <a:lnTo>
                      <a:pt x="13" y="0"/>
                    </a:lnTo>
                    <a:lnTo>
                      <a:pt x="11" y="0"/>
                    </a:lnTo>
                    <a:lnTo>
                      <a:pt x="8" y="3"/>
                    </a:lnTo>
                    <a:lnTo>
                      <a:pt x="6" y="3"/>
                    </a:lnTo>
                    <a:lnTo>
                      <a:pt x="2" y="6"/>
                    </a:lnTo>
                    <a:lnTo>
                      <a:pt x="2" y="8"/>
                    </a:lnTo>
                    <a:lnTo>
                      <a:pt x="0" y="14"/>
                    </a:lnTo>
                    <a:lnTo>
                      <a:pt x="0" y="46"/>
                    </a:lnTo>
                    <a:close/>
                  </a:path>
                </a:pathLst>
              </a:custGeom>
              <a:solidFill>
                <a:srgbClr val="000000"/>
              </a:solidFill>
              <a:ln w="6350">
                <a:solidFill>
                  <a:srgbClr val="000000"/>
                </a:solidFill>
                <a:prstDash val="solid"/>
                <a:round/>
                <a:headEnd/>
                <a:tailEnd/>
              </a:ln>
            </p:spPr>
            <p:txBody>
              <a:bodyPr/>
              <a:lstStyle/>
              <a:p>
                <a:endParaRPr lang="de-DE"/>
              </a:p>
            </p:txBody>
          </p:sp>
          <p:sp>
            <p:nvSpPr>
              <p:cNvPr id="43565" name="Line 1039"/>
              <p:cNvSpPr>
                <a:spLocks noChangeShapeType="1"/>
              </p:cNvSpPr>
              <p:nvPr/>
            </p:nvSpPr>
            <p:spPr bwMode="auto">
              <a:xfrm>
                <a:off x="2643" y="18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66" name="Freeform 1040"/>
              <p:cNvSpPr>
                <a:spLocks/>
              </p:cNvSpPr>
              <p:nvPr/>
            </p:nvSpPr>
            <p:spPr bwMode="auto">
              <a:xfrm>
                <a:off x="2641" y="1883"/>
                <a:ext cx="17" cy="6"/>
              </a:xfrm>
              <a:custGeom>
                <a:avLst/>
                <a:gdLst>
                  <a:gd name="T0" fmla="*/ 0 w 71"/>
                  <a:gd name="T1" fmla="*/ 0 h 23"/>
                  <a:gd name="T2" fmla="*/ 0 w 71"/>
                  <a:gd name="T3" fmla="*/ 0 h 23"/>
                  <a:gd name="T4" fmla="*/ 0 w 71"/>
                  <a:gd name="T5" fmla="*/ 0 h 23"/>
                  <a:gd name="T6" fmla="*/ 0 w 71"/>
                  <a:gd name="T7" fmla="*/ 0 h 23"/>
                  <a:gd name="T8" fmla="*/ 0 w 71"/>
                  <a:gd name="T9" fmla="*/ 0 h 23"/>
                  <a:gd name="T10" fmla="*/ 0 w 71"/>
                  <a:gd name="T11" fmla="*/ 0 h 23"/>
                  <a:gd name="T12" fmla="*/ 0 w 71"/>
                  <a:gd name="T13" fmla="*/ 0 h 23"/>
                  <a:gd name="T14" fmla="*/ 0 w 71"/>
                  <a:gd name="T15" fmla="*/ 0 h 23"/>
                  <a:gd name="T16" fmla="*/ 0 w 71"/>
                  <a:gd name="T17" fmla="*/ 0 h 23"/>
                  <a:gd name="T18" fmla="*/ 0 w 71"/>
                  <a:gd name="T19" fmla="*/ 0 h 23"/>
                  <a:gd name="T20" fmla="*/ 0 w 71"/>
                  <a:gd name="T21" fmla="*/ 0 h 23"/>
                  <a:gd name="T22" fmla="*/ 0 w 71"/>
                  <a:gd name="T23" fmla="*/ 0 h 23"/>
                  <a:gd name="T24" fmla="*/ 0 w 71"/>
                  <a:gd name="T25" fmla="*/ 0 h 23"/>
                  <a:gd name="T26" fmla="*/ 0 w 71"/>
                  <a:gd name="T27" fmla="*/ 0 h 23"/>
                  <a:gd name="T28" fmla="*/ 0 w 71"/>
                  <a:gd name="T29" fmla="*/ 0 h 23"/>
                  <a:gd name="T30" fmla="*/ 0 w 71"/>
                  <a:gd name="T31" fmla="*/ 0 h 23"/>
                  <a:gd name="T32" fmla="*/ 0 w 71"/>
                  <a:gd name="T33" fmla="*/ 0 h 23"/>
                  <a:gd name="T34" fmla="*/ 0 w 71"/>
                  <a:gd name="T35" fmla="*/ 0 h 23"/>
                  <a:gd name="T36" fmla="*/ 0 w 71"/>
                  <a:gd name="T37" fmla="*/ 0 h 23"/>
                  <a:gd name="T38" fmla="*/ 0 w 71"/>
                  <a:gd name="T39" fmla="*/ 0 h 23"/>
                  <a:gd name="T40" fmla="*/ 0 w 71"/>
                  <a:gd name="T41" fmla="*/ 0 h 23"/>
                  <a:gd name="T42" fmla="*/ 0 w 71"/>
                  <a:gd name="T43" fmla="*/ 0 h 23"/>
                  <a:gd name="T44" fmla="*/ 0 w 71"/>
                  <a:gd name="T45" fmla="*/ 0 h 23"/>
                  <a:gd name="T46" fmla="*/ 0 w 71"/>
                  <a:gd name="T47" fmla="*/ 0 h 23"/>
                  <a:gd name="T48" fmla="*/ 0 w 71"/>
                  <a:gd name="T49" fmla="*/ 0 h 23"/>
                  <a:gd name="T50" fmla="*/ 0 w 71"/>
                  <a:gd name="T51" fmla="*/ 0 h 23"/>
                  <a:gd name="T52" fmla="*/ 0 w 71"/>
                  <a:gd name="T53" fmla="*/ 0 h 23"/>
                  <a:gd name="T54" fmla="*/ 0 w 71"/>
                  <a:gd name="T55" fmla="*/ 0 h 23"/>
                  <a:gd name="T56" fmla="*/ 0 w 71"/>
                  <a:gd name="T57" fmla="*/ 0 h 23"/>
                  <a:gd name="T58" fmla="*/ 0 w 71"/>
                  <a:gd name="T59" fmla="*/ 0 h 23"/>
                  <a:gd name="T60" fmla="*/ 0 w 71"/>
                  <a:gd name="T61" fmla="*/ 0 h 23"/>
                  <a:gd name="T62" fmla="*/ 0 w 71"/>
                  <a:gd name="T63" fmla="*/ 0 h 23"/>
                  <a:gd name="T64" fmla="*/ 0 w 7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23">
                    <a:moveTo>
                      <a:pt x="11" y="0"/>
                    </a:moveTo>
                    <a:lnTo>
                      <a:pt x="11" y="0"/>
                    </a:lnTo>
                    <a:lnTo>
                      <a:pt x="8" y="3"/>
                    </a:lnTo>
                    <a:lnTo>
                      <a:pt x="6" y="3"/>
                    </a:lnTo>
                    <a:lnTo>
                      <a:pt x="2" y="6"/>
                    </a:lnTo>
                    <a:lnTo>
                      <a:pt x="2" y="8"/>
                    </a:lnTo>
                    <a:lnTo>
                      <a:pt x="0" y="11"/>
                    </a:lnTo>
                    <a:lnTo>
                      <a:pt x="0" y="14"/>
                    </a:lnTo>
                    <a:lnTo>
                      <a:pt x="2" y="17"/>
                    </a:lnTo>
                    <a:lnTo>
                      <a:pt x="2" y="19"/>
                    </a:lnTo>
                    <a:lnTo>
                      <a:pt x="6" y="19"/>
                    </a:lnTo>
                    <a:lnTo>
                      <a:pt x="6" y="23"/>
                    </a:lnTo>
                    <a:lnTo>
                      <a:pt x="8" y="23"/>
                    </a:lnTo>
                    <a:lnTo>
                      <a:pt x="11" y="23"/>
                    </a:lnTo>
                    <a:lnTo>
                      <a:pt x="59" y="23"/>
                    </a:lnTo>
                    <a:lnTo>
                      <a:pt x="61" y="23"/>
                    </a:lnTo>
                    <a:lnTo>
                      <a:pt x="64" y="23"/>
                    </a:lnTo>
                    <a:lnTo>
                      <a:pt x="66" y="23"/>
                    </a:lnTo>
                    <a:lnTo>
                      <a:pt x="69" y="19"/>
                    </a:lnTo>
                    <a:lnTo>
                      <a:pt x="69" y="17"/>
                    </a:lnTo>
                    <a:lnTo>
                      <a:pt x="71" y="14"/>
                    </a:lnTo>
                    <a:lnTo>
                      <a:pt x="71" y="11"/>
                    </a:lnTo>
                    <a:lnTo>
                      <a:pt x="69" y="8"/>
                    </a:lnTo>
                    <a:lnTo>
                      <a:pt x="69" y="6"/>
                    </a:lnTo>
                    <a:lnTo>
                      <a:pt x="69" y="3"/>
                    </a:lnTo>
                    <a:lnTo>
                      <a:pt x="66" y="3"/>
                    </a:lnTo>
                    <a:lnTo>
                      <a:pt x="64" y="3"/>
                    </a:lnTo>
                    <a:lnTo>
                      <a:pt x="59"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567" name="Line 1041"/>
              <p:cNvSpPr>
                <a:spLocks noChangeShapeType="1"/>
              </p:cNvSpPr>
              <p:nvPr/>
            </p:nvSpPr>
            <p:spPr bwMode="auto">
              <a:xfrm>
                <a:off x="2653" y="18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68" name="Freeform 1042"/>
              <p:cNvSpPr>
                <a:spLocks/>
              </p:cNvSpPr>
              <p:nvPr/>
            </p:nvSpPr>
            <p:spPr bwMode="auto">
              <a:xfrm>
                <a:off x="2653" y="1880"/>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0" y="25"/>
                    </a:lnTo>
                    <a:lnTo>
                      <a:pt x="0" y="28"/>
                    </a:lnTo>
                    <a:lnTo>
                      <a:pt x="0" y="30"/>
                    </a:lnTo>
                    <a:lnTo>
                      <a:pt x="3" y="30"/>
                    </a:lnTo>
                    <a:lnTo>
                      <a:pt x="3" y="34"/>
                    </a:lnTo>
                    <a:lnTo>
                      <a:pt x="5" y="34"/>
                    </a:lnTo>
                    <a:lnTo>
                      <a:pt x="9" y="34"/>
                    </a:lnTo>
                    <a:lnTo>
                      <a:pt x="11" y="34"/>
                    </a:lnTo>
                    <a:lnTo>
                      <a:pt x="14" y="34"/>
                    </a:lnTo>
                    <a:lnTo>
                      <a:pt x="16" y="34"/>
                    </a:lnTo>
                    <a:lnTo>
                      <a:pt x="19" y="30"/>
                    </a:lnTo>
                    <a:lnTo>
                      <a:pt x="19" y="28"/>
                    </a:lnTo>
                    <a:lnTo>
                      <a:pt x="21" y="25"/>
                    </a:lnTo>
                    <a:lnTo>
                      <a:pt x="21" y="17"/>
                    </a:lnTo>
                    <a:lnTo>
                      <a:pt x="21" y="11"/>
                    </a:lnTo>
                    <a:lnTo>
                      <a:pt x="19" y="9"/>
                    </a:lnTo>
                    <a:lnTo>
                      <a:pt x="19" y="5"/>
                    </a:lnTo>
                    <a:lnTo>
                      <a:pt x="16" y="3"/>
                    </a:lnTo>
                    <a:lnTo>
                      <a:pt x="14" y="3"/>
                    </a:lnTo>
                    <a:lnTo>
                      <a:pt x="11" y="0"/>
                    </a:lnTo>
                    <a:lnTo>
                      <a:pt x="9" y="0"/>
                    </a:lnTo>
                    <a:lnTo>
                      <a:pt x="5" y="3"/>
                    </a:lnTo>
                    <a:lnTo>
                      <a:pt x="3" y="3"/>
                    </a:lnTo>
                    <a:lnTo>
                      <a:pt x="3" y="5"/>
                    </a:lnTo>
                    <a:lnTo>
                      <a:pt x="0"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569" name="Line 1043"/>
              <p:cNvSpPr>
                <a:spLocks noChangeShapeType="1"/>
              </p:cNvSpPr>
              <p:nvPr/>
            </p:nvSpPr>
            <p:spPr bwMode="auto">
              <a:xfrm>
                <a:off x="2656" y="188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70" name="Freeform 1044"/>
              <p:cNvSpPr>
                <a:spLocks/>
              </p:cNvSpPr>
              <p:nvPr/>
            </p:nvSpPr>
            <p:spPr bwMode="auto">
              <a:xfrm>
                <a:off x="2653" y="1880"/>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1" y="0"/>
                    </a:moveTo>
                    <a:lnTo>
                      <a:pt x="9" y="0"/>
                    </a:lnTo>
                    <a:lnTo>
                      <a:pt x="5" y="3"/>
                    </a:lnTo>
                    <a:lnTo>
                      <a:pt x="3" y="3"/>
                    </a:lnTo>
                    <a:lnTo>
                      <a:pt x="3" y="5"/>
                    </a:lnTo>
                    <a:lnTo>
                      <a:pt x="0" y="5"/>
                    </a:lnTo>
                    <a:lnTo>
                      <a:pt x="0" y="9"/>
                    </a:lnTo>
                    <a:lnTo>
                      <a:pt x="0" y="11"/>
                    </a:lnTo>
                    <a:lnTo>
                      <a:pt x="0" y="14"/>
                    </a:lnTo>
                    <a:lnTo>
                      <a:pt x="0" y="17"/>
                    </a:lnTo>
                    <a:lnTo>
                      <a:pt x="0" y="19"/>
                    </a:lnTo>
                    <a:lnTo>
                      <a:pt x="3" y="19"/>
                    </a:lnTo>
                    <a:lnTo>
                      <a:pt x="3" y="22"/>
                    </a:lnTo>
                    <a:lnTo>
                      <a:pt x="5" y="22"/>
                    </a:lnTo>
                    <a:lnTo>
                      <a:pt x="9" y="22"/>
                    </a:lnTo>
                    <a:lnTo>
                      <a:pt x="24" y="22"/>
                    </a:lnTo>
                    <a:lnTo>
                      <a:pt x="29" y="22"/>
                    </a:lnTo>
                    <a:lnTo>
                      <a:pt x="31" y="22"/>
                    </a:lnTo>
                    <a:lnTo>
                      <a:pt x="34" y="19"/>
                    </a:lnTo>
                    <a:lnTo>
                      <a:pt x="36" y="17"/>
                    </a:lnTo>
                    <a:lnTo>
                      <a:pt x="36" y="14"/>
                    </a:lnTo>
                    <a:lnTo>
                      <a:pt x="36" y="11"/>
                    </a:lnTo>
                    <a:lnTo>
                      <a:pt x="36" y="9"/>
                    </a:lnTo>
                    <a:lnTo>
                      <a:pt x="34" y="5"/>
                    </a:lnTo>
                    <a:lnTo>
                      <a:pt x="31" y="3"/>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571" name="Line 1045"/>
              <p:cNvSpPr>
                <a:spLocks noChangeShapeType="1"/>
              </p:cNvSpPr>
              <p:nvPr/>
            </p:nvSpPr>
            <p:spPr bwMode="auto">
              <a:xfrm>
                <a:off x="2657" y="18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72" name="Freeform 1046"/>
              <p:cNvSpPr>
                <a:spLocks/>
              </p:cNvSpPr>
              <p:nvPr/>
            </p:nvSpPr>
            <p:spPr bwMode="auto">
              <a:xfrm>
                <a:off x="2657" y="1877"/>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3" y="31"/>
                    </a:lnTo>
                    <a:lnTo>
                      <a:pt x="5" y="34"/>
                    </a:lnTo>
                    <a:lnTo>
                      <a:pt x="8" y="34"/>
                    </a:lnTo>
                    <a:lnTo>
                      <a:pt x="10" y="34"/>
                    </a:lnTo>
                    <a:lnTo>
                      <a:pt x="13" y="34"/>
                    </a:lnTo>
                    <a:lnTo>
                      <a:pt x="15" y="34"/>
                    </a:lnTo>
                    <a:lnTo>
                      <a:pt x="18" y="31"/>
                    </a:lnTo>
                    <a:lnTo>
                      <a:pt x="20" y="29"/>
                    </a:lnTo>
                    <a:lnTo>
                      <a:pt x="20" y="26"/>
                    </a:lnTo>
                    <a:lnTo>
                      <a:pt x="20" y="17"/>
                    </a:lnTo>
                    <a:lnTo>
                      <a:pt x="20" y="12"/>
                    </a:lnTo>
                    <a:lnTo>
                      <a:pt x="20" y="9"/>
                    </a:lnTo>
                    <a:lnTo>
                      <a:pt x="18" y="6"/>
                    </a:lnTo>
                    <a:lnTo>
                      <a:pt x="15" y="4"/>
                    </a:lnTo>
                    <a:lnTo>
                      <a:pt x="13" y="4"/>
                    </a:lnTo>
                    <a:lnTo>
                      <a:pt x="10" y="0"/>
                    </a:lnTo>
                    <a:lnTo>
                      <a:pt x="8" y="4"/>
                    </a:lnTo>
                    <a:lnTo>
                      <a:pt x="5" y="4"/>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73" name="Line 1047"/>
              <p:cNvSpPr>
                <a:spLocks noChangeShapeType="1"/>
              </p:cNvSpPr>
              <p:nvPr/>
            </p:nvSpPr>
            <p:spPr bwMode="auto">
              <a:xfrm>
                <a:off x="2660" y="187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74" name="Freeform 1048"/>
              <p:cNvSpPr>
                <a:spLocks/>
              </p:cNvSpPr>
              <p:nvPr/>
            </p:nvSpPr>
            <p:spPr bwMode="auto">
              <a:xfrm>
                <a:off x="2657" y="1877"/>
                <a:ext cx="10"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8" y="4"/>
                    </a:lnTo>
                    <a:lnTo>
                      <a:pt x="5" y="4"/>
                    </a:lnTo>
                    <a:lnTo>
                      <a:pt x="3" y="6"/>
                    </a:lnTo>
                    <a:lnTo>
                      <a:pt x="0" y="9"/>
                    </a:lnTo>
                    <a:lnTo>
                      <a:pt x="0" y="12"/>
                    </a:lnTo>
                    <a:lnTo>
                      <a:pt x="0" y="15"/>
                    </a:lnTo>
                    <a:lnTo>
                      <a:pt x="0" y="17"/>
                    </a:lnTo>
                    <a:lnTo>
                      <a:pt x="3" y="21"/>
                    </a:lnTo>
                    <a:lnTo>
                      <a:pt x="5" y="23"/>
                    </a:lnTo>
                    <a:lnTo>
                      <a:pt x="8" y="23"/>
                    </a:lnTo>
                    <a:lnTo>
                      <a:pt x="23" y="23"/>
                    </a:lnTo>
                    <a:lnTo>
                      <a:pt x="28" y="23"/>
                    </a:lnTo>
                    <a:lnTo>
                      <a:pt x="30" y="23"/>
                    </a:lnTo>
                    <a:lnTo>
                      <a:pt x="32" y="23"/>
                    </a:lnTo>
                    <a:lnTo>
                      <a:pt x="32" y="21"/>
                    </a:lnTo>
                    <a:lnTo>
                      <a:pt x="35" y="21"/>
                    </a:lnTo>
                    <a:lnTo>
                      <a:pt x="35" y="17"/>
                    </a:lnTo>
                    <a:lnTo>
                      <a:pt x="35" y="15"/>
                    </a:lnTo>
                    <a:lnTo>
                      <a:pt x="37" y="12"/>
                    </a:lnTo>
                    <a:lnTo>
                      <a:pt x="35" y="12"/>
                    </a:lnTo>
                    <a:lnTo>
                      <a:pt x="35" y="9"/>
                    </a:lnTo>
                    <a:lnTo>
                      <a:pt x="35" y="6"/>
                    </a:lnTo>
                    <a:lnTo>
                      <a:pt x="32" y="6"/>
                    </a:lnTo>
                    <a:lnTo>
                      <a:pt x="32" y="4"/>
                    </a:lnTo>
                    <a:lnTo>
                      <a:pt x="30" y="4"/>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75" name="Line 1049"/>
              <p:cNvSpPr>
                <a:spLocks noChangeShapeType="1"/>
              </p:cNvSpPr>
              <p:nvPr/>
            </p:nvSpPr>
            <p:spPr bwMode="auto">
              <a:xfrm>
                <a:off x="2662" y="188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76" name="Freeform 1050"/>
              <p:cNvSpPr>
                <a:spLocks/>
              </p:cNvSpPr>
              <p:nvPr/>
            </p:nvSpPr>
            <p:spPr bwMode="auto">
              <a:xfrm>
                <a:off x="2662" y="1875"/>
                <a:ext cx="4" cy="8"/>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w 17"/>
                  <a:gd name="T11" fmla="*/ 0 h 31"/>
                  <a:gd name="T12" fmla="*/ 0 w 17"/>
                  <a:gd name="T13" fmla="*/ 0 h 31"/>
                  <a:gd name="T14" fmla="*/ 0 w 17"/>
                  <a:gd name="T15" fmla="*/ 0 h 31"/>
                  <a:gd name="T16" fmla="*/ 0 w 17"/>
                  <a:gd name="T17" fmla="*/ 0 h 31"/>
                  <a:gd name="T18" fmla="*/ 0 w 17"/>
                  <a:gd name="T19" fmla="*/ 0 h 31"/>
                  <a:gd name="T20" fmla="*/ 0 w 17"/>
                  <a:gd name="T21" fmla="*/ 0 h 31"/>
                  <a:gd name="T22" fmla="*/ 0 w 17"/>
                  <a:gd name="T23" fmla="*/ 0 h 31"/>
                  <a:gd name="T24" fmla="*/ 0 w 17"/>
                  <a:gd name="T25" fmla="*/ 0 h 31"/>
                  <a:gd name="T26" fmla="*/ 0 w 17"/>
                  <a:gd name="T27" fmla="*/ 0 h 31"/>
                  <a:gd name="T28" fmla="*/ 0 w 17"/>
                  <a:gd name="T29" fmla="*/ 0 h 31"/>
                  <a:gd name="T30" fmla="*/ 0 w 17"/>
                  <a:gd name="T31" fmla="*/ 0 h 31"/>
                  <a:gd name="T32" fmla="*/ 0 w 17"/>
                  <a:gd name="T33" fmla="*/ 0 h 31"/>
                  <a:gd name="T34" fmla="*/ 0 w 17"/>
                  <a:gd name="T35" fmla="*/ 0 h 31"/>
                  <a:gd name="T36" fmla="*/ 0 w 17"/>
                  <a:gd name="T37" fmla="*/ 0 h 31"/>
                  <a:gd name="T38" fmla="*/ 0 w 17"/>
                  <a:gd name="T39" fmla="*/ 0 h 31"/>
                  <a:gd name="T40" fmla="*/ 0 w 17"/>
                  <a:gd name="T41" fmla="*/ 0 h 31"/>
                  <a:gd name="T42" fmla="*/ 0 w 17"/>
                  <a:gd name="T43" fmla="*/ 0 h 31"/>
                  <a:gd name="T44" fmla="*/ 0 w 17"/>
                  <a:gd name="T45" fmla="*/ 0 h 31"/>
                  <a:gd name="T46" fmla="*/ 0 w 17"/>
                  <a:gd name="T47" fmla="*/ 0 h 31"/>
                  <a:gd name="T48" fmla="*/ 0 w 17"/>
                  <a:gd name="T49" fmla="*/ 0 h 31"/>
                  <a:gd name="T50" fmla="*/ 0 w 17"/>
                  <a:gd name="T51" fmla="*/ 0 h 31"/>
                  <a:gd name="T52" fmla="*/ 0 w 17"/>
                  <a:gd name="T53" fmla="*/ 0 h 31"/>
                  <a:gd name="T54" fmla="*/ 0 w 17"/>
                  <a:gd name="T55" fmla="*/ 0 h 31"/>
                  <a:gd name="T56" fmla="*/ 0 w 17"/>
                  <a:gd name="T57" fmla="*/ 0 h 31"/>
                  <a:gd name="T58" fmla="*/ 0 w 17"/>
                  <a:gd name="T59" fmla="*/ 0 h 31"/>
                  <a:gd name="T60" fmla="*/ 0 w 17"/>
                  <a:gd name="T61" fmla="*/ 0 h 31"/>
                  <a:gd name="T62" fmla="*/ 0 w 17"/>
                  <a:gd name="T63" fmla="*/ 0 h 31"/>
                  <a:gd name="T64" fmla="*/ 0 w 17"/>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1">
                    <a:moveTo>
                      <a:pt x="0" y="20"/>
                    </a:moveTo>
                    <a:lnTo>
                      <a:pt x="0" y="23"/>
                    </a:lnTo>
                    <a:lnTo>
                      <a:pt x="0" y="25"/>
                    </a:lnTo>
                    <a:lnTo>
                      <a:pt x="0" y="29"/>
                    </a:lnTo>
                    <a:lnTo>
                      <a:pt x="2" y="29"/>
                    </a:lnTo>
                    <a:lnTo>
                      <a:pt x="2" y="31"/>
                    </a:lnTo>
                    <a:lnTo>
                      <a:pt x="5" y="31"/>
                    </a:lnTo>
                    <a:lnTo>
                      <a:pt x="7" y="31"/>
                    </a:lnTo>
                    <a:lnTo>
                      <a:pt x="10" y="31"/>
                    </a:lnTo>
                    <a:lnTo>
                      <a:pt x="12" y="31"/>
                    </a:lnTo>
                    <a:lnTo>
                      <a:pt x="14" y="31"/>
                    </a:lnTo>
                    <a:lnTo>
                      <a:pt x="14" y="29"/>
                    </a:lnTo>
                    <a:lnTo>
                      <a:pt x="17" y="29"/>
                    </a:lnTo>
                    <a:lnTo>
                      <a:pt x="17" y="25"/>
                    </a:lnTo>
                    <a:lnTo>
                      <a:pt x="17" y="23"/>
                    </a:lnTo>
                    <a:lnTo>
                      <a:pt x="17" y="14"/>
                    </a:lnTo>
                    <a:lnTo>
                      <a:pt x="17" y="8"/>
                    </a:lnTo>
                    <a:lnTo>
                      <a:pt x="17" y="6"/>
                    </a:lnTo>
                    <a:lnTo>
                      <a:pt x="17" y="2"/>
                    </a:lnTo>
                    <a:lnTo>
                      <a:pt x="14" y="2"/>
                    </a:lnTo>
                    <a:lnTo>
                      <a:pt x="14" y="0"/>
                    </a:lnTo>
                    <a:lnTo>
                      <a:pt x="12" y="0"/>
                    </a:lnTo>
                    <a:lnTo>
                      <a:pt x="10" y="0"/>
                    </a:lnTo>
                    <a:lnTo>
                      <a:pt x="7" y="0"/>
                    </a:lnTo>
                    <a:lnTo>
                      <a:pt x="5" y="0"/>
                    </a:lnTo>
                    <a:lnTo>
                      <a:pt x="2" y="0"/>
                    </a:lnTo>
                    <a:lnTo>
                      <a:pt x="2" y="2"/>
                    </a:lnTo>
                    <a:lnTo>
                      <a:pt x="0" y="2"/>
                    </a:lnTo>
                    <a:lnTo>
                      <a:pt x="0" y="6"/>
                    </a:lnTo>
                    <a:lnTo>
                      <a:pt x="0" y="12"/>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577" name="Line 1051"/>
              <p:cNvSpPr>
                <a:spLocks noChangeShapeType="1"/>
              </p:cNvSpPr>
              <p:nvPr/>
            </p:nvSpPr>
            <p:spPr bwMode="auto">
              <a:xfrm>
                <a:off x="2664" y="18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78" name="Freeform 1052"/>
              <p:cNvSpPr>
                <a:spLocks/>
              </p:cNvSpPr>
              <p:nvPr/>
            </p:nvSpPr>
            <p:spPr bwMode="auto">
              <a:xfrm>
                <a:off x="2662" y="1875"/>
                <a:ext cx="8"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0"/>
                    </a:lnTo>
                    <a:lnTo>
                      <a:pt x="2" y="2"/>
                    </a:lnTo>
                    <a:lnTo>
                      <a:pt x="0" y="2"/>
                    </a:lnTo>
                    <a:lnTo>
                      <a:pt x="0" y="6"/>
                    </a:lnTo>
                    <a:lnTo>
                      <a:pt x="0" y="8"/>
                    </a:lnTo>
                    <a:lnTo>
                      <a:pt x="0" y="12"/>
                    </a:lnTo>
                    <a:lnTo>
                      <a:pt x="0" y="14"/>
                    </a:lnTo>
                    <a:lnTo>
                      <a:pt x="0" y="17"/>
                    </a:lnTo>
                    <a:lnTo>
                      <a:pt x="2" y="17"/>
                    </a:lnTo>
                    <a:lnTo>
                      <a:pt x="2" y="20"/>
                    </a:lnTo>
                    <a:lnTo>
                      <a:pt x="5" y="20"/>
                    </a:lnTo>
                    <a:lnTo>
                      <a:pt x="7" y="23"/>
                    </a:lnTo>
                    <a:lnTo>
                      <a:pt x="22" y="23"/>
                    </a:lnTo>
                    <a:lnTo>
                      <a:pt x="27" y="23"/>
                    </a:lnTo>
                    <a:lnTo>
                      <a:pt x="30" y="20"/>
                    </a:lnTo>
                    <a:lnTo>
                      <a:pt x="33" y="17"/>
                    </a:lnTo>
                    <a:lnTo>
                      <a:pt x="35" y="14"/>
                    </a:lnTo>
                    <a:lnTo>
                      <a:pt x="35" y="12"/>
                    </a:lnTo>
                    <a:lnTo>
                      <a:pt x="35" y="8"/>
                    </a:lnTo>
                    <a:lnTo>
                      <a:pt x="35" y="6"/>
                    </a:lnTo>
                    <a:lnTo>
                      <a:pt x="33" y="2"/>
                    </a:lnTo>
                    <a:lnTo>
                      <a:pt x="30"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79" name="Line 1053"/>
              <p:cNvSpPr>
                <a:spLocks noChangeShapeType="1"/>
              </p:cNvSpPr>
              <p:nvPr/>
            </p:nvSpPr>
            <p:spPr bwMode="auto">
              <a:xfrm>
                <a:off x="2665" y="18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80" name="Freeform 1054"/>
              <p:cNvSpPr>
                <a:spLocks/>
              </p:cNvSpPr>
              <p:nvPr/>
            </p:nvSpPr>
            <p:spPr bwMode="auto">
              <a:xfrm>
                <a:off x="2665" y="1872"/>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3"/>
                    </a:lnTo>
                    <a:lnTo>
                      <a:pt x="0" y="25"/>
                    </a:lnTo>
                    <a:lnTo>
                      <a:pt x="3" y="28"/>
                    </a:lnTo>
                    <a:lnTo>
                      <a:pt x="5" y="31"/>
                    </a:lnTo>
                    <a:lnTo>
                      <a:pt x="8" y="34"/>
                    </a:lnTo>
                    <a:lnTo>
                      <a:pt x="10" y="34"/>
                    </a:lnTo>
                    <a:lnTo>
                      <a:pt x="13" y="34"/>
                    </a:lnTo>
                    <a:lnTo>
                      <a:pt x="16" y="31"/>
                    </a:lnTo>
                    <a:lnTo>
                      <a:pt x="19" y="28"/>
                    </a:lnTo>
                    <a:lnTo>
                      <a:pt x="21" y="25"/>
                    </a:lnTo>
                    <a:lnTo>
                      <a:pt x="21" y="23"/>
                    </a:lnTo>
                    <a:lnTo>
                      <a:pt x="21" y="13"/>
                    </a:lnTo>
                    <a:lnTo>
                      <a:pt x="21" y="8"/>
                    </a:lnTo>
                    <a:lnTo>
                      <a:pt x="21" y="6"/>
                    </a:lnTo>
                    <a:lnTo>
                      <a:pt x="19" y="2"/>
                    </a:lnTo>
                    <a:lnTo>
                      <a:pt x="16" y="0"/>
                    </a:lnTo>
                    <a:lnTo>
                      <a:pt x="13" y="0"/>
                    </a:lnTo>
                    <a:lnTo>
                      <a:pt x="10" y="0"/>
                    </a:lnTo>
                    <a:lnTo>
                      <a:pt x="8" y="0"/>
                    </a:lnTo>
                    <a:lnTo>
                      <a:pt x="5" y="0"/>
                    </a:lnTo>
                    <a:lnTo>
                      <a:pt x="3" y="2"/>
                    </a:lnTo>
                    <a:lnTo>
                      <a:pt x="0" y="6"/>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81" name="Line 1055"/>
              <p:cNvSpPr>
                <a:spLocks noChangeShapeType="1"/>
              </p:cNvSpPr>
              <p:nvPr/>
            </p:nvSpPr>
            <p:spPr bwMode="auto">
              <a:xfrm>
                <a:off x="2668" y="187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82" name="Freeform 1056"/>
              <p:cNvSpPr>
                <a:spLocks/>
              </p:cNvSpPr>
              <p:nvPr/>
            </p:nvSpPr>
            <p:spPr bwMode="auto">
              <a:xfrm>
                <a:off x="2665" y="1872"/>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2"/>
                    </a:lnTo>
                    <a:lnTo>
                      <a:pt x="0" y="6"/>
                    </a:lnTo>
                    <a:lnTo>
                      <a:pt x="0" y="8"/>
                    </a:lnTo>
                    <a:lnTo>
                      <a:pt x="0" y="11"/>
                    </a:lnTo>
                    <a:lnTo>
                      <a:pt x="0" y="13"/>
                    </a:lnTo>
                    <a:lnTo>
                      <a:pt x="3" y="17"/>
                    </a:lnTo>
                    <a:lnTo>
                      <a:pt x="3" y="19"/>
                    </a:lnTo>
                    <a:lnTo>
                      <a:pt x="5" y="19"/>
                    </a:lnTo>
                    <a:lnTo>
                      <a:pt x="8" y="23"/>
                    </a:lnTo>
                    <a:lnTo>
                      <a:pt x="24" y="23"/>
                    </a:lnTo>
                    <a:lnTo>
                      <a:pt x="29" y="23"/>
                    </a:lnTo>
                    <a:lnTo>
                      <a:pt x="31" y="19"/>
                    </a:lnTo>
                    <a:lnTo>
                      <a:pt x="34" y="19"/>
                    </a:lnTo>
                    <a:lnTo>
                      <a:pt x="36" y="17"/>
                    </a:lnTo>
                    <a:lnTo>
                      <a:pt x="36" y="13"/>
                    </a:lnTo>
                    <a:lnTo>
                      <a:pt x="36" y="11"/>
                    </a:lnTo>
                    <a:lnTo>
                      <a:pt x="36" y="8"/>
                    </a:lnTo>
                    <a:lnTo>
                      <a:pt x="36" y="6"/>
                    </a:lnTo>
                    <a:lnTo>
                      <a:pt x="36" y="2"/>
                    </a:lnTo>
                    <a:lnTo>
                      <a:pt x="34" y="2"/>
                    </a:lnTo>
                    <a:lnTo>
                      <a:pt x="34"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83" name="Line 1057"/>
              <p:cNvSpPr>
                <a:spLocks noChangeShapeType="1"/>
              </p:cNvSpPr>
              <p:nvPr/>
            </p:nvSpPr>
            <p:spPr bwMode="auto">
              <a:xfrm>
                <a:off x="2669" y="18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84" name="Freeform 1058"/>
              <p:cNvSpPr>
                <a:spLocks/>
              </p:cNvSpPr>
              <p:nvPr/>
            </p:nvSpPr>
            <p:spPr bwMode="auto">
              <a:xfrm>
                <a:off x="2669" y="1870"/>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3" y="23"/>
                    </a:lnTo>
                    <a:lnTo>
                      <a:pt x="3" y="25"/>
                    </a:lnTo>
                    <a:lnTo>
                      <a:pt x="3" y="29"/>
                    </a:lnTo>
                    <a:lnTo>
                      <a:pt x="5" y="31"/>
                    </a:lnTo>
                    <a:lnTo>
                      <a:pt x="8" y="31"/>
                    </a:lnTo>
                    <a:lnTo>
                      <a:pt x="10" y="35"/>
                    </a:lnTo>
                    <a:lnTo>
                      <a:pt x="13" y="35"/>
                    </a:lnTo>
                    <a:lnTo>
                      <a:pt x="15" y="31"/>
                    </a:lnTo>
                    <a:lnTo>
                      <a:pt x="18" y="31"/>
                    </a:lnTo>
                    <a:lnTo>
                      <a:pt x="20" y="29"/>
                    </a:lnTo>
                    <a:lnTo>
                      <a:pt x="20" y="25"/>
                    </a:lnTo>
                    <a:lnTo>
                      <a:pt x="20" y="23"/>
                    </a:lnTo>
                    <a:lnTo>
                      <a:pt x="20" y="14"/>
                    </a:lnTo>
                    <a:lnTo>
                      <a:pt x="20" y="8"/>
                    </a:lnTo>
                    <a:lnTo>
                      <a:pt x="20" y="6"/>
                    </a:lnTo>
                    <a:lnTo>
                      <a:pt x="18" y="3"/>
                    </a:lnTo>
                    <a:lnTo>
                      <a:pt x="18" y="0"/>
                    </a:lnTo>
                    <a:lnTo>
                      <a:pt x="15" y="0"/>
                    </a:lnTo>
                    <a:lnTo>
                      <a:pt x="13" y="0"/>
                    </a:lnTo>
                    <a:lnTo>
                      <a:pt x="10" y="0"/>
                    </a:lnTo>
                    <a:lnTo>
                      <a:pt x="8" y="0"/>
                    </a:lnTo>
                    <a:lnTo>
                      <a:pt x="5" y="0"/>
                    </a:lnTo>
                    <a:lnTo>
                      <a:pt x="5" y="3"/>
                    </a:lnTo>
                    <a:lnTo>
                      <a:pt x="3"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85" name="Line 1059"/>
              <p:cNvSpPr>
                <a:spLocks noChangeShapeType="1"/>
              </p:cNvSpPr>
              <p:nvPr/>
            </p:nvSpPr>
            <p:spPr bwMode="auto">
              <a:xfrm>
                <a:off x="2672" y="18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86" name="Freeform 1060"/>
              <p:cNvSpPr>
                <a:spLocks/>
              </p:cNvSpPr>
              <p:nvPr/>
            </p:nvSpPr>
            <p:spPr bwMode="auto">
              <a:xfrm>
                <a:off x="2669" y="1870"/>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8" y="0"/>
                    </a:lnTo>
                    <a:lnTo>
                      <a:pt x="5" y="0"/>
                    </a:lnTo>
                    <a:lnTo>
                      <a:pt x="5" y="3"/>
                    </a:lnTo>
                    <a:lnTo>
                      <a:pt x="3" y="6"/>
                    </a:lnTo>
                    <a:lnTo>
                      <a:pt x="3" y="8"/>
                    </a:lnTo>
                    <a:lnTo>
                      <a:pt x="0" y="12"/>
                    </a:lnTo>
                    <a:lnTo>
                      <a:pt x="3" y="14"/>
                    </a:lnTo>
                    <a:lnTo>
                      <a:pt x="3" y="18"/>
                    </a:lnTo>
                    <a:lnTo>
                      <a:pt x="5" y="20"/>
                    </a:lnTo>
                    <a:lnTo>
                      <a:pt x="8" y="20"/>
                    </a:lnTo>
                    <a:lnTo>
                      <a:pt x="10" y="23"/>
                    </a:lnTo>
                    <a:lnTo>
                      <a:pt x="25" y="23"/>
                    </a:lnTo>
                    <a:lnTo>
                      <a:pt x="30" y="23"/>
                    </a:lnTo>
                    <a:lnTo>
                      <a:pt x="30" y="20"/>
                    </a:lnTo>
                    <a:lnTo>
                      <a:pt x="33" y="20"/>
                    </a:lnTo>
                    <a:lnTo>
                      <a:pt x="35" y="20"/>
                    </a:lnTo>
                    <a:lnTo>
                      <a:pt x="35" y="18"/>
                    </a:lnTo>
                    <a:lnTo>
                      <a:pt x="38" y="14"/>
                    </a:lnTo>
                    <a:lnTo>
                      <a:pt x="38" y="12"/>
                    </a:lnTo>
                    <a:lnTo>
                      <a:pt x="38" y="8"/>
                    </a:lnTo>
                    <a:lnTo>
                      <a:pt x="38" y="6"/>
                    </a:lnTo>
                    <a:lnTo>
                      <a:pt x="35" y="6"/>
                    </a:lnTo>
                    <a:lnTo>
                      <a:pt x="35" y="3"/>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87" name="Line 1061"/>
              <p:cNvSpPr>
                <a:spLocks noChangeShapeType="1"/>
              </p:cNvSpPr>
              <p:nvPr/>
            </p:nvSpPr>
            <p:spPr bwMode="auto">
              <a:xfrm>
                <a:off x="2674" y="187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88" name="Freeform 1062"/>
              <p:cNvSpPr>
                <a:spLocks/>
              </p:cNvSpPr>
              <p:nvPr/>
            </p:nvSpPr>
            <p:spPr bwMode="auto">
              <a:xfrm>
                <a:off x="2674" y="1867"/>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2" y="29"/>
                    </a:lnTo>
                    <a:lnTo>
                      <a:pt x="2" y="31"/>
                    </a:lnTo>
                    <a:lnTo>
                      <a:pt x="5" y="31"/>
                    </a:lnTo>
                    <a:lnTo>
                      <a:pt x="7" y="34"/>
                    </a:lnTo>
                    <a:lnTo>
                      <a:pt x="10" y="34"/>
                    </a:lnTo>
                    <a:lnTo>
                      <a:pt x="12" y="34"/>
                    </a:lnTo>
                    <a:lnTo>
                      <a:pt x="12" y="31"/>
                    </a:lnTo>
                    <a:lnTo>
                      <a:pt x="15" y="31"/>
                    </a:lnTo>
                    <a:lnTo>
                      <a:pt x="17" y="31"/>
                    </a:lnTo>
                    <a:lnTo>
                      <a:pt x="17" y="29"/>
                    </a:lnTo>
                    <a:lnTo>
                      <a:pt x="20" y="25"/>
                    </a:lnTo>
                    <a:lnTo>
                      <a:pt x="20" y="17"/>
                    </a:lnTo>
                    <a:lnTo>
                      <a:pt x="20" y="8"/>
                    </a:lnTo>
                    <a:lnTo>
                      <a:pt x="20" y="6"/>
                    </a:lnTo>
                    <a:lnTo>
                      <a:pt x="17" y="6"/>
                    </a:lnTo>
                    <a:lnTo>
                      <a:pt x="17" y="2"/>
                    </a:lnTo>
                    <a:lnTo>
                      <a:pt x="15" y="2"/>
                    </a:lnTo>
                    <a:lnTo>
                      <a:pt x="12" y="0"/>
                    </a:lnTo>
                    <a:lnTo>
                      <a:pt x="10" y="0"/>
                    </a:lnTo>
                    <a:lnTo>
                      <a:pt x="7" y="0"/>
                    </a:lnTo>
                    <a:lnTo>
                      <a:pt x="5" y="0"/>
                    </a:lnTo>
                    <a:lnTo>
                      <a:pt x="5" y="2"/>
                    </a:lnTo>
                    <a:lnTo>
                      <a:pt x="2" y="2"/>
                    </a:lnTo>
                    <a:lnTo>
                      <a:pt x="2"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589" name="Line 1063"/>
              <p:cNvSpPr>
                <a:spLocks noChangeShapeType="1"/>
              </p:cNvSpPr>
              <p:nvPr/>
            </p:nvSpPr>
            <p:spPr bwMode="auto">
              <a:xfrm>
                <a:off x="2676" y="186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90" name="Freeform 1064"/>
              <p:cNvSpPr>
                <a:spLocks/>
              </p:cNvSpPr>
              <p:nvPr/>
            </p:nvSpPr>
            <p:spPr bwMode="auto">
              <a:xfrm>
                <a:off x="2674" y="1867"/>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5" y="2"/>
                    </a:lnTo>
                    <a:lnTo>
                      <a:pt x="2" y="2"/>
                    </a:lnTo>
                    <a:lnTo>
                      <a:pt x="2" y="6"/>
                    </a:lnTo>
                    <a:lnTo>
                      <a:pt x="0" y="6"/>
                    </a:lnTo>
                    <a:lnTo>
                      <a:pt x="0" y="8"/>
                    </a:lnTo>
                    <a:lnTo>
                      <a:pt x="0" y="11"/>
                    </a:lnTo>
                    <a:lnTo>
                      <a:pt x="0" y="14"/>
                    </a:lnTo>
                    <a:lnTo>
                      <a:pt x="2" y="17"/>
                    </a:lnTo>
                    <a:lnTo>
                      <a:pt x="2" y="19"/>
                    </a:lnTo>
                    <a:lnTo>
                      <a:pt x="5" y="19"/>
                    </a:lnTo>
                    <a:lnTo>
                      <a:pt x="5" y="23"/>
                    </a:lnTo>
                    <a:lnTo>
                      <a:pt x="7" y="23"/>
                    </a:lnTo>
                    <a:lnTo>
                      <a:pt x="22" y="23"/>
                    </a:lnTo>
                    <a:lnTo>
                      <a:pt x="27" y="23"/>
                    </a:lnTo>
                    <a:lnTo>
                      <a:pt x="30" y="23"/>
                    </a:lnTo>
                    <a:lnTo>
                      <a:pt x="32" y="19"/>
                    </a:lnTo>
                    <a:lnTo>
                      <a:pt x="36" y="17"/>
                    </a:lnTo>
                    <a:lnTo>
                      <a:pt x="36" y="14"/>
                    </a:lnTo>
                    <a:lnTo>
                      <a:pt x="36" y="11"/>
                    </a:lnTo>
                    <a:lnTo>
                      <a:pt x="36" y="8"/>
                    </a:lnTo>
                    <a:lnTo>
                      <a:pt x="36" y="6"/>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91" name="Line 1065"/>
              <p:cNvSpPr>
                <a:spLocks noChangeShapeType="1"/>
              </p:cNvSpPr>
              <p:nvPr/>
            </p:nvSpPr>
            <p:spPr bwMode="auto">
              <a:xfrm>
                <a:off x="2678" y="18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92" name="Freeform 1066"/>
              <p:cNvSpPr>
                <a:spLocks/>
              </p:cNvSpPr>
              <p:nvPr/>
            </p:nvSpPr>
            <p:spPr bwMode="auto">
              <a:xfrm>
                <a:off x="2678" y="1864"/>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0" y="25"/>
                    </a:lnTo>
                    <a:lnTo>
                      <a:pt x="2" y="25"/>
                    </a:lnTo>
                    <a:lnTo>
                      <a:pt x="2" y="28"/>
                    </a:lnTo>
                    <a:lnTo>
                      <a:pt x="2" y="30"/>
                    </a:lnTo>
                    <a:lnTo>
                      <a:pt x="5" y="30"/>
                    </a:lnTo>
                    <a:lnTo>
                      <a:pt x="7" y="34"/>
                    </a:lnTo>
                    <a:lnTo>
                      <a:pt x="10" y="34"/>
                    </a:lnTo>
                    <a:lnTo>
                      <a:pt x="12" y="34"/>
                    </a:lnTo>
                    <a:lnTo>
                      <a:pt x="15" y="34"/>
                    </a:lnTo>
                    <a:lnTo>
                      <a:pt x="17" y="30"/>
                    </a:lnTo>
                    <a:lnTo>
                      <a:pt x="21" y="28"/>
                    </a:lnTo>
                    <a:lnTo>
                      <a:pt x="21" y="25"/>
                    </a:lnTo>
                    <a:lnTo>
                      <a:pt x="21" y="17"/>
                    </a:lnTo>
                    <a:lnTo>
                      <a:pt x="21" y="8"/>
                    </a:lnTo>
                    <a:lnTo>
                      <a:pt x="21" y="5"/>
                    </a:lnTo>
                    <a:lnTo>
                      <a:pt x="17" y="2"/>
                    </a:lnTo>
                    <a:lnTo>
                      <a:pt x="15" y="0"/>
                    </a:lnTo>
                    <a:lnTo>
                      <a:pt x="12" y="0"/>
                    </a:lnTo>
                    <a:lnTo>
                      <a:pt x="10" y="0"/>
                    </a:lnTo>
                    <a:lnTo>
                      <a:pt x="7" y="0"/>
                    </a:lnTo>
                    <a:lnTo>
                      <a:pt x="5" y="2"/>
                    </a:lnTo>
                    <a:lnTo>
                      <a:pt x="2" y="2"/>
                    </a:lnTo>
                    <a:lnTo>
                      <a:pt x="2" y="5"/>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593" name="Line 1067"/>
              <p:cNvSpPr>
                <a:spLocks noChangeShapeType="1"/>
              </p:cNvSpPr>
              <p:nvPr/>
            </p:nvSpPr>
            <p:spPr bwMode="auto">
              <a:xfrm>
                <a:off x="2680" y="18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94" name="Freeform 1068"/>
              <p:cNvSpPr>
                <a:spLocks/>
              </p:cNvSpPr>
              <p:nvPr/>
            </p:nvSpPr>
            <p:spPr bwMode="auto">
              <a:xfrm>
                <a:off x="2678" y="1864"/>
                <a:ext cx="9" cy="6"/>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0" y="0"/>
                    </a:moveTo>
                    <a:lnTo>
                      <a:pt x="10" y="0"/>
                    </a:lnTo>
                    <a:lnTo>
                      <a:pt x="7" y="0"/>
                    </a:lnTo>
                    <a:lnTo>
                      <a:pt x="5" y="2"/>
                    </a:lnTo>
                    <a:lnTo>
                      <a:pt x="2" y="2"/>
                    </a:lnTo>
                    <a:lnTo>
                      <a:pt x="2" y="5"/>
                    </a:lnTo>
                    <a:lnTo>
                      <a:pt x="0" y="8"/>
                    </a:lnTo>
                    <a:lnTo>
                      <a:pt x="0" y="11"/>
                    </a:lnTo>
                    <a:lnTo>
                      <a:pt x="0" y="13"/>
                    </a:lnTo>
                    <a:lnTo>
                      <a:pt x="2" y="13"/>
                    </a:lnTo>
                    <a:lnTo>
                      <a:pt x="2" y="17"/>
                    </a:lnTo>
                    <a:lnTo>
                      <a:pt x="2" y="19"/>
                    </a:lnTo>
                    <a:lnTo>
                      <a:pt x="5" y="19"/>
                    </a:lnTo>
                    <a:lnTo>
                      <a:pt x="7" y="22"/>
                    </a:lnTo>
                    <a:lnTo>
                      <a:pt x="10" y="22"/>
                    </a:lnTo>
                    <a:lnTo>
                      <a:pt x="25" y="22"/>
                    </a:lnTo>
                    <a:lnTo>
                      <a:pt x="30" y="22"/>
                    </a:lnTo>
                    <a:lnTo>
                      <a:pt x="33" y="19"/>
                    </a:lnTo>
                    <a:lnTo>
                      <a:pt x="35" y="19"/>
                    </a:lnTo>
                    <a:lnTo>
                      <a:pt x="35" y="17"/>
                    </a:lnTo>
                    <a:lnTo>
                      <a:pt x="35" y="13"/>
                    </a:lnTo>
                    <a:lnTo>
                      <a:pt x="38" y="13"/>
                    </a:lnTo>
                    <a:lnTo>
                      <a:pt x="38" y="11"/>
                    </a:lnTo>
                    <a:lnTo>
                      <a:pt x="38" y="8"/>
                    </a:lnTo>
                    <a:lnTo>
                      <a:pt x="35" y="5"/>
                    </a:lnTo>
                    <a:lnTo>
                      <a:pt x="35" y="2"/>
                    </a:lnTo>
                    <a:lnTo>
                      <a:pt x="33"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95" name="Line 1069"/>
              <p:cNvSpPr>
                <a:spLocks noChangeShapeType="1"/>
              </p:cNvSpPr>
              <p:nvPr/>
            </p:nvSpPr>
            <p:spPr bwMode="auto">
              <a:xfrm>
                <a:off x="2682" y="186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96" name="Freeform 1070"/>
              <p:cNvSpPr>
                <a:spLocks/>
              </p:cNvSpPr>
              <p:nvPr/>
            </p:nvSpPr>
            <p:spPr bwMode="auto">
              <a:xfrm>
                <a:off x="2682" y="1855"/>
                <a:ext cx="5" cy="15"/>
              </a:xfrm>
              <a:custGeom>
                <a:avLst/>
                <a:gdLst>
                  <a:gd name="T0" fmla="*/ 0 w 21"/>
                  <a:gd name="T1" fmla="*/ 0 h 57"/>
                  <a:gd name="T2" fmla="*/ 0 w 21"/>
                  <a:gd name="T3" fmla="*/ 0 h 57"/>
                  <a:gd name="T4" fmla="*/ 0 w 21"/>
                  <a:gd name="T5" fmla="*/ 0 h 57"/>
                  <a:gd name="T6" fmla="*/ 0 w 21"/>
                  <a:gd name="T7" fmla="*/ 0 h 57"/>
                  <a:gd name="T8" fmla="*/ 0 w 21"/>
                  <a:gd name="T9" fmla="*/ 0 h 57"/>
                  <a:gd name="T10" fmla="*/ 0 w 21"/>
                  <a:gd name="T11" fmla="*/ 0 h 57"/>
                  <a:gd name="T12" fmla="*/ 0 w 21"/>
                  <a:gd name="T13" fmla="*/ 0 h 57"/>
                  <a:gd name="T14" fmla="*/ 0 w 21"/>
                  <a:gd name="T15" fmla="*/ 0 h 57"/>
                  <a:gd name="T16" fmla="*/ 0 w 21"/>
                  <a:gd name="T17" fmla="*/ 0 h 57"/>
                  <a:gd name="T18" fmla="*/ 0 w 21"/>
                  <a:gd name="T19" fmla="*/ 0 h 57"/>
                  <a:gd name="T20" fmla="*/ 0 w 21"/>
                  <a:gd name="T21" fmla="*/ 0 h 57"/>
                  <a:gd name="T22" fmla="*/ 0 w 21"/>
                  <a:gd name="T23" fmla="*/ 0 h 57"/>
                  <a:gd name="T24" fmla="*/ 0 w 21"/>
                  <a:gd name="T25" fmla="*/ 0 h 57"/>
                  <a:gd name="T26" fmla="*/ 0 w 21"/>
                  <a:gd name="T27" fmla="*/ 0 h 57"/>
                  <a:gd name="T28" fmla="*/ 0 w 21"/>
                  <a:gd name="T29" fmla="*/ 0 h 57"/>
                  <a:gd name="T30" fmla="*/ 0 w 21"/>
                  <a:gd name="T31" fmla="*/ 0 h 57"/>
                  <a:gd name="T32" fmla="*/ 0 w 21"/>
                  <a:gd name="T33" fmla="*/ 0 h 57"/>
                  <a:gd name="T34" fmla="*/ 0 w 21"/>
                  <a:gd name="T35" fmla="*/ 0 h 57"/>
                  <a:gd name="T36" fmla="*/ 0 w 21"/>
                  <a:gd name="T37" fmla="*/ 0 h 57"/>
                  <a:gd name="T38" fmla="*/ 0 w 21"/>
                  <a:gd name="T39" fmla="*/ 0 h 57"/>
                  <a:gd name="T40" fmla="*/ 0 w 21"/>
                  <a:gd name="T41" fmla="*/ 0 h 57"/>
                  <a:gd name="T42" fmla="*/ 0 w 21"/>
                  <a:gd name="T43" fmla="*/ 0 h 57"/>
                  <a:gd name="T44" fmla="*/ 0 w 21"/>
                  <a:gd name="T45" fmla="*/ 0 h 57"/>
                  <a:gd name="T46" fmla="*/ 0 w 21"/>
                  <a:gd name="T47" fmla="*/ 0 h 57"/>
                  <a:gd name="T48" fmla="*/ 0 w 21"/>
                  <a:gd name="T49" fmla="*/ 0 h 57"/>
                  <a:gd name="T50" fmla="*/ 0 w 21"/>
                  <a:gd name="T51" fmla="*/ 0 h 57"/>
                  <a:gd name="T52" fmla="*/ 0 w 21"/>
                  <a:gd name="T53" fmla="*/ 0 h 57"/>
                  <a:gd name="T54" fmla="*/ 0 w 21"/>
                  <a:gd name="T55" fmla="*/ 0 h 57"/>
                  <a:gd name="T56" fmla="*/ 0 w 21"/>
                  <a:gd name="T57" fmla="*/ 0 h 57"/>
                  <a:gd name="T58" fmla="*/ 0 w 21"/>
                  <a:gd name="T59" fmla="*/ 0 h 57"/>
                  <a:gd name="T60" fmla="*/ 0 w 21"/>
                  <a:gd name="T61" fmla="*/ 0 h 57"/>
                  <a:gd name="T62" fmla="*/ 0 w 21"/>
                  <a:gd name="T63" fmla="*/ 0 h 57"/>
                  <a:gd name="T64" fmla="*/ 0 w 21"/>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0" y="46"/>
                    </a:moveTo>
                    <a:lnTo>
                      <a:pt x="0" y="48"/>
                    </a:lnTo>
                    <a:lnTo>
                      <a:pt x="0" y="52"/>
                    </a:lnTo>
                    <a:lnTo>
                      <a:pt x="4" y="54"/>
                    </a:lnTo>
                    <a:lnTo>
                      <a:pt x="6" y="54"/>
                    </a:lnTo>
                    <a:lnTo>
                      <a:pt x="6" y="57"/>
                    </a:lnTo>
                    <a:lnTo>
                      <a:pt x="8" y="57"/>
                    </a:lnTo>
                    <a:lnTo>
                      <a:pt x="11" y="57"/>
                    </a:lnTo>
                    <a:lnTo>
                      <a:pt x="13" y="57"/>
                    </a:lnTo>
                    <a:lnTo>
                      <a:pt x="16" y="54"/>
                    </a:lnTo>
                    <a:lnTo>
                      <a:pt x="18" y="54"/>
                    </a:lnTo>
                    <a:lnTo>
                      <a:pt x="18" y="52"/>
                    </a:lnTo>
                    <a:lnTo>
                      <a:pt x="18" y="48"/>
                    </a:lnTo>
                    <a:lnTo>
                      <a:pt x="21" y="48"/>
                    </a:lnTo>
                    <a:lnTo>
                      <a:pt x="21" y="17"/>
                    </a:lnTo>
                    <a:lnTo>
                      <a:pt x="21" y="9"/>
                    </a:lnTo>
                    <a:lnTo>
                      <a:pt x="18" y="9"/>
                    </a:lnTo>
                    <a:lnTo>
                      <a:pt x="18" y="6"/>
                    </a:lnTo>
                    <a:lnTo>
                      <a:pt x="18" y="4"/>
                    </a:lnTo>
                    <a:lnTo>
                      <a:pt x="16" y="4"/>
                    </a:lnTo>
                    <a:lnTo>
                      <a:pt x="13" y="4"/>
                    </a:lnTo>
                    <a:lnTo>
                      <a:pt x="13" y="0"/>
                    </a:lnTo>
                    <a:lnTo>
                      <a:pt x="11" y="0"/>
                    </a:lnTo>
                    <a:lnTo>
                      <a:pt x="8" y="0"/>
                    </a:lnTo>
                    <a:lnTo>
                      <a:pt x="6" y="4"/>
                    </a:lnTo>
                    <a:lnTo>
                      <a:pt x="4" y="4"/>
                    </a:lnTo>
                    <a:lnTo>
                      <a:pt x="0" y="6"/>
                    </a:lnTo>
                    <a:lnTo>
                      <a:pt x="0" y="9"/>
                    </a:lnTo>
                    <a:lnTo>
                      <a:pt x="0" y="15"/>
                    </a:lnTo>
                    <a:lnTo>
                      <a:pt x="0" y="46"/>
                    </a:lnTo>
                    <a:close/>
                  </a:path>
                </a:pathLst>
              </a:custGeom>
              <a:solidFill>
                <a:srgbClr val="000000"/>
              </a:solidFill>
              <a:ln w="6350">
                <a:solidFill>
                  <a:srgbClr val="000000"/>
                </a:solidFill>
                <a:prstDash val="solid"/>
                <a:round/>
                <a:headEnd/>
                <a:tailEnd/>
              </a:ln>
            </p:spPr>
            <p:txBody>
              <a:bodyPr/>
              <a:lstStyle/>
              <a:p>
                <a:endParaRPr lang="de-DE"/>
              </a:p>
            </p:txBody>
          </p:sp>
          <p:sp>
            <p:nvSpPr>
              <p:cNvPr id="43597" name="Line 1071"/>
              <p:cNvSpPr>
                <a:spLocks noChangeShapeType="1"/>
              </p:cNvSpPr>
              <p:nvPr/>
            </p:nvSpPr>
            <p:spPr bwMode="auto">
              <a:xfrm>
                <a:off x="2684" y="185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98" name="Freeform 1072"/>
              <p:cNvSpPr>
                <a:spLocks/>
              </p:cNvSpPr>
              <p:nvPr/>
            </p:nvSpPr>
            <p:spPr bwMode="auto">
              <a:xfrm>
                <a:off x="2682" y="1855"/>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8" y="0"/>
                    </a:lnTo>
                    <a:lnTo>
                      <a:pt x="6" y="4"/>
                    </a:lnTo>
                    <a:lnTo>
                      <a:pt x="4" y="4"/>
                    </a:lnTo>
                    <a:lnTo>
                      <a:pt x="0" y="6"/>
                    </a:lnTo>
                    <a:lnTo>
                      <a:pt x="0" y="9"/>
                    </a:lnTo>
                    <a:lnTo>
                      <a:pt x="0" y="12"/>
                    </a:lnTo>
                    <a:lnTo>
                      <a:pt x="0" y="15"/>
                    </a:lnTo>
                    <a:lnTo>
                      <a:pt x="0" y="17"/>
                    </a:lnTo>
                    <a:lnTo>
                      <a:pt x="4" y="21"/>
                    </a:lnTo>
                    <a:lnTo>
                      <a:pt x="6" y="23"/>
                    </a:lnTo>
                    <a:lnTo>
                      <a:pt x="8" y="23"/>
                    </a:lnTo>
                    <a:lnTo>
                      <a:pt x="23" y="23"/>
                    </a:lnTo>
                    <a:lnTo>
                      <a:pt x="28" y="23"/>
                    </a:lnTo>
                    <a:lnTo>
                      <a:pt x="31" y="23"/>
                    </a:lnTo>
                    <a:lnTo>
                      <a:pt x="33" y="21"/>
                    </a:lnTo>
                    <a:lnTo>
                      <a:pt x="36" y="17"/>
                    </a:lnTo>
                    <a:lnTo>
                      <a:pt x="36" y="15"/>
                    </a:lnTo>
                    <a:lnTo>
                      <a:pt x="36" y="12"/>
                    </a:lnTo>
                    <a:lnTo>
                      <a:pt x="36" y="9"/>
                    </a:lnTo>
                    <a:lnTo>
                      <a:pt x="36" y="6"/>
                    </a:lnTo>
                    <a:lnTo>
                      <a:pt x="33" y="4"/>
                    </a:lnTo>
                    <a:lnTo>
                      <a:pt x="31" y="4"/>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599" name="Line 1073"/>
              <p:cNvSpPr>
                <a:spLocks noChangeShapeType="1"/>
              </p:cNvSpPr>
              <p:nvPr/>
            </p:nvSpPr>
            <p:spPr bwMode="auto">
              <a:xfrm>
                <a:off x="2686" y="185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00" name="Freeform 1074"/>
              <p:cNvSpPr>
                <a:spLocks/>
              </p:cNvSpPr>
              <p:nvPr/>
            </p:nvSpPr>
            <p:spPr bwMode="auto">
              <a:xfrm>
                <a:off x="2686" y="1850"/>
                <a:ext cx="5"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7"/>
                    </a:lnTo>
                    <a:lnTo>
                      <a:pt x="0" y="39"/>
                    </a:lnTo>
                    <a:lnTo>
                      <a:pt x="2" y="39"/>
                    </a:lnTo>
                    <a:lnTo>
                      <a:pt x="2" y="43"/>
                    </a:lnTo>
                    <a:lnTo>
                      <a:pt x="5" y="45"/>
                    </a:lnTo>
                    <a:lnTo>
                      <a:pt x="7" y="45"/>
                    </a:lnTo>
                    <a:lnTo>
                      <a:pt x="10" y="45"/>
                    </a:lnTo>
                    <a:lnTo>
                      <a:pt x="12" y="45"/>
                    </a:lnTo>
                    <a:lnTo>
                      <a:pt x="15" y="45"/>
                    </a:lnTo>
                    <a:lnTo>
                      <a:pt x="17" y="43"/>
                    </a:lnTo>
                    <a:lnTo>
                      <a:pt x="20" y="39"/>
                    </a:lnTo>
                    <a:lnTo>
                      <a:pt x="20" y="37"/>
                    </a:lnTo>
                    <a:lnTo>
                      <a:pt x="20" y="17"/>
                    </a:lnTo>
                    <a:lnTo>
                      <a:pt x="20" y="11"/>
                    </a:lnTo>
                    <a:lnTo>
                      <a:pt x="20" y="9"/>
                    </a:lnTo>
                    <a:lnTo>
                      <a:pt x="20" y="5"/>
                    </a:lnTo>
                    <a:lnTo>
                      <a:pt x="17" y="5"/>
                    </a:lnTo>
                    <a:lnTo>
                      <a:pt x="15" y="3"/>
                    </a:lnTo>
                    <a:lnTo>
                      <a:pt x="12" y="0"/>
                    </a:lnTo>
                    <a:lnTo>
                      <a:pt x="10" y="0"/>
                    </a:lnTo>
                    <a:lnTo>
                      <a:pt x="7" y="0"/>
                    </a:lnTo>
                    <a:lnTo>
                      <a:pt x="7" y="3"/>
                    </a:lnTo>
                    <a:lnTo>
                      <a:pt x="5" y="3"/>
                    </a:lnTo>
                    <a:lnTo>
                      <a:pt x="2" y="5"/>
                    </a:lnTo>
                    <a:lnTo>
                      <a:pt x="0" y="9"/>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601" name="Line 1075"/>
              <p:cNvSpPr>
                <a:spLocks noChangeShapeType="1"/>
              </p:cNvSpPr>
              <p:nvPr/>
            </p:nvSpPr>
            <p:spPr bwMode="auto">
              <a:xfrm>
                <a:off x="2688" y="185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02" name="Freeform 1076"/>
              <p:cNvSpPr>
                <a:spLocks/>
              </p:cNvSpPr>
              <p:nvPr/>
            </p:nvSpPr>
            <p:spPr bwMode="auto">
              <a:xfrm>
                <a:off x="2686" y="1850"/>
                <a:ext cx="9" cy="5"/>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7" y="0"/>
                    </a:lnTo>
                    <a:lnTo>
                      <a:pt x="7" y="3"/>
                    </a:lnTo>
                    <a:lnTo>
                      <a:pt x="5" y="3"/>
                    </a:lnTo>
                    <a:lnTo>
                      <a:pt x="2" y="5"/>
                    </a:lnTo>
                    <a:lnTo>
                      <a:pt x="0" y="9"/>
                    </a:lnTo>
                    <a:lnTo>
                      <a:pt x="0" y="11"/>
                    </a:lnTo>
                    <a:lnTo>
                      <a:pt x="0" y="14"/>
                    </a:lnTo>
                    <a:lnTo>
                      <a:pt x="0" y="17"/>
                    </a:lnTo>
                    <a:lnTo>
                      <a:pt x="2" y="20"/>
                    </a:lnTo>
                    <a:lnTo>
                      <a:pt x="5" y="22"/>
                    </a:lnTo>
                    <a:lnTo>
                      <a:pt x="7" y="22"/>
                    </a:lnTo>
                    <a:lnTo>
                      <a:pt x="22" y="22"/>
                    </a:lnTo>
                    <a:lnTo>
                      <a:pt x="27" y="22"/>
                    </a:lnTo>
                    <a:lnTo>
                      <a:pt x="30" y="22"/>
                    </a:lnTo>
                    <a:lnTo>
                      <a:pt x="32" y="22"/>
                    </a:lnTo>
                    <a:lnTo>
                      <a:pt x="32" y="20"/>
                    </a:lnTo>
                    <a:lnTo>
                      <a:pt x="35" y="20"/>
                    </a:lnTo>
                    <a:lnTo>
                      <a:pt x="35" y="17"/>
                    </a:lnTo>
                    <a:lnTo>
                      <a:pt x="37" y="14"/>
                    </a:lnTo>
                    <a:lnTo>
                      <a:pt x="37" y="11"/>
                    </a:lnTo>
                    <a:lnTo>
                      <a:pt x="35" y="9"/>
                    </a:lnTo>
                    <a:lnTo>
                      <a:pt x="35" y="5"/>
                    </a:lnTo>
                    <a:lnTo>
                      <a:pt x="32" y="5"/>
                    </a:lnTo>
                    <a:lnTo>
                      <a:pt x="32"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03" name="Line 1077"/>
              <p:cNvSpPr>
                <a:spLocks noChangeShapeType="1"/>
              </p:cNvSpPr>
              <p:nvPr/>
            </p:nvSpPr>
            <p:spPr bwMode="auto">
              <a:xfrm>
                <a:off x="2690" y="18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04" name="Freeform 1078"/>
              <p:cNvSpPr>
                <a:spLocks/>
              </p:cNvSpPr>
              <p:nvPr/>
            </p:nvSpPr>
            <p:spPr bwMode="auto">
              <a:xfrm>
                <a:off x="2690" y="1848"/>
                <a:ext cx="5" cy="7"/>
              </a:xfrm>
              <a:custGeom>
                <a:avLst/>
                <a:gdLst>
                  <a:gd name="T0" fmla="*/ 0 w 20"/>
                  <a:gd name="T1" fmla="*/ 0 h 30"/>
                  <a:gd name="T2" fmla="*/ 0 w 20"/>
                  <a:gd name="T3" fmla="*/ 0 h 30"/>
                  <a:gd name="T4" fmla="*/ 0 w 20"/>
                  <a:gd name="T5" fmla="*/ 0 h 30"/>
                  <a:gd name="T6" fmla="*/ 0 w 20"/>
                  <a:gd name="T7" fmla="*/ 0 h 30"/>
                  <a:gd name="T8" fmla="*/ 0 w 20"/>
                  <a:gd name="T9" fmla="*/ 0 h 30"/>
                  <a:gd name="T10" fmla="*/ 0 w 20"/>
                  <a:gd name="T11" fmla="*/ 0 h 30"/>
                  <a:gd name="T12" fmla="*/ 0 w 20"/>
                  <a:gd name="T13" fmla="*/ 0 h 30"/>
                  <a:gd name="T14" fmla="*/ 0 w 20"/>
                  <a:gd name="T15" fmla="*/ 0 h 30"/>
                  <a:gd name="T16" fmla="*/ 0 w 20"/>
                  <a:gd name="T17" fmla="*/ 0 h 30"/>
                  <a:gd name="T18" fmla="*/ 0 w 20"/>
                  <a:gd name="T19" fmla="*/ 0 h 30"/>
                  <a:gd name="T20" fmla="*/ 0 w 20"/>
                  <a:gd name="T21" fmla="*/ 0 h 30"/>
                  <a:gd name="T22" fmla="*/ 0 w 20"/>
                  <a:gd name="T23" fmla="*/ 0 h 30"/>
                  <a:gd name="T24" fmla="*/ 0 w 20"/>
                  <a:gd name="T25" fmla="*/ 0 h 30"/>
                  <a:gd name="T26" fmla="*/ 0 w 20"/>
                  <a:gd name="T27" fmla="*/ 0 h 30"/>
                  <a:gd name="T28" fmla="*/ 0 w 20"/>
                  <a:gd name="T29" fmla="*/ 0 h 30"/>
                  <a:gd name="T30" fmla="*/ 0 w 20"/>
                  <a:gd name="T31" fmla="*/ 0 h 30"/>
                  <a:gd name="T32" fmla="*/ 0 w 20"/>
                  <a:gd name="T33" fmla="*/ 0 h 30"/>
                  <a:gd name="T34" fmla="*/ 0 w 20"/>
                  <a:gd name="T35" fmla="*/ 0 h 30"/>
                  <a:gd name="T36" fmla="*/ 0 w 20"/>
                  <a:gd name="T37" fmla="*/ 0 h 30"/>
                  <a:gd name="T38" fmla="*/ 0 w 20"/>
                  <a:gd name="T39" fmla="*/ 0 h 30"/>
                  <a:gd name="T40" fmla="*/ 0 w 20"/>
                  <a:gd name="T41" fmla="*/ 0 h 30"/>
                  <a:gd name="T42" fmla="*/ 0 w 20"/>
                  <a:gd name="T43" fmla="*/ 0 h 30"/>
                  <a:gd name="T44" fmla="*/ 0 w 20"/>
                  <a:gd name="T45" fmla="*/ 0 h 30"/>
                  <a:gd name="T46" fmla="*/ 0 w 20"/>
                  <a:gd name="T47" fmla="*/ 0 h 30"/>
                  <a:gd name="T48" fmla="*/ 0 w 20"/>
                  <a:gd name="T49" fmla="*/ 0 h 30"/>
                  <a:gd name="T50" fmla="*/ 0 w 20"/>
                  <a:gd name="T51" fmla="*/ 0 h 30"/>
                  <a:gd name="T52" fmla="*/ 0 w 20"/>
                  <a:gd name="T53" fmla="*/ 0 h 30"/>
                  <a:gd name="T54" fmla="*/ 0 w 20"/>
                  <a:gd name="T55" fmla="*/ 0 h 30"/>
                  <a:gd name="T56" fmla="*/ 0 w 20"/>
                  <a:gd name="T57" fmla="*/ 0 h 30"/>
                  <a:gd name="T58" fmla="*/ 0 w 20"/>
                  <a:gd name="T59" fmla="*/ 0 h 30"/>
                  <a:gd name="T60" fmla="*/ 0 w 20"/>
                  <a:gd name="T61" fmla="*/ 0 h 30"/>
                  <a:gd name="T62" fmla="*/ 0 w 20"/>
                  <a:gd name="T63" fmla="*/ 0 h 30"/>
                  <a:gd name="T64" fmla="*/ 0 w 20"/>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0">
                    <a:moveTo>
                      <a:pt x="0" y="19"/>
                    </a:moveTo>
                    <a:lnTo>
                      <a:pt x="0" y="22"/>
                    </a:lnTo>
                    <a:lnTo>
                      <a:pt x="0" y="25"/>
                    </a:lnTo>
                    <a:lnTo>
                      <a:pt x="0" y="28"/>
                    </a:lnTo>
                    <a:lnTo>
                      <a:pt x="3" y="28"/>
                    </a:lnTo>
                    <a:lnTo>
                      <a:pt x="3" y="30"/>
                    </a:lnTo>
                    <a:lnTo>
                      <a:pt x="5" y="30"/>
                    </a:lnTo>
                    <a:lnTo>
                      <a:pt x="8" y="30"/>
                    </a:lnTo>
                    <a:lnTo>
                      <a:pt x="10" y="30"/>
                    </a:lnTo>
                    <a:lnTo>
                      <a:pt x="13" y="30"/>
                    </a:lnTo>
                    <a:lnTo>
                      <a:pt x="15" y="30"/>
                    </a:lnTo>
                    <a:lnTo>
                      <a:pt x="15" y="28"/>
                    </a:lnTo>
                    <a:lnTo>
                      <a:pt x="18" y="28"/>
                    </a:lnTo>
                    <a:lnTo>
                      <a:pt x="18" y="25"/>
                    </a:lnTo>
                    <a:lnTo>
                      <a:pt x="20" y="22"/>
                    </a:lnTo>
                    <a:lnTo>
                      <a:pt x="20" y="13"/>
                    </a:lnTo>
                    <a:lnTo>
                      <a:pt x="20" y="8"/>
                    </a:lnTo>
                    <a:lnTo>
                      <a:pt x="18" y="5"/>
                    </a:lnTo>
                    <a:lnTo>
                      <a:pt x="18" y="2"/>
                    </a:lnTo>
                    <a:lnTo>
                      <a:pt x="15" y="2"/>
                    </a:lnTo>
                    <a:lnTo>
                      <a:pt x="15" y="0"/>
                    </a:lnTo>
                    <a:lnTo>
                      <a:pt x="13" y="0"/>
                    </a:lnTo>
                    <a:lnTo>
                      <a:pt x="10" y="0"/>
                    </a:lnTo>
                    <a:lnTo>
                      <a:pt x="8" y="0"/>
                    </a:lnTo>
                    <a:lnTo>
                      <a:pt x="5" y="0"/>
                    </a:lnTo>
                    <a:lnTo>
                      <a:pt x="3" y="0"/>
                    </a:lnTo>
                    <a:lnTo>
                      <a:pt x="3" y="2"/>
                    </a:lnTo>
                    <a:lnTo>
                      <a:pt x="0" y="2"/>
                    </a:lnTo>
                    <a:lnTo>
                      <a:pt x="0" y="5"/>
                    </a:lnTo>
                    <a:lnTo>
                      <a:pt x="0" y="11"/>
                    </a:lnTo>
                    <a:lnTo>
                      <a:pt x="0" y="19"/>
                    </a:lnTo>
                    <a:close/>
                  </a:path>
                </a:pathLst>
              </a:custGeom>
              <a:solidFill>
                <a:srgbClr val="000000"/>
              </a:solidFill>
              <a:ln w="6350">
                <a:solidFill>
                  <a:srgbClr val="000000"/>
                </a:solidFill>
                <a:prstDash val="solid"/>
                <a:round/>
                <a:headEnd/>
                <a:tailEnd/>
              </a:ln>
            </p:spPr>
            <p:txBody>
              <a:bodyPr/>
              <a:lstStyle/>
              <a:p>
                <a:endParaRPr lang="de-DE"/>
              </a:p>
            </p:txBody>
          </p:sp>
          <p:sp>
            <p:nvSpPr>
              <p:cNvPr id="43605" name="Line 1079"/>
              <p:cNvSpPr>
                <a:spLocks noChangeShapeType="1"/>
              </p:cNvSpPr>
              <p:nvPr/>
            </p:nvSpPr>
            <p:spPr bwMode="auto">
              <a:xfrm>
                <a:off x="2693" y="18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06" name="Freeform 1080"/>
              <p:cNvSpPr>
                <a:spLocks/>
              </p:cNvSpPr>
              <p:nvPr/>
            </p:nvSpPr>
            <p:spPr bwMode="auto">
              <a:xfrm>
                <a:off x="2690" y="1848"/>
                <a:ext cx="25" cy="4"/>
              </a:xfrm>
              <a:custGeom>
                <a:avLst/>
                <a:gdLst>
                  <a:gd name="T0" fmla="*/ 0 w 102"/>
                  <a:gd name="T1" fmla="*/ 0 h 19"/>
                  <a:gd name="T2" fmla="*/ 0 w 102"/>
                  <a:gd name="T3" fmla="*/ 0 h 19"/>
                  <a:gd name="T4" fmla="*/ 0 w 102"/>
                  <a:gd name="T5" fmla="*/ 0 h 19"/>
                  <a:gd name="T6" fmla="*/ 0 w 102"/>
                  <a:gd name="T7" fmla="*/ 0 h 19"/>
                  <a:gd name="T8" fmla="*/ 0 w 102"/>
                  <a:gd name="T9" fmla="*/ 0 h 19"/>
                  <a:gd name="T10" fmla="*/ 0 w 102"/>
                  <a:gd name="T11" fmla="*/ 0 h 19"/>
                  <a:gd name="T12" fmla="*/ 0 w 102"/>
                  <a:gd name="T13" fmla="*/ 0 h 19"/>
                  <a:gd name="T14" fmla="*/ 0 w 102"/>
                  <a:gd name="T15" fmla="*/ 0 h 19"/>
                  <a:gd name="T16" fmla="*/ 0 w 102"/>
                  <a:gd name="T17" fmla="*/ 0 h 19"/>
                  <a:gd name="T18" fmla="*/ 0 w 102"/>
                  <a:gd name="T19" fmla="*/ 0 h 19"/>
                  <a:gd name="T20" fmla="*/ 0 w 102"/>
                  <a:gd name="T21" fmla="*/ 0 h 19"/>
                  <a:gd name="T22" fmla="*/ 0 w 102"/>
                  <a:gd name="T23" fmla="*/ 0 h 19"/>
                  <a:gd name="T24" fmla="*/ 0 w 102"/>
                  <a:gd name="T25" fmla="*/ 0 h 19"/>
                  <a:gd name="T26" fmla="*/ 0 w 102"/>
                  <a:gd name="T27" fmla="*/ 0 h 19"/>
                  <a:gd name="T28" fmla="*/ 0 w 102"/>
                  <a:gd name="T29" fmla="*/ 0 h 19"/>
                  <a:gd name="T30" fmla="*/ 0 w 102"/>
                  <a:gd name="T31" fmla="*/ 0 h 19"/>
                  <a:gd name="T32" fmla="*/ 0 w 102"/>
                  <a:gd name="T33" fmla="*/ 0 h 19"/>
                  <a:gd name="T34" fmla="*/ 0 w 102"/>
                  <a:gd name="T35" fmla="*/ 0 h 19"/>
                  <a:gd name="T36" fmla="*/ 0 w 102"/>
                  <a:gd name="T37" fmla="*/ 0 h 19"/>
                  <a:gd name="T38" fmla="*/ 0 w 102"/>
                  <a:gd name="T39" fmla="*/ 0 h 19"/>
                  <a:gd name="T40" fmla="*/ 0 w 102"/>
                  <a:gd name="T41" fmla="*/ 0 h 19"/>
                  <a:gd name="T42" fmla="*/ 0 w 102"/>
                  <a:gd name="T43" fmla="*/ 0 h 19"/>
                  <a:gd name="T44" fmla="*/ 0 w 102"/>
                  <a:gd name="T45" fmla="*/ 0 h 19"/>
                  <a:gd name="T46" fmla="*/ 0 w 102"/>
                  <a:gd name="T47" fmla="*/ 0 h 19"/>
                  <a:gd name="T48" fmla="*/ 0 w 102"/>
                  <a:gd name="T49" fmla="*/ 0 h 19"/>
                  <a:gd name="T50" fmla="*/ 0 w 102"/>
                  <a:gd name="T51" fmla="*/ 0 h 19"/>
                  <a:gd name="T52" fmla="*/ 0 w 102"/>
                  <a:gd name="T53" fmla="*/ 0 h 19"/>
                  <a:gd name="T54" fmla="*/ 0 w 102"/>
                  <a:gd name="T55" fmla="*/ 0 h 19"/>
                  <a:gd name="T56" fmla="*/ 0 w 102"/>
                  <a:gd name="T57" fmla="*/ 0 h 19"/>
                  <a:gd name="T58" fmla="*/ 0 w 102"/>
                  <a:gd name="T59" fmla="*/ 0 h 19"/>
                  <a:gd name="T60" fmla="*/ 0 w 102"/>
                  <a:gd name="T61" fmla="*/ 0 h 19"/>
                  <a:gd name="T62" fmla="*/ 0 w 102"/>
                  <a:gd name="T63" fmla="*/ 0 h 19"/>
                  <a:gd name="T64" fmla="*/ 0 w 102"/>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19">
                    <a:moveTo>
                      <a:pt x="10" y="0"/>
                    </a:moveTo>
                    <a:lnTo>
                      <a:pt x="8" y="0"/>
                    </a:lnTo>
                    <a:lnTo>
                      <a:pt x="5" y="0"/>
                    </a:lnTo>
                    <a:lnTo>
                      <a:pt x="3" y="0"/>
                    </a:lnTo>
                    <a:lnTo>
                      <a:pt x="3" y="2"/>
                    </a:lnTo>
                    <a:lnTo>
                      <a:pt x="0" y="2"/>
                    </a:lnTo>
                    <a:lnTo>
                      <a:pt x="0" y="5"/>
                    </a:lnTo>
                    <a:lnTo>
                      <a:pt x="0" y="8"/>
                    </a:lnTo>
                    <a:lnTo>
                      <a:pt x="0" y="11"/>
                    </a:lnTo>
                    <a:lnTo>
                      <a:pt x="0" y="13"/>
                    </a:lnTo>
                    <a:lnTo>
                      <a:pt x="0" y="17"/>
                    </a:lnTo>
                    <a:lnTo>
                      <a:pt x="3" y="17"/>
                    </a:lnTo>
                    <a:lnTo>
                      <a:pt x="3" y="19"/>
                    </a:lnTo>
                    <a:lnTo>
                      <a:pt x="5" y="19"/>
                    </a:lnTo>
                    <a:lnTo>
                      <a:pt x="8" y="19"/>
                    </a:lnTo>
                    <a:lnTo>
                      <a:pt x="89" y="19"/>
                    </a:lnTo>
                    <a:lnTo>
                      <a:pt x="94" y="19"/>
                    </a:lnTo>
                    <a:lnTo>
                      <a:pt x="97" y="19"/>
                    </a:lnTo>
                    <a:lnTo>
                      <a:pt x="99" y="17"/>
                    </a:lnTo>
                    <a:lnTo>
                      <a:pt x="102" y="13"/>
                    </a:lnTo>
                    <a:lnTo>
                      <a:pt x="102" y="11"/>
                    </a:lnTo>
                    <a:lnTo>
                      <a:pt x="102" y="8"/>
                    </a:lnTo>
                    <a:lnTo>
                      <a:pt x="102" y="5"/>
                    </a:lnTo>
                    <a:lnTo>
                      <a:pt x="99" y="2"/>
                    </a:lnTo>
                    <a:lnTo>
                      <a:pt x="97" y="0"/>
                    </a:lnTo>
                    <a:lnTo>
                      <a:pt x="94" y="0"/>
                    </a:lnTo>
                    <a:lnTo>
                      <a:pt x="92"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07" name="Line 1081"/>
              <p:cNvSpPr>
                <a:spLocks noChangeShapeType="1"/>
              </p:cNvSpPr>
              <p:nvPr/>
            </p:nvSpPr>
            <p:spPr bwMode="auto">
              <a:xfrm>
                <a:off x="2710" y="185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08" name="Freeform 1082"/>
              <p:cNvSpPr>
                <a:spLocks/>
              </p:cNvSpPr>
              <p:nvPr/>
            </p:nvSpPr>
            <p:spPr bwMode="auto">
              <a:xfrm>
                <a:off x="2710" y="1845"/>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0" y="29"/>
                    </a:lnTo>
                    <a:lnTo>
                      <a:pt x="2" y="29"/>
                    </a:lnTo>
                    <a:lnTo>
                      <a:pt x="5" y="31"/>
                    </a:lnTo>
                    <a:lnTo>
                      <a:pt x="7" y="31"/>
                    </a:lnTo>
                    <a:lnTo>
                      <a:pt x="10" y="34"/>
                    </a:lnTo>
                    <a:lnTo>
                      <a:pt x="12" y="31"/>
                    </a:lnTo>
                    <a:lnTo>
                      <a:pt x="15" y="31"/>
                    </a:lnTo>
                    <a:lnTo>
                      <a:pt x="17" y="29"/>
                    </a:lnTo>
                    <a:lnTo>
                      <a:pt x="20" y="25"/>
                    </a:lnTo>
                    <a:lnTo>
                      <a:pt x="20" y="23"/>
                    </a:lnTo>
                    <a:lnTo>
                      <a:pt x="20" y="14"/>
                    </a:lnTo>
                    <a:lnTo>
                      <a:pt x="20" y="8"/>
                    </a:lnTo>
                    <a:lnTo>
                      <a:pt x="20" y="6"/>
                    </a:lnTo>
                    <a:lnTo>
                      <a:pt x="17" y="2"/>
                    </a:lnTo>
                    <a:lnTo>
                      <a:pt x="15" y="0"/>
                    </a:lnTo>
                    <a:lnTo>
                      <a:pt x="12" y="0"/>
                    </a:lnTo>
                    <a:lnTo>
                      <a:pt x="10" y="0"/>
                    </a:lnTo>
                    <a:lnTo>
                      <a:pt x="7" y="0"/>
                    </a:lnTo>
                    <a:lnTo>
                      <a:pt x="5" y="0"/>
                    </a:lnTo>
                    <a:lnTo>
                      <a:pt x="2" y="2"/>
                    </a:lnTo>
                    <a:lnTo>
                      <a:pt x="0"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09" name="Line 1083"/>
              <p:cNvSpPr>
                <a:spLocks noChangeShapeType="1"/>
              </p:cNvSpPr>
              <p:nvPr/>
            </p:nvSpPr>
            <p:spPr bwMode="auto">
              <a:xfrm>
                <a:off x="2713" y="18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10" name="Freeform 1084"/>
              <p:cNvSpPr>
                <a:spLocks/>
              </p:cNvSpPr>
              <p:nvPr/>
            </p:nvSpPr>
            <p:spPr bwMode="auto">
              <a:xfrm>
                <a:off x="2710" y="1845"/>
                <a:ext cx="14"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0"/>
                    </a:lnTo>
                    <a:lnTo>
                      <a:pt x="2" y="2"/>
                    </a:lnTo>
                    <a:lnTo>
                      <a:pt x="0" y="2"/>
                    </a:lnTo>
                    <a:lnTo>
                      <a:pt x="0" y="6"/>
                    </a:lnTo>
                    <a:lnTo>
                      <a:pt x="0" y="8"/>
                    </a:lnTo>
                    <a:lnTo>
                      <a:pt x="0" y="12"/>
                    </a:lnTo>
                    <a:lnTo>
                      <a:pt x="0" y="14"/>
                    </a:lnTo>
                    <a:lnTo>
                      <a:pt x="0" y="17"/>
                    </a:lnTo>
                    <a:lnTo>
                      <a:pt x="2" y="17"/>
                    </a:lnTo>
                    <a:lnTo>
                      <a:pt x="5" y="20"/>
                    </a:lnTo>
                    <a:lnTo>
                      <a:pt x="7" y="23"/>
                    </a:lnTo>
                    <a:lnTo>
                      <a:pt x="37" y="23"/>
                    </a:lnTo>
                    <a:lnTo>
                      <a:pt x="42" y="23"/>
                    </a:lnTo>
                    <a:lnTo>
                      <a:pt x="44" y="20"/>
                    </a:lnTo>
                    <a:lnTo>
                      <a:pt x="47" y="20"/>
                    </a:lnTo>
                    <a:lnTo>
                      <a:pt x="50" y="17"/>
                    </a:lnTo>
                    <a:lnTo>
                      <a:pt x="50" y="14"/>
                    </a:lnTo>
                    <a:lnTo>
                      <a:pt x="53" y="12"/>
                    </a:lnTo>
                    <a:lnTo>
                      <a:pt x="53" y="8"/>
                    </a:lnTo>
                    <a:lnTo>
                      <a:pt x="50" y="6"/>
                    </a:lnTo>
                    <a:lnTo>
                      <a:pt x="50" y="2"/>
                    </a:lnTo>
                    <a:lnTo>
                      <a:pt x="47" y="0"/>
                    </a:lnTo>
                    <a:lnTo>
                      <a:pt x="44" y="0"/>
                    </a:lnTo>
                    <a:lnTo>
                      <a:pt x="39"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11" name="Line 1085"/>
              <p:cNvSpPr>
                <a:spLocks noChangeShapeType="1"/>
              </p:cNvSpPr>
              <p:nvPr/>
            </p:nvSpPr>
            <p:spPr bwMode="auto">
              <a:xfrm>
                <a:off x="2719" y="18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12" name="Freeform 1086"/>
              <p:cNvSpPr>
                <a:spLocks/>
              </p:cNvSpPr>
              <p:nvPr/>
            </p:nvSpPr>
            <p:spPr bwMode="auto">
              <a:xfrm>
                <a:off x="2719" y="1842"/>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3"/>
                    </a:lnTo>
                    <a:lnTo>
                      <a:pt x="0" y="25"/>
                    </a:lnTo>
                    <a:lnTo>
                      <a:pt x="0" y="28"/>
                    </a:lnTo>
                    <a:lnTo>
                      <a:pt x="2" y="28"/>
                    </a:lnTo>
                    <a:lnTo>
                      <a:pt x="2" y="31"/>
                    </a:lnTo>
                    <a:lnTo>
                      <a:pt x="5" y="31"/>
                    </a:lnTo>
                    <a:lnTo>
                      <a:pt x="7" y="34"/>
                    </a:lnTo>
                    <a:lnTo>
                      <a:pt x="10" y="34"/>
                    </a:lnTo>
                    <a:lnTo>
                      <a:pt x="12" y="31"/>
                    </a:lnTo>
                    <a:lnTo>
                      <a:pt x="15" y="31"/>
                    </a:lnTo>
                    <a:lnTo>
                      <a:pt x="18" y="28"/>
                    </a:lnTo>
                    <a:lnTo>
                      <a:pt x="18" y="25"/>
                    </a:lnTo>
                    <a:lnTo>
                      <a:pt x="21" y="23"/>
                    </a:lnTo>
                    <a:lnTo>
                      <a:pt x="21" y="13"/>
                    </a:lnTo>
                    <a:lnTo>
                      <a:pt x="21" y="8"/>
                    </a:lnTo>
                    <a:lnTo>
                      <a:pt x="18" y="5"/>
                    </a:lnTo>
                    <a:lnTo>
                      <a:pt x="18" y="3"/>
                    </a:lnTo>
                    <a:lnTo>
                      <a:pt x="15" y="0"/>
                    </a:lnTo>
                    <a:lnTo>
                      <a:pt x="12" y="0"/>
                    </a:lnTo>
                    <a:lnTo>
                      <a:pt x="10" y="0"/>
                    </a:lnTo>
                    <a:lnTo>
                      <a:pt x="7" y="0"/>
                    </a:lnTo>
                    <a:lnTo>
                      <a:pt x="5" y="0"/>
                    </a:lnTo>
                    <a:lnTo>
                      <a:pt x="2" y="0"/>
                    </a:lnTo>
                    <a:lnTo>
                      <a:pt x="2" y="3"/>
                    </a:lnTo>
                    <a:lnTo>
                      <a:pt x="0" y="3"/>
                    </a:lnTo>
                    <a:lnTo>
                      <a:pt x="0"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13" name="Line 1087"/>
              <p:cNvSpPr>
                <a:spLocks noChangeShapeType="1"/>
              </p:cNvSpPr>
              <p:nvPr/>
            </p:nvSpPr>
            <p:spPr bwMode="auto">
              <a:xfrm>
                <a:off x="2721" y="184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14" name="Freeform 1088"/>
              <p:cNvSpPr>
                <a:spLocks/>
              </p:cNvSpPr>
              <p:nvPr/>
            </p:nvSpPr>
            <p:spPr bwMode="auto">
              <a:xfrm>
                <a:off x="2719" y="1842"/>
                <a:ext cx="8"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2" y="0"/>
                    </a:lnTo>
                    <a:lnTo>
                      <a:pt x="2" y="3"/>
                    </a:lnTo>
                    <a:lnTo>
                      <a:pt x="0" y="3"/>
                    </a:lnTo>
                    <a:lnTo>
                      <a:pt x="0" y="5"/>
                    </a:lnTo>
                    <a:lnTo>
                      <a:pt x="0" y="8"/>
                    </a:lnTo>
                    <a:lnTo>
                      <a:pt x="0" y="11"/>
                    </a:lnTo>
                    <a:lnTo>
                      <a:pt x="0" y="13"/>
                    </a:lnTo>
                    <a:lnTo>
                      <a:pt x="0" y="17"/>
                    </a:lnTo>
                    <a:lnTo>
                      <a:pt x="2" y="19"/>
                    </a:lnTo>
                    <a:lnTo>
                      <a:pt x="5" y="19"/>
                    </a:lnTo>
                    <a:lnTo>
                      <a:pt x="7" y="23"/>
                    </a:lnTo>
                    <a:lnTo>
                      <a:pt x="23" y="23"/>
                    </a:lnTo>
                    <a:lnTo>
                      <a:pt x="28" y="23"/>
                    </a:lnTo>
                    <a:lnTo>
                      <a:pt x="31" y="19"/>
                    </a:lnTo>
                    <a:lnTo>
                      <a:pt x="33" y="19"/>
                    </a:lnTo>
                    <a:lnTo>
                      <a:pt x="33" y="17"/>
                    </a:lnTo>
                    <a:lnTo>
                      <a:pt x="36" y="13"/>
                    </a:lnTo>
                    <a:lnTo>
                      <a:pt x="36" y="11"/>
                    </a:lnTo>
                    <a:lnTo>
                      <a:pt x="36" y="8"/>
                    </a:lnTo>
                    <a:lnTo>
                      <a:pt x="36" y="5"/>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15" name="Line 1089"/>
              <p:cNvSpPr>
                <a:spLocks noChangeShapeType="1"/>
              </p:cNvSpPr>
              <p:nvPr/>
            </p:nvSpPr>
            <p:spPr bwMode="auto">
              <a:xfrm>
                <a:off x="2722" y="18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16" name="Freeform 1090"/>
              <p:cNvSpPr>
                <a:spLocks/>
              </p:cNvSpPr>
              <p:nvPr/>
            </p:nvSpPr>
            <p:spPr bwMode="auto">
              <a:xfrm>
                <a:off x="2722" y="1836"/>
                <a:ext cx="5" cy="12"/>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4"/>
                    </a:moveTo>
                    <a:lnTo>
                      <a:pt x="0" y="34"/>
                    </a:lnTo>
                    <a:lnTo>
                      <a:pt x="0" y="36"/>
                    </a:lnTo>
                    <a:lnTo>
                      <a:pt x="3" y="40"/>
                    </a:lnTo>
                    <a:lnTo>
                      <a:pt x="3" y="42"/>
                    </a:lnTo>
                    <a:lnTo>
                      <a:pt x="6" y="42"/>
                    </a:lnTo>
                    <a:lnTo>
                      <a:pt x="8" y="42"/>
                    </a:lnTo>
                    <a:lnTo>
                      <a:pt x="8" y="46"/>
                    </a:lnTo>
                    <a:lnTo>
                      <a:pt x="11" y="46"/>
                    </a:lnTo>
                    <a:lnTo>
                      <a:pt x="13" y="46"/>
                    </a:lnTo>
                    <a:lnTo>
                      <a:pt x="16" y="42"/>
                    </a:lnTo>
                    <a:lnTo>
                      <a:pt x="18" y="42"/>
                    </a:lnTo>
                    <a:lnTo>
                      <a:pt x="18" y="40"/>
                    </a:lnTo>
                    <a:lnTo>
                      <a:pt x="21" y="36"/>
                    </a:lnTo>
                    <a:lnTo>
                      <a:pt x="21" y="34"/>
                    </a:lnTo>
                    <a:lnTo>
                      <a:pt x="21" y="15"/>
                    </a:lnTo>
                    <a:lnTo>
                      <a:pt x="21" y="9"/>
                    </a:lnTo>
                    <a:lnTo>
                      <a:pt x="21" y="6"/>
                    </a:lnTo>
                    <a:lnTo>
                      <a:pt x="18" y="6"/>
                    </a:lnTo>
                    <a:lnTo>
                      <a:pt x="18" y="3"/>
                    </a:lnTo>
                    <a:lnTo>
                      <a:pt x="16" y="3"/>
                    </a:lnTo>
                    <a:lnTo>
                      <a:pt x="16" y="0"/>
                    </a:lnTo>
                    <a:lnTo>
                      <a:pt x="13" y="0"/>
                    </a:lnTo>
                    <a:lnTo>
                      <a:pt x="11" y="0"/>
                    </a:lnTo>
                    <a:lnTo>
                      <a:pt x="8" y="0"/>
                    </a:lnTo>
                    <a:lnTo>
                      <a:pt x="6" y="3"/>
                    </a:lnTo>
                    <a:lnTo>
                      <a:pt x="3" y="3"/>
                    </a:lnTo>
                    <a:lnTo>
                      <a:pt x="3" y="6"/>
                    </a:lnTo>
                    <a:lnTo>
                      <a:pt x="0" y="6"/>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617" name="Line 1091"/>
              <p:cNvSpPr>
                <a:spLocks noChangeShapeType="1"/>
              </p:cNvSpPr>
              <p:nvPr/>
            </p:nvSpPr>
            <p:spPr bwMode="auto">
              <a:xfrm>
                <a:off x="2725" y="18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18" name="Freeform 1092"/>
              <p:cNvSpPr>
                <a:spLocks/>
              </p:cNvSpPr>
              <p:nvPr/>
            </p:nvSpPr>
            <p:spPr bwMode="auto">
              <a:xfrm>
                <a:off x="2722" y="1836"/>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8" y="0"/>
                    </a:lnTo>
                    <a:lnTo>
                      <a:pt x="6" y="3"/>
                    </a:lnTo>
                    <a:lnTo>
                      <a:pt x="3" y="3"/>
                    </a:lnTo>
                    <a:lnTo>
                      <a:pt x="3" y="6"/>
                    </a:lnTo>
                    <a:lnTo>
                      <a:pt x="0" y="6"/>
                    </a:lnTo>
                    <a:lnTo>
                      <a:pt x="0" y="9"/>
                    </a:lnTo>
                    <a:lnTo>
                      <a:pt x="0" y="11"/>
                    </a:lnTo>
                    <a:lnTo>
                      <a:pt x="0" y="15"/>
                    </a:lnTo>
                    <a:lnTo>
                      <a:pt x="3" y="17"/>
                    </a:lnTo>
                    <a:lnTo>
                      <a:pt x="3" y="20"/>
                    </a:lnTo>
                    <a:lnTo>
                      <a:pt x="6" y="20"/>
                    </a:lnTo>
                    <a:lnTo>
                      <a:pt x="8" y="23"/>
                    </a:lnTo>
                    <a:lnTo>
                      <a:pt x="23" y="23"/>
                    </a:lnTo>
                    <a:lnTo>
                      <a:pt x="28" y="23"/>
                    </a:lnTo>
                    <a:lnTo>
                      <a:pt x="31" y="23"/>
                    </a:lnTo>
                    <a:lnTo>
                      <a:pt x="33" y="20"/>
                    </a:lnTo>
                    <a:lnTo>
                      <a:pt x="36" y="17"/>
                    </a:lnTo>
                    <a:lnTo>
                      <a:pt x="36" y="15"/>
                    </a:lnTo>
                    <a:lnTo>
                      <a:pt x="38" y="11"/>
                    </a:lnTo>
                    <a:lnTo>
                      <a:pt x="36" y="9"/>
                    </a:lnTo>
                    <a:lnTo>
                      <a:pt x="36"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619" name="Line 1093"/>
              <p:cNvSpPr>
                <a:spLocks noChangeShapeType="1"/>
              </p:cNvSpPr>
              <p:nvPr/>
            </p:nvSpPr>
            <p:spPr bwMode="auto">
              <a:xfrm>
                <a:off x="2727" y="183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20" name="Freeform 1094"/>
              <p:cNvSpPr>
                <a:spLocks/>
              </p:cNvSpPr>
              <p:nvPr/>
            </p:nvSpPr>
            <p:spPr bwMode="auto">
              <a:xfrm>
                <a:off x="2727" y="1833"/>
                <a:ext cx="4" cy="9"/>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5">
                    <a:moveTo>
                      <a:pt x="0" y="23"/>
                    </a:moveTo>
                    <a:lnTo>
                      <a:pt x="0" y="27"/>
                    </a:lnTo>
                    <a:lnTo>
                      <a:pt x="0" y="29"/>
                    </a:lnTo>
                    <a:lnTo>
                      <a:pt x="3" y="32"/>
                    </a:lnTo>
                    <a:lnTo>
                      <a:pt x="5" y="35"/>
                    </a:lnTo>
                    <a:lnTo>
                      <a:pt x="8" y="35"/>
                    </a:lnTo>
                    <a:lnTo>
                      <a:pt x="10" y="35"/>
                    </a:lnTo>
                    <a:lnTo>
                      <a:pt x="13" y="35"/>
                    </a:lnTo>
                    <a:lnTo>
                      <a:pt x="15" y="32"/>
                    </a:lnTo>
                    <a:lnTo>
                      <a:pt x="18" y="29"/>
                    </a:lnTo>
                    <a:lnTo>
                      <a:pt x="18" y="27"/>
                    </a:lnTo>
                    <a:lnTo>
                      <a:pt x="18" y="18"/>
                    </a:lnTo>
                    <a:lnTo>
                      <a:pt x="18" y="10"/>
                    </a:lnTo>
                    <a:lnTo>
                      <a:pt x="18" y="6"/>
                    </a:lnTo>
                    <a:lnTo>
                      <a:pt x="15" y="4"/>
                    </a:lnTo>
                    <a:lnTo>
                      <a:pt x="13" y="0"/>
                    </a:lnTo>
                    <a:lnTo>
                      <a:pt x="10" y="0"/>
                    </a:lnTo>
                    <a:lnTo>
                      <a:pt x="8" y="0"/>
                    </a:lnTo>
                    <a:lnTo>
                      <a:pt x="5" y="0"/>
                    </a:lnTo>
                    <a:lnTo>
                      <a:pt x="3" y="4"/>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21" name="Line 1095"/>
              <p:cNvSpPr>
                <a:spLocks noChangeShapeType="1"/>
              </p:cNvSpPr>
              <p:nvPr/>
            </p:nvSpPr>
            <p:spPr bwMode="auto">
              <a:xfrm>
                <a:off x="2729" y="18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22" name="Freeform 1096"/>
              <p:cNvSpPr>
                <a:spLocks/>
              </p:cNvSpPr>
              <p:nvPr/>
            </p:nvSpPr>
            <p:spPr bwMode="auto">
              <a:xfrm>
                <a:off x="2727" y="1833"/>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5" y="0"/>
                    </a:lnTo>
                    <a:lnTo>
                      <a:pt x="3" y="4"/>
                    </a:lnTo>
                    <a:lnTo>
                      <a:pt x="0" y="6"/>
                    </a:lnTo>
                    <a:lnTo>
                      <a:pt x="0" y="10"/>
                    </a:lnTo>
                    <a:lnTo>
                      <a:pt x="0" y="12"/>
                    </a:lnTo>
                    <a:lnTo>
                      <a:pt x="0" y="15"/>
                    </a:lnTo>
                    <a:lnTo>
                      <a:pt x="0" y="18"/>
                    </a:lnTo>
                    <a:lnTo>
                      <a:pt x="3" y="21"/>
                    </a:lnTo>
                    <a:lnTo>
                      <a:pt x="5" y="23"/>
                    </a:lnTo>
                    <a:lnTo>
                      <a:pt x="8" y="23"/>
                    </a:lnTo>
                    <a:lnTo>
                      <a:pt x="23" y="23"/>
                    </a:lnTo>
                    <a:lnTo>
                      <a:pt x="28" y="23"/>
                    </a:lnTo>
                    <a:lnTo>
                      <a:pt x="30" y="23"/>
                    </a:lnTo>
                    <a:lnTo>
                      <a:pt x="30" y="21"/>
                    </a:lnTo>
                    <a:lnTo>
                      <a:pt x="33" y="21"/>
                    </a:lnTo>
                    <a:lnTo>
                      <a:pt x="33" y="18"/>
                    </a:lnTo>
                    <a:lnTo>
                      <a:pt x="35" y="18"/>
                    </a:lnTo>
                    <a:lnTo>
                      <a:pt x="35" y="15"/>
                    </a:lnTo>
                    <a:lnTo>
                      <a:pt x="35" y="12"/>
                    </a:lnTo>
                    <a:lnTo>
                      <a:pt x="35" y="10"/>
                    </a:lnTo>
                    <a:lnTo>
                      <a:pt x="35" y="6"/>
                    </a:lnTo>
                    <a:lnTo>
                      <a:pt x="33" y="6"/>
                    </a:lnTo>
                    <a:lnTo>
                      <a:pt x="33" y="4"/>
                    </a:lnTo>
                    <a:lnTo>
                      <a:pt x="30"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23" name="Line 1097"/>
              <p:cNvSpPr>
                <a:spLocks noChangeShapeType="1"/>
              </p:cNvSpPr>
              <p:nvPr/>
            </p:nvSpPr>
            <p:spPr bwMode="auto">
              <a:xfrm>
                <a:off x="2731" y="18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24" name="Freeform 1098"/>
              <p:cNvSpPr>
                <a:spLocks/>
              </p:cNvSpPr>
              <p:nvPr/>
            </p:nvSpPr>
            <p:spPr bwMode="auto">
              <a:xfrm>
                <a:off x="2731" y="1831"/>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3" y="29"/>
                    </a:lnTo>
                    <a:lnTo>
                      <a:pt x="3" y="32"/>
                    </a:lnTo>
                    <a:lnTo>
                      <a:pt x="5" y="32"/>
                    </a:lnTo>
                    <a:lnTo>
                      <a:pt x="5" y="34"/>
                    </a:lnTo>
                    <a:lnTo>
                      <a:pt x="8" y="34"/>
                    </a:lnTo>
                    <a:lnTo>
                      <a:pt x="10" y="34"/>
                    </a:lnTo>
                    <a:lnTo>
                      <a:pt x="13" y="34"/>
                    </a:lnTo>
                    <a:lnTo>
                      <a:pt x="15" y="34"/>
                    </a:lnTo>
                    <a:lnTo>
                      <a:pt x="15" y="32"/>
                    </a:lnTo>
                    <a:lnTo>
                      <a:pt x="18" y="32"/>
                    </a:lnTo>
                    <a:lnTo>
                      <a:pt x="18" y="29"/>
                    </a:lnTo>
                    <a:lnTo>
                      <a:pt x="20" y="29"/>
                    </a:lnTo>
                    <a:lnTo>
                      <a:pt x="20" y="26"/>
                    </a:lnTo>
                    <a:lnTo>
                      <a:pt x="20" y="17"/>
                    </a:lnTo>
                    <a:lnTo>
                      <a:pt x="20" y="9"/>
                    </a:lnTo>
                    <a:lnTo>
                      <a:pt x="18" y="6"/>
                    </a:lnTo>
                    <a:lnTo>
                      <a:pt x="18" y="4"/>
                    </a:lnTo>
                    <a:lnTo>
                      <a:pt x="15" y="4"/>
                    </a:lnTo>
                    <a:lnTo>
                      <a:pt x="15" y="0"/>
                    </a:lnTo>
                    <a:lnTo>
                      <a:pt x="13" y="0"/>
                    </a:lnTo>
                    <a:lnTo>
                      <a:pt x="10" y="0"/>
                    </a:lnTo>
                    <a:lnTo>
                      <a:pt x="8" y="0"/>
                    </a:lnTo>
                    <a:lnTo>
                      <a:pt x="5" y="0"/>
                    </a:lnTo>
                    <a:lnTo>
                      <a:pt x="5" y="4"/>
                    </a:lnTo>
                    <a:lnTo>
                      <a:pt x="3" y="4"/>
                    </a:lnTo>
                    <a:lnTo>
                      <a:pt x="3"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25" name="Line 1099"/>
              <p:cNvSpPr>
                <a:spLocks noChangeShapeType="1"/>
              </p:cNvSpPr>
              <p:nvPr/>
            </p:nvSpPr>
            <p:spPr bwMode="auto">
              <a:xfrm>
                <a:off x="2733" y="183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26" name="Freeform 1100"/>
              <p:cNvSpPr>
                <a:spLocks/>
              </p:cNvSpPr>
              <p:nvPr/>
            </p:nvSpPr>
            <p:spPr bwMode="auto">
              <a:xfrm>
                <a:off x="2731" y="1831"/>
                <a:ext cx="8"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5" y="4"/>
                    </a:lnTo>
                    <a:lnTo>
                      <a:pt x="3" y="4"/>
                    </a:lnTo>
                    <a:lnTo>
                      <a:pt x="3" y="6"/>
                    </a:lnTo>
                    <a:lnTo>
                      <a:pt x="0" y="9"/>
                    </a:lnTo>
                    <a:lnTo>
                      <a:pt x="0" y="11"/>
                    </a:lnTo>
                    <a:lnTo>
                      <a:pt x="0" y="15"/>
                    </a:lnTo>
                    <a:lnTo>
                      <a:pt x="0" y="17"/>
                    </a:lnTo>
                    <a:lnTo>
                      <a:pt x="3" y="17"/>
                    </a:lnTo>
                    <a:lnTo>
                      <a:pt x="3" y="21"/>
                    </a:lnTo>
                    <a:lnTo>
                      <a:pt x="5" y="21"/>
                    </a:lnTo>
                    <a:lnTo>
                      <a:pt x="5" y="23"/>
                    </a:lnTo>
                    <a:lnTo>
                      <a:pt x="8" y="23"/>
                    </a:lnTo>
                    <a:lnTo>
                      <a:pt x="24" y="23"/>
                    </a:lnTo>
                    <a:lnTo>
                      <a:pt x="28" y="23"/>
                    </a:lnTo>
                    <a:lnTo>
                      <a:pt x="31" y="23"/>
                    </a:lnTo>
                    <a:lnTo>
                      <a:pt x="33" y="21"/>
                    </a:lnTo>
                    <a:lnTo>
                      <a:pt x="36" y="17"/>
                    </a:lnTo>
                    <a:lnTo>
                      <a:pt x="36" y="15"/>
                    </a:lnTo>
                    <a:lnTo>
                      <a:pt x="36" y="11"/>
                    </a:lnTo>
                    <a:lnTo>
                      <a:pt x="36" y="9"/>
                    </a:lnTo>
                    <a:lnTo>
                      <a:pt x="36" y="6"/>
                    </a:lnTo>
                    <a:lnTo>
                      <a:pt x="33"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27" name="Line 1101"/>
              <p:cNvSpPr>
                <a:spLocks noChangeShapeType="1"/>
              </p:cNvSpPr>
              <p:nvPr/>
            </p:nvSpPr>
            <p:spPr bwMode="auto">
              <a:xfrm>
                <a:off x="2734" y="18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28" name="Freeform 1102"/>
              <p:cNvSpPr>
                <a:spLocks/>
              </p:cNvSpPr>
              <p:nvPr/>
            </p:nvSpPr>
            <p:spPr bwMode="auto">
              <a:xfrm>
                <a:off x="2734" y="1828"/>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0" y="26"/>
                    </a:lnTo>
                    <a:lnTo>
                      <a:pt x="3" y="28"/>
                    </a:lnTo>
                    <a:lnTo>
                      <a:pt x="5" y="32"/>
                    </a:lnTo>
                    <a:lnTo>
                      <a:pt x="9" y="34"/>
                    </a:lnTo>
                    <a:lnTo>
                      <a:pt x="11" y="34"/>
                    </a:lnTo>
                    <a:lnTo>
                      <a:pt x="13" y="34"/>
                    </a:lnTo>
                    <a:lnTo>
                      <a:pt x="16" y="34"/>
                    </a:lnTo>
                    <a:lnTo>
                      <a:pt x="18" y="32"/>
                    </a:lnTo>
                    <a:lnTo>
                      <a:pt x="21" y="28"/>
                    </a:lnTo>
                    <a:lnTo>
                      <a:pt x="21" y="26"/>
                    </a:lnTo>
                    <a:lnTo>
                      <a:pt x="21" y="17"/>
                    </a:lnTo>
                    <a:lnTo>
                      <a:pt x="21" y="9"/>
                    </a:lnTo>
                    <a:lnTo>
                      <a:pt x="21" y="5"/>
                    </a:lnTo>
                    <a:lnTo>
                      <a:pt x="18" y="3"/>
                    </a:lnTo>
                    <a:lnTo>
                      <a:pt x="16" y="0"/>
                    </a:lnTo>
                    <a:lnTo>
                      <a:pt x="13" y="0"/>
                    </a:lnTo>
                    <a:lnTo>
                      <a:pt x="11" y="0"/>
                    </a:lnTo>
                    <a:lnTo>
                      <a:pt x="9" y="0"/>
                    </a:lnTo>
                    <a:lnTo>
                      <a:pt x="5" y="3"/>
                    </a:lnTo>
                    <a:lnTo>
                      <a:pt x="3" y="5"/>
                    </a:lnTo>
                    <a:lnTo>
                      <a:pt x="3" y="9"/>
                    </a:lnTo>
                    <a:lnTo>
                      <a:pt x="0" y="15"/>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629" name="Line 1103"/>
              <p:cNvSpPr>
                <a:spLocks noChangeShapeType="1"/>
              </p:cNvSpPr>
              <p:nvPr/>
            </p:nvSpPr>
            <p:spPr bwMode="auto">
              <a:xfrm>
                <a:off x="2737" y="182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30" name="Freeform 1104"/>
              <p:cNvSpPr>
                <a:spLocks/>
              </p:cNvSpPr>
              <p:nvPr/>
            </p:nvSpPr>
            <p:spPr bwMode="auto">
              <a:xfrm>
                <a:off x="2734" y="1828"/>
                <a:ext cx="10" cy="5"/>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w 38"/>
                  <a:gd name="T35" fmla="*/ 0 h 22"/>
                  <a:gd name="T36" fmla="*/ 0 w 38"/>
                  <a:gd name="T37" fmla="*/ 0 h 22"/>
                  <a:gd name="T38" fmla="*/ 0 w 38"/>
                  <a:gd name="T39" fmla="*/ 0 h 22"/>
                  <a:gd name="T40" fmla="*/ 0 w 38"/>
                  <a:gd name="T41" fmla="*/ 0 h 22"/>
                  <a:gd name="T42" fmla="*/ 0 w 38"/>
                  <a:gd name="T43" fmla="*/ 0 h 22"/>
                  <a:gd name="T44" fmla="*/ 0 w 38"/>
                  <a:gd name="T45" fmla="*/ 0 h 22"/>
                  <a:gd name="T46" fmla="*/ 0 w 38"/>
                  <a:gd name="T47" fmla="*/ 0 h 22"/>
                  <a:gd name="T48" fmla="*/ 0 w 38"/>
                  <a:gd name="T49" fmla="*/ 0 h 22"/>
                  <a:gd name="T50" fmla="*/ 0 w 38"/>
                  <a:gd name="T51" fmla="*/ 0 h 22"/>
                  <a:gd name="T52" fmla="*/ 0 w 38"/>
                  <a:gd name="T53" fmla="*/ 0 h 22"/>
                  <a:gd name="T54" fmla="*/ 0 w 38"/>
                  <a:gd name="T55" fmla="*/ 0 h 22"/>
                  <a:gd name="T56" fmla="*/ 0 w 38"/>
                  <a:gd name="T57" fmla="*/ 0 h 22"/>
                  <a:gd name="T58" fmla="*/ 0 w 38"/>
                  <a:gd name="T59" fmla="*/ 0 h 22"/>
                  <a:gd name="T60" fmla="*/ 0 w 38"/>
                  <a:gd name="T61" fmla="*/ 0 h 22"/>
                  <a:gd name="T62" fmla="*/ 0 w 38"/>
                  <a:gd name="T63" fmla="*/ 0 h 22"/>
                  <a:gd name="T64" fmla="*/ 0 w 3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2">
                    <a:moveTo>
                      <a:pt x="11" y="0"/>
                    </a:moveTo>
                    <a:lnTo>
                      <a:pt x="11" y="0"/>
                    </a:lnTo>
                    <a:lnTo>
                      <a:pt x="9" y="0"/>
                    </a:lnTo>
                    <a:lnTo>
                      <a:pt x="5" y="3"/>
                    </a:lnTo>
                    <a:lnTo>
                      <a:pt x="3" y="5"/>
                    </a:lnTo>
                    <a:lnTo>
                      <a:pt x="3" y="9"/>
                    </a:lnTo>
                    <a:lnTo>
                      <a:pt x="0" y="9"/>
                    </a:lnTo>
                    <a:lnTo>
                      <a:pt x="0" y="11"/>
                    </a:lnTo>
                    <a:lnTo>
                      <a:pt x="0" y="15"/>
                    </a:lnTo>
                    <a:lnTo>
                      <a:pt x="3" y="17"/>
                    </a:lnTo>
                    <a:lnTo>
                      <a:pt x="5" y="20"/>
                    </a:lnTo>
                    <a:lnTo>
                      <a:pt x="9" y="22"/>
                    </a:lnTo>
                    <a:lnTo>
                      <a:pt x="11" y="22"/>
                    </a:lnTo>
                    <a:lnTo>
                      <a:pt x="26" y="22"/>
                    </a:lnTo>
                    <a:lnTo>
                      <a:pt x="31" y="22"/>
                    </a:lnTo>
                    <a:lnTo>
                      <a:pt x="33" y="20"/>
                    </a:lnTo>
                    <a:lnTo>
                      <a:pt x="36" y="20"/>
                    </a:lnTo>
                    <a:lnTo>
                      <a:pt x="36" y="17"/>
                    </a:lnTo>
                    <a:lnTo>
                      <a:pt x="38" y="17"/>
                    </a:lnTo>
                    <a:lnTo>
                      <a:pt x="38" y="15"/>
                    </a:lnTo>
                    <a:lnTo>
                      <a:pt x="38" y="11"/>
                    </a:lnTo>
                    <a:lnTo>
                      <a:pt x="38" y="9"/>
                    </a:lnTo>
                    <a:lnTo>
                      <a:pt x="36" y="5"/>
                    </a:lnTo>
                    <a:lnTo>
                      <a:pt x="36" y="3"/>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631" name="Line 1105"/>
              <p:cNvSpPr>
                <a:spLocks noChangeShapeType="1"/>
              </p:cNvSpPr>
              <p:nvPr/>
            </p:nvSpPr>
            <p:spPr bwMode="auto">
              <a:xfrm>
                <a:off x="2739" y="183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32" name="Freeform 1106"/>
              <p:cNvSpPr>
                <a:spLocks/>
              </p:cNvSpPr>
              <p:nvPr/>
            </p:nvSpPr>
            <p:spPr bwMode="auto">
              <a:xfrm>
                <a:off x="2739" y="1822"/>
                <a:ext cx="5"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3"/>
                    </a:moveTo>
                    <a:lnTo>
                      <a:pt x="0" y="37"/>
                    </a:lnTo>
                    <a:lnTo>
                      <a:pt x="0" y="39"/>
                    </a:lnTo>
                    <a:lnTo>
                      <a:pt x="3" y="39"/>
                    </a:lnTo>
                    <a:lnTo>
                      <a:pt x="3" y="42"/>
                    </a:lnTo>
                    <a:lnTo>
                      <a:pt x="5" y="42"/>
                    </a:lnTo>
                    <a:lnTo>
                      <a:pt x="5" y="44"/>
                    </a:lnTo>
                    <a:lnTo>
                      <a:pt x="8" y="44"/>
                    </a:lnTo>
                    <a:lnTo>
                      <a:pt x="10" y="44"/>
                    </a:lnTo>
                    <a:lnTo>
                      <a:pt x="13" y="44"/>
                    </a:lnTo>
                    <a:lnTo>
                      <a:pt x="15" y="42"/>
                    </a:lnTo>
                    <a:lnTo>
                      <a:pt x="18" y="42"/>
                    </a:lnTo>
                    <a:lnTo>
                      <a:pt x="18" y="39"/>
                    </a:lnTo>
                    <a:lnTo>
                      <a:pt x="20" y="39"/>
                    </a:lnTo>
                    <a:lnTo>
                      <a:pt x="20" y="37"/>
                    </a:lnTo>
                    <a:lnTo>
                      <a:pt x="20" y="16"/>
                    </a:lnTo>
                    <a:lnTo>
                      <a:pt x="20" y="10"/>
                    </a:lnTo>
                    <a:lnTo>
                      <a:pt x="20" y="8"/>
                    </a:lnTo>
                    <a:lnTo>
                      <a:pt x="18" y="6"/>
                    </a:lnTo>
                    <a:lnTo>
                      <a:pt x="15" y="2"/>
                    </a:lnTo>
                    <a:lnTo>
                      <a:pt x="13" y="2"/>
                    </a:lnTo>
                    <a:lnTo>
                      <a:pt x="13" y="0"/>
                    </a:lnTo>
                    <a:lnTo>
                      <a:pt x="10" y="0"/>
                    </a:lnTo>
                    <a:lnTo>
                      <a:pt x="8" y="0"/>
                    </a:lnTo>
                    <a:lnTo>
                      <a:pt x="5" y="2"/>
                    </a:lnTo>
                    <a:lnTo>
                      <a:pt x="3" y="6"/>
                    </a:lnTo>
                    <a:lnTo>
                      <a:pt x="0"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633" name="Line 1107"/>
              <p:cNvSpPr>
                <a:spLocks noChangeShapeType="1"/>
              </p:cNvSpPr>
              <p:nvPr/>
            </p:nvSpPr>
            <p:spPr bwMode="auto">
              <a:xfrm>
                <a:off x="2741" y="18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34" name="Freeform 1108"/>
              <p:cNvSpPr>
                <a:spLocks/>
              </p:cNvSpPr>
              <p:nvPr/>
            </p:nvSpPr>
            <p:spPr bwMode="auto">
              <a:xfrm>
                <a:off x="2739" y="1822"/>
                <a:ext cx="13" cy="6"/>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w 54"/>
                  <a:gd name="T37" fmla="*/ 0 h 22"/>
                  <a:gd name="T38" fmla="*/ 0 w 54"/>
                  <a:gd name="T39" fmla="*/ 0 h 22"/>
                  <a:gd name="T40" fmla="*/ 0 w 54"/>
                  <a:gd name="T41" fmla="*/ 0 h 22"/>
                  <a:gd name="T42" fmla="*/ 0 w 54"/>
                  <a:gd name="T43" fmla="*/ 0 h 22"/>
                  <a:gd name="T44" fmla="*/ 0 w 54"/>
                  <a:gd name="T45" fmla="*/ 0 h 22"/>
                  <a:gd name="T46" fmla="*/ 0 w 54"/>
                  <a:gd name="T47" fmla="*/ 0 h 22"/>
                  <a:gd name="T48" fmla="*/ 0 w 54"/>
                  <a:gd name="T49" fmla="*/ 0 h 22"/>
                  <a:gd name="T50" fmla="*/ 0 w 54"/>
                  <a:gd name="T51" fmla="*/ 0 h 22"/>
                  <a:gd name="T52" fmla="*/ 0 w 54"/>
                  <a:gd name="T53" fmla="*/ 0 h 22"/>
                  <a:gd name="T54" fmla="*/ 0 w 54"/>
                  <a:gd name="T55" fmla="*/ 0 h 22"/>
                  <a:gd name="T56" fmla="*/ 0 w 54"/>
                  <a:gd name="T57" fmla="*/ 0 h 22"/>
                  <a:gd name="T58" fmla="*/ 0 w 54"/>
                  <a:gd name="T59" fmla="*/ 0 h 22"/>
                  <a:gd name="T60" fmla="*/ 0 w 54"/>
                  <a:gd name="T61" fmla="*/ 0 h 22"/>
                  <a:gd name="T62" fmla="*/ 0 w 54"/>
                  <a:gd name="T63" fmla="*/ 0 h 22"/>
                  <a:gd name="T64" fmla="*/ 0 w 5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2">
                    <a:moveTo>
                      <a:pt x="10" y="0"/>
                    </a:moveTo>
                    <a:lnTo>
                      <a:pt x="8" y="0"/>
                    </a:lnTo>
                    <a:lnTo>
                      <a:pt x="5" y="2"/>
                    </a:lnTo>
                    <a:lnTo>
                      <a:pt x="3" y="6"/>
                    </a:lnTo>
                    <a:lnTo>
                      <a:pt x="0" y="8"/>
                    </a:lnTo>
                    <a:lnTo>
                      <a:pt x="0" y="10"/>
                    </a:lnTo>
                    <a:lnTo>
                      <a:pt x="0" y="14"/>
                    </a:lnTo>
                    <a:lnTo>
                      <a:pt x="0" y="16"/>
                    </a:lnTo>
                    <a:lnTo>
                      <a:pt x="3" y="19"/>
                    </a:lnTo>
                    <a:lnTo>
                      <a:pt x="5" y="22"/>
                    </a:lnTo>
                    <a:lnTo>
                      <a:pt x="8" y="22"/>
                    </a:lnTo>
                    <a:lnTo>
                      <a:pt x="38" y="22"/>
                    </a:lnTo>
                    <a:lnTo>
                      <a:pt x="46" y="22"/>
                    </a:lnTo>
                    <a:lnTo>
                      <a:pt x="49" y="22"/>
                    </a:lnTo>
                    <a:lnTo>
                      <a:pt x="51" y="19"/>
                    </a:lnTo>
                    <a:lnTo>
                      <a:pt x="51" y="16"/>
                    </a:lnTo>
                    <a:lnTo>
                      <a:pt x="54" y="14"/>
                    </a:lnTo>
                    <a:lnTo>
                      <a:pt x="54" y="10"/>
                    </a:lnTo>
                    <a:lnTo>
                      <a:pt x="51" y="8"/>
                    </a:lnTo>
                    <a:lnTo>
                      <a:pt x="51" y="6"/>
                    </a:lnTo>
                    <a:lnTo>
                      <a:pt x="49" y="2"/>
                    </a:lnTo>
                    <a:lnTo>
                      <a:pt x="46" y="2"/>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35" name="Line 1109"/>
              <p:cNvSpPr>
                <a:spLocks noChangeShapeType="1"/>
              </p:cNvSpPr>
              <p:nvPr/>
            </p:nvSpPr>
            <p:spPr bwMode="auto">
              <a:xfrm>
                <a:off x="2747" y="182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36" name="Freeform 1110"/>
              <p:cNvSpPr>
                <a:spLocks/>
              </p:cNvSpPr>
              <p:nvPr/>
            </p:nvSpPr>
            <p:spPr bwMode="auto">
              <a:xfrm>
                <a:off x="2747" y="1819"/>
                <a:ext cx="5" cy="9"/>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1"/>
                    </a:moveTo>
                    <a:lnTo>
                      <a:pt x="0" y="25"/>
                    </a:lnTo>
                    <a:lnTo>
                      <a:pt x="0" y="27"/>
                    </a:lnTo>
                    <a:lnTo>
                      <a:pt x="0" y="30"/>
                    </a:lnTo>
                    <a:lnTo>
                      <a:pt x="2" y="30"/>
                    </a:lnTo>
                    <a:lnTo>
                      <a:pt x="5" y="33"/>
                    </a:lnTo>
                    <a:lnTo>
                      <a:pt x="7" y="33"/>
                    </a:lnTo>
                    <a:lnTo>
                      <a:pt x="10" y="33"/>
                    </a:lnTo>
                    <a:lnTo>
                      <a:pt x="13" y="33"/>
                    </a:lnTo>
                    <a:lnTo>
                      <a:pt x="16" y="33"/>
                    </a:lnTo>
                    <a:lnTo>
                      <a:pt x="18" y="30"/>
                    </a:lnTo>
                    <a:lnTo>
                      <a:pt x="18" y="27"/>
                    </a:lnTo>
                    <a:lnTo>
                      <a:pt x="21" y="25"/>
                    </a:lnTo>
                    <a:lnTo>
                      <a:pt x="21" y="17"/>
                    </a:lnTo>
                    <a:lnTo>
                      <a:pt x="21" y="11"/>
                    </a:lnTo>
                    <a:lnTo>
                      <a:pt x="18" y="8"/>
                    </a:lnTo>
                    <a:lnTo>
                      <a:pt x="18" y="5"/>
                    </a:lnTo>
                    <a:lnTo>
                      <a:pt x="16" y="2"/>
                    </a:lnTo>
                    <a:lnTo>
                      <a:pt x="13" y="2"/>
                    </a:lnTo>
                    <a:lnTo>
                      <a:pt x="13" y="0"/>
                    </a:lnTo>
                    <a:lnTo>
                      <a:pt x="10" y="0"/>
                    </a:lnTo>
                    <a:lnTo>
                      <a:pt x="7" y="0"/>
                    </a:lnTo>
                    <a:lnTo>
                      <a:pt x="5" y="2"/>
                    </a:lnTo>
                    <a:lnTo>
                      <a:pt x="2" y="5"/>
                    </a:lnTo>
                    <a:lnTo>
                      <a:pt x="0" y="5"/>
                    </a:lnTo>
                    <a:lnTo>
                      <a:pt x="0" y="8"/>
                    </a:lnTo>
                    <a:lnTo>
                      <a:pt x="0" y="13"/>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637" name="Line 1111"/>
              <p:cNvSpPr>
                <a:spLocks noChangeShapeType="1"/>
              </p:cNvSpPr>
              <p:nvPr/>
            </p:nvSpPr>
            <p:spPr bwMode="auto">
              <a:xfrm>
                <a:off x="2750" y="181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38" name="Freeform 1112"/>
              <p:cNvSpPr>
                <a:spLocks/>
              </p:cNvSpPr>
              <p:nvPr/>
            </p:nvSpPr>
            <p:spPr bwMode="auto">
              <a:xfrm>
                <a:off x="2747" y="1819"/>
                <a:ext cx="9" cy="6"/>
              </a:xfrm>
              <a:custGeom>
                <a:avLst/>
                <a:gdLst>
                  <a:gd name="T0" fmla="*/ 0 w 35"/>
                  <a:gd name="T1" fmla="*/ 0 h 21"/>
                  <a:gd name="T2" fmla="*/ 0 w 35"/>
                  <a:gd name="T3" fmla="*/ 0 h 21"/>
                  <a:gd name="T4" fmla="*/ 0 w 35"/>
                  <a:gd name="T5" fmla="*/ 0 h 21"/>
                  <a:gd name="T6" fmla="*/ 0 w 35"/>
                  <a:gd name="T7" fmla="*/ 0 h 21"/>
                  <a:gd name="T8" fmla="*/ 0 w 35"/>
                  <a:gd name="T9" fmla="*/ 0 h 21"/>
                  <a:gd name="T10" fmla="*/ 0 w 35"/>
                  <a:gd name="T11" fmla="*/ 0 h 21"/>
                  <a:gd name="T12" fmla="*/ 0 w 35"/>
                  <a:gd name="T13" fmla="*/ 0 h 21"/>
                  <a:gd name="T14" fmla="*/ 0 w 35"/>
                  <a:gd name="T15" fmla="*/ 0 h 21"/>
                  <a:gd name="T16" fmla="*/ 0 w 35"/>
                  <a:gd name="T17" fmla="*/ 0 h 21"/>
                  <a:gd name="T18" fmla="*/ 0 w 35"/>
                  <a:gd name="T19" fmla="*/ 0 h 21"/>
                  <a:gd name="T20" fmla="*/ 0 w 35"/>
                  <a:gd name="T21" fmla="*/ 0 h 21"/>
                  <a:gd name="T22" fmla="*/ 0 w 35"/>
                  <a:gd name="T23" fmla="*/ 0 h 21"/>
                  <a:gd name="T24" fmla="*/ 0 w 35"/>
                  <a:gd name="T25" fmla="*/ 0 h 21"/>
                  <a:gd name="T26" fmla="*/ 0 w 35"/>
                  <a:gd name="T27" fmla="*/ 0 h 21"/>
                  <a:gd name="T28" fmla="*/ 0 w 35"/>
                  <a:gd name="T29" fmla="*/ 0 h 21"/>
                  <a:gd name="T30" fmla="*/ 0 w 35"/>
                  <a:gd name="T31" fmla="*/ 0 h 21"/>
                  <a:gd name="T32" fmla="*/ 0 w 35"/>
                  <a:gd name="T33" fmla="*/ 0 h 21"/>
                  <a:gd name="T34" fmla="*/ 0 w 35"/>
                  <a:gd name="T35" fmla="*/ 0 h 21"/>
                  <a:gd name="T36" fmla="*/ 0 w 35"/>
                  <a:gd name="T37" fmla="*/ 0 h 21"/>
                  <a:gd name="T38" fmla="*/ 0 w 35"/>
                  <a:gd name="T39" fmla="*/ 0 h 21"/>
                  <a:gd name="T40" fmla="*/ 0 w 35"/>
                  <a:gd name="T41" fmla="*/ 0 h 21"/>
                  <a:gd name="T42" fmla="*/ 0 w 35"/>
                  <a:gd name="T43" fmla="*/ 0 h 21"/>
                  <a:gd name="T44" fmla="*/ 0 w 35"/>
                  <a:gd name="T45" fmla="*/ 0 h 21"/>
                  <a:gd name="T46" fmla="*/ 0 w 35"/>
                  <a:gd name="T47" fmla="*/ 0 h 21"/>
                  <a:gd name="T48" fmla="*/ 0 w 35"/>
                  <a:gd name="T49" fmla="*/ 0 h 21"/>
                  <a:gd name="T50" fmla="*/ 0 w 35"/>
                  <a:gd name="T51" fmla="*/ 0 h 21"/>
                  <a:gd name="T52" fmla="*/ 0 w 35"/>
                  <a:gd name="T53" fmla="*/ 0 h 21"/>
                  <a:gd name="T54" fmla="*/ 0 w 35"/>
                  <a:gd name="T55" fmla="*/ 0 h 21"/>
                  <a:gd name="T56" fmla="*/ 0 w 35"/>
                  <a:gd name="T57" fmla="*/ 0 h 21"/>
                  <a:gd name="T58" fmla="*/ 0 w 35"/>
                  <a:gd name="T59" fmla="*/ 0 h 21"/>
                  <a:gd name="T60" fmla="*/ 0 w 35"/>
                  <a:gd name="T61" fmla="*/ 0 h 21"/>
                  <a:gd name="T62" fmla="*/ 0 w 35"/>
                  <a:gd name="T63" fmla="*/ 0 h 21"/>
                  <a:gd name="T64" fmla="*/ 0 w 35"/>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1">
                    <a:moveTo>
                      <a:pt x="10" y="0"/>
                    </a:moveTo>
                    <a:lnTo>
                      <a:pt x="7" y="0"/>
                    </a:lnTo>
                    <a:lnTo>
                      <a:pt x="5" y="2"/>
                    </a:lnTo>
                    <a:lnTo>
                      <a:pt x="2" y="5"/>
                    </a:lnTo>
                    <a:lnTo>
                      <a:pt x="0" y="5"/>
                    </a:lnTo>
                    <a:lnTo>
                      <a:pt x="0" y="8"/>
                    </a:lnTo>
                    <a:lnTo>
                      <a:pt x="0" y="11"/>
                    </a:lnTo>
                    <a:lnTo>
                      <a:pt x="0" y="13"/>
                    </a:lnTo>
                    <a:lnTo>
                      <a:pt x="0" y="17"/>
                    </a:lnTo>
                    <a:lnTo>
                      <a:pt x="0" y="19"/>
                    </a:lnTo>
                    <a:lnTo>
                      <a:pt x="2" y="19"/>
                    </a:lnTo>
                    <a:lnTo>
                      <a:pt x="5" y="21"/>
                    </a:lnTo>
                    <a:lnTo>
                      <a:pt x="7" y="21"/>
                    </a:lnTo>
                    <a:lnTo>
                      <a:pt x="23" y="21"/>
                    </a:lnTo>
                    <a:lnTo>
                      <a:pt x="28" y="21"/>
                    </a:lnTo>
                    <a:lnTo>
                      <a:pt x="30" y="21"/>
                    </a:lnTo>
                    <a:lnTo>
                      <a:pt x="33" y="19"/>
                    </a:lnTo>
                    <a:lnTo>
                      <a:pt x="35" y="17"/>
                    </a:lnTo>
                    <a:lnTo>
                      <a:pt x="35" y="13"/>
                    </a:lnTo>
                    <a:lnTo>
                      <a:pt x="35" y="11"/>
                    </a:lnTo>
                    <a:lnTo>
                      <a:pt x="35" y="8"/>
                    </a:lnTo>
                    <a:lnTo>
                      <a:pt x="33" y="5"/>
                    </a:lnTo>
                    <a:lnTo>
                      <a:pt x="30"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39" name="Line 1113"/>
              <p:cNvSpPr>
                <a:spLocks noChangeShapeType="1"/>
              </p:cNvSpPr>
              <p:nvPr/>
            </p:nvSpPr>
            <p:spPr bwMode="auto">
              <a:xfrm>
                <a:off x="2751" y="18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40" name="Freeform 1114"/>
              <p:cNvSpPr>
                <a:spLocks/>
              </p:cNvSpPr>
              <p:nvPr/>
            </p:nvSpPr>
            <p:spPr bwMode="auto">
              <a:xfrm>
                <a:off x="2751" y="1817"/>
                <a:ext cx="5" cy="8"/>
              </a:xfrm>
              <a:custGeom>
                <a:avLst/>
                <a:gdLst>
                  <a:gd name="T0" fmla="*/ 0 w 19"/>
                  <a:gd name="T1" fmla="*/ 0 h 31"/>
                  <a:gd name="T2" fmla="*/ 0 w 19"/>
                  <a:gd name="T3" fmla="*/ 0 h 31"/>
                  <a:gd name="T4" fmla="*/ 0 w 19"/>
                  <a:gd name="T5" fmla="*/ 0 h 31"/>
                  <a:gd name="T6" fmla="*/ 0 w 19"/>
                  <a:gd name="T7" fmla="*/ 0 h 31"/>
                  <a:gd name="T8" fmla="*/ 0 w 19"/>
                  <a:gd name="T9" fmla="*/ 0 h 31"/>
                  <a:gd name="T10" fmla="*/ 0 w 19"/>
                  <a:gd name="T11" fmla="*/ 0 h 31"/>
                  <a:gd name="T12" fmla="*/ 0 w 19"/>
                  <a:gd name="T13" fmla="*/ 0 h 31"/>
                  <a:gd name="T14" fmla="*/ 0 w 19"/>
                  <a:gd name="T15" fmla="*/ 0 h 31"/>
                  <a:gd name="T16" fmla="*/ 0 w 19"/>
                  <a:gd name="T17" fmla="*/ 0 h 31"/>
                  <a:gd name="T18" fmla="*/ 0 w 19"/>
                  <a:gd name="T19" fmla="*/ 0 h 31"/>
                  <a:gd name="T20" fmla="*/ 0 w 19"/>
                  <a:gd name="T21" fmla="*/ 0 h 31"/>
                  <a:gd name="T22" fmla="*/ 0 w 19"/>
                  <a:gd name="T23" fmla="*/ 0 h 31"/>
                  <a:gd name="T24" fmla="*/ 0 w 19"/>
                  <a:gd name="T25" fmla="*/ 0 h 31"/>
                  <a:gd name="T26" fmla="*/ 0 w 19"/>
                  <a:gd name="T27" fmla="*/ 0 h 31"/>
                  <a:gd name="T28" fmla="*/ 0 w 19"/>
                  <a:gd name="T29" fmla="*/ 0 h 31"/>
                  <a:gd name="T30" fmla="*/ 0 w 19"/>
                  <a:gd name="T31" fmla="*/ 0 h 31"/>
                  <a:gd name="T32" fmla="*/ 0 w 19"/>
                  <a:gd name="T33" fmla="*/ 0 h 31"/>
                  <a:gd name="T34" fmla="*/ 0 w 19"/>
                  <a:gd name="T35" fmla="*/ 0 h 31"/>
                  <a:gd name="T36" fmla="*/ 0 w 19"/>
                  <a:gd name="T37" fmla="*/ 0 h 31"/>
                  <a:gd name="T38" fmla="*/ 0 w 19"/>
                  <a:gd name="T39" fmla="*/ 0 h 31"/>
                  <a:gd name="T40" fmla="*/ 0 w 19"/>
                  <a:gd name="T41" fmla="*/ 0 h 31"/>
                  <a:gd name="T42" fmla="*/ 0 w 19"/>
                  <a:gd name="T43" fmla="*/ 0 h 31"/>
                  <a:gd name="T44" fmla="*/ 0 w 19"/>
                  <a:gd name="T45" fmla="*/ 0 h 31"/>
                  <a:gd name="T46" fmla="*/ 0 w 19"/>
                  <a:gd name="T47" fmla="*/ 0 h 31"/>
                  <a:gd name="T48" fmla="*/ 0 w 19"/>
                  <a:gd name="T49" fmla="*/ 0 h 31"/>
                  <a:gd name="T50" fmla="*/ 0 w 19"/>
                  <a:gd name="T51" fmla="*/ 0 h 31"/>
                  <a:gd name="T52" fmla="*/ 0 w 19"/>
                  <a:gd name="T53" fmla="*/ 0 h 31"/>
                  <a:gd name="T54" fmla="*/ 0 w 19"/>
                  <a:gd name="T55" fmla="*/ 0 h 31"/>
                  <a:gd name="T56" fmla="*/ 0 w 19"/>
                  <a:gd name="T57" fmla="*/ 0 h 31"/>
                  <a:gd name="T58" fmla="*/ 0 w 19"/>
                  <a:gd name="T59" fmla="*/ 0 h 31"/>
                  <a:gd name="T60" fmla="*/ 0 w 19"/>
                  <a:gd name="T61" fmla="*/ 0 h 31"/>
                  <a:gd name="T62" fmla="*/ 0 w 19"/>
                  <a:gd name="T63" fmla="*/ 0 h 31"/>
                  <a:gd name="T64" fmla="*/ 0 w 19"/>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1">
                    <a:moveTo>
                      <a:pt x="0" y="21"/>
                    </a:moveTo>
                    <a:lnTo>
                      <a:pt x="0" y="23"/>
                    </a:lnTo>
                    <a:lnTo>
                      <a:pt x="0" y="27"/>
                    </a:lnTo>
                    <a:lnTo>
                      <a:pt x="2" y="29"/>
                    </a:lnTo>
                    <a:lnTo>
                      <a:pt x="5" y="31"/>
                    </a:lnTo>
                    <a:lnTo>
                      <a:pt x="7" y="31"/>
                    </a:lnTo>
                    <a:lnTo>
                      <a:pt x="10" y="31"/>
                    </a:lnTo>
                    <a:lnTo>
                      <a:pt x="12" y="31"/>
                    </a:lnTo>
                    <a:lnTo>
                      <a:pt x="14" y="31"/>
                    </a:lnTo>
                    <a:lnTo>
                      <a:pt x="17" y="29"/>
                    </a:lnTo>
                    <a:lnTo>
                      <a:pt x="19" y="27"/>
                    </a:lnTo>
                    <a:lnTo>
                      <a:pt x="19" y="23"/>
                    </a:lnTo>
                    <a:lnTo>
                      <a:pt x="19" y="15"/>
                    </a:lnTo>
                    <a:lnTo>
                      <a:pt x="19" y="10"/>
                    </a:lnTo>
                    <a:lnTo>
                      <a:pt x="19" y="6"/>
                    </a:lnTo>
                    <a:lnTo>
                      <a:pt x="17" y="4"/>
                    </a:lnTo>
                    <a:lnTo>
                      <a:pt x="14" y="0"/>
                    </a:lnTo>
                    <a:lnTo>
                      <a:pt x="12" y="0"/>
                    </a:lnTo>
                    <a:lnTo>
                      <a:pt x="10" y="0"/>
                    </a:lnTo>
                    <a:lnTo>
                      <a:pt x="7" y="0"/>
                    </a:lnTo>
                    <a:lnTo>
                      <a:pt x="5" y="0"/>
                    </a:lnTo>
                    <a:lnTo>
                      <a:pt x="2" y="4"/>
                    </a:lnTo>
                    <a:lnTo>
                      <a:pt x="0" y="6"/>
                    </a:lnTo>
                    <a:lnTo>
                      <a:pt x="0" y="12"/>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641" name="Line 1115"/>
              <p:cNvSpPr>
                <a:spLocks noChangeShapeType="1"/>
              </p:cNvSpPr>
              <p:nvPr/>
            </p:nvSpPr>
            <p:spPr bwMode="auto">
              <a:xfrm>
                <a:off x="2753" y="18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42" name="Freeform 1116"/>
              <p:cNvSpPr>
                <a:spLocks/>
              </p:cNvSpPr>
              <p:nvPr/>
            </p:nvSpPr>
            <p:spPr bwMode="auto">
              <a:xfrm>
                <a:off x="2751" y="1817"/>
                <a:ext cx="17" cy="5"/>
              </a:xfrm>
              <a:custGeom>
                <a:avLst/>
                <a:gdLst>
                  <a:gd name="T0" fmla="*/ 0 w 68"/>
                  <a:gd name="T1" fmla="*/ 0 h 21"/>
                  <a:gd name="T2" fmla="*/ 0 w 68"/>
                  <a:gd name="T3" fmla="*/ 0 h 21"/>
                  <a:gd name="T4" fmla="*/ 0 w 68"/>
                  <a:gd name="T5" fmla="*/ 0 h 21"/>
                  <a:gd name="T6" fmla="*/ 0 w 68"/>
                  <a:gd name="T7" fmla="*/ 0 h 21"/>
                  <a:gd name="T8" fmla="*/ 0 w 68"/>
                  <a:gd name="T9" fmla="*/ 0 h 21"/>
                  <a:gd name="T10" fmla="*/ 0 w 68"/>
                  <a:gd name="T11" fmla="*/ 0 h 21"/>
                  <a:gd name="T12" fmla="*/ 0 w 68"/>
                  <a:gd name="T13" fmla="*/ 0 h 21"/>
                  <a:gd name="T14" fmla="*/ 0 w 68"/>
                  <a:gd name="T15" fmla="*/ 0 h 21"/>
                  <a:gd name="T16" fmla="*/ 0 w 68"/>
                  <a:gd name="T17" fmla="*/ 0 h 21"/>
                  <a:gd name="T18" fmla="*/ 0 w 68"/>
                  <a:gd name="T19" fmla="*/ 0 h 21"/>
                  <a:gd name="T20" fmla="*/ 0 w 68"/>
                  <a:gd name="T21" fmla="*/ 0 h 21"/>
                  <a:gd name="T22" fmla="*/ 0 w 68"/>
                  <a:gd name="T23" fmla="*/ 0 h 21"/>
                  <a:gd name="T24" fmla="*/ 0 w 68"/>
                  <a:gd name="T25" fmla="*/ 0 h 21"/>
                  <a:gd name="T26" fmla="*/ 0 w 68"/>
                  <a:gd name="T27" fmla="*/ 0 h 21"/>
                  <a:gd name="T28" fmla="*/ 0 w 68"/>
                  <a:gd name="T29" fmla="*/ 0 h 21"/>
                  <a:gd name="T30" fmla="*/ 0 w 68"/>
                  <a:gd name="T31" fmla="*/ 0 h 21"/>
                  <a:gd name="T32" fmla="*/ 0 w 68"/>
                  <a:gd name="T33" fmla="*/ 0 h 21"/>
                  <a:gd name="T34" fmla="*/ 0 w 68"/>
                  <a:gd name="T35" fmla="*/ 0 h 21"/>
                  <a:gd name="T36" fmla="*/ 0 w 68"/>
                  <a:gd name="T37" fmla="*/ 0 h 21"/>
                  <a:gd name="T38" fmla="*/ 0 w 68"/>
                  <a:gd name="T39" fmla="*/ 0 h 21"/>
                  <a:gd name="T40" fmla="*/ 0 w 68"/>
                  <a:gd name="T41" fmla="*/ 0 h 21"/>
                  <a:gd name="T42" fmla="*/ 0 w 68"/>
                  <a:gd name="T43" fmla="*/ 0 h 21"/>
                  <a:gd name="T44" fmla="*/ 0 w 68"/>
                  <a:gd name="T45" fmla="*/ 0 h 21"/>
                  <a:gd name="T46" fmla="*/ 0 w 68"/>
                  <a:gd name="T47" fmla="*/ 0 h 21"/>
                  <a:gd name="T48" fmla="*/ 0 w 68"/>
                  <a:gd name="T49" fmla="*/ 0 h 21"/>
                  <a:gd name="T50" fmla="*/ 0 w 68"/>
                  <a:gd name="T51" fmla="*/ 0 h 21"/>
                  <a:gd name="T52" fmla="*/ 0 w 68"/>
                  <a:gd name="T53" fmla="*/ 0 h 21"/>
                  <a:gd name="T54" fmla="*/ 0 w 68"/>
                  <a:gd name="T55" fmla="*/ 0 h 21"/>
                  <a:gd name="T56" fmla="*/ 0 w 68"/>
                  <a:gd name="T57" fmla="*/ 0 h 21"/>
                  <a:gd name="T58" fmla="*/ 0 w 68"/>
                  <a:gd name="T59" fmla="*/ 0 h 21"/>
                  <a:gd name="T60" fmla="*/ 0 w 68"/>
                  <a:gd name="T61" fmla="*/ 0 h 21"/>
                  <a:gd name="T62" fmla="*/ 0 w 68"/>
                  <a:gd name="T63" fmla="*/ 0 h 21"/>
                  <a:gd name="T64" fmla="*/ 0 w 68"/>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1">
                    <a:moveTo>
                      <a:pt x="10" y="0"/>
                    </a:moveTo>
                    <a:lnTo>
                      <a:pt x="7" y="0"/>
                    </a:lnTo>
                    <a:lnTo>
                      <a:pt x="5" y="0"/>
                    </a:lnTo>
                    <a:lnTo>
                      <a:pt x="2" y="4"/>
                    </a:lnTo>
                    <a:lnTo>
                      <a:pt x="0" y="6"/>
                    </a:lnTo>
                    <a:lnTo>
                      <a:pt x="0" y="10"/>
                    </a:lnTo>
                    <a:lnTo>
                      <a:pt x="0" y="12"/>
                    </a:lnTo>
                    <a:lnTo>
                      <a:pt x="0" y="15"/>
                    </a:lnTo>
                    <a:lnTo>
                      <a:pt x="2" y="18"/>
                    </a:lnTo>
                    <a:lnTo>
                      <a:pt x="5" y="21"/>
                    </a:lnTo>
                    <a:lnTo>
                      <a:pt x="7" y="21"/>
                    </a:lnTo>
                    <a:lnTo>
                      <a:pt x="55" y="21"/>
                    </a:lnTo>
                    <a:lnTo>
                      <a:pt x="60" y="21"/>
                    </a:lnTo>
                    <a:lnTo>
                      <a:pt x="63" y="21"/>
                    </a:lnTo>
                    <a:lnTo>
                      <a:pt x="65" y="21"/>
                    </a:lnTo>
                    <a:lnTo>
                      <a:pt x="65" y="18"/>
                    </a:lnTo>
                    <a:lnTo>
                      <a:pt x="68" y="18"/>
                    </a:lnTo>
                    <a:lnTo>
                      <a:pt x="68" y="15"/>
                    </a:lnTo>
                    <a:lnTo>
                      <a:pt x="68" y="12"/>
                    </a:lnTo>
                    <a:lnTo>
                      <a:pt x="68" y="10"/>
                    </a:lnTo>
                    <a:lnTo>
                      <a:pt x="68" y="6"/>
                    </a:lnTo>
                    <a:lnTo>
                      <a:pt x="68" y="4"/>
                    </a:lnTo>
                    <a:lnTo>
                      <a:pt x="65" y="4"/>
                    </a:lnTo>
                    <a:lnTo>
                      <a:pt x="65" y="0"/>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43" name="Line 1117"/>
              <p:cNvSpPr>
                <a:spLocks noChangeShapeType="1"/>
              </p:cNvSpPr>
              <p:nvPr/>
            </p:nvSpPr>
            <p:spPr bwMode="auto">
              <a:xfrm>
                <a:off x="2763" y="182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44" name="Freeform 1118"/>
              <p:cNvSpPr>
                <a:spLocks/>
              </p:cNvSpPr>
              <p:nvPr/>
            </p:nvSpPr>
            <p:spPr bwMode="auto">
              <a:xfrm>
                <a:off x="2763" y="1814"/>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3" y="23"/>
                    </a:lnTo>
                    <a:lnTo>
                      <a:pt x="3" y="26"/>
                    </a:lnTo>
                    <a:lnTo>
                      <a:pt x="3" y="29"/>
                    </a:lnTo>
                    <a:lnTo>
                      <a:pt x="6" y="29"/>
                    </a:lnTo>
                    <a:lnTo>
                      <a:pt x="6" y="32"/>
                    </a:lnTo>
                    <a:lnTo>
                      <a:pt x="8" y="32"/>
                    </a:lnTo>
                    <a:lnTo>
                      <a:pt x="11" y="32"/>
                    </a:lnTo>
                    <a:lnTo>
                      <a:pt x="11" y="34"/>
                    </a:lnTo>
                    <a:lnTo>
                      <a:pt x="13" y="32"/>
                    </a:lnTo>
                    <a:lnTo>
                      <a:pt x="16" y="32"/>
                    </a:lnTo>
                    <a:lnTo>
                      <a:pt x="18" y="32"/>
                    </a:lnTo>
                    <a:lnTo>
                      <a:pt x="18" y="29"/>
                    </a:lnTo>
                    <a:lnTo>
                      <a:pt x="21" y="29"/>
                    </a:lnTo>
                    <a:lnTo>
                      <a:pt x="21" y="26"/>
                    </a:lnTo>
                    <a:lnTo>
                      <a:pt x="21" y="23"/>
                    </a:lnTo>
                    <a:lnTo>
                      <a:pt x="21" y="15"/>
                    </a:lnTo>
                    <a:lnTo>
                      <a:pt x="21" y="9"/>
                    </a:lnTo>
                    <a:lnTo>
                      <a:pt x="21" y="6"/>
                    </a:lnTo>
                    <a:lnTo>
                      <a:pt x="21" y="3"/>
                    </a:lnTo>
                    <a:lnTo>
                      <a:pt x="18" y="3"/>
                    </a:lnTo>
                    <a:lnTo>
                      <a:pt x="18" y="0"/>
                    </a:lnTo>
                    <a:lnTo>
                      <a:pt x="16" y="0"/>
                    </a:lnTo>
                    <a:lnTo>
                      <a:pt x="13" y="0"/>
                    </a:lnTo>
                    <a:lnTo>
                      <a:pt x="11" y="0"/>
                    </a:lnTo>
                    <a:lnTo>
                      <a:pt x="8" y="0"/>
                    </a:lnTo>
                    <a:lnTo>
                      <a:pt x="6" y="0"/>
                    </a:lnTo>
                    <a:lnTo>
                      <a:pt x="6" y="3"/>
                    </a:lnTo>
                    <a:lnTo>
                      <a:pt x="3" y="3"/>
                    </a:lnTo>
                    <a:lnTo>
                      <a:pt x="3"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45" name="Line 1119"/>
              <p:cNvSpPr>
                <a:spLocks noChangeShapeType="1"/>
              </p:cNvSpPr>
              <p:nvPr/>
            </p:nvSpPr>
            <p:spPr bwMode="auto">
              <a:xfrm>
                <a:off x="2765" y="18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46" name="Freeform 1120"/>
              <p:cNvSpPr>
                <a:spLocks/>
              </p:cNvSpPr>
              <p:nvPr/>
            </p:nvSpPr>
            <p:spPr bwMode="auto">
              <a:xfrm>
                <a:off x="2763" y="1814"/>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1" y="0"/>
                    </a:moveTo>
                    <a:lnTo>
                      <a:pt x="11" y="0"/>
                    </a:lnTo>
                    <a:lnTo>
                      <a:pt x="8" y="0"/>
                    </a:lnTo>
                    <a:lnTo>
                      <a:pt x="6" y="0"/>
                    </a:lnTo>
                    <a:lnTo>
                      <a:pt x="6" y="3"/>
                    </a:lnTo>
                    <a:lnTo>
                      <a:pt x="3" y="3"/>
                    </a:lnTo>
                    <a:lnTo>
                      <a:pt x="3" y="6"/>
                    </a:lnTo>
                    <a:lnTo>
                      <a:pt x="3" y="9"/>
                    </a:lnTo>
                    <a:lnTo>
                      <a:pt x="0" y="11"/>
                    </a:lnTo>
                    <a:lnTo>
                      <a:pt x="3" y="11"/>
                    </a:lnTo>
                    <a:lnTo>
                      <a:pt x="3" y="15"/>
                    </a:lnTo>
                    <a:lnTo>
                      <a:pt x="3" y="17"/>
                    </a:lnTo>
                    <a:lnTo>
                      <a:pt x="6" y="17"/>
                    </a:lnTo>
                    <a:lnTo>
                      <a:pt x="6" y="21"/>
                    </a:lnTo>
                    <a:lnTo>
                      <a:pt x="8" y="21"/>
                    </a:lnTo>
                    <a:lnTo>
                      <a:pt x="11" y="23"/>
                    </a:lnTo>
                    <a:lnTo>
                      <a:pt x="40" y="23"/>
                    </a:lnTo>
                    <a:lnTo>
                      <a:pt x="45" y="23"/>
                    </a:lnTo>
                    <a:lnTo>
                      <a:pt x="48" y="21"/>
                    </a:lnTo>
                    <a:lnTo>
                      <a:pt x="50" y="21"/>
                    </a:lnTo>
                    <a:lnTo>
                      <a:pt x="50" y="17"/>
                    </a:lnTo>
                    <a:lnTo>
                      <a:pt x="53" y="17"/>
                    </a:lnTo>
                    <a:lnTo>
                      <a:pt x="53" y="15"/>
                    </a:lnTo>
                    <a:lnTo>
                      <a:pt x="53" y="11"/>
                    </a:lnTo>
                    <a:lnTo>
                      <a:pt x="53" y="9"/>
                    </a:lnTo>
                    <a:lnTo>
                      <a:pt x="53" y="6"/>
                    </a:lnTo>
                    <a:lnTo>
                      <a:pt x="53" y="3"/>
                    </a:lnTo>
                    <a:lnTo>
                      <a:pt x="50" y="3"/>
                    </a:lnTo>
                    <a:lnTo>
                      <a:pt x="50" y="0"/>
                    </a:lnTo>
                    <a:lnTo>
                      <a:pt x="48" y="0"/>
                    </a:lnTo>
                    <a:lnTo>
                      <a:pt x="40"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647" name="Line 1121"/>
              <p:cNvSpPr>
                <a:spLocks noChangeShapeType="1"/>
              </p:cNvSpPr>
              <p:nvPr/>
            </p:nvSpPr>
            <p:spPr bwMode="auto">
              <a:xfrm>
                <a:off x="2771" y="18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48" name="Freeform 1122"/>
              <p:cNvSpPr>
                <a:spLocks/>
              </p:cNvSpPr>
              <p:nvPr/>
            </p:nvSpPr>
            <p:spPr bwMode="auto">
              <a:xfrm>
                <a:off x="2771" y="1811"/>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2"/>
                    </a:lnTo>
                    <a:lnTo>
                      <a:pt x="3" y="26"/>
                    </a:lnTo>
                    <a:lnTo>
                      <a:pt x="3" y="28"/>
                    </a:lnTo>
                    <a:lnTo>
                      <a:pt x="5" y="28"/>
                    </a:lnTo>
                    <a:lnTo>
                      <a:pt x="5" y="32"/>
                    </a:lnTo>
                    <a:lnTo>
                      <a:pt x="7" y="32"/>
                    </a:lnTo>
                    <a:lnTo>
                      <a:pt x="10" y="34"/>
                    </a:lnTo>
                    <a:lnTo>
                      <a:pt x="12" y="34"/>
                    </a:lnTo>
                    <a:lnTo>
                      <a:pt x="15" y="32"/>
                    </a:lnTo>
                    <a:lnTo>
                      <a:pt x="17" y="32"/>
                    </a:lnTo>
                    <a:lnTo>
                      <a:pt x="17" y="28"/>
                    </a:lnTo>
                    <a:lnTo>
                      <a:pt x="20" y="28"/>
                    </a:lnTo>
                    <a:lnTo>
                      <a:pt x="20" y="26"/>
                    </a:lnTo>
                    <a:lnTo>
                      <a:pt x="20" y="22"/>
                    </a:lnTo>
                    <a:lnTo>
                      <a:pt x="20" y="14"/>
                    </a:lnTo>
                    <a:lnTo>
                      <a:pt x="20" y="9"/>
                    </a:lnTo>
                    <a:lnTo>
                      <a:pt x="20" y="5"/>
                    </a:lnTo>
                    <a:lnTo>
                      <a:pt x="20" y="3"/>
                    </a:lnTo>
                    <a:lnTo>
                      <a:pt x="17" y="3"/>
                    </a:lnTo>
                    <a:lnTo>
                      <a:pt x="17" y="0"/>
                    </a:lnTo>
                    <a:lnTo>
                      <a:pt x="15" y="0"/>
                    </a:lnTo>
                    <a:lnTo>
                      <a:pt x="12" y="0"/>
                    </a:lnTo>
                    <a:lnTo>
                      <a:pt x="10" y="0"/>
                    </a:lnTo>
                    <a:lnTo>
                      <a:pt x="7" y="0"/>
                    </a:lnTo>
                    <a:lnTo>
                      <a:pt x="5" y="0"/>
                    </a:lnTo>
                    <a:lnTo>
                      <a:pt x="5" y="3"/>
                    </a:lnTo>
                    <a:lnTo>
                      <a:pt x="3" y="3"/>
                    </a:lnTo>
                    <a:lnTo>
                      <a:pt x="3" y="5"/>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649" name="Line 1123"/>
              <p:cNvSpPr>
                <a:spLocks noChangeShapeType="1"/>
              </p:cNvSpPr>
              <p:nvPr/>
            </p:nvSpPr>
            <p:spPr bwMode="auto">
              <a:xfrm>
                <a:off x="2774" y="18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50" name="Freeform 1124"/>
              <p:cNvSpPr>
                <a:spLocks/>
              </p:cNvSpPr>
              <p:nvPr/>
            </p:nvSpPr>
            <p:spPr bwMode="auto">
              <a:xfrm>
                <a:off x="2771" y="1811"/>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10" y="0"/>
                    </a:lnTo>
                    <a:lnTo>
                      <a:pt x="7" y="0"/>
                    </a:lnTo>
                    <a:lnTo>
                      <a:pt x="5" y="0"/>
                    </a:lnTo>
                    <a:lnTo>
                      <a:pt x="5" y="3"/>
                    </a:lnTo>
                    <a:lnTo>
                      <a:pt x="3" y="3"/>
                    </a:lnTo>
                    <a:lnTo>
                      <a:pt x="3" y="5"/>
                    </a:lnTo>
                    <a:lnTo>
                      <a:pt x="0" y="9"/>
                    </a:lnTo>
                    <a:lnTo>
                      <a:pt x="0" y="11"/>
                    </a:lnTo>
                    <a:lnTo>
                      <a:pt x="3" y="14"/>
                    </a:lnTo>
                    <a:lnTo>
                      <a:pt x="3" y="17"/>
                    </a:lnTo>
                    <a:lnTo>
                      <a:pt x="5" y="20"/>
                    </a:lnTo>
                    <a:lnTo>
                      <a:pt x="7" y="20"/>
                    </a:lnTo>
                    <a:lnTo>
                      <a:pt x="10" y="22"/>
                    </a:lnTo>
                    <a:lnTo>
                      <a:pt x="41" y="22"/>
                    </a:lnTo>
                    <a:lnTo>
                      <a:pt x="46" y="22"/>
                    </a:lnTo>
                    <a:lnTo>
                      <a:pt x="48" y="20"/>
                    </a:lnTo>
                    <a:lnTo>
                      <a:pt x="51" y="20"/>
                    </a:lnTo>
                    <a:lnTo>
                      <a:pt x="53" y="17"/>
                    </a:lnTo>
                    <a:lnTo>
                      <a:pt x="53" y="14"/>
                    </a:lnTo>
                    <a:lnTo>
                      <a:pt x="53" y="11"/>
                    </a:lnTo>
                    <a:lnTo>
                      <a:pt x="53" y="9"/>
                    </a:lnTo>
                    <a:lnTo>
                      <a:pt x="53" y="5"/>
                    </a:lnTo>
                    <a:lnTo>
                      <a:pt x="53" y="3"/>
                    </a:lnTo>
                    <a:lnTo>
                      <a:pt x="51" y="3"/>
                    </a:lnTo>
                    <a:lnTo>
                      <a:pt x="48"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51" name="Line 1125"/>
              <p:cNvSpPr>
                <a:spLocks noChangeShapeType="1"/>
              </p:cNvSpPr>
              <p:nvPr/>
            </p:nvSpPr>
            <p:spPr bwMode="auto">
              <a:xfrm>
                <a:off x="2779" y="18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52" name="Freeform 1126"/>
              <p:cNvSpPr>
                <a:spLocks/>
              </p:cNvSpPr>
              <p:nvPr/>
            </p:nvSpPr>
            <p:spPr bwMode="auto">
              <a:xfrm>
                <a:off x="2779" y="1809"/>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3" y="26"/>
                    </a:lnTo>
                    <a:lnTo>
                      <a:pt x="3" y="29"/>
                    </a:lnTo>
                    <a:lnTo>
                      <a:pt x="3" y="32"/>
                    </a:lnTo>
                    <a:lnTo>
                      <a:pt x="5" y="32"/>
                    </a:lnTo>
                    <a:lnTo>
                      <a:pt x="8" y="32"/>
                    </a:lnTo>
                    <a:lnTo>
                      <a:pt x="8" y="34"/>
                    </a:lnTo>
                    <a:lnTo>
                      <a:pt x="10" y="34"/>
                    </a:lnTo>
                    <a:lnTo>
                      <a:pt x="13" y="34"/>
                    </a:lnTo>
                    <a:lnTo>
                      <a:pt x="15" y="32"/>
                    </a:lnTo>
                    <a:lnTo>
                      <a:pt x="18" y="32"/>
                    </a:lnTo>
                    <a:lnTo>
                      <a:pt x="20" y="29"/>
                    </a:lnTo>
                    <a:lnTo>
                      <a:pt x="20" y="26"/>
                    </a:lnTo>
                    <a:lnTo>
                      <a:pt x="20" y="23"/>
                    </a:lnTo>
                    <a:lnTo>
                      <a:pt x="20" y="15"/>
                    </a:lnTo>
                    <a:lnTo>
                      <a:pt x="20" y="9"/>
                    </a:lnTo>
                    <a:lnTo>
                      <a:pt x="20" y="6"/>
                    </a:lnTo>
                    <a:lnTo>
                      <a:pt x="18" y="4"/>
                    </a:lnTo>
                    <a:lnTo>
                      <a:pt x="15" y="0"/>
                    </a:lnTo>
                    <a:lnTo>
                      <a:pt x="13" y="0"/>
                    </a:lnTo>
                    <a:lnTo>
                      <a:pt x="10" y="0"/>
                    </a:lnTo>
                    <a:lnTo>
                      <a:pt x="8" y="0"/>
                    </a:lnTo>
                    <a:lnTo>
                      <a:pt x="5" y="0"/>
                    </a:lnTo>
                    <a:lnTo>
                      <a:pt x="3" y="4"/>
                    </a:lnTo>
                    <a:lnTo>
                      <a:pt x="3"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53" name="Line 1127"/>
              <p:cNvSpPr>
                <a:spLocks noChangeShapeType="1"/>
              </p:cNvSpPr>
              <p:nvPr/>
            </p:nvSpPr>
            <p:spPr bwMode="auto">
              <a:xfrm>
                <a:off x="2782" y="180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54" name="Freeform 1128"/>
              <p:cNvSpPr>
                <a:spLocks/>
              </p:cNvSpPr>
              <p:nvPr/>
            </p:nvSpPr>
            <p:spPr bwMode="auto">
              <a:xfrm>
                <a:off x="2779" y="1809"/>
                <a:ext cx="10"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8" y="0"/>
                    </a:lnTo>
                    <a:lnTo>
                      <a:pt x="5" y="0"/>
                    </a:lnTo>
                    <a:lnTo>
                      <a:pt x="3" y="4"/>
                    </a:lnTo>
                    <a:lnTo>
                      <a:pt x="3" y="6"/>
                    </a:lnTo>
                    <a:lnTo>
                      <a:pt x="0" y="9"/>
                    </a:lnTo>
                    <a:lnTo>
                      <a:pt x="0" y="12"/>
                    </a:lnTo>
                    <a:lnTo>
                      <a:pt x="0" y="15"/>
                    </a:lnTo>
                    <a:lnTo>
                      <a:pt x="3" y="15"/>
                    </a:lnTo>
                    <a:lnTo>
                      <a:pt x="3" y="17"/>
                    </a:lnTo>
                    <a:lnTo>
                      <a:pt x="3" y="21"/>
                    </a:lnTo>
                    <a:lnTo>
                      <a:pt x="5" y="21"/>
                    </a:lnTo>
                    <a:lnTo>
                      <a:pt x="8" y="21"/>
                    </a:lnTo>
                    <a:lnTo>
                      <a:pt x="8" y="23"/>
                    </a:lnTo>
                    <a:lnTo>
                      <a:pt x="23" y="23"/>
                    </a:lnTo>
                    <a:lnTo>
                      <a:pt x="28" y="23"/>
                    </a:lnTo>
                    <a:lnTo>
                      <a:pt x="30" y="21"/>
                    </a:lnTo>
                    <a:lnTo>
                      <a:pt x="33" y="21"/>
                    </a:lnTo>
                    <a:lnTo>
                      <a:pt x="35" y="17"/>
                    </a:lnTo>
                    <a:lnTo>
                      <a:pt x="35" y="15"/>
                    </a:lnTo>
                    <a:lnTo>
                      <a:pt x="38" y="15"/>
                    </a:lnTo>
                    <a:lnTo>
                      <a:pt x="38" y="12"/>
                    </a:lnTo>
                    <a:lnTo>
                      <a:pt x="38" y="9"/>
                    </a:lnTo>
                    <a:lnTo>
                      <a:pt x="35" y="6"/>
                    </a:lnTo>
                    <a:lnTo>
                      <a:pt x="33" y="4"/>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55" name="Line 1129"/>
              <p:cNvSpPr>
                <a:spLocks noChangeShapeType="1"/>
              </p:cNvSpPr>
              <p:nvPr/>
            </p:nvSpPr>
            <p:spPr bwMode="auto">
              <a:xfrm>
                <a:off x="2784" y="18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56" name="Freeform 1130"/>
              <p:cNvSpPr>
                <a:spLocks/>
              </p:cNvSpPr>
              <p:nvPr/>
            </p:nvSpPr>
            <p:spPr bwMode="auto">
              <a:xfrm>
                <a:off x="2784" y="1800"/>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w 20"/>
                  <a:gd name="T15" fmla="*/ 0 h 56"/>
                  <a:gd name="T16" fmla="*/ 0 w 20"/>
                  <a:gd name="T17" fmla="*/ 0 h 56"/>
                  <a:gd name="T18" fmla="*/ 0 w 20"/>
                  <a:gd name="T19" fmla="*/ 0 h 56"/>
                  <a:gd name="T20" fmla="*/ 0 w 20"/>
                  <a:gd name="T21" fmla="*/ 0 h 56"/>
                  <a:gd name="T22" fmla="*/ 0 w 20"/>
                  <a:gd name="T23" fmla="*/ 0 h 56"/>
                  <a:gd name="T24" fmla="*/ 0 w 20"/>
                  <a:gd name="T25" fmla="*/ 0 h 56"/>
                  <a:gd name="T26" fmla="*/ 0 w 20"/>
                  <a:gd name="T27" fmla="*/ 0 h 56"/>
                  <a:gd name="T28" fmla="*/ 0 w 20"/>
                  <a:gd name="T29" fmla="*/ 0 h 56"/>
                  <a:gd name="T30" fmla="*/ 0 w 20"/>
                  <a:gd name="T31" fmla="*/ 0 h 56"/>
                  <a:gd name="T32" fmla="*/ 0 w 20"/>
                  <a:gd name="T33" fmla="*/ 0 h 56"/>
                  <a:gd name="T34" fmla="*/ 0 w 20"/>
                  <a:gd name="T35" fmla="*/ 0 h 56"/>
                  <a:gd name="T36" fmla="*/ 0 w 20"/>
                  <a:gd name="T37" fmla="*/ 0 h 56"/>
                  <a:gd name="T38" fmla="*/ 0 w 20"/>
                  <a:gd name="T39" fmla="*/ 0 h 56"/>
                  <a:gd name="T40" fmla="*/ 0 w 20"/>
                  <a:gd name="T41" fmla="*/ 0 h 56"/>
                  <a:gd name="T42" fmla="*/ 0 w 20"/>
                  <a:gd name="T43" fmla="*/ 0 h 56"/>
                  <a:gd name="T44" fmla="*/ 0 w 20"/>
                  <a:gd name="T45" fmla="*/ 0 h 56"/>
                  <a:gd name="T46" fmla="*/ 0 w 20"/>
                  <a:gd name="T47" fmla="*/ 0 h 56"/>
                  <a:gd name="T48" fmla="*/ 0 w 20"/>
                  <a:gd name="T49" fmla="*/ 0 h 56"/>
                  <a:gd name="T50" fmla="*/ 0 w 20"/>
                  <a:gd name="T51" fmla="*/ 0 h 56"/>
                  <a:gd name="T52" fmla="*/ 0 w 20"/>
                  <a:gd name="T53" fmla="*/ 0 h 56"/>
                  <a:gd name="T54" fmla="*/ 0 w 20"/>
                  <a:gd name="T55" fmla="*/ 0 h 56"/>
                  <a:gd name="T56" fmla="*/ 0 w 20"/>
                  <a:gd name="T57" fmla="*/ 0 h 56"/>
                  <a:gd name="T58" fmla="*/ 0 w 20"/>
                  <a:gd name="T59" fmla="*/ 0 h 56"/>
                  <a:gd name="T60" fmla="*/ 0 w 20"/>
                  <a:gd name="T61" fmla="*/ 0 h 56"/>
                  <a:gd name="T62" fmla="*/ 0 w 20"/>
                  <a:gd name="T63" fmla="*/ 0 h 56"/>
                  <a:gd name="T64" fmla="*/ 0 w 20"/>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6">
                    <a:moveTo>
                      <a:pt x="0" y="45"/>
                    </a:moveTo>
                    <a:lnTo>
                      <a:pt x="0" y="48"/>
                    </a:lnTo>
                    <a:lnTo>
                      <a:pt x="0" y="50"/>
                    </a:lnTo>
                    <a:lnTo>
                      <a:pt x="2" y="54"/>
                    </a:lnTo>
                    <a:lnTo>
                      <a:pt x="5" y="54"/>
                    </a:lnTo>
                    <a:lnTo>
                      <a:pt x="7" y="56"/>
                    </a:lnTo>
                    <a:lnTo>
                      <a:pt x="10" y="56"/>
                    </a:lnTo>
                    <a:lnTo>
                      <a:pt x="12" y="54"/>
                    </a:lnTo>
                    <a:lnTo>
                      <a:pt x="15" y="54"/>
                    </a:lnTo>
                    <a:lnTo>
                      <a:pt x="17" y="50"/>
                    </a:lnTo>
                    <a:lnTo>
                      <a:pt x="17" y="48"/>
                    </a:lnTo>
                    <a:lnTo>
                      <a:pt x="20" y="48"/>
                    </a:lnTo>
                    <a:lnTo>
                      <a:pt x="20" y="16"/>
                    </a:lnTo>
                    <a:lnTo>
                      <a:pt x="20" y="8"/>
                    </a:lnTo>
                    <a:lnTo>
                      <a:pt x="17" y="6"/>
                    </a:lnTo>
                    <a:lnTo>
                      <a:pt x="15" y="2"/>
                    </a:lnTo>
                    <a:lnTo>
                      <a:pt x="12" y="0"/>
                    </a:lnTo>
                    <a:lnTo>
                      <a:pt x="10" y="0"/>
                    </a:lnTo>
                    <a:lnTo>
                      <a:pt x="7" y="0"/>
                    </a:lnTo>
                    <a:lnTo>
                      <a:pt x="5" y="0"/>
                    </a:lnTo>
                    <a:lnTo>
                      <a:pt x="2" y="2"/>
                    </a:lnTo>
                    <a:lnTo>
                      <a:pt x="0" y="6"/>
                    </a:lnTo>
                    <a:lnTo>
                      <a:pt x="0" y="14"/>
                    </a:lnTo>
                    <a:lnTo>
                      <a:pt x="0" y="45"/>
                    </a:lnTo>
                    <a:close/>
                  </a:path>
                </a:pathLst>
              </a:custGeom>
              <a:solidFill>
                <a:srgbClr val="000000"/>
              </a:solidFill>
              <a:ln w="6350">
                <a:solidFill>
                  <a:srgbClr val="000000"/>
                </a:solidFill>
                <a:prstDash val="solid"/>
                <a:round/>
                <a:headEnd/>
                <a:tailEnd/>
              </a:ln>
            </p:spPr>
            <p:txBody>
              <a:bodyPr/>
              <a:lstStyle/>
              <a:p>
                <a:endParaRPr lang="de-DE"/>
              </a:p>
            </p:txBody>
          </p:sp>
          <p:sp>
            <p:nvSpPr>
              <p:cNvPr id="43657" name="Line 1131"/>
              <p:cNvSpPr>
                <a:spLocks noChangeShapeType="1"/>
              </p:cNvSpPr>
              <p:nvPr/>
            </p:nvSpPr>
            <p:spPr bwMode="auto">
              <a:xfrm>
                <a:off x="2786" y="18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58" name="Freeform 1132"/>
              <p:cNvSpPr>
                <a:spLocks/>
              </p:cNvSpPr>
              <p:nvPr/>
            </p:nvSpPr>
            <p:spPr bwMode="auto">
              <a:xfrm>
                <a:off x="2784" y="1800"/>
                <a:ext cx="8"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7" y="0"/>
                    </a:lnTo>
                    <a:lnTo>
                      <a:pt x="5" y="0"/>
                    </a:lnTo>
                    <a:lnTo>
                      <a:pt x="2" y="2"/>
                    </a:lnTo>
                    <a:lnTo>
                      <a:pt x="0" y="6"/>
                    </a:lnTo>
                    <a:lnTo>
                      <a:pt x="0" y="8"/>
                    </a:lnTo>
                    <a:lnTo>
                      <a:pt x="0" y="12"/>
                    </a:lnTo>
                    <a:lnTo>
                      <a:pt x="0" y="14"/>
                    </a:lnTo>
                    <a:lnTo>
                      <a:pt x="0" y="16"/>
                    </a:lnTo>
                    <a:lnTo>
                      <a:pt x="2" y="20"/>
                    </a:lnTo>
                    <a:lnTo>
                      <a:pt x="5" y="22"/>
                    </a:lnTo>
                    <a:lnTo>
                      <a:pt x="7" y="22"/>
                    </a:lnTo>
                    <a:lnTo>
                      <a:pt x="22" y="22"/>
                    </a:lnTo>
                    <a:lnTo>
                      <a:pt x="28" y="22"/>
                    </a:lnTo>
                    <a:lnTo>
                      <a:pt x="30" y="22"/>
                    </a:lnTo>
                    <a:lnTo>
                      <a:pt x="30" y="20"/>
                    </a:lnTo>
                    <a:lnTo>
                      <a:pt x="33" y="20"/>
                    </a:lnTo>
                    <a:lnTo>
                      <a:pt x="33" y="16"/>
                    </a:lnTo>
                    <a:lnTo>
                      <a:pt x="35" y="16"/>
                    </a:lnTo>
                    <a:lnTo>
                      <a:pt x="35" y="14"/>
                    </a:lnTo>
                    <a:lnTo>
                      <a:pt x="35" y="12"/>
                    </a:lnTo>
                    <a:lnTo>
                      <a:pt x="35" y="8"/>
                    </a:lnTo>
                    <a:lnTo>
                      <a:pt x="35" y="6"/>
                    </a:lnTo>
                    <a:lnTo>
                      <a:pt x="33" y="6"/>
                    </a:lnTo>
                    <a:lnTo>
                      <a:pt x="33" y="2"/>
                    </a:lnTo>
                    <a:lnTo>
                      <a:pt x="30" y="2"/>
                    </a:lnTo>
                    <a:lnTo>
                      <a:pt x="30" y="0"/>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59" name="Line 1133"/>
              <p:cNvSpPr>
                <a:spLocks noChangeShapeType="1"/>
              </p:cNvSpPr>
              <p:nvPr/>
            </p:nvSpPr>
            <p:spPr bwMode="auto">
              <a:xfrm>
                <a:off x="2788" y="18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60" name="Freeform 1134"/>
              <p:cNvSpPr>
                <a:spLocks/>
              </p:cNvSpPr>
              <p:nvPr/>
            </p:nvSpPr>
            <p:spPr bwMode="auto">
              <a:xfrm>
                <a:off x="2788" y="1797"/>
                <a:ext cx="4" cy="9"/>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3"/>
                    </a:moveTo>
                    <a:lnTo>
                      <a:pt x="0" y="25"/>
                    </a:lnTo>
                    <a:lnTo>
                      <a:pt x="0" y="27"/>
                    </a:lnTo>
                    <a:lnTo>
                      <a:pt x="2" y="27"/>
                    </a:lnTo>
                    <a:lnTo>
                      <a:pt x="2" y="31"/>
                    </a:lnTo>
                    <a:lnTo>
                      <a:pt x="5" y="31"/>
                    </a:lnTo>
                    <a:lnTo>
                      <a:pt x="7" y="33"/>
                    </a:lnTo>
                    <a:lnTo>
                      <a:pt x="9" y="33"/>
                    </a:lnTo>
                    <a:lnTo>
                      <a:pt x="13" y="33"/>
                    </a:lnTo>
                    <a:lnTo>
                      <a:pt x="15" y="33"/>
                    </a:lnTo>
                    <a:lnTo>
                      <a:pt x="15" y="31"/>
                    </a:lnTo>
                    <a:lnTo>
                      <a:pt x="18" y="31"/>
                    </a:lnTo>
                    <a:lnTo>
                      <a:pt x="18" y="27"/>
                    </a:lnTo>
                    <a:lnTo>
                      <a:pt x="20" y="27"/>
                    </a:lnTo>
                    <a:lnTo>
                      <a:pt x="20" y="25"/>
                    </a:lnTo>
                    <a:lnTo>
                      <a:pt x="20" y="17"/>
                    </a:lnTo>
                    <a:lnTo>
                      <a:pt x="20" y="8"/>
                    </a:lnTo>
                    <a:lnTo>
                      <a:pt x="18" y="5"/>
                    </a:lnTo>
                    <a:lnTo>
                      <a:pt x="18" y="2"/>
                    </a:lnTo>
                    <a:lnTo>
                      <a:pt x="15" y="2"/>
                    </a:lnTo>
                    <a:lnTo>
                      <a:pt x="15" y="0"/>
                    </a:lnTo>
                    <a:lnTo>
                      <a:pt x="13" y="0"/>
                    </a:lnTo>
                    <a:lnTo>
                      <a:pt x="9" y="0"/>
                    </a:lnTo>
                    <a:lnTo>
                      <a:pt x="7" y="0"/>
                    </a:lnTo>
                    <a:lnTo>
                      <a:pt x="5" y="2"/>
                    </a:lnTo>
                    <a:lnTo>
                      <a:pt x="2" y="2"/>
                    </a:lnTo>
                    <a:lnTo>
                      <a:pt x="2" y="5"/>
                    </a:lnTo>
                    <a:lnTo>
                      <a:pt x="0" y="8"/>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61" name="Line 1135"/>
              <p:cNvSpPr>
                <a:spLocks noChangeShapeType="1"/>
              </p:cNvSpPr>
              <p:nvPr/>
            </p:nvSpPr>
            <p:spPr bwMode="auto">
              <a:xfrm>
                <a:off x="2790" y="17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62" name="Freeform 1136"/>
              <p:cNvSpPr>
                <a:spLocks/>
              </p:cNvSpPr>
              <p:nvPr/>
            </p:nvSpPr>
            <p:spPr bwMode="auto">
              <a:xfrm>
                <a:off x="2788" y="1797"/>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9" y="0"/>
                    </a:moveTo>
                    <a:lnTo>
                      <a:pt x="7" y="0"/>
                    </a:lnTo>
                    <a:lnTo>
                      <a:pt x="5" y="2"/>
                    </a:lnTo>
                    <a:lnTo>
                      <a:pt x="2" y="2"/>
                    </a:lnTo>
                    <a:lnTo>
                      <a:pt x="2" y="5"/>
                    </a:lnTo>
                    <a:lnTo>
                      <a:pt x="0" y="8"/>
                    </a:lnTo>
                    <a:lnTo>
                      <a:pt x="0" y="11"/>
                    </a:lnTo>
                    <a:lnTo>
                      <a:pt x="0" y="13"/>
                    </a:lnTo>
                    <a:lnTo>
                      <a:pt x="0" y="17"/>
                    </a:lnTo>
                    <a:lnTo>
                      <a:pt x="2" y="17"/>
                    </a:lnTo>
                    <a:lnTo>
                      <a:pt x="2" y="19"/>
                    </a:lnTo>
                    <a:lnTo>
                      <a:pt x="5" y="19"/>
                    </a:lnTo>
                    <a:lnTo>
                      <a:pt x="7" y="23"/>
                    </a:lnTo>
                    <a:lnTo>
                      <a:pt x="23" y="23"/>
                    </a:lnTo>
                    <a:lnTo>
                      <a:pt x="28" y="23"/>
                    </a:lnTo>
                    <a:lnTo>
                      <a:pt x="30" y="23"/>
                    </a:lnTo>
                    <a:lnTo>
                      <a:pt x="33" y="19"/>
                    </a:lnTo>
                    <a:lnTo>
                      <a:pt x="35" y="17"/>
                    </a:lnTo>
                    <a:lnTo>
                      <a:pt x="35" y="13"/>
                    </a:lnTo>
                    <a:lnTo>
                      <a:pt x="38" y="11"/>
                    </a:lnTo>
                    <a:lnTo>
                      <a:pt x="35" y="8"/>
                    </a:lnTo>
                    <a:lnTo>
                      <a:pt x="35" y="5"/>
                    </a:lnTo>
                    <a:lnTo>
                      <a:pt x="33" y="2"/>
                    </a:lnTo>
                    <a:lnTo>
                      <a:pt x="30" y="0"/>
                    </a:lnTo>
                    <a:lnTo>
                      <a:pt x="25"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663" name="Line 1137"/>
              <p:cNvSpPr>
                <a:spLocks noChangeShapeType="1"/>
              </p:cNvSpPr>
              <p:nvPr/>
            </p:nvSpPr>
            <p:spPr bwMode="auto">
              <a:xfrm>
                <a:off x="2792" y="18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64" name="Freeform 1138"/>
              <p:cNvSpPr>
                <a:spLocks/>
              </p:cNvSpPr>
              <p:nvPr/>
            </p:nvSpPr>
            <p:spPr bwMode="auto">
              <a:xfrm>
                <a:off x="2792" y="1795"/>
                <a:ext cx="4" cy="8"/>
              </a:xfrm>
              <a:custGeom>
                <a:avLst/>
                <a:gdLst>
                  <a:gd name="T0" fmla="*/ 0 w 17"/>
                  <a:gd name="T1" fmla="*/ 0 h 35"/>
                  <a:gd name="T2" fmla="*/ 0 w 17"/>
                  <a:gd name="T3" fmla="*/ 0 h 35"/>
                  <a:gd name="T4" fmla="*/ 0 w 17"/>
                  <a:gd name="T5" fmla="*/ 0 h 35"/>
                  <a:gd name="T6" fmla="*/ 0 w 17"/>
                  <a:gd name="T7" fmla="*/ 0 h 35"/>
                  <a:gd name="T8" fmla="*/ 0 w 17"/>
                  <a:gd name="T9" fmla="*/ 0 h 35"/>
                  <a:gd name="T10" fmla="*/ 0 w 17"/>
                  <a:gd name="T11" fmla="*/ 0 h 35"/>
                  <a:gd name="T12" fmla="*/ 0 w 17"/>
                  <a:gd name="T13" fmla="*/ 0 h 35"/>
                  <a:gd name="T14" fmla="*/ 0 w 17"/>
                  <a:gd name="T15" fmla="*/ 0 h 35"/>
                  <a:gd name="T16" fmla="*/ 0 w 17"/>
                  <a:gd name="T17" fmla="*/ 0 h 35"/>
                  <a:gd name="T18" fmla="*/ 0 w 17"/>
                  <a:gd name="T19" fmla="*/ 0 h 35"/>
                  <a:gd name="T20" fmla="*/ 0 w 17"/>
                  <a:gd name="T21" fmla="*/ 0 h 35"/>
                  <a:gd name="T22" fmla="*/ 0 w 17"/>
                  <a:gd name="T23" fmla="*/ 0 h 35"/>
                  <a:gd name="T24" fmla="*/ 0 w 17"/>
                  <a:gd name="T25" fmla="*/ 0 h 35"/>
                  <a:gd name="T26" fmla="*/ 0 w 17"/>
                  <a:gd name="T27" fmla="*/ 0 h 35"/>
                  <a:gd name="T28" fmla="*/ 0 w 17"/>
                  <a:gd name="T29" fmla="*/ 0 h 35"/>
                  <a:gd name="T30" fmla="*/ 0 w 17"/>
                  <a:gd name="T31" fmla="*/ 0 h 35"/>
                  <a:gd name="T32" fmla="*/ 0 w 17"/>
                  <a:gd name="T33" fmla="*/ 0 h 35"/>
                  <a:gd name="T34" fmla="*/ 0 w 17"/>
                  <a:gd name="T35" fmla="*/ 0 h 35"/>
                  <a:gd name="T36" fmla="*/ 0 w 17"/>
                  <a:gd name="T37" fmla="*/ 0 h 35"/>
                  <a:gd name="T38" fmla="*/ 0 w 17"/>
                  <a:gd name="T39" fmla="*/ 0 h 35"/>
                  <a:gd name="T40" fmla="*/ 0 w 17"/>
                  <a:gd name="T41" fmla="*/ 0 h 35"/>
                  <a:gd name="T42" fmla="*/ 0 w 17"/>
                  <a:gd name="T43" fmla="*/ 0 h 35"/>
                  <a:gd name="T44" fmla="*/ 0 w 17"/>
                  <a:gd name="T45" fmla="*/ 0 h 35"/>
                  <a:gd name="T46" fmla="*/ 0 w 17"/>
                  <a:gd name="T47" fmla="*/ 0 h 35"/>
                  <a:gd name="T48" fmla="*/ 0 w 17"/>
                  <a:gd name="T49" fmla="*/ 0 h 35"/>
                  <a:gd name="T50" fmla="*/ 0 w 17"/>
                  <a:gd name="T51" fmla="*/ 0 h 35"/>
                  <a:gd name="T52" fmla="*/ 0 w 17"/>
                  <a:gd name="T53" fmla="*/ 0 h 35"/>
                  <a:gd name="T54" fmla="*/ 0 w 17"/>
                  <a:gd name="T55" fmla="*/ 0 h 35"/>
                  <a:gd name="T56" fmla="*/ 0 w 17"/>
                  <a:gd name="T57" fmla="*/ 0 h 35"/>
                  <a:gd name="T58" fmla="*/ 0 w 17"/>
                  <a:gd name="T59" fmla="*/ 0 h 35"/>
                  <a:gd name="T60" fmla="*/ 0 w 17"/>
                  <a:gd name="T61" fmla="*/ 0 h 35"/>
                  <a:gd name="T62" fmla="*/ 0 w 17"/>
                  <a:gd name="T63" fmla="*/ 0 h 35"/>
                  <a:gd name="T64" fmla="*/ 0 w 17"/>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5">
                    <a:moveTo>
                      <a:pt x="0" y="23"/>
                    </a:moveTo>
                    <a:lnTo>
                      <a:pt x="0" y="25"/>
                    </a:lnTo>
                    <a:lnTo>
                      <a:pt x="0" y="29"/>
                    </a:lnTo>
                    <a:lnTo>
                      <a:pt x="2" y="31"/>
                    </a:lnTo>
                    <a:lnTo>
                      <a:pt x="5" y="35"/>
                    </a:lnTo>
                    <a:lnTo>
                      <a:pt x="7" y="35"/>
                    </a:lnTo>
                    <a:lnTo>
                      <a:pt x="10" y="35"/>
                    </a:lnTo>
                    <a:lnTo>
                      <a:pt x="12" y="35"/>
                    </a:lnTo>
                    <a:lnTo>
                      <a:pt x="15" y="31"/>
                    </a:lnTo>
                    <a:lnTo>
                      <a:pt x="17" y="29"/>
                    </a:lnTo>
                    <a:lnTo>
                      <a:pt x="17" y="25"/>
                    </a:lnTo>
                    <a:lnTo>
                      <a:pt x="17" y="17"/>
                    </a:lnTo>
                    <a:lnTo>
                      <a:pt x="17" y="8"/>
                    </a:lnTo>
                    <a:lnTo>
                      <a:pt x="17" y="6"/>
                    </a:lnTo>
                    <a:lnTo>
                      <a:pt x="15" y="3"/>
                    </a:lnTo>
                    <a:lnTo>
                      <a:pt x="12" y="0"/>
                    </a:lnTo>
                    <a:lnTo>
                      <a:pt x="10" y="0"/>
                    </a:lnTo>
                    <a:lnTo>
                      <a:pt x="7" y="0"/>
                    </a:lnTo>
                    <a:lnTo>
                      <a:pt x="5" y="0"/>
                    </a:lnTo>
                    <a:lnTo>
                      <a:pt x="2" y="3"/>
                    </a:lnTo>
                    <a:lnTo>
                      <a:pt x="0" y="6"/>
                    </a:lnTo>
                    <a:lnTo>
                      <a:pt x="0"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65" name="Line 1139"/>
              <p:cNvSpPr>
                <a:spLocks noChangeShapeType="1"/>
              </p:cNvSpPr>
              <p:nvPr/>
            </p:nvSpPr>
            <p:spPr bwMode="auto">
              <a:xfrm>
                <a:off x="2794" y="17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66" name="Freeform 1140"/>
              <p:cNvSpPr>
                <a:spLocks/>
              </p:cNvSpPr>
              <p:nvPr/>
            </p:nvSpPr>
            <p:spPr bwMode="auto">
              <a:xfrm>
                <a:off x="2792" y="1795"/>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3"/>
                    </a:lnTo>
                    <a:lnTo>
                      <a:pt x="0" y="6"/>
                    </a:lnTo>
                    <a:lnTo>
                      <a:pt x="0" y="8"/>
                    </a:lnTo>
                    <a:lnTo>
                      <a:pt x="0" y="12"/>
                    </a:lnTo>
                    <a:lnTo>
                      <a:pt x="0" y="14"/>
                    </a:lnTo>
                    <a:lnTo>
                      <a:pt x="0" y="17"/>
                    </a:lnTo>
                    <a:lnTo>
                      <a:pt x="2" y="20"/>
                    </a:lnTo>
                    <a:lnTo>
                      <a:pt x="2" y="23"/>
                    </a:lnTo>
                    <a:lnTo>
                      <a:pt x="5" y="23"/>
                    </a:lnTo>
                    <a:lnTo>
                      <a:pt x="7" y="23"/>
                    </a:lnTo>
                    <a:lnTo>
                      <a:pt x="22" y="23"/>
                    </a:lnTo>
                    <a:lnTo>
                      <a:pt x="27" y="23"/>
                    </a:lnTo>
                    <a:lnTo>
                      <a:pt x="30" y="23"/>
                    </a:lnTo>
                    <a:lnTo>
                      <a:pt x="32" y="20"/>
                    </a:lnTo>
                    <a:lnTo>
                      <a:pt x="32" y="17"/>
                    </a:lnTo>
                    <a:lnTo>
                      <a:pt x="35" y="17"/>
                    </a:lnTo>
                    <a:lnTo>
                      <a:pt x="35" y="14"/>
                    </a:lnTo>
                    <a:lnTo>
                      <a:pt x="35" y="12"/>
                    </a:lnTo>
                    <a:lnTo>
                      <a:pt x="35" y="8"/>
                    </a:lnTo>
                    <a:lnTo>
                      <a:pt x="32" y="6"/>
                    </a:lnTo>
                    <a:lnTo>
                      <a:pt x="32" y="3"/>
                    </a:lnTo>
                    <a:lnTo>
                      <a:pt x="30" y="3"/>
                    </a:lnTo>
                    <a:lnTo>
                      <a:pt x="27"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67" name="Line 1141"/>
              <p:cNvSpPr>
                <a:spLocks noChangeShapeType="1"/>
              </p:cNvSpPr>
              <p:nvPr/>
            </p:nvSpPr>
            <p:spPr bwMode="auto">
              <a:xfrm>
                <a:off x="2796" y="17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68" name="Freeform 1142"/>
              <p:cNvSpPr>
                <a:spLocks/>
              </p:cNvSpPr>
              <p:nvPr/>
            </p:nvSpPr>
            <p:spPr bwMode="auto">
              <a:xfrm>
                <a:off x="2796" y="1792"/>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8"/>
                    </a:lnTo>
                    <a:lnTo>
                      <a:pt x="2" y="28"/>
                    </a:lnTo>
                    <a:lnTo>
                      <a:pt x="2" y="31"/>
                    </a:lnTo>
                    <a:lnTo>
                      <a:pt x="5" y="34"/>
                    </a:lnTo>
                    <a:lnTo>
                      <a:pt x="7" y="34"/>
                    </a:lnTo>
                    <a:lnTo>
                      <a:pt x="10" y="34"/>
                    </a:lnTo>
                    <a:lnTo>
                      <a:pt x="12" y="34"/>
                    </a:lnTo>
                    <a:lnTo>
                      <a:pt x="15" y="34"/>
                    </a:lnTo>
                    <a:lnTo>
                      <a:pt x="17" y="31"/>
                    </a:lnTo>
                    <a:lnTo>
                      <a:pt x="17" y="28"/>
                    </a:lnTo>
                    <a:lnTo>
                      <a:pt x="20" y="28"/>
                    </a:lnTo>
                    <a:lnTo>
                      <a:pt x="20" y="25"/>
                    </a:lnTo>
                    <a:lnTo>
                      <a:pt x="20" y="17"/>
                    </a:lnTo>
                    <a:lnTo>
                      <a:pt x="20" y="8"/>
                    </a:lnTo>
                    <a:lnTo>
                      <a:pt x="17" y="6"/>
                    </a:lnTo>
                    <a:lnTo>
                      <a:pt x="17" y="2"/>
                    </a:lnTo>
                    <a:lnTo>
                      <a:pt x="15" y="2"/>
                    </a:lnTo>
                    <a:lnTo>
                      <a:pt x="12" y="2"/>
                    </a:lnTo>
                    <a:lnTo>
                      <a:pt x="12" y="0"/>
                    </a:lnTo>
                    <a:lnTo>
                      <a:pt x="10" y="0"/>
                    </a:lnTo>
                    <a:lnTo>
                      <a:pt x="7" y="0"/>
                    </a:lnTo>
                    <a:lnTo>
                      <a:pt x="5" y="2"/>
                    </a:lnTo>
                    <a:lnTo>
                      <a:pt x="2" y="2"/>
                    </a:lnTo>
                    <a:lnTo>
                      <a:pt x="2" y="6"/>
                    </a:lnTo>
                    <a:lnTo>
                      <a:pt x="0"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69" name="Line 1143"/>
              <p:cNvSpPr>
                <a:spLocks noChangeShapeType="1"/>
              </p:cNvSpPr>
              <p:nvPr/>
            </p:nvSpPr>
            <p:spPr bwMode="auto">
              <a:xfrm>
                <a:off x="2798" y="17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70" name="Freeform 1144"/>
              <p:cNvSpPr>
                <a:spLocks/>
              </p:cNvSpPr>
              <p:nvPr/>
            </p:nvSpPr>
            <p:spPr bwMode="auto">
              <a:xfrm>
                <a:off x="2796" y="1792"/>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2"/>
                    </a:lnTo>
                    <a:lnTo>
                      <a:pt x="2" y="2"/>
                    </a:lnTo>
                    <a:lnTo>
                      <a:pt x="2" y="6"/>
                    </a:lnTo>
                    <a:lnTo>
                      <a:pt x="0" y="8"/>
                    </a:lnTo>
                    <a:lnTo>
                      <a:pt x="0" y="11"/>
                    </a:lnTo>
                    <a:lnTo>
                      <a:pt x="0" y="14"/>
                    </a:lnTo>
                    <a:lnTo>
                      <a:pt x="0" y="17"/>
                    </a:lnTo>
                    <a:lnTo>
                      <a:pt x="2" y="17"/>
                    </a:lnTo>
                    <a:lnTo>
                      <a:pt x="2" y="19"/>
                    </a:lnTo>
                    <a:lnTo>
                      <a:pt x="5" y="23"/>
                    </a:lnTo>
                    <a:lnTo>
                      <a:pt x="7" y="23"/>
                    </a:lnTo>
                    <a:lnTo>
                      <a:pt x="38" y="23"/>
                    </a:lnTo>
                    <a:lnTo>
                      <a:pt x="46" y="23"/>
                    </a:lnTo>
                    <a:lnTo>
                      <a:pt x="48" y="23"/>
                    </a:lnTo>
                    <a:lnTo>
                      <a:pt x="50" y="19"/>
                    </a:lnTo>
                    <a:lnTo>
                      <a:pt x="50" y="17"/>
                    </a:lnTo>
                    <a:lnTo>
                      <a:pt x="53" y="17"/>
                    </a:lnTo>
                    <a:lnTo>
                      <a:pt x="53" y="14"/>
                    </a:lnTo>
                    <a:lnTo>
                      <a:pt x="53" y="11"/>
                    </a:lnTo>
                    <a:lnTo>
                      <a:pt x="53" y="8"/>
                    </a:lnTo>
                    <a:lnTo>
                      <a:pt x="50" y="6"/>
                    </a:lnTo>
                    <a:lnTo>
                      <a:pt x="50" y="2"/>
                    </a:lnTo>
                    <a:lnTo>
                      <a:pt x="48" y="2"/>
                    </a:lnTo>
                    <a:lnTo>
                      <a:pt x="46" y="2"/>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71" name="Line 1145"/>
              <p:cNvSpPr>
                <a:spLocks noChangeShapeType="1"/>
              </p:cNvSpPr>
              <p:nvPr/>
            </p:nvSpPr>
            <p:spPr bwMode="auto">
              <a:xfrm>
                <a:off x="2804" y="17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72" name="Freeform 1146"/>
              <p:cNvSpPr>
                <a:spLocks/>
              </p:cNvSpPr>
              <p:nvPr/>
            </p:nvSpPr>
            <p:spPr bwMode="auto">
              <a:xfrm>
                <a:off x="2804" y="1789"/>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5"/>
                    </a:lnTo>
                    <a:lnTo>
                      <a:pt x="0" y="28"/>
                    </a:lnTo>
                    <a:lnTo>
                      <a:pt x="3" y="28"/>
                    </a:lnTo>
                    <a:lnTo>
                      <a:pt x="3" y="30"/>
                    </a:lnTo>
                    <a:lnTo>
                      <a:pt x="5" y="34"/>
                    </a:lnTo>
                    <a:lnTo>
                      <a:pt x="8" y="34"/>
                    </a:lnTo>
                    <a:lnTo>
                      <a:pt x="10" y="34"/>
                    </a:lnTo>
                    <a:lnTo>
                      <a:pt x="13" y="34"/>
                    </a:lnTo>
                    <a:lnTo>
                      <a:pt x="15" y="34"/>
                    </a:lnTo>
                    <a:lnTo>
                      <a:pt x="17" y="30"/>
                    </a:lnTo>
                    <a:lnTo>
                      <a:pt x="17" y="28"/>
                    </a:lnTo>
                    <a:lnTo>
                      <a:pt x="20" y="28"/>
                    </a:lnTo>
                    <a:lnTo>
                      <a:pt x="20" y="25"/>
                    </a:lnTo>
                    <a:lnTo>
                      <a:pt x="20" y="17"/>
                    </a:lnTo>
                    <a:lnTo>
                      <a:pt x="20" y="11"/>
                    </a:lnTo>
                    <a:lnTo>
                      <a:pt x="20" y="7"/>
                    </a:lnTo>
                    <a:lnTo>
                      <a:pt x="17" y="5"/>
                    </a:lnTo>
                    <a:lnTo>
                      <a:pt x="15" y="2"/>
                    </a:lnTo>
                    <a:lnTo>
                      <a:pt x="13" y="2"/>
                    </a:lnTo>
                    <a:lnTo>
                      <a:pt x="13" y="0"/>
                    </a:lnTo>
                    <a:lnTo>
                      <a:pt x="10" y="0"/>
                    </a:lnTo>
                    <a:lnTo>
                      <a:pt x="8" y="0"/>
                    </a:lnTo>
                    <a:lnTo>
                      <a:pt x="5" y="2"/>
                    </a:lnTo>
                    <a:lnTo>
                      <a:pt x="3" y="5"/>
                    </a:lnTo>
                    <a:lnTo>
                      <a:pt x="0" y="7"/>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673" name="Line 1147"/>
              <p:cNvSpPr>
                <a:spLocks noChangeShapeType="1"/>
              </p:cNvSpPr>
              <p:nvPr/>
            </p:nvSpPr>
            <p:spPr bwMode="auto">
              <a:xfrm>
                <a:off x="2806" y="17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74" name="Freeform 1148"/>
              <p:cNvSpPr>
                <a:spLocks/>
              </p:cNvSpPr>
              <p:nvPr/>
            </p:nvSpPr>
            <p:spPr bwMode="auto">
              <a:xfrm>
                <a:off x="2804" y="1789"/>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2"/>
                    </a:lnTo>
                    <a:lnTo>
                      <a:pt x="3" y="5"/>
                    </a:lnTo>
                    <a:lnTo>
                      <a:pt x="0" y="7"/>
                    </a:lnTo>
                    <a:lnTo>
                      <a:pt x="0" y="11"/>
                    </a:lnTo>
                    <a:lnTo>
                      <a:pt x="0" y="13"/>
                    </a:lnTo>
                    <a:lnTo>
                      <a:pt x="0" y="17"/>
                    </a:lnTo>
                    <a:lnTo>
                      <a:pt x="3" y="19"/>
                    </a:lnTo>
                    <a:lnTo>
                      <a:pt x="5" y="22"/>
                    </a:lnTo>
                    <a:lnTo>
                      <a:pt x="8" y="22"/>
                    </a:lnTo>
                    <a:lnTo>
                      <a:pt x="22" y="22"/>
                    </a:lnTo>
                    <a:lnTo>
                      <a:pt x="27" y="22"/>
                    </a:lnTo>
                    <a:lnTo>
                      <a:pt x="30" y="22"/>
                    </a:lnTo>
                    <a:lnTo>
                      <a:pt x="32" y="19"/>
                    </a:lnTo>
                    <a:lnTo>
                      <a:pt x="35" y="19"/>
                    </a:lnTo>
                    <a:lnTo>
                      <a:pt x="35" y="17"/>
                    </a:lnTo>
                    <a:lnTo>
                      <a:pt x="35" y="13"/>
                    </a:lnTo>
                    <a:lnTo>
                      <a:pt x="35" y="11"/>
                    </a:lnTo>
                    <a:lnTo>
                      <a:pt x="35" y="7"/>
                    </a:lnTo>
                    <a:lnTo>
                      <a:pt x="35" y="5"/>
                    </a:lnTo>
                    <a:lnTo>
                      <a:pt x="32" y="5"/>
                    </a:lnTo>
                    <a:lnTo>
                      <a:pt x="30"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75" name="Line 1149"/>
              <p:cNvSpPr>
                <a:spLocks noChangeShapeType="1"/>
              </p:cNvSpPr>
              <p:nvPr/>
            </p:nvSpPr>
            <p:spPr bwMode="auto">
              <a:xfrm>
                <a:off x="2808" y="17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76" name="Freeform 1150"/>
              <p:cNvSpPr>
                <a:spLocks/>
              </p:cNvSpPr>
              <p:nvPr/>
            </p:nvSpPr>
            <p:spPr bwMode="auto">
              <a:xfrm>
                <a:off x="2808" y="1786"/>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2" y="29"/>
                    </a:lnTo>
                    <a:lnTo>
                      <a:pt x="2" y="31"/>
                    </a:lnTo>
                    <a:lnTo>
                      <a:pt x="5" y="34"/>
                    </a:lnTo>
                    <a:lnTo>
                      <a:pt x="7" y="34"/>
                    </a:lnTo>
                    <a:lnTo>
                      <a:pt x="10" y="34"/>
                    </a:lnTo>
                    <a:lnTo>
                      <a:pt x="12" y="34"/>
                    </a:lnTo>
                    <a:lnTo>
                      <a:pt x="15" y="34"/>
                    </a:lnTo>
                    <a:lnTo>
                      <a:pt x="17" y="31"/>
                    </a:lnTo>
                    <a:lnTo>
                      <a:pt x="20" y="31"/>
                    </a:lnTo>
                    <a:lnTo>
                      <a:pt x="20" y="29"/>
                    </a:lnTo>
                    <a:lnTo>
                      <a:pt x="20" y="25"/>
                    </a:lnTo>
                    <a:lnTo>
                      <a:pt x="20" y="17"/>
                    </a:lnTo>
                    <a:lnTo>
                      <a:pt x="20" y="12"/>
                    </a:lnTo>
                    <a:lnTo>
                      <a:pt x="20" y="8"/>
                    </a:lnTo>
                    <a:lnTo>
                      <a:pt x="20" y="6"/>
                    </a:lnTo>
                    <a:lnTo>
                      <a:pt x="17" y="6"/>
                    </a:lnTo>
                    <a:lnTo>
                      <a:pt x="15" y="2"/>
                    </a:lnTo>
                    <a:lnTo>
                      <a:pt x="12" y="0"/>
                    </a:lnTo>
                    <a:lnTo>
                      <a:pt x="10" y="0"/>
                    </a:lnTo>
                    <a:lnTo>
                      <a:pt x="7" y="0"/>
                    </a:lnTo>
                    <a:lnTo>
                      <a:pt x="7" y="2"/>
                    </a:lnTo>
                    <a:lnTo>
                      <a:pt x="5" y="2"/>
                    </a:lnTo>
                    <a:lnTo>
                      <a:pt x="2" y="6"/>
                    </a:lnTo>
                    <a:lnTo>
                      <a:pt x="2"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77" name="Line 1151"/>
              <p:cNvSpPr>
                <a:spLocks noChangeShapeType="1"/>
              </p:cNvSpPr>
              <p:nvPr/>
            </p:nvSpPr>
            <p:spPr bwMode="auto">
              <a:xfrm>
                <a:off x="2810" y="17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78" name="Freeform 1152"/>
              <p:cNvSpPr>
                <a:spLocks/>
              </p:cNvSpPr>
              <p:nvPr/>
            </p:nvSpPr>
            <p:spPr bwMode="auto">
              <a:xfrm>
                <a:off x="2808" y="1786"/>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7" y="2"/>
                    </a:lnTo>
                    <a:lnTo>
                      <a:pt x="5" y="2"/>
                    </a:lnTo>
                    <a:lnTo>
                      <a:pt x="2" y="6"/>
                    </a:lnTo>
                    <a:lnTo>
                      <a:pt x="2" y="8"/>
                    </a:lnTo>
                    <a:lnTo>
                      <a:pt x="0" y="12"/>
                    </a:lnTo>
                    <a:lnTo>
                      <a:pt x="0" y="14"/>
                    </a:lnTo>
                    <a:lnTo>
                      <a:pt x="2" y="17"/>
                    </a:lnTo>
                    <a:lnTo>
                      <a:pt x="2" y="19"/>
                    </a:lnTo>
                    <a:lnTo>
                      <a:pt x="5" y="23"/>
                    </a:lnTo>
                    <a:lnTo>
                      <a:pt x="7" y="23"/>
                    </a:lnTo>
                    <a:lnTo>
                      <a:pt x="37" y="23"/>
                    </a:lnTo>
                    <a:lnTo>
                      <a:pt x="46" y="23"/>
                    </a:lnTo>
                    <a:lnTo>
                      <a:pt x="48" y="23"/>
                    </a:lnTo>
                    <a:lnTo>
                      <a:pt x="51" y="19"/>
                    </a:lnTo>
                    <a:lnTo>
                      <a:pt x="53" y="17"/>
                    </a:lnTo>
                    <a:lnTo>
                      <a:pt x="53" y="14"/>
                    </a:lnTo>
                    <a:lnTo>
                      <a:pt x="53" y="12"/>
                    </a:lnTo>
                    <a:lnTo>
                      <a:pt x="53" y="8"/>
                    </a:lnTo>
                    <a:lnTo>
                      <a:pt x="51" y="6"/>
                    </a:lnTo>
                    <a:lnTo>
                      <a:pt x="48" y="2"/>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79" name="Line 1153"/>
              <p:cNvSpPr>
                <a:spLocks noChangeShapeType="1"/>
              </p:cNvSpPr>
              <p:nvPr/>
            </p:nvSpPr>
            <p:spPr bwMode="auto">
              <a:xfrm>
                <a:off x="2816" y="17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80" name="Freeform 1154"/>
              <p:cNvSpPr>
                <a:spLocks/>
              </p:cNvSpPr>
              <p:nvPr/>
            </p:nvSpPr>
            <p:spPr bwMode="auto">
              <a:xfrm>
                <a:off x="2816" y="1784"/>
                <a:ext cx="5" cy="8"/>
              </a:xfrm>
              <a:custGeom>
                <a:avLst/>
                <a:gdLst>
                  <a:gd name="T0" fmla="*/ 0 w 21"/>
                  <a:gd name="T1" fmla="*/ 0 h 32"/>
                  <a:gd name="T2" fmla="*/ 0 w 21"/>
                  <a:gd name="T3" fmla="*/ 0 h 32"/>
                  <a:gd name="T4" fmla="*/ 0 w 21"/>
                  <a:gd name="T5" fmla="*/ 0 h 32"/>
                  <a:gd name="T6" fmla="*/ 0 w 21"/>
                  <a:gd name="T7" fmla="*/ 0 h 32"/>
                  <a:gd name="T8" fmla="*/ 0 w 21"/>
                  <a:gd name="T9" fmla="*/ 0 h 32"/>
                  <a:gd name="T10" fmla="*/ 0 w 21"/>
                  <a:gd name="T11" fmla="*/ 0 h 32"/>
                  <a:gd name="T12" fmla="*/ 0 w 21"/>
                  <a:gd name="T13" fmla="*/ 0 h 32"/>
                  <a:gd name="T14" fmla="*/ 0 w 21"/>
                  <a:gd name="T15" fmla="*/ 0 h 32"/>
                  <a:gd name="T16" fmla="*/ 0 w 21"/>
                  <a:gd name="T17" fmla="*/ 0 h 32"/>
                  <a:gd name="T18" fmla="*/ 0 w 21"/>
                  <a:gd name="T19" fmla="*/ 0 h 32"/>
                  <a:gd name="T20" fmla="*/ 0 w 21"/>
                  <a:gd name="T21" fmla="*/ 0 h 32"/>
                  <a:gd name="T22" fmla="*/ 0 w 21"/>
                  <a:gd name="T23" fmla="*/ 0 h 32"/>
                  <a:gd name="T24" fmla="*/ 0 w 21"/>
                  <a:gd name="T25" fmla="*/ 0 h 32"/>
                  <a:gd name="T26" fmla="*/ 0 w 21"/>
                  <a:gd name="T27" fmla="*/ 0 h 32"/>
                  <a:gd name="T28" fmla="*/ 0 w 21"/>
                  <a:gd name="T29" fmla="*/ 0 h 32"/>
                  <a:gd name="T30" fmla="*/ 0 w 21"/>
                  <a:gd name="T31" fmla="*/ 0 h 32"/>
                  <a:gd name="T32" fmla="*/ 0 w 21"/>
                  <a:gd name="T33" fmla="*/ 0 h 32"/>
                  <a:gd name="T34" fmla="*/ 0 w 21"/>
                  <a:gd name="T35" fmla="*/ 0 h 32"/>
                  <a:gd name="T36" fmla="*/ 0 w 21"/>
                  <a:gd name="T37" fmla="*/ 0 h 32"/>
                  <a:gd name="T38" fmla="*/ 0 w 21"/>
                  <a:gd name="T39" fmla="*/ 0 h 32"/>
                  <a:gd name="T40" fmla="*/ 0 w 21"/>
                  <a:gd name="T41" fmla="*/ 0 h 32"/>
                  <a:gd name="T42" fmla="*/ 0 w 21"/>
                  <a:gd name="T43" fmla="*/ 0 h 32"/>
                  <a:gd name="T44" fmla="*/ 0 w 21"/>
                  <a:gd name="T45" fmla="*/ 0 h 32"/>
                  <a:gd name="T46" fmla="*/ 0 w 21"/>
                  <a:gd name="T47" fmla="*/ 0 h 32"/>
                  <a:gd name="T48" fmla="*/ 0 w 21"/>
                  <a:gd name="T49" fmla="*/ 0 h 32"/>
                  <a:gd name="T50" fmla="*/ 0 w 21"/>
                  <a:gd name="T51" fmla="*/ 0 h 32"/>
                  <a:gd name="T52" fmla="*/ 0 w 21"/>
                  <a:gd name="T53" fmla="*/ 0 h 32"/>
                  <a:gd name="T54" fmla="*/ 0 w 21"/>
                  <a:gd name="T55" fmla="*/ 0 h 32"/>
                  <a:gd name="T56" fmla="*/ 0 w 21"/>
                  <a:gd name="T57" fmla="*/ 0 h 32"/>
                  <a:gd name="T58" fmla="*/ 0 w 21"/>
                  <a:gd name="T59" fmla="*/ 0 h 32"/>
                  <a:gd name="T60" fmla="*/ 0 w 21"/>
                  <a:gd name="T61" fmla="*/ 0 h 32"/>
                  <a:gd name="T62" fmla="*/ 0 w 21"/>
                  <a:gd name="T63" fmla="*/ 0 h 32"/>
                  <a:gd name="T64" fmla="*/ 0 w 21"/>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2">
                    <a:moveTo>
                      <a:pt x="0" y="21"/>
                    </a:moveTo>
                    <a:lnTo>
                      <a:pt x="0" y="23"/>
                    </a:lnTo>
                    <a:lnTo>
                      <a:pt x="0" y="26"/>
                    </a:lnTo>
                    <a:lnTo>
                      <a:pt x="3" y="28"/>
                    </a:lnTo>
                    <a:lnTo>
                      <a:pt x="5" y="32"/>
                    </a:lnTo>
                    <a:lnTo>
                      <a:pt x="9" y="32"/>
                    </a:lnTo>
                    <a:lnTo>
                      <a:pt x="11" y="32"/>
                    </a:lnTo>
                    <a:lnTo>
                      <a:pt x="14" y="32"/>
                    </a:lnTo>
                    <a:lnTo>
                      <a:pt x="16" y="32"/>
                    </a:lnTo>
                    <a:lnTo>
                      <a:pt x="19" y="28"/>
                    </a:lnTo>
                    <a:lnTo>
                      <a:pt x="21" y="26"/>
                    </a:lnTo>
                    <a:lnTo>
                      <a:pt x="21" y="23"/>
                    </a:lnTo>
                    <a:lnTo>
                      <a:pt x="21" y="15"/>
                    </a:lnTo>
                    <a:lnTo>
                      <a:pt x="21" y="9"/>
                    </a:lnTo>
                    <a:lnTo>
                      <a:pt x="21" y="6"/>
                    </a:lnTo>
                    <a:lnTo>
                      <a:pt x="19" y="3"/>
                    </a:lnTo>
                    <a:lnTo>
                      <a:pt x="16" y="0"/>
                    </a:lnTo>
                    <a:lnTo>
                      <a:pt x="14" y="0"/>
                    </a:lnTo>
                    <a:lnTo>
                      <a:pt x="11" y="0"/>
                    </a:lnTo>
                    <a:lnTo>
                      <a:pt x="9" y="0"/>
                    </a:lnTo>
                    <a:lnTo>
                      <a:pt x="5" y="0"/>
                    </a:lnTo>
                    <a:lnTo>
                      <a:pt x="3" y="3"/>
                    </a:lnTo>
                    <a:lnTo>
                      <a:pt x="0" y="6"/>
                    </a:lnTo>
                    <a:lnTo>
                      <a:pt x="0" y="11"/>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681" name="Line 1155"/>
              <p:cNvSpPr>
                <a:spLocks noChangeShapeType="1"/>
              </p:cNvSpPr>
              <p:nvPr/>
            </p:nvSpPr>
            <p:spPr bwMode="auto">
              <a:xfrm>
                <a:off x="2818" y="178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82" name="Freeform 1156"/>
              <p:cNvSpPr>
                <a:spLocks/>
              </p:cNvSpPr>
              <p:nvPr/>
            </p:nvSpPr>
            <p:spPr bwMode="auto">
              <a:xfrm>
                <a:off x="2816" y="1784"/>
                <a:ext cx="10" cy="5"/>
              </a:xfrm>
              <a:custGeom>
                <a:avLst/>
                <a:gdLst>
                  <a:gd name="T0" fmla="*/ 0 w 39"/>
                  <a:gd name="T1" fmla="*/ 0 h 21"/>
                  <a:gd name="T2" fmla="*/ 0 w 39"/>
                  <a:gd name="T3" fmla="*/ 0 h 21"/>
                  <a:gd name="T4" fmla="*/ 0 w 39"/>
                  <a:gd name="T5" fmla="*/ 0 h 21"/>
                  <a:gd name="T6" fmla="*/ 0 w 39"/>
                  <a:gd name="T7" fmla="*/ 0 h 21"/>
                  <a:gd name="T8" fmla="*/ 0 w 39"/>
                  <a:gd name="T9" fmla="*/ 0 h 21"/>
                  <a:gd name="T10" fmla="*/ 0 w 39"/>
                  <a:gd name="T11" fmla="*/ 0 h 21"/>
                  <a:gd name="T12" fmla="*/ 0 w 39"/>
                  <a:gd name="T13" fmla="*/ 0 h 21"/>
                  <a:gd name="T14" fmla="*/ 0 w 39"/>
                  <a:gd name="T15" fmla="*/ 0 h 21"/>
                  <a:gd name="T16" fmla="*/ 0 w 39"/>
                  <a:gd name="T17" fmla="*/ 0 h 21"/>
                  <a:gd name="T18" fmla="*/ 0 w 39"/>
                  <a:gd name="T19" fmla="*/ 0 h 21"/>
                  <a:gd name="T20" fmla="*/ 0 w 39"/>
                  <a:gd name="T21" fmla="*/ 0 h 21"/>
                  <a:gd name="T22" fmla="*/ 0 w 39"/>
                  <a:gd name="T23" fmla="*/ 0 h 21"/>
                  <a:gd name="T24" fmla="*/ 0 w 39"/>
                  <a:gd name="T25" fmla="*/ 0 h 21"/>
                  <a:gd name="T26" fmla="*/ 0 w 39"/>
                  <a:gd name="T27" fmla="*/ 0 h 21"/>
                  <a:gd name="T28" fmla="*/ 0 w 39"/>
                  <a:gd name="T29" fmla="*/ 0 h 21"/>
                  <a:gd name="T30" fmla="*/ 0 w 39"/>
                  <a:gd name="T31" fmla="*/ 0 h 21"/>
                  <a:gd name="T32" fmla="*/ 0 w 39"/>
                  <a:gd name="T33" fmla="*/ 0 h 21"/>
                  <a:gd name="T34" fmla="*/ 0 w 39"/>
                  <a:gd name="T35" fmla="*/ 0 h 21"/>
                  <a:gd name="T36" fmla="*/ 0 w 39"/>
                  <a:gd name="T37" fmla="*/ 0 h 21"/>
                  <a:gd name="T38" fmla="*/ 0 w 39"/>
                  <a:gd name="T39" fmla="*/ 0 h 21"/>
                  <a:gd name="T40" fmla="*/ 0 w 39"/>
                  <a:gd name="T41" fmla="*/ 0 h 21"/>
                  <a:gd name="T42" fmla="*/ 0 w 39"/>
                  <a:gd name="T43" fmla="*/ 0 h 21"/>
                  <a:gd name="T44" fmla="*/ 0 w 39"/>
                  <a:gd name="T45" fmla="*/ 0 h 21"/>
                  <a:gd name="T46" fmla="*/ 0 w 39"/>
                  <a:gd name="T47" fmla="*/ 0 h 21"/>
                  <a:gd name="T48" fmla="*/ 0 w 39"/>
                  <a:gd name="T49" fmla="*/ 0 h 21"/>
                  <a:gd name="T50" fmla="*/ 0 w 39"/>
                  <a:gd name="T51" fmla="*/ 0 h 21"/>
                  <a:gd name="T52" fmla="*/ 0 w 39"/>
                  <a:gd name="T53" fmla="*/ 0 h 21"/>
                  <a:gd name="T54" fmla="*/ 0 w 39"/>
                  <a:gd name="T55" fmla="*/ 0 h 21"/>
                  <a:gd name="T56" fmla="*/ 0 w 39"/>
                  <a:gd name="T57" fmla="*/ 0 h 21"/>
                  <a:gd name="T58" fmla="*/ 0 w 39"/>
                  <a:gd name="T59" fmla="*/ 0 h 21"/>
                  <a:gd name="T60" fmla="*/ 0 w 39"/>
                  <a:gd name="T61" fmla="*/ 0 h 21"/>
                  <a:gd name="T62" fmla="*/ 0 w 39"/>
                  <a:gd name="T63" fmla="*/ 0 h 21"/>
                  <a:gd name="T64" fmla="*/ 0 w 3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1">
                    <a:moveTo>
                      <a:pt x="11" y="0"/>
                    </a:moveTo>
                    <a:lnTo>
                      <a:pt x="9" y="0"/>
                    </a:lnTo>
                    <a:lnTo>
                      <a:pt x="5" y="0"/>
                    </a:lnTo>
                    <a:lnTo>
                      <a:pt x="3" y="3"/>
                    </a:lnTo>
                    <a:lnTo>
                      <a:pt x="0" y="6"/>
                    </a:lnTo>
                    <a:lnTo>
                      <a:pt x="0" y="9"/>
                    </a:lnTo>
                    <a:lnTo>
                      <a:pt x="0" y="11"/>
                    </a:lnTo>
                    <a:lnTo>
                      <a:pt x="0" y="15"/>
                    </a:lnTo>
                    <a:lnTo>
                      <a:pt x="3" y="17"/>
                    </a:lnTo>
                    <a:lnTo>
                      <a:pt x="5" y="21"/>
                    </a:lnTo>
                    <a:lnTo>
                      <a:pt x="9" y="21"/>
                    </a:lnTo>
                    <a:lnTo>
                      <a:pt x="24" y="21"/>
                    </a:lnTo>
                    <a:lnTo>
                      <a:pt x="29" y="21"/>
                    </a:lnTo>
                    <a:lnTo>
                      <a:pt x="31" y="21"/>
                    </a:lnTo>
                    <a:lnTo>
                      <a:pt x="34" y="21"/>
                    </a:lnTo>
                    <a:lnTo>
                      <a:pt x="34" y="17"/>
                    </a:lnTo>
                    <a:lnTo>
                      <a:pt x="36" y="17"/>
                    </a:lnTo>
                    <a:lnTo>
                      <a:pt x="36" y="15"/>
                    </a:lnTo>
                    <a:lnTo>
                      <a:pt x="39" y="11"/>
                    </a:lnTo>
                    <a:lnTo>
                      <a:pt x="39" y="9"/>
                    </a:lnTo>
                    <a:lnTo>
                      <a:pt x="36" y="6"/>
                    </a:lnTo>
                    <a:lnTo>
                      <a:pt x="36" y="3"/>
                    </a:lnTo>
                    <a:lnTo>
                      <a:pt x="34" y="3"/>
                    </a:lnTo>
                    <a:lnTo>
                      <a:pt x="34"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683" name="Line 1157"/>
              <p:cNvSpPr>
                <a:spLocks noChangeShapeType="1"/>
              </p:cNvSpPr>
              <p:nvPr/>
            </p:nvSpPr>
            <p:spPr bwMode="auto">
              <a:xfrm>
                <a:off x="2820" y="178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84" name="Freeform 1158"/>
              <p:cNvSpPr>
                <a:spLocks/>
              </p:cNvSpPr>
              <p:nvPr/>
            </p:nvSpPr>
            <p:spPr bwMode="auto">
              <a:xfrm>
                <a:off x="2820" y="1781"/>
                <a:ext cx="6" cy="8"/>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1"/>
                    </a:moveTo>
                    <a:lnTo>
                      <a:pt x="0" y="21"/>
                    </a:lnTo>
                    <a:lnTo>
                      <a:pt x="0" y="25"/>
                    </a:lnTo>
                    <a:lnTo>
                      <a:pt x="0" y="27"/>
                    </a:lnTo>
                    <a:lnTo>
                      <a:pt x="2" y="27"/>
                    </a:lnTo>
                    <a:lnTo>
                      <a:pt x="2" y="31"/>
                    </a:lnTo>
                    <a:lnTo>
                      <a:pt x="5" y="31"/>
                    </a:lnTo>
                    <a:lnTo>
                      <a:pt x="7" y="31"/>
                    </a:lnTo>
                    <a:lnTo>
                      <a:pt x="10" y="33"/>
                    </a:lnTo>
                    <a:lnTo>
                      <a:pt x="10" y="31"/>
                    </a:lnTo>
                    <a:lnTo>
                      <a:pt x="12" y="31"/>
                    </a:lnTo>
                    <a:lnTo>
                      <a:pt x="15" y="31"/>
                    </a:lnTo>
                    <a:lnTo>
                      <a:pt x="15" y="27"/>
                    </a:lnTo>
                    <a:lnTo>
                      <a:pt x="17" y="27"/>
                    </a:lnTo>
                    <a:lnTo>
                      <a:pt x="17" y="25"/>
                    </a:lnTo>
                    <a:lnTo>
                      <a:pt x="20" y="21"/>
                    </a:lnTo>
                    <a:lnTo>
                      <a:pt x="20" y="13"/>
                    </a:lnTo>
                    <a:lnTo>
                      <a:pt x="20" y="8"/>
                    </a:lnTo>
                    <a:lnTo>
                      <a:pt x="17" y="5"/>
                    </a:lnTo>
                    <a:lnTo>
                      <a:pt x="17" y="2"/>
                    </a:lnTo>
                    <a:lnTo>
                      <a:pt x="15" y="2"/>
                    </a:lnTo>
                    <a:lnTo>
                      <a:pt x="15" y="0"/>
                    </a:lnTo>
                    <a:lnTo>
                      <a:pt x="12" y="0"/>
                    </a:lnTo>
                    <a:lnTo>
                      <a:pt x="10" y="0"/>
                    </a:lnTo>
                    <a:lnTo>
                      <a:pt x="7" y="0"/>
                    </a:lnTo>
                    <a:lnTo>
                      <a:pt x="5" y="0"/>
                    </a:lnTo>
                    <a:lnTo>
                      <a:pt x="2" y="0"/>
                    </a:lnTo>
                    <a:lnTo>
                      <a:pt x="2" y="2"/>
                    </a:lnTo>
                    <a:lnTo>
                      <a:pt x="0" y="2"/>
                    </a:lnTo>
                    <a:lnTo>
                      <a:pt x="0" y="5"/>
                    </a:lnTo>
                    <a:lnTo>
                      <a:pt x="0" y="13"/>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685" name="Line 1159"/>
              <p:cNvSpPr>
                <a:spLocks noChangeShapeType="1"/>
              </p:cNvSpPr>
              <p:nvPr/>
            </p:nvSpPr>
            <p:spPr bwMode="auto">
              <a:xfrm>
                <a:off x="2823" y="178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86" name="Freeform 1160"/>
              <p:cNvSpPr>
                <a:spLocks/>
              </p:cNvSpPr>
              <p:nvPr/>
            </p:nvSpPr>
            <p:spPr bwMode="auto">
              <a:xfrm>
                <a:off x="2820" y="1781"/>
                <a:ext cx="13" cy="6"/>
              </a:xfrm>
              <a:custGeom>
                <a:avLst/>
                <a:gdLst>
                  <a:gd name="T0" fmla="*/ 0 w 50"/>
                  <a:gd name="T1" fmla="*/ 0 h 21"/>
                  <a:gd name="T2" fmla="*/ 0 w 50"/>
                  <a:gd name="T3" fmla="*/ 0 h 21"/>
                  <a:gd name="T4" fmla="*/ 0 w 50"/>
                  <a:gd name="T5" fmla="*/ 0 h 21"/>
                  <a:gd name="T6" fmla="*/ 0 w 50"/>
                  <a:gd name="T7" fmla="*/ 0 h 21"/>
                  <a:gd name="T8" fmla="*/ 0 w 50"/>
                  <a:gd name="T9" fmla="*/ 0 h 21"/>
                  <a:gd name="T10" fmla="*/ 0 w 50"/>
                  <a:gd name="T11" fmla="*/ 0 h 21"/>
                  <a:gd name="T12" fmla="*/ 0 w 50"/>
                  <a:gd name="T13" fmla="*/ 0 h 21"/>
                  <a:gd name="T14" fmla="*/ 0 w 50"/>
                  <a:gd name="T15" fmla="*/ 0 h 21"/>
                  <a:gd name="T16" fmla="*/ 0 w 50"/>
                  <a:gd name="T17" fmla="*/ 0 h 21"/>
                  <a:gd name="T18" fmla="*/ 0 w 50"/>
                  <a:gd name="T19" fmla="*/ 0 h 21"/>
                  <a:gd name="T20" fmla="*/ 0 w 50"/>
                  <a:gd name="T21" fmla="*/ 0 h 21"/>
                  <a:gd name="T22" fmla="*/ 0 w 50"/>
                  <a:gd name="T23" fmla="*/ 0 h 21"/>
                  <a:gd name="T24" fmla="*/ 0 w 50"/>
                  <a:gd name="T25" fmla="*/ 0 h 21"/>
                  <a:gd name="T26" fmla="*/ 0 w 50"/>
                  <a:gd name="T27" fmla="*/ 0 h 21"/>
                  <a:gd name="T28" fmla="*/ 0 w 50"/>
                  <a:gd name="T29" fmla="*/ 0 h 21"/>
                  <a:gd name="T30" fmla="*/ 0 w 50"/>
                  <a:gd name="T31" fmla="*/ 0 h 21"/>
                  <a:gd name="T32" fmla="*/ 0 w 50"/>
                  <a:gd name="T33" fmla="*/ 0 h 21"/>
                  <a:gd name="T34" fmla="*/ 0 w 50"/>
                  <a:gd name="T35" fmla="*/ 0 h 21"/>
                  <a:gd name="T36" fmla="*/ 0 w 50"/>
                  <a:gd name="T37" fmla="*/ 0 h 21"/>
                  <a:gd name="T38" fmla="*/ 0 w 50"/>
                  <a:gd name="T39" fmla="*/ 0 h 21"/>
                  <a:gd name="T40" fmla="*/ 0 w 50"/>
                  <a:gd name="T41" fmla="*/ 0 h 21"/>
                  <a:gd name="T42" fmla="*/ 0 w 50"/>
                  <a:gd name="T43" fmla="*/ 0 h 21"/>
                  <a:gd name="T44" fmla="*/ 0 w 50"/>
                  <a:gd name="T45" fmla="*/ 0 h 21"/>
                  <a:gd name="T46" fmla="*/ 0 w 50"/>
                  <a:gd name="T47" fmla="*/ 0 h 21"/>
                  <a:gd name="T48" fmla="*/ 0 w 50"/>
                  <a:gd name="T49" fmla="*/ 0 h 21"/>
                  <a:gd name="T50" fmla="*/ 0 w 50"/>
                  <a:gd name="T51" fmla="*/ 0 h 21"/>
                  <a:gd name="T52" fmla="*/ 0 w 50"/>
                  <a:gd name="T53" fmla="*/ 0 h 21"/>
                  <a:gd name="T54" fmla="*/ 0 w 50"/>
                  <a:gd name="T55" fmla="*/ 0 h 21"/>
                  <a:gd name="T56" fmla="*/ 0 w 50"/>
                  <a:gd name="T57" fmla="*/ 0 h 21"/>
                  <a:gd name="T58" fmla="*/ 0 w 50"/>
                  <a:gd name="T59" fmla="*/ 0 h 21"/>
                  <a:gd name="T60" fmla="*/ 0 w 50"/>
                  <a:gd name="T61" fmla="*/ 0 h 21"/>
                  <a:gd name="T62" fmla="*/ 0 w 50"/>
                  <a:gd name="T63" fmla="*/ 0 h 21"/>
                  <a:gd name="T64" fmla="*/ 0 w 50"/>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 h="21">
                    <a:moveTo>
                      <a:pt x="10" y="0"/>
                    </a:moveTo>
                    <a:lnTo>
                      <a:pt x="7" y="0"/>
                    </a:lnTo>
                    <a:lnTo>
                      <a:pt x="5" y="0"/>
                    </a:lnTo>
                    <a:lnTo>
                      <a:pt x="2" y="0"/>
                    </a:lnTo>
                    <a:lnTo>
                      <a:pt x="2" y="2"/>
                    </a:lnTo>
                    <a:lnTo>
                      <a:pt x="0" y="2"/>
                    </a:lnTo>
                    <a:lnTo>
                      <a:pt x="0" y="5"/>
                    </a:lnTo>
                    <a:lnTo>
                      <a:pt x="0" y="8"/>
                    </a:lnTo>
                    <a:lnTo>
                      <a:pt x="0" y="10"/>
                    </a:lnTo>
                    <a:lnTo>
                      <a:pt x="0" y="13"/>
                    </a:lnTo>
                    <a:lnTo>
                      <a:pt x="0" y="16"/>
                    </a:lnTo>
                    <a:lnTo>
                      <a:pt x="2" y="16"/>
                    </a:lnTo>
                    <a:lnTo>
                      <a:pt x="2" y="19"/>
                    </a:lnTo>
                    <a:lnTo>
                      <a:pt x="5" y="19"/>
                    </a:lnTo>
                    <a:lnTo>
                      <a:pt x="7" y="21"/>
                    </a:lnTo>
                    <a:lnTo>
                      <a:pt x="37" y="21"/>
                    </a:lnTo>
                    <a:lnTo>
                      <a:pt x="43" y="21"/>
                    </a:lnTo>
                    <a:lnTo>
                      <a:pt x="45" y="19"/>
                    </a:lnTo>
                    <a:lnTo>
                      <a:pt x="48" y="19"/>
                    </a:lnTo>
                    <a:lnTo>
                      <a:pt x="48" y="16"/>
                    </a:lnTo>
                    <a:lnTo>
                      <a:pt x="50" y="16"/>
                    </a:lnTo>
                    <a:lnTo>
                      <a:pt x="50" y="13"/>
                    </a:lnTo>
                    <a:lnTo>
                      <a:pt x="50" y="10"/>
                    </a:lnTo>
                    <a:lnTo>
                      <a:pt x="50" y="8"/>
                    </a:lnTo>
                    <a:lnTo>
                      <a:pt x="50" y="5"/>
                    </a:lnTo>
                    <a:lnTo>
                      <a:pt x="50" y="2"/>
                    </a:lnTo>
                    <a:lnTo>
                      <a:pt x="48" y="2"/>
                    </a:lnTo>
                    <a:lnTo>
                      <a:pt x="48" y="0"/>
                    </a:lnTo>
                    <a:lnTo>
                      <a:pt x="45" y="0"/>
                    </a:lnTo>
                    <a:lnTo>
                      <a:pt x="39"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87" name="Line 1161"/>
              <p:cNvSpPr>
                <a:spLocks noChangeShapeType="1"/>
              </p:cNvSpPr>
              <p:nvPr/>
            </p:nvSpPr>
            <p:spPr bwMode="auto">
              <a:xfrm>
                <a:off x="2828" y="178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88" name="Freeform 1162"/>
              <p:cNvSpPr>
                <a:spLocks/>
              </p:cNvSpPr>
              <p:nvPr/>
            </p:nvSpPr>
            <p:spPr bwMode="auto">
              <a:xfrm>
                <a:off x="2828" y="1778"/>
                <a:ext cx="5" cy="9"/>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2"/>
                    </a:moveTo>
                    <a:lnTo>
                      <a:pt x="3" y="22"/>
                    </a:lnTo>
                    <a:lnTo>
                      <a:pt x="3" y="25"/>
                    </a:lnTo>
                    <a:lnTo>
                      <a:pt x="3" y="28"/>
                    </a:lnTo>
                    <a:lnTo>
                      <a:pt x="5" y="28"/>
                    </a:lnTo>
                    <a:lnTo>
                      <a:pt x="5" y="31"/>
                    </a:lnTo>
                    <a:lnTo>
                      <a:pt x="8" y="31"/>
                    </a:lnTo>
                    <a:lnTo>
                      <a:pt x="10" y="33"/>
                    </a:lnTo>
                    <a:lnTo>
                      <a:pt x="14" y="33"/>
                    </a:lnTo>
                    <a:lnTo>
                      <a:pt x="16" y="31"/>
                    </a:lnTo>
                    <a:lnTo>
                      <a:pt x="19" y="31"/>
                    </a:lnTo>
                    <a:lnTo>
                      <a:pt x="19" y="28"/>
                    </a:lnTo>
                    <a:lnTo>
                      <a:pt x="21" y="28"/>
                    </a:lnTo>
                    <a:lnTo>
                      <a:pt x="21" y="25"/>
                    </a:lnTo>
                    <a:lnTo>
                      <a:pt x="21" y="22"/>
                    </a:lnTo>
                    <a:lnTo>
                      <a:pt x="21" y="14"/>
                    </a:lnTo>
                    <a:lnTo>
                      <a:pt x="21" y="8"/>
                    </a:lnTo>
                    <a:lnTo>
                      <a:pt x="21" y="6"/>
                    </a:lnTo>
                    <a:lnTo>
                      <a:pt x="21" y="3"/>
                    </a:lnTo>
                    <a:lnTo>
                      <a:pt x="19" y="3"/>
                    </a:lnTo>
                    <a:lnTo>
                      <a:pt x="19" y="0"/>
                    </a:lnTo>
                    <a:lnTo>
                      <a:pt x="16" y="0"/>
                    </a:lnTo>
                    <a:lnTo>
                      <a:pt x="14" y="0"/>
                    </a:lnTo>
                    <a:lnTo>
                      <a:pt x="10" y="0"/>
                    </a:lnTo>
                    <a:lnTo>
                      <a:pt x="8" y="0"/>
                    </a:lnTo>
                    <a:lnTo>
                      <a:pt x="5" y="0"/>
                    </a:lnTo>
                    <a:lnTo>
                      <a:pt x="5" y="3"/>
                    </a:lnTo>
                    <a:lnTo>
                      <a:pt x="3" y="3"/>
                    </a:lnTo>
                    <a:lnTo>
                      <a:pt x="3" y="6"/>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689" name="Line 1163"/>
              <p:cNvSpPr>
                <a:spLocks noChangeShapeType="1"/>
              </p:cNvSpPr>
              <p:nvPr/>
            </p:nvSpPr>
            <p:spPr bwMode="auto">
              <a:xfrm>
                <a:off x="2830" y="17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90" name="Freeform 1164"/>
              <p:cNvSpPr>
                <a:spLocks/>
              </p:cNvSpPr>
              <p:nvPr/>
            </p:nvSpPr>
            <p:spPr bwMode="auto">
              <a:xfrm>
                <a:off x="2828" y="1778"/>
                <a:ext cx="10" cy="6"/>
              </a:xfrm>
              <a:custGeom>
                <a:avLst/>
                <a:gdLst>
                  <a:gd name="T0" fmla="*/ 0 w 39"/>
                  <a:gd name="T1" fmla="*/ 0 h 22"/>
                  <a:gd name="T2" fmla="*/ 0 w 39"/>
                  <a:gd name="T3" fmla="*/ 0 h 22"/>
                  <a:gd name="T4" fmla="*/ 0 w 39"/>
                  <a:gd name="T5" fmla="*/ 0 h 22"/>
                  <a:gd name="T6" fmla="*/ 0 w 39"/>
                  <a:gd name="T7" fmla="*/ 0 h 22"/>
                  <a:gd name="T8" fmla="*/ 0 w 39"/>
                  <a:gd name="T9" fmla="*/ 0 h 22"/>
                  <a:gd name="T10" fmla="*/ 0 w 39"/>
                  <a:gd name="T11" fmla="*/ 0 h 22"/>
                  <a:gd name="T12" fmla="*/ 0 w 39"/>
                  <a:gd name="T13" fmla="*/ 0 h 22"/>
                  <a:gd name="T14" fmla="*/ 0 w 39"/>
                  <a:gd name="T15" fmla="*/ 0 h 22"/>
                  <a:gd name="T16" fmla="*/ 0 w 39"/>
                  <a:gd name="T17" fmla="*/ 0 h 22"/>
                  <a:gd name="T18" fmla="*/ 0 w 39"/>
                  <a:gd name="T19" fmla="*/ 0 h 22"/>
                  <a:gd name="T20" fmla="*/ 0 w 39"/>
                  <a:gd name="T21" fmla="*/ 0 h 22"/>
                  <a:gd name="T22" fmla="*/ 0 w 39"/>
                  <a:gd name="T23" fmla="*/ 0 h 22"/>
                  <a:gd name="T24" fmla="*/ 0 w 39"/>
                  <a:gd name="T25" fmla="*/ 0 h 22"/>
                  <a:gd name="T26" fmla="*/ 0 w 39"/>
                  <a:gd name="T27" fmla="*/ 0 h 22"/>
                  <a:gd name="T28" fmla="*/ 0 w 39"/>
                  <a:gd name="T29" fmla="*/ 0 h 22"/>
                  <a:gd name="T30" fmla="*/ 0 w 39"/>
                  <a:gd name="T31" fmla="*/ 0 h 22"/>
                  <a:gd name="T32" fmla="*/ 0 w 39"/>
                  <a:gd name="T33" fmla="*/ 0 h 22"/>
                  <a:gd name="T34" fmla="*/ 0 w 39"/>
                  <a:gd name="T35" fmla="*/ 0 h 22"/>
                  <a:gd name="T36" fmla="*/ 0 w 39"/>
                  <a:gd name="T37" fmla="*/ 0 h 22"/>
                  <a:gd name="T38" fmla="*/ 0 w 39"/>
                  <a:gd name="T39" fmla="*/ 0 h 22"/>
                  <a:gd name="T40" fmla="*/ 0 w 39"/>
                  <a:gd name="T41" fmla="*/ 0 h 22"/>
                  <a:gd name="T42" fmla="*/ 0 w 39"/>
                  <a:gd name="T43" fmla="*/ 0 h 22"/>
                  <a:gd name="T44" fmla="*/ 0 w 39"/>
                  <a:gd name="T45" fmla="*/ 0 h 22"/>
                  <a:gd name="T46" fmla="*/ 0 w 39"/>
                  <a:gd name="T47" fmla="*/ 0 h 22"/>
                  <a:gd name="T48" fmla="*/ 0 w 39"/>
                  <a:gd name="T49" fmla="*/ 0 h 22"/>
                  <a:gd name="T50" fmla="*/ 0 w 39"/>
                  <a:gd name="T51" fmla="*/ 0 h 22"/>
                  <a:gd name="T52" fmla="*/ 0 w 39"/>
                  <a:gd name="T53" fmla="*/ 0 h 22"/>
                  <a:gd name="T54" fmla="*/ 0 w 39"/>
                  <a:gd name="T55" fmla="*/ 0 h 22"/>
                  <a:gd name="T56" fmla="*/ 0 w 39"/>
                  <a:gd name="T57" fmla="*/ 0 h 22"/>
                  <a:gd name="T58" fmla="*/ 0 w 39"/>
                  <a:gd name="T59" fmla="*/ 0 h 22"/>
                  <a:gd name="T60" fmla="*/ 0 w 39"/>
                  <a:gd name="T61" fmla="*/ 0 h 22"/>
                  <a:gd name="T62" fmla="*/ 0 w 39"/>
                  <a:gd name="T63" fmla="*/ 0 h 22"/>
                  <a:gd name="T64" fmla="*/ 0 w 39"/>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2">
                    <a:moveTo>
                      <a:pt x="10" y="0"/>
                    </a:moveTo>
                    <a:lnTo>
                      <a:pt x="10" y="0"/>
                    </a:lnTo>
                    <a:lnTo>
                      <a:pt x="8" y="0"/>
                    </a:lnTo>
                    <a:lnTo>
                      <a:pt x="5" y="0"/>
                    </a:lnTo>
                    <a:lnTo>
                      <a:pt x="5" y="3"/>
                    </a:lnTo>
                    <a:lnTo>
                      <a:pt x="3" y="3"/>
                    </a:lnTo>
                    <a:lnTo>
                      <a:pt x="3" y="6"/>
                    </a:lnTo>
                    <a:lnTo>
                      <a:pt x="3" y="8"/>
                    </a:lnTo>
                    <a:lnTo>
                      <a:pt x="0" y="12"/>
                    </a:lnTo>
                    <a:lnTo>
                      <a:pt x="3" y="12"/>
                    </a:lnTo>
                    <a:lnTo>
                      <a:pt x="3" y="14"/>
                    </a:lnTo>
                    <a:lnTo>
                      <a:pt x="3" y="17"/>
                    </a:lnTo>
                    <a:lnTo>
                      <a:pt x="5" y="17"/>
                    </a:lnTo>
                    <a:lnTo>
                      <a:pt x="5" y="20"/>
                    </a:lnTo>
                    <a:lnTo>
                      <a:pt x="8" y="20"/>
                    </a:lnTo>
                    <a:lnTo>
                      <a:pt x="10" y="22"/>
                    </a:lnTo>
                    <a:lnTo>
                      <a:pt x="26" y="22"/>
                    </a:lnTo>
                    <a:lnTo>
                      <a:pt x="31" y="22"/>
                    </a:lnTo>
                    <a:lnTo>
                      <a:pt x="31" y="20"/>
                    </a:lnTo>
                    <a:lnTo>
                      <a:pt x="34" y="20"/>
                    </a:lnTo>
                    <a:lnTo>
                      <a:pt x="36" y="17"/>
                    </a:lnTo>
                    <a:lnTo>
                      <a:pt x="39" y="14"/>
                    </a:lnTo>
                    <a:lnTo>
                      <a:pt x="39" y="12"/>
                    </a:lnTo>
                    <a:lnTo>
                      <a:pt x="39" y="8"/>
                    </a:lnTo>
                    <a:lnTo>
                      <a:pt x="39" y="6"/>
                    </a:lnTo>
                    <a:lnTo>
                      <a:pt x="36" y="3"/>
                    </a:lnTo>
                    <a:lnTo>
                      <a:pt x="34"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91" name="Line 1165"/>
              <p:cNvSpPr>
                <a:spLocks noChangeShapeType="1"/>
              </p:cNvSpPr>
              <p:nvPr/>
            </p:nvSpPr>
            <p:spPr bwMode="auto">
              <a:xfrm>
                <a:off x="2832" y="178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92" name="Freeform 1166"/>
              <p:cNvSpPr>
                <a:spLocks/>
              </p:cNvSpPr>
              <p:nvPr/>
            </p:nvSpPr>
            <p:spPr bwMode="auto">
              <a:xfrm>
                <a:off x="2832" y="1775"/>
                <a:ext cx="6" cy="9"/>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3"/>
                    </a:moveTo>
                    <a:lnTo>
                      <a:pt x="0" y="23"/>
                    </a:lnTo>
                    <a:lnTo>
                      <a:pt x="0" y="25"/>
                    </a:lnTo>
                    <a:lnTo>
                      <a:pt x="2" y="28"/>
                    </a:lnTo>
                    <a:lnTo>
                      <a:pt x="5" y="31"/>
                    </a:lnTo>
                    <a:lnTo>
                      <a:pt x="7" y="33"/>
                    </a:lnTo>
                    <a:lnTo>
                      <a:pt x="10" y="33"/>
                    </a:lnTo>
                    <a:lnTo>
                      <a:pt x="12" y="33"/>
                    </a:lnTo>
                    <a:lnTo>
                      <a:pt x="12" y="31"/>
                    </a:lnTo>
                    <a:lnTo>
                      <a:pt x="15" y="31"/>
                    </a:lnTo>
                    <a:lnTo>
                      <a:pt x="17" y="28"/>
                    </a:lnTo>
                    <a:lnTo>
                      <a:pt x="20" y="25"/>
                    </a:lnTo>
                    <a:lnTo>
                      <a:pt x="20" y="23"/>
                    </a:lnTo>
                    <a:lnTo>
                      <a:pt x="20" y="14"/>
                    </a:lnTo>
                    <a:lnTo>
                      <a:pt x="20" y="8"/>
                    </a:lnTo>
                    <a:lnTo>
                      <a:pt x="20" y="6"/>
                    </a:lnTo>
                    <a:lnTo>
                      <a:pt x="17" y="6"/>
                    </a:lnTo>
                    <a:lnTo>
                      <a:pt x="17" y="2"/>
                    </a:lnTo>
                    <a:lnTo>
                      <a:pt x="15" y="0"/>
                    </a:lnTo>
                    <a:lnTo>
                      <a:pt x="12" y="0"/>
                    </a:lnTo>
                    <a:lnTo>
                      <a:pt x="10" y="0"/>
                    </a:lnTo>
                    <a:lnTo>
                      <a:pt x="7" y="0"/>
                    </a:lnTo>
                    <a:lnTo>
                      <a:pt x="5" y="0"/>
                    </a:lnTo>
                    <a:lnTo>
                      <a:pt x="2" y="2"/>
                    </a:lnTo>
                    <a:lnTo>
                      <a:pt x="2"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93" name="Line 1167"/>
              <p:cNvSpPr>
                <a:spLocks noChangeShapeType="1"/>
              </p:cNvSpPr>
              <p:nvPr/>
            </p:nvSpPr>
            <p:spPr bwMode="auto">
              <a:xfrm>
                <a:off x="2835" y="17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94" name="Freeform 1168"/>
              <p:cNvSpPr>
                <a:spLocks/>
              </p:cNvSpPr>
              <p:nvPr/>
            </p:nvSpPr>
            <p:spPr bwMode="auto">
              <a:xfrm>
                <a:off x="2832" y="1775"/>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2"/>
                    </a:lnTo>
                    <a:lnTo>
                      <a:pt x="2" y="6"/>
                    </a:lnTo>
                    <a:lnTo>
                      <a:pt x="0" y="6"/>
                    </a:lnTo>
                    <a:lnTo>
                      <a:pt x="0" y="8"/>
                    </a:lnTo>
                    <a:lnTo>
                      <a:pt x="0" y="11"/>
                    </a:lnTo>
                    <a:lnTo>
                      <a:pt x="0" y="14"/>
                    </a:lnTo>
                    <a:lnTo>
                      <a:pt x="2" y="17"/>
                    </a:lnTo>
                    <a:lnTo>
                      <a:pt x="2" y="19"/>
                    </a:lnTo>
                    <a:lnTo>
                      <a:pt x="5" y="19"/>
                    </a:lnTo>
                    <a:lnTo>
                      <a:pt x="7" y="23"/>
                    </a:lnTo>
                    <a:lnTo>
                      <a:pt x="22" y="23"/>
                    </a:lnTo>
                    <a:lnTo>
                      <a:pt x="27" y="23"/>
                    </a:lnTo>
                    <a:lnTo>
                      <a:pt x="30" y="19"/>
                    </a:lnTo>
                    <a:lnTo>
                      <a:pt x="32" y="19"/>
                    </a:lnTo>
                    <a:lnTo>
                      <a:pt x="35" y="17"/>
                    </a:lnTo>
                    <a:lnTo>
                      <a:pt x="35" y="14"/>
                    </a:lnTo>
                    <a:lnTo>
                      <a:pt x="35" y="11"/>
                    </a:lnTo>
                    <a:lnTo>
                      <a:pt x="35" y="8"/>
                    </a:lnTo>
                    <a:lnTo>
                      <a:pt x="35" y="6"/>
                    </a:lnTo>
                    <a:lnTo>
                      <a:pt x="32" y="2"/>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95" name="Line 1169"/>
              <p:cNvSpPr>
                <a:spLocks noChangeShapeType="1"/>
              </p:cNvSpPr>
              <p:nvPr/>
            </p:nvSpPr>
            <p:spPr bwMode="auto">
              <a:xfrm>
                <a:off x="2836" y="17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96" name="Freeform 1170"/>
              <p:cNvSpPr>
                <a:spLocks/>
              </p:cNvSpPr>
              <p:nvPr/>
            </p:nvSpPr>
            <p:spPr bwMode="auto">
              <a:xfrm>
                <a:off x="2836" y="1773"/>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6"/>
                    </a:lnTo>
                    <a:lnTo>
                      <a:pt x="2" y="26"/>
                    </a:lnTo>
                    <a:lnTo>
                      <a:pt x="2" y="29"/>
                    </a:lnTo>
                    <a:lnTo>
                      <a:pt x="2" y="31"/>
                    </a:lnTo>
                    <a:lnTo>
                      <a:pt x="5" y="31"/>
                    </a:lnTo>
                    <a:lnTo>
                      <a:pt x="7" y="31"/>
                    </a:lnTo>
                    <a:lnTo>
                      <a:pt x="10" y="35"/>
                    </a:lnTo>
                    <a:lnTo>
                      <a:pt x="12" y="35"/>
                    </a:lnTo>
                    <a:lnTo>
                      <a:pt x="15" y="31"/>
                    </a:lnTo>
                    <a:lnTo>
                      <a:pt x="17" y="31"/>
                    </a:lnTo>
                    <a:lnTo>
                      <a:pt x="20" y="29"/>
                    </a:lnTo>
                    <a:lnTo>
                      <a:pt x="20" y="26"/>
                    </a:lnTo>
                    <a:lnTo>
                      <a:pt x="20" y="18"/>
                    </a:lnTo>
                    <a:lnTo>
                      <a:pt x="20" y="8"/>
                    </a:lnTo>
                    <a:lnTo>
                      <a:pt x="20" y="6"/>
                    </a:lnTo>
                    <a:lnTo>
                      <a:pt x="17" y="3"/>
                    </a:lnTo>
                    <a:lnTo>
                      <a:pt x="15" y="0"/>
                    </a:lnTo>
                    <a:lnTo>
                      <a:pt x="12" y="0"/>
                    </a:lnTo>
                    <a:lnTo>
                      <a:pt x="10" y="0"/>
                    </a:lnTo>
                    <a:lnTo>
                      <a:pt x="7" y="0"/>
                    </a:lnTo>
                    <a:lnTo>
                      <a:pt x="5" y="3"/>
                    </a:lnTo>
                    <a:lnTo>
                      <a:pt x="2" y="3"/>
                    </a:lnTo>
                    <a:lnTo>
                      <a:pt x="2"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697" name="Line 1171"/>
              <p:cNvSpPr>
                <a:spLocks noChangeShapeType="1"/>
              </p:cNvSpPr>
              <p:nvPr/>
            </p:nvSpPr>
            <p:spPr bwMode="auto">
              <a:xfrm>
                <a:off x="2839" y="17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698" name="Freeform 1172"/>
              <p:cNvSpPr>
                <a:spLocks/>
              </p:cNvSpPr>
              <p:nvPr/>
            </p:nvSpPr>
            <p:spPr bwMode="auto">
              <a:xfrm>
                <a:off x="2836" y="1773"/>
                <a:ext cx="18" cy="5"/>
              </a:xfrm>
              <a:custGeom>
                <a:avLst/>
                <a:gdLst>
                  <a:gd name="T0" fmla="*/ 0 w 70"/>
                  <a:gd name="T1" fmla="*/ 0 h 23"/>
                  <a:gd name="T2" fmla="*/ 0 w 70"/>
                  <a:gd name="T3" fmla="*/ 0 h 23"/>
                  <a:gd name="T4" fmla="*/ 0 w 70"/>
                  <a:gd name="T5" fmla="*/ 0 h 23"/>
                  <a:gd name="T6" fmla="*/ 0 w 70"/>
                  <a:gd name="T7" fmla="*/ 0 h 23"/>
                  <a:gd name="T8" fmla="*/ 0 w 70"/>
                  <a:gd name="T9" fmla="*/ 0 h 23"/>
                  <a:gd name="T10" fmla="*/ 0 w 70"/>
                  <a:gd name="T11" fmla="*/ 0 h 23"/>
                  <a:gd name="T12" fmla="*/ 0 w 70"/>
                  <a:gd name="T13" fmla="*/ 0 h 23"/>
                  <a:gd name="T14" fmla="*/ 0 w 70"/>
                  <a:gd name="T15" fmla="*/ 0 h 23"/>
                  <a:gd name="T16" fmla="*/ 0 w 70"/>
                  <a:gd name="T17" fmla="*/ 0 h 23"/>
                  <a:gd name="T18" fmla="*/ 0 w 70"/>
                  <a:gd name="T19" fmla="*/ 0 h 23"/>
                  <a:gd name="T20" fmla="*/ 0 w 70"/>
                  <a:gd name="T21" fmla="*/ 0 h 23"/>
                  <a:gd name="T22" fmla="*/ 0 w 70"/>
                  <a:gd name="T23" fmla="*/ 0 h 23"/>
                  <a:gd name="T24" fmla="*/ 0 w 70"/>
                  <a:gd name="T25" fmla="*/ 0 h 23"/>
                  <a:gd name="T26" fmla="*/ 0 w 70"/>
                  <a:gd name="T27" fmla="*/ 0 h 23"/>
                  <a:gd name="T28" fmla="*/ 0 w 70"/>
                  <a:gd name="T29" fmla="*/ 0 h 23"/>
                  <a:gd name="T30" fmla="*/ 0 w 70"/>
                  <a:gd name="T31" fmla="*/ 0 h 23"/>
                  <a:gd name="T32" fmla="*/ 0 w 70"/>
                  <a:gd name="T33" fmla="*/ 0 h 23"/>
                  <a:gd name="T34" fmla="*/ 0 w 70"/>
                  <a:gd name="T35" fmla="*/ 0 h 23"/>
                  <a:gd name="T36" fmla="*/ 0 w 70"/>
                  <a:gd name="T37" fmla="*/ 0 h 23"/>
                  <a:gd name="T38" fmla="*/ 0 w 70"/>
                  <a:gd name="T39" fmla="*/ 0 h 23"/>
                  <a:gd name="T40" fmla="*/ 0 w 70"/>
                  <a:gd name="T41" fmla="*/ 0 h 23"/>
                  <a:gd name="T42" fmla="*/ 0 w 70"/>
                  <a:gd name="T43" fmla="*/ 0 h 23"/>
                  <a:gd name="T44" fmla="*/ 0 w 70"/>
                  <a:gd name="T45" fmla="*/ 0 h 23"/>
                  <a:gd name="T46" fmla="*/ 0 w 70"/>
                  <a:gd name="T47" fmla="*/ 0 h 23"/>
                  <a:gd name="T48" fmla="*/ 0 w 70"/>
                  <a:gd name="T49" fmla="*/ 0 h 23"/>
                  <a:gd name="T50" fmla="*/ 0 w 70"/>
                  <a:gd name="T51" fmla="*/ 0 h 23"/>
                  <a:gd name="T52" fmla="*/ 0 w 70"/>
                  <a:gd name="T53" fmla="*/ 0 h 23"/>
                  <a:gd name="T54" fmla="*/ 0 w 70"/>
                  <a:gd name="T55" fmla="*/ 0 h 23"/>
                  <a:gd name="T56" fmla="*/ 0 w 70"/>
                  <a:gd name="T57" fmla="*/ 0 h 23"/>
                  <a:gd name="T58" fmla="*/ 0 w 70"/>
                  <a:gd name="T59" fmla="*/ 0 h 23"/>
                  <a:gd name="T60" fmla="*/ 0 w 70"/>
                  <a:gd name="T61" fmla="*/ 0 h 23"/>
                  <a:gd name="T62" fmla="*/ 0 w 70"/>
                  <a:gd name="T63" fmla="*/ 0 h 23"/>
                  <a:gd name="T64" fmla="*/ 0 w 70"/>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23">
                    <a:moveTo>
                      <a:pt x="10" y="0"/>
                    </a:moveTo>
                    <a:lnTo>
                      <a:pt x="10" y="0"/>
                    </a:lnTo>
                    <a:lnTo>
                      <a:pt x="7" y="0"/>
                    </a:lnTo>
                    <a:lnTo>
                      <a:pt x="5" y="3"/>
                    </a:lnTo>
                    <a:lnTo>
                      <a:pt x="2" y="3"/>
                    </a:lnTo>
                    <a:lnTo>
                      <a:pt x="2" y="6"/>
                    </a:lnTo>
                    <a:lnTo>
                      <a:pt x="0" y="8"/>
                    </a:lnTo>
                    <a:lnTo>
                      <a:pt x="0" y="12"/>
                    </a:lnTo>
                    <a:lnTo>
                      <a:pt x="0" y="14"/>
                    </a:lnTo>
                    <a:lnTo>
                      <a:pt x="2" y="14"/>
                    </a:lnTo>
                    <a:lnTo>
                      <a:pt x="2" y="18"/>
                    </a:lnTo>
                    <a:lnTo>
                      <a:pt x="2" y="20"/>
                    </a:lnTo>
                    <a:lnTo>
                      <a:pt x="5" y="20"/>
                    </a:lnTo>
                    <a:lnTo>
                      <a:pt x="7" y="23"/>
                    </a:lnTo>
                    <a:lnTo>
                      <a:pt x="10" y="23"/>
                    </a:lnTo>
                    <a:lnTo>
                      <a:pt x="58" y="23"/>
                    </a:lnTo>
                    <a:lnTo>
                      <a:pt x="60" y="23"/>
                    </a:lnTo>
                    <a:lnTo>
                      <a:pt x="63" y="23"/>
                    </a:lnTo>
                    <a:lnTo>
                      <a:pt x="65" y="20"/>
                    </a:lnTo>
                    <a:lnTo>
                      <a:pt x="68" y="18"/>
                    </a:lnTo>
                    <a:lnTo>
                      <a:pt x="68" y="14"/>
                    </a:lnTo>
                    <a:lnTo>
                      <a:pt x="70" y="14"/>
                    </a:lnTo>
                    <a:lnTo>
                      <a:pt x="70" y="12"/>
                    </a:lnTo>
                    <a:lnTo>
                      <a:pt x="70" y="8"/>
                    </a:lnTo>
                    <a:lnTo>
                      <a:pt x="68" y="6"/>
                    </a:lnTo>
                    <a:lnTo>
                      <a:pt x="65" y="3"/>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699" name="Line 1173"/>
              <p:cNvSpPr>
                <a:spLocks noChangeShapeType="1"/>
              </p:cNvSpPr>
              <p:nvPr/>
            </p:nvSpPr>
            <p:spPr bwMode="auto">
              <a:xfrm>
                <a:off x="2849" y="17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00" name="Freeform 1174"/>
              <p:cNvSpPr>
                <a:spLocks/>
              </p:cNvSpPr>
              <p:nvPr/>
            </p:nvSpPr>
            <p:spPr bwMode="auto">
              <a:xfrm>
                <a:off x="2849" y="1770"/>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9"/>
                    </a:lnTo>
                    <a:lnTo>
                      <a:pt x="3" y="31"/>
                    </a:lnTo>
                    <a:lnTo>
                      <a:pt x="5" y="34"/>
                    </a:lnTo>
                    <a:lnTo>
                      <a:pt x="8" y="34"/>
                    </a:lnTo>
                    <a:lnTo>
                      <a:pt x="10" y="34"/>
                    </a:lnTo>
                    <a:lnTo>
                      <a:pt x="13" y="34"/>
                    </a:lnTo>
                    <a:lnTo>
                      <a:pt x="15" y="31"/>
                    </a:lnTo>
                    <a:lnTo>
                      <a:pt x="18" y="29"/>
                    </a:lnTo>
                    <a:lnTo>
                      <a:pt x="18" y="25"/>
                    </a:lnTo>
                    <a:lnTo>
                      <a:pt x="20" y="25"/>
                    </a:lnTo>
                    <a:lnTo>
                      <a:pt x="20" y="17"/>
                    </a:lnTo>
                    <a:lnTo>
                      <a:pt x="20" y="8"/>
                    </a:lnTo>
                    <a:lnTo>
                      <a:pt x="18" y="6"/>
                    </a:lnTo>
                    <a:lnTo>
                      <a:pt x="15" y="2"/>
                    </a:lnTo>
                    <a:lnTo>
                      <a:pt x="13" y="0"/>
                    </a:lnTo>
                    <a:lnTo>
                      <a:pt x="10" y="0"/>
                    </a:lnTo>
                    <a:lnTo>
                      <a:pt x="8" y="0"/>
                    </a:lnTo>
                    <a:lnTo>
                      <a:pt x="5" y="0"/>
                    </a:lnTo>
                    <a:lnTo>
                      <a:pt x="3"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701" name="Line 1175"/>
              <p:cNvSpPr>
                <a:spLocks noChangeShapeType="1"/>
              </p:cNvSpPr>
              <p:nvPr/>
            </p:nvSpPr>
            <p:spPr bwMode="auto">
              <a:xfrm>
                <a:off x="2851" y="17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02" name="Freeform 1176"/>
              <p:cNvSpPr>
                <a:spLocks/>
              </p:cNvSpPr>
              <p:nvPr/>
            </p:nvSpPr>
            <p:spPr bwMode="auto">
              <a:xfrm>
                <a:off x="2849" y="1770"/>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5" y="0"/>
                    </a:lnTo>
                    <a:lnTo>
                      <a:pt x="3" y="2"/>
                    </a:lnTo>
                    <a:lnTo>
                      <a:pt x="0" y="6"/>
                    </a:lnTo>
                    <a:lnTo>
                      <a:pt x="0" y="8"/>
                    </a:lnTo>
                    <a:lnTo>
                      <a:pt x="0" y="11"/>
                    </a:lnTo>
                    <a:lnTo>
                      <a:pt x="0" y="14"/>
                    </a:lnTo>
                    <a:lnTo>
                      <a:pt x="0" y="17"/>
                    </a:lnTo>
                    <a:lnTo>
                      <a:pt x="3" y="19"/>
                    </a:lnTo>
                    <a:lnTo>
                      <a:pt x="5" y="23"/>
                    </a:lnTo>
                    <a:lnTo>
                      <a:pt x="8" y="23"/>
                    </a:lnTo>
                    <a:lnTo>
                      <a:pt x="23" y="23"/>
                    </a:lnTo>
                    <a:lnTo>
                      <a:pt x="28" y="23"/>
                    </a:lnTo>
                    <a:lnTo>
                      <a:pt x="30" y="23"/>
                    </a:lnTo>
                    <a:lnTo>
                      <a:pt x="30" y="19"/>
                    </a:lnTo>
                    <a:lnTo>
                      <a:pt x="33" y="19"/>
                    </a:lnTo>
                    <a:lnTo>
                      <a:pt x="33" y="17"/>
                    </a:lnTo>
                    <a:lnTo>
                      <a:pt x="35" y="14"/>
                    </a:lnTo>
                    <a:lnTo>
                      <a:pt x="35" y="11"/>
                    </a:lnTo>
                    <a:lnTo>
                      <a:pt x="35" y="8"/>
                    </a:lnTo>
                    <a:lnTo>
                      <a:pt x="35" y="6"/>
                    </a:lnTo>
                    <a:lnTo>
                      <a:pt x="33" y="6"/>
                    </a:lnTo>
                    <a:lnTo>
                      <a:pt x="33" y="2"/>
                    </a:lnTo>
                    <a:lnTo>
                      <a:pt x="30"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703" name="Line 1177"/>
              <p:cNvSpPr>
                <a:spLocks noChangeShapeType="1"/>
              </p:cNvSpPr>
              <p:nvPr/>
            </p:nvSpPr>
            <p:spPr bwMode="auto">
              <a:xfrm>
                <a:off x="2853" y="17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04" name="Freeform 1178"/>
              <p:cNvSpPr>
                <a:spLocks/>
              </p:cNvSpPr>
              <p:nvPr/>
            </p:nvSpPr>
            <p:spPr bwMode="auto">
              <a:xfrm>
                <a:off x="2853" y="1764"/>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7"/>
                    </a:lnTo>
                    <a:lnTo>
                      <a:pt x="3" y="40"/>
                    </a:lnTo>
                    <a:lnTo>
                      <a:pt x="3" y="42"/>
                    </a:lnTo>
                    <a:lnTo>
                      <a:pt x="5" y="42"/>
                    </a:lnTo>
                    <a:lnTo>
                      <a:pt x="8" y="46"/>
                    </a:lnTo>
                    <a:lnTo>
                      <a:pt x="10" y="46"/>
                    </a:lnTo>
                    <a:lnTo>
                      <a:pt x="13" y="46"/>
                    </a:lnTo>
                    <a:lnTo>
                      <a:pt x="15" y="46"/>
                    </a:lnTo>
                    <a:lnTo>
                      <a:pt x="15" y="42"/>
                    </a:lnTo>
                    <a:lnTo>
                      <a:pt x="18" y="42"/>
                    </a:lnTo>
                    <a:lnTo>
                      <a:pt x="18" y="40"/>
                    </a:lnTo>
                    <a:lnTo>
                      <a:pt x="20" y="37"/>
                    </a:lnTo>
                    <a:lnTo>
                      <a:pt x="20" y="17"/>
                    </a:lnTo>
                    <a:lnTo>
                      <a:pt x="20" y="8"/>
                    </a:lnTo>
                    <a:lnTo>
                      <a:pt x="18" y="6"/>
                    </a:lnTo>
                    <a:lnTo>
                      <a:pt x="18" y="3"/>
                    </a:lnTo>
                    <a:lnTo>
                      <a:pt x="15" y="3"/>
                    </a:lnTo>
                    <a:lnTo>
                      <a:pt x="15" y="0"/>
                    </a:lnTo>
                    <a:lnTo>
                      <a:pt x="13" y="0"/>
                    </a:lnTo>
                    <a:lnTo>
                      <a:pt x="10" y="0"/>
                    </a:lnTo>
                    <a:lnTo>
                      <a:pt x="8" y="0"/>
                    </a:lnTo>
                    <a:lnTo>
                      <a:pt x="5" y="3"/>
                    </a:lnTo>
                    <a:lnTo>
                      <a:pt x="3" y="3"/>
                    </a:lnTo>
                    <a:lnTo>
                      <a:pt x="3" y="6"/>
                    </a:lnTo>
                    <a:lnTo>
                      <a:pt x="0" y="8"/>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705" name="Line 1179"/>
              <p:cNvSpPr>
                <a:spLocks noChangeShapeType="1"/>
              </p:cNvSpPr>
              <p:nvPr/>
            </p:nvSpPr>
            <p:spPr bwMode="auto">
              <a:xfrm>
                <a:off x="2855" y="17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706" name="Freeform 1180"/>
              <p:cNvSpPr>
                <a:spLocks/>
              </p:cNvSpPr>
              <p:nvPr/>
            </p:nvSpPr>
            <p:spPr bwMode="auto">
              <a:xfrm>
                <a:off x="2853" y="1764"/>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8" y="0"/>
                    </a:lnTo>
                    <a:lnTo>
                      <a:pt x="5" y="3"/>
                    </a:lnTo>
                    <a:lnTo>
                      <a:pt x="3" y="3"/>
                    </a:lnTo>
                    <a:lnTo>
                      <a:pt x="3" y="6"/>
                    </a:lnTo>
                    <a:lnTo>
                      <a:pt x="0" y="8"/>
                    </a:lnTo>
                    <a:lnTo>
                      <a:pt x="0" y="12"/>
                    </a:lnTo>
                    <a:lnTo>
                      <a:pt x="0" y="14"/>
                    </a:lnTo>
                    <a:lnTo>
                      <a:pt x="0" y="17"/>
                    </a:lnTo>
                    <a:lnTo>
                      <a:pt x="3" y="17"/>
                    </a:lnTo>
                    <a:lnTo>
                      <a:pt x="3" y="20"/>
                    </a:lnTo>
                    <a:lnTo>
                      <a:pt x="5" y="20"/>
                    </a:lnTo>
                    <a:lnTo>
                      <a:pt x="8" y="23"/>
                    </a:lnTo>
                    <a:lnTo>
                      <a:pt x="24" y="23"/>
                    </a:lnTo>
                    <a:lnTo>
                      <a:pt x="29" y="23"/>
                    </a:lnTo>
                    <a:lnTo>
                      <a:pt x="31" y="23"/>
                    </a:lnTo>
                    <a:lnTo>
                      <a:pt x="34" y="20"/>
                    </a:lnTo>
                    <a:lnTo>
                      <a:pt x="36" y="17"/>
                    </a:lnTo>
                    <a:lnTo>
                      <a:pt x="36" y="14"/>
                    </a:lnTo>
                    <a:lnTo>
                      <a:pt x="38" y="12"/>
                    </a:lnTo>
                    <a:lnTo>
                      <a:pt x="36" y="8"/>
                    </a:lnTo>
                    <a:lnTo>
                      <a:pt x="36" y="6"/>
                    </a:lnTo>
                    <a:lnTo>
                      <a:pt x="34"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grpSp>
        <p:grpSp>
          <p:nvGrpSpPr>
            <p:cNvPr id="43186" name="Group 1181"/>
            <p:cNvGrpSpPr>
              <a:grpSpLocks/>
            </p:cNvGrpSpPr>
            <p:nvPr/>
          </p:nvGrpSpPr>
          <p:grpSpPr bwMode="auto">
            <a:xfrm>
              <a:off x="2564" y="1646"/>
              <a:ext cx="473" cy="215"/>
              <a:chOff x="2857" y="1555"/>
              <a:chExt cx="436" cy="215"/>
            </a:xfrm>
          </p:grpSpPr>
          <p:sp>
            <p:nvSpPr>
              <p:cNvPr id="43307" name="Line 1182"/>
              <p:cNvSpPr>
                <a:spLocks noChangeShapeType="1"/>
              </p:cNvSpPr>
              <p:nvPr/>
            </p:nvSpPr>
            <p:spPr bwMode="auto">
              <a:xfrm>
                <a:off x="2857" y="176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08" name="Freeform 1183"/>
              <p:cNvSpPr>
                <a:spLocks/>
              </p:cNvSpPr>
              <p:nvPr/>
            </p:nvSpPr>
            <p:spPr bwMode="auto">
              <a:xfrm>
                <a:off x="2857" y="1761"/>
                <a:ext cx="4" cy="9"/>
              </a:xfrm>
              <a:custGeom>
                <a:avLst/>
                <a:gdLst>
                  <a:gd name="T0" fmla="*/ 0 w 18"/>
                  <a:gd name="T1" fmla="*/ 0 h 34"/>
                  <a:gd name="T2" fmla="*/ 0 w 18"/>
                  <a:gd name="T3" fmla="*/ 0 h 34"/>
                  <a:gd name="T4" fmla="*/ 0 w 18"/>
                  <a:gd name="T5" fmla="*/ 0 h 34"/>
                  <a:gd name="T6" fmla="*/ 0 w 18"/>
                  <a:gd name="T7" fmla="*/ 0 h 34"/>
                  <a:gd name="T8" fmla="*/ 0 w 18"/>
                  <a:gd name="T9" fmla="*/ 0 h 34"/>
                  <a:gd name="T10" fmla="*/ 0 w 18"/>
                  <a:gd name="T11" fmla="*/ 0 h 34"/>
                  <a:gd name="T12" fmla="*/ 0 w 18"/>
                  <a:gd name="T13" fmla="*/ 0 h 34"/>
                  <a:gd name="T14" fmla="*/ 0 w 18"/>
                  <a:gd name="T15" fmla="*/ 0 h 34"/>
                  <a:gd name="T16" fmla="*/ 0 w 18"/>
                  <a:gd name="T17" fmla="*/ 0 h 34"/>
                  <a:gd name="T18" fmla="*/ 0 w 18"/>
                  <a:gd name="T19" fmla="*/ 0 h 34"/>
                  <a:gd name="T20" fmla="*/ 0 w 18"/>
                  <a:gd name="T21" fmla="*/ 0 h 34"/>
                  <a:gd name="T22" fmla="*/ 0 w 18"/>
                  <a:gd name="T23" fmla="*/ 0 h 34"/>
                  <a:gd name="T24" fmla="*/ 0 w 18"/>
                  <a:gd name="T25" fmla="*/ 0 h 34"/>
                  <a:gd name="T26" fmla="*/ 0 w 18"/>
                  <a:gd name="T27" fmla="*/ 0 h 34"/>
                  <a:gd name="T28" fmla="*/ 0 w 18"/>
                  <a:gd name="T29" fmla="*/ 0 h 34"/>
                  <a:gd name="T30" fmla="*/ 0 w 18"/>
                  <a:gd name="T31" fmla="*/ 0 h 34"/>
                  <a:gd name="T32" fmla="*/ 0 w 18"/>
                  <a:gd name="T33" fmla="*/ 0 h 34"/>
                  <a:gd name="T34" fmla="*/ 0 w 18"/>
                  <a:gd name="T35" fmla="*/ 0 h 34"/>
                  <a:gd name="T36" fmla="*/ 0 w 18"/>
                  <a:gd name="T37" fmla="*/ 0 h 34"/>
                  <a:gd name="T38" fmla="*/ 0 w 18"/>
                  <a:gd name="T39" fmla="*/ 0 h 34"/>
                  <a:gd name="T40" fmla="*/ 0 w 18"/>
                  <a:gd name="T41" fmla="*/ 0 h 34"/>
                  <a:gd name="T42" fmla="*/ 0 w 18"/>
                  <a:gd name="T43" fmla="*/ 0 h 34"/>
                  <a:gd name="T44" fmla="*/ 0 w 18"/>
                  <a:gd name="T45" fmla="*/ 0 h 34"/>
                  <a:gd name="T46" fmla="*/ 0 w 18"/>
                  <a:gd name="T47" fmla="*/ 0 h 34"/>
                  <a:gd name="T48" fmla="*/ 0 w 18"/>
                  <a:gd name="T49" fmla="*/ 0 h 34"/>
                  <a:gd name="T50" fmla="*/ 0 w 18"/>
                  <a:gd name="T51" fmla="*/ 0 h 34"/>
                  <a:gd name="T52" fmla="*/ 0 w 18"/>
                  <a:gd name="T53" fmla="*/ 0 h 34"/>
                  <a:gd name="T54" fmla="*/ 0 w 18"/>
                  <a:gd name="T55" fmla="*/ 0 h 34"/>
                  <a:gd name="T56" fmla="*/ 0 w 18"/>
                  <a:gd name="T57" fmla="*/ 0 h 34"/>
                  <a:gd name="T58" fmla="*/ 0 w 18"/>
                  <a:gd name="T59" fmla="*/ 0 h 34"/>
                  <a:gd name="T60" fmla="*/ 0 w 18"/>
                  <a:gd name="T61" fmla="*/ 0 h 34"/>
                  <a:gd name="T62" fmla="*/ 0 w 18"/>
                  <a:gd name="T63" fmla="*/ 0 h 34"/>
                  <a:gd name="T64" fmla="*/ 0 w 18"/>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4">
                    <a:moveTo>
                      <a:pt x="0" y="23"/>
                    </a:moveTo>
                    <a:lnTo>
                      <a:pt x="0" y="25"/>
                    </a:lnTo>
                    <a:lnTo>
                      <a:pt x="0" y="28"/>
                    </a:lnTo>
                    <a:lnTo>
                      <a:pt x="2" y="31"/>
                    </a:lnTo>
                    <a:lnTo>
                      <a:pt x="6" y="34"/>
                    </a:lnTo>
                    <a:lnTo>
                      <a:pt x="8" y="34"/>
                    </a:lnTo>
                    <a:lnTo>
                      <a:pt x="11" y="34"/>
                    </a:lnTo>
                    <a:lnTo>
                      <a:pt x="13" y="34"/>
                    </a:lnTo>
                    <a:lnTo>
                      <a:pt x="16" y="31"/>
                    </a:lnTo>
                    <a:lnTo>
                      <a:pt x="18" y="28"/>
                    </a:lnTo>
                    <a:lnTo>
                      <a:pt x="18" y="25"/>
                    </a:lnTo>
                    <a:lnTo>
                      <a:pt x="18" y="17"/>
                    </a:lnTo>
                    <a:lnTo>
                      <a:pt x="18" y="9"/>
                    </a:lnTo>
                    <a:lnTo>
                      <a:pt x="18" y="6"/>
                    </a:lnTo>
                    <a:lnTo>
                      <a:pt x="16" y="3"/>
                    </a:lnTo>
                    <a:lnTo>
                      <a:pt x="13" y="0"/>
                    </a:lnTo>
                    <a:lnTo>
                      <a:pt x="11" y="0"/>
                    </a:lnTo>
                    <a:lnTo>
                      <a:pt x="8" y="0"/>
                    </a:lnTo>
                    <a:lnTo>
                      <a:pt x="6" y="0"/>
                    </a:lnTo>
                    <a:lnTo>
                      <a:pt x="2" y="3"/>
                    </a:lnTo>
                    <a:lnTo>
                      <a:pt x="0" y="6"/>
                    </a:lnTo>
                    <a:lnTo>
                      <a:pt x="0" y="9"/>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09" name="Line 1184"/>
              <p:cNvSpPr>
                <a:spLocks noChangeShapeType="1"/>
              </p:cNvSpPr>
              <p:nvPr/>
            </p:nvSpPr>
            <p:spPr bwMode="auto">
              <a:xfrm>
                <a:off x="2860" y="17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10" name="Freeform 1185"/>
              <p:cNvSpPr>
                <a:spLocks/>
              </p:cNvSpPr>
              <p:nvPr/>
            </p:nvSpPr>
            <p:spPr bwMode="auto">
              <a:xfrm>
                <a:off x="2857" y="1761"/>
                <a:ext cx="13" cy="6"/>
              </a:xfrm>
              <a:custGeom>
                <a:avLst/>
                <a:gdLst>
                  <a:gd name="T0" fmla="*/ 0 w 50"/>
                  <a:gd name="T1" fmla="*/ 0 h 23"/>
                  <a:gd name="T2" fmla="*/ 0 w 50"/>
                  <a:gd name="T3" fmla="*/ 0 h 23"/>
                  <a:gd name="T4" fmla="*/ 0 w 50"/>
                  <a:gd name="T5" fmla="*/ 0 h 23"/>
                  <a:gd name="T6" fmla="*/ 0 w 50"/>
                  <a:gd name="T7" fmla="*/ 0 h 23"/>
                  <a:gd name="T8" fmla="*/ 0 w 50"/>
                  <a:gd name="T9" fmla="*/ 0 h 23"/>
                  <a:gd name="T10" fmla="*/ 0 w 50"/>
                  <a:gd name="T11" fmla="*/ 0 h 23"/>
                  <a:gd name="T12" fmla="*/ 0 w 50"/>
                  <a:gd name="T13" fmla="*/ 0 h 23"/>
                  <a:gd name="T14" fmla="*/ 0 w 50"/>
                  <a:gd name="T15" fmla="*/ 0 h 23"/>
                  <a:gd name="T16" fmla="*/ 0 w 50"/>
                  <a:gd name="T17" fmla="*/ 0 h 23"/>
                  <a:gd name="T18" fmla="*/ 0 w 50"/>
                  <a:gd name="T19" fmla="*/ 0 h 23"/>
                  <a:gd name="T20" fmla="*/ 0 w 50"/>
                  <a:gd name="T21" fmla="*/ 0 h 23"/>
                  <a:gd name="T22" fmla="*/ 0 w 50"/>
                  <a:gd name="T23" fmla="*/ 0 h 23"/>
                  <a:gd name="T24" fmla="*/ 0 w 50"/>
                  <a:gd name="T25" fmla="*/ 0 h 23"/>
                  <a:gd name="T26" fmla="*/ 0 w 50"/>
                  <a:gd name="T27" fmla="*/ 0 h 23"/>
                  <a:gd name="T28" fmla="*/ 0 w 50"/>
                  <a:gd name="T29" fmla="*/ 0 h 23"/>
                  <a:gd name="T30" fmla="*/ 0 w 50"/>
                  <a:gd name="T31" fmla="*/ 0 h 23"/>
                  <a:gd name="T32" fmla="*/ 0 w 50"/>
                  <a:gd name="T33" fmla="*/ 0 h 23"/>
                  <a:gd name="T34" fmla="*/ 0 w 50"/>
                  <a:gd name="T35" fmla="*/ 0 h 23"/>
                  <a:gd name="T36" fmla="*/ 0 w 50"/>
                  <a:gd name="T37" fmla="*/ 0 h 23"/>
                  <a:gd name="T38" fmla="*/ 0 w 50"/>
                  <a:gd name="T39" fmla="*/ 0 h 23"/>
                  <a:gd name="T40" fmla="*/ 0 w 50"/>
                  <a:gd name="T41" fmla="*/ 0 h 23"/>
                  <a:gd name="T42" fmla="*/ 0 w 50"/>
                  <a:gd name="T43" fmla="*/ 0 h 23"/>
                  <a:gd name="T44" fmla="*/ 0 w 50"/>
                  <a:gd name="T45" fmla="*/ 0 h 23"/>
                  <a:gd name="T46" fmla="*/ 0 w 50"/>
                  <a:gd name="T47" fmla="*/ 0 h 23"/>
                  <a:gd name="T48" fmla="*/ 0 w 50"/>
                  <a:gd name="T49" fmla="*/ 0 h 23"/>
                  <a:gd name="T50" fmla="*/ 0 w 50"/>
                  <a:gd name="T51" fmla="*/ 0 h 23"/>
                  <a:gd name="T52" fmla="*/ 0 w 50"/>
                  <a:gd name="T53" fmla="*/ 0 h 23"/>
                  <a:gd name="T54" fmla="*/ 0 w 50"/>
                  <a:gd name="T55" fmla="*/ 0 h 23"/>
                  <a:gd name="T56" fmla="*/ 0 w 50"/>
                  <a:gd name="T57" fmla="*/ 0 h 23"/>
                  <a:gd name="T58" fmla="*/ 0 w 50"/>
                  <a:gd name="T59" fmla="*/ 0 h 23"/>
                  <a:gd name="T60" fmla="*/ 0 w 50"/>
                  <a:gd name="T61" fmla="*/ 0 h 23"/>
                  <a:gd name="T62" fmla="*/ 0 w 50"/>
                  <a:gd name="T63" fmla="*/ 0 h 23"/>
                  <a:gd name="T64" fmla="*/ 0 w 50"/>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 h="23">
                    <a:moveTo>
                      <a:pt x="11" y="0"/>
                    </a:moveTo>
                    <a:lnTo>
                      <a:pt x="8" y="0"/>
                    </a:lnTo>
                    <a:lnTo>
                      <a:pt x="6" y="0"/>
                    </a:lnTo>
                    <a:lnTo>
                      <a:pt x="2" y="3"/>
                    </a:lnTo>
                    <a:lnTo>
                      <a:pt x="0" y="6"/>
                    </a:lnTo>
                    <a:lnTo>
                      <a:pt x="0" y="9"/>
                    </a:lnTo>
                    <a:lnTo>
                      <a:pt x="0" y="11"/>
                    </a:lnTo>
                    <a:lnTo>
                      <a:pt x="0" y="14"/>
                    </a:lnTo>
                    <a:lnTo>
                      <a:pt x="0" y="17"/>
                    </a:lnTo>
                    <a:lnTo>
                      <a:pt x="2" y="19"/>
                    </a:lnTo>
                    <a:lnTo>
                      <a:pt x="6" y="23"/>
                    </a:lnTo>
                    <a:lnTo>
                      <a:pt x="8" y="23"/>
                    </a:lnTo>
                    <a:lnTo>
                      <a:pt x="38" y="23"/>
                    </a:lnTo>
                    <a:lnTo>
                      <a:pt x="43" y="23"/>
                    </a:lnTo>
                    <a:lnTo>
                      <a:pt x="45" y="23"/>
                    </a:lnTo>
                    <a:lnTo>
                      <a:pt x="48" y="19"/>
                    </a:lnTo>
                    <a:lnTo>
                      <a:pt x="50" y="17"/>
                    </a:lnTo>
                    <a:lnTo>
                      <a:pt x="50" y="14"/>
                    </a:lnTo>
                    <a:lnTo>
                      <a:pt x="50" y="11"/>
                    </a:lnTo>
                    <a:lnTo>
                      <a:pt x="50" y="9"/>
                    </a:lnTo>
                    <a:lnTo>
                      <a:pt x="50" y="6"/>
                    </a:lnTo>
                    <a:lnTo>
                      <a:pt x="48" y="3"/>
                    </a:lnTo>
                    <a:lnTo>
                      <a:pt x="45" y="0"/>
                    </a:lnTo>
                    <a:lnTo>
                      <a:pt x="40"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311" name="Line 1186"/>
              <p:cNvSpPr>
                <a:spLocks noChangeShapeType="1"/>
              </p:cNvSpPr>
              <p:nvPr/>
            </p:nvSpPr>
            <p:spPr bwMode="auto">
              <a:xfrm>
                <a:off x="2865" y="17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12" name="Freeform 1187"/>
              <p:cNvSpPr>
                <a:spLocks/>
              </p:cNvSpPr>
              <p:nvPr/>
            </p:nvSpPr>
            <p:spPr bwMode="auto">
              <a:xfrm>
                <a:off x="2865" y="1756"/>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7"/>
                    </a:lnTo>
                    <a:lnTo>
                      <a:pt x="3" y="40"/>
                    </a:lnTo>
                    <a:lnTo>
                      <a:pt x="5" y="42"/>
                    </a:lnTo>
                    <a:lnTo>
                      <a:pt x="8" y="46"/>
                    </a:lnTo>
                    <a:lnTo>
                      <a:pt x="10" y="46"/>
                    </a:lnTo>
                    <a:lnTo>
                      <a:pt x="13" y="46"/>
                    </a:lnTo>
                    <a:lnTo>
                      <a:pt x="15" y="46"/>
                    </a:lnTo>
                    <a:lnTo>
                      <a:pt x="18" y="42"/>
                    </a:lnTo>
                    <a:lnTo>
                      <a:pt x="20" y="40"/>
                    </a:lnTo>
                    <a:lnTo>
                      <a:pt x="20" y="37"/>
                    </a:lnTo>
                    <a:lnTo>
                      <a:pt x="20" y="17"/>
                    </a:lnTo>
                    <a:lnTo>
                      <a:pt x="20" y="11"/>
                    </a:lnTo>
                    <a:lnTo>
                      <a:pt x="20" y="9"/>
                    </a:lnTo>
                    <a:lnTo>
                      <a:pt x="20" y="6"/>
                    </a:lnTo>
                    <a:lnTo>
                      <a:pt x="18" y="3"/>
                    </a:lnTo>
                    <a:lnTo>
                      <a:pt x="15" y="3"/>
                    </a:lnTo>
                    <a:lnTo>
                      <a:pt x="13" y="0"/>
                    </a:lnTo>
                    <a:lnTo>
                      <a:pt x="10" y="0"/>
                    </a:lnTo>
                    <a:lnTo>
                      <a:pt x="8" y="3"/>
                    </a:lnTo>
                    <a:lnTo>
                      <a:pt x="5" y="3"/>
                    </a:lnTo>
                    <a:lnTo>
                      <a:pt x="3" y="6"/>
                    </a:lnTo>
                    <a:lnTo>
                      <a:pt x="3"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313" name="Line 1188"/>
              <p:cNvSpPr>
                <a:spLocks noChangeShapeType="1"/>
              </p:cNvSpPr>
              <p:nvPr/>
            </p:nvSpPr>
            <p:spPr bwMode="auto">
              <a:xfrm>
                <a:off x="2867" y="17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14" name="Freeform 1189"/>
              <p:cNvSpPr>
                <a:spLocks/>
              </p:cNvSpPr>
              <p:nvPr/>
            </p:nvSpPr>
            <p:spPr bwMode="auto">
              <a:xfrm>
                <a:off x="2865" y="1756"/>
                <a:ext cx="13" cy="5"/>
              </a:xfrm>
              <a:custGeom>
                <a:avLst/>
                <a:gdLst>
                  <a:gd name="T0" fmla="*/ 0 w 54"/>
                  <a:gd name="T1" fmla="*/ 0 h 23"/>
                  <a:gd name="T2" fmla="*/ 0 w 54"/>
                  <a:gd name="T3" fmla="*/ 0 h 23"/>
                  <a:gd name="T4" fmla="*/ 0 w 54"/>
                  <a:gd name="T5" fmla="*/ 0 h 23"/>
                  <a:gd name="T6" fmla="*/ 0 w 54"/>
                  <a:gd name="T7" fmla="*/ 0 h 23"/>
                  <a:gd name="T8" fmla="*/ 0 w 54"/>
                  <a:gd name="T9" fmla="*/ 0 h 23"/>
                  <a:gd name="T10" fmla="*/ 0 w 54"/>
                  <a:gd name="T11" fmla="*/ 0 h 23"/>
                  <a:gd name="T12" fmla="*/ 0 w 54"/>
                  <a:gd name="T13" fmla="*/ 0 h 23"/>
                  <a:gd name="T14" fmla="*/ 0 w 54"/>
                  <a:gd name="T15" fmla="*/ 0 h 23"/>
                  <a:gd name="T16" fmla="*/ 0 w 54"/>
                  <a:gd name="T17" fmla="*/ 0 h 23"/>
                  <a:gd name="T18" fmla="*/ 0 w 54"/>
                  <a:gd name="T19" fmla="*/ 0 h 23"/>
                  <a:gd name="T20" fmla="*/ 0 w 54"/>
                  <a:gd name="T21" fmla="*/ 0 h 23"/>
                  <a:gd name="T22" fmla="*/ 0 w 54"/>
                  <a:gd name="T23" fmla="*/ 0 h 23"/>
                  <a:gd name="T24" fmla="*/ 0 w 54"/>
                  <a:gd name="T25" fmla="*/ 0 h 23"/>
                  <a:gd name="T26" fmla="*/ 0 w 54"/>
                  <a:gd name="T27" fmla="*/ 0 h 23"/>
                  <a:gd name="T28" fmla="*/ 0 w 54"/>
                  <a:gd name="T29" fmla="*/ 0 h 23"/>
                  <a:gd name="T30" fmla="*/ 0 w 54"/>
                  <a:gd name="T31" fmla="*/ 0 h 23"/>
                  <a:gd name="T32" fmla="*/ 0 w 54"/>
                  <a:gd name="T33" fmla="*/ 0 h 23"/>
                  <a:gd name="T34" fmla="*/ 0 w 54"/>
                  <a:gd name="T35" fmla="*/ 0 h 23"/>
                  <a:gd name="T36" fmla="*/ 0 w 54"/>
                  <a:gd name="T37" fmla="*/ 0 h 23"/>
                  <a:gd name="T38" fmla="*/ 0 w 54"/>
                  <a:gd name="T39" fmla="*/ 0 h 23"/>
                  <a:gd name="T40" fmla="*/ 0 w 54"/>
                  <a:gd name="T41" fmla="*/ 0 h 23"/>
                  <a:gd name="T42" fmla="*/ 0 w 54"/>
                  <a:gd name="T43" fmla="*/ 0 h 23"/>
                  <a:gd name="T44" fmla="*/ 0 w 54"/>
                  <a:gd name="T45" fmla="*/ 0 h 23"/>
                  <a:gd name="T46" fmla="*/ 0 w 54"/>
                  <a:gd name="T47" fmla="*/ 0 h 23"/>
                  <a:gd name="T48" fmla="*/ 0 w 54"/>
                  <a:gd name="T49" fmla="*/ 0 h 23"/>
                  <a:gd name="T50" fmla="*/ 0 w 54"/>
                  <a:gd name="T51" fmla="*/ 0 h 23"/>
                  <a:gd name="T52" fmla="*/ 0 w 54"/>
                  <a:gd name="T53" fmla="*/ 0 h 23"/>
                  <a:gd name="T54" fmla="*/ 0 w 54"/>
                  <a:gd name="T55" fmla="*/ 0 h 23"/>
                  <a:gd name="T56" fmla="*/ 0 w 54"/>
                  <a:gd name="T57" fmla="*/ 0 h 23"/>
                  <a:gd name="T58" fmla="*/ 0 w 54"/>
                  <a:gd name="T59" fmla="*/ 0 h 23"/>
                  <a:gd name="T60" fmla="*/ 0 w 54"/>
                  <a:gd name="T61" fmla="*/ 0 h 23"/>
                  <a:gd name="T62" fmla="*/ 0 w 54"/>
                  <a:gd name="T63" fmla="*/ 0 h 23"/>
                  <a:gd name="T64" fmla="*/ 0 w 5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3">
                    <a:moveTo>
                      <a:pt x="10" y="0"/>
                    </a:moveTo>
                    <a:lnTo>
                      <a:pt x="10" y="0"/>
                    </a:lnTo>
                    <a:lnTo>
                      <a:pt x="8" y="3"/>
                    </a:lnTo>
                    <a:lnTo>
                      <a:pt x="5" y="3"/>
                    </a:lnTo>
                    <a:lnTo>
                      <a:pt x="3" y="6"/>
                    </a:lnTo>
                    <a:lnTo>
                      <a:pt x="3" y="9"/>
                    </a:lnTo>
                    <a:lnTo>
                      <a:pt x="0" y="11"/>
                    </a:lnTo>
                    <a:lnTo>
                      <a:pt x="0" y="15"/>
                    </a:lnTo>
                    <a:lnTo>
                      <a:pt x="3" y="17"/>
                    </a:lnTo>
                    <a:lnTo>
                      <a:pt x="3" y="21"/>
                    </a:lnTo>
                    <a:lnTo>
                      <a:pt x="5" y="21"/>
                    </a:lnTo>
                    <a:lnTo>
                      <a:pt x="5" y="23"/>
                    </a:lnTo>
                    <a:lnTo>
                      <a:pt x="8" y="23"/>
                    </a:lnTo>
                    <a:lnTo>
                      <a:pt x="10" y="23"/>
                    </a:lnTo>
                    <a:lnTo>
                      <a:pt x="41" y="23"/>
                    </a:lnTo>
                    <a:lnTo>
                      <a:pt x="46" y="23"/>
                    </a:lnTo>
                    <a:lnTo>
                      <a:pt x="49" y="23"/>
                    </a:lnTo>
                    <a:lnTo>
                      <a:pt x="51" y="21"/>
                    </a:lnTo>
                    <a:lnTo>
                      <a:pt x="54" y="21"/>
                    </a:lnTo>
                    <a:lnTo>
                      <a:pt x="54" y="17"/>
                    </a:lnTo>
                    <a:lnTo>
                      <a:pt x="54" y="15"/>
                    </a:lnTo>
                    <a:lnTo>
                      <a:pt x="54" y="11"/>
                    </a:lnTo>
                    <a:lnTo>
                      <a:pt x="54" y="9"/>
                    </a:lnTo>
                    <a:lnTo>
                      <a:pt x="54" y="6"/>
                    </a:lnTo>
                    <a:lnTo>
                      <a:pt x="51" y="3"/>
                    </a:lnTo>
                    <a:lnTo>
                      <a:pt x="49" y="3"/>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15" name="Line 1190"/>
              <p:cNvSpPr>
                <a:spLocks noChangeShapeType="1"/>
              </p:cNvSpPr>
              <p:nvPr/>
            </p:nvSpPr>
            <p:spPr bwMode="auto">
              <a:xfrm>
                <a:off x="2873" y="175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16" name="Freeform 1191"/>
              <p:cNvSpPr>
                <a:spLocks/>
              </p:cNvSpPr>
              <p:nvPr/>
            </p:nvSpPr>
            <p:spPr bwMode="auto">
              <a:xfrm>
                <a:off x="2873" y="1753"/>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6"/>
                    </a:lnTo>
                    <a:lnTo>
                      <a:pt x="2" y="28"/>
                    </a:lnTo>
                    <a:lnTo>
                      <a:pt x="2" y="32"/>
                    </a:lnTo>
                    <a:lnTo>
                      <a:pt x="5" y="34"/>
                    </a:lnTo>
                    <a:lnTo>
                      <a:pt x="7" y="34"/>
                    </a:lnTo>
                    <a:lnTo>
                      <a:pt x="10" y="34"/>
                    </a:lnTo>
                    <a:lnTo>
                      <a:pt x="12" y="34"/>
                    </a:lnTo>
                    <a:lnTo>
                      <a:pt x="15" y="34"/>
                    </a:lnTo>
                    <a:lnTo>
                      <a:pt x="17" y="32"/>
                    </a:lnTo>
                    <a:lnTo>
                      <a:pt x="20" y="32"/>
                    </a:lnTo>
                    <a:lnTo>
                      <a:pt x="20" y="28"/>
                    </a:lnTo>
                    <a:lnTo>
                      <a:pt x="20" y="26"/>
                    </a:lnTo>
                    <a:lnTo>
                      <a:pt x="20" y="17"/>
                    </a:lnTo>
                    <a:lnTo>
                      <a:pt x="20" y="11"/>
                    </a:lnTo>
                    <a:lnTo>
                      <a:pt x="20" y="9"/>
                    </a:lnTo>
                    <a:lnTo>
                      <a:pt x="20" y="5"/>
                    </a:lnTo>
                    <a:lnTo>
                      <a:pt x="17" y="5"/>
                    </a:lnTo>
                    <a:lnTo>
                      <a:pt x="15" y="3"/>
                    </a:lnTo>
                    <a:lnTo>
                      <a:pt x="12" y="0"/>
                    </a:lnTo>
                    <a:lnTo>
                      <a:pt x="10" y="0"/>
                    </a:lnTo>
                    <a:lnTo>
                      <a:pt x="7" y="0"/>
                    </a:lnTo>
                    <a:lnTo>
                      <a:pt x="7" y="3"/>
                    </a:lnTo>
                    <a:lnTo>
                      <a:pt x="5" y="3"/>
                    </a:lnTo>
                    <a:lnTo>
                      <a:pt x="2" y="5"/>
                    </a:lnTo>
                    <a:lnTo>
                      <a:pt x="2"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317" name="Line 1192"/>
              <p:cNvSpPr>
                <a:spLocks noChangeShapeType="1"/>
              </p:cNvSpPr>
              <p:nvPr/>
            </p:nvSpPr>
            <p:spPr bwMode="auto">
              <a:xfrm>
                <a:off x="2875" y="175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18" name="Freeform 1193"/>
              <p:cNvSpPr>
                <a:spLocks/>
              </p:cNvSpPr>
              <p:nvPr/>
            </p:nvSpPr>
            <p:spPr bwMode="auto">
              <a:xfrm>
                <a:off x="2873" y="1753"/>
                <a:ext cx="13" cy="5"/>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7" y="0"/>
                    </a:lnTo>
                    <a:lnTo>
                      <a:pt x="7" y="3"/>
                    </a:lnTo>
                    <a:lnTo>
                      <a:pt x="5" y="3"/>
                    </a:lnTo>
                    <a:lnTo>
                      <a:pt x="2" y="5"/>
                    </a:lnTo>
                    <a:lnTo>
                      <a:pt x="2" y="9"/>
                    </a:lnTo>
                    <a:lnTo>
                      <a:pt x="0" y="11"/>
                    </a:lnTo>
                    <a:lnTo>
                      <a:pt x="0" y="14"/>
                    </a:lnTo>
                    <a:lnTo>
                      <a:pt x="2" y="17"/>
                    </a:lnTo>
                    <a:lnTo>
                      <a:pt x="2" y="20"/>
                    </a:lnTo>
                    <a:lnTo>
                      <a:pt x="5" y="22"/>
                    </a:lnTo>
                    <a:lnTo>
                      <a:pt x="7" y="22"/>
                    </a:lnTo>
                    <a:lnTo>
                      <a:pt x="37" y="22"/>
                    </a:lnTo>
                    <a:lnTo>
                      <a:pt x="44" y="22"/>
                    </a:lnTo>
                    <a:lnTo>
                      <a:pt x="48" y="22"/>
                    </a:lnTo>
                    <a:lnTo>
                      <a:pt x="50" y="20"/>
                    </a:lnTo>
                    <a:lnTo>
                      <a:pt x="53" y="17"/>
                    </a:lnTo>
                    <a:lnTo>
                      <a:pt x="53" y="14"/>
                    </a:lnTo>
                    <a:lnTo>
                      <a:pt x="53" y="11"/>
                    </a:lnTo>
                    <a:lnTo>
                      <a:pt x="53" y="9"/>
                    </a:lnTo>
                    <a:lnTo>
                      <a:pt x="50" y="5"/>
                    </a:lnTo>
                    <a:lnTo>
                      <a:pt x="48" y="3"/>
                    </a:lnTo>
                    <a:lnTo>
                      <a:pt x="39"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19" name="Line 1194"/>
              <p:cNvSpPr>
                <a:spLocks noChangeShapeType="1"/>
              </p:cNvSpPr>
              <p:nvPr/>
            </p:nvSpPr>
            <p:spPr bwMode="auto">
              <a:xfrm>
                <a:off x="2881" y="17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20" name="Freeform 1195"/>
              <p:cNvSpPr>
                <a:spLocks/>
              </p:cNvSpPr>
              <p:nvPr/>
            </p:nvSpPr>
            <p:spPr bwMode="auto">
              <a:xfrm>
                <a:off x="2881" y="1750"/>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0" y="29"/>
                    </a:lnTo>
                    <a:lnTo>
                      <a:pt x="2" y="32"/>
                    </a:lnTo>
                    <a:lnTo>
                      <a:pt x="5" y="34"/>
                    </a:lnTo>
                    <a:lnTo>
                      <a:pt x="7" y="34"/>
                    </a:lnTo>
                    <a:lnTo>
                      <a:pt x="10" y="34"/>
                    </a:lnTo>
                    <a:lnTo>
                      <a:pt x="12" y="34"/>
                    </a:lnTo>
                    <a:lnTo>
                      <a:pt x="16" y="34"/>
                    </a:lnTo>
                    <a:lnTo>
                      <a:pt x="18" y="32"/>
                    </a:lnTo>
                    <a:lnTo>
                      <a:pt x="21" y="29"/>
                    </a:lnTo>
                    <a:lnTo>
                      <a:pt x="21" y="26"/>
                    </a:lnTo>
                    <a:lnTo>
                      <a:pt x="21" y="17"/>
                    </a:lnTo>
                    <a:lnTo>
                      <a:pt x="21" y="12"/>
                    </a:lnTo>
                    <a:lnTo>
                      <a:pt x="21" y="9"/>
                    </a:lnTo>
                    <a:lnTo>
                      <a:pt x="18" y="6"/>
                    </a:lnTo>
                    <a:lnTo>
                      <a:pt x="16" y="4"/>
                    </a:lnTo>
                    <a:lnTo>
                      <a:pt x="12" y="4"/>
                    </a:lnTo>
                    <a:lnTo>
                      <a:pt x="10" y="0"/>
                    </a:lnTo>
                    <a:lnTo>
                      <a:pt x="7" y="4"/>
                    </a:lnTo>
                    <a:lnTo>
                      <a:pt x="5" y="4"/>
                    </a:lnTo>
                    <a:lnTo>
                      <a:pt x="2"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21" name="Line 1196"/>
              <p:cNvSpPr>
                <a:spLocks noChangeShapeType="1"/>
              </p:cNvSpPr>
              <p:nvPr/>
            </p:nvSpPr>
            <p:spPr bwMode="auto">
              <a:xfrm>
                <a:off x="2884" y="175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22" name="Freeform 1197"/>
              <p:cNvSpPr>
                <a:spLocks/>
              </p:cNvSpPr>
              <p:nvPr/>
            </p:nvSpPr>
            <p:spPr bwMode="auto">
              <a:xfrm>
                <a:off x="2881" y="1750"/>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4"/>
                    </a:lnTo>
                    <a:lnTo>
                      <a:pt x="5" y="4"/>
                    </a:lnTo>
                    <a:lnTo>
                      <a:pt x="2" y="6"/>
                    </a:lnTo>
                    <a:lnTo>
                      <a:pt x="0" y="9"/>
                    </a:lnTo>
                    <a:lnTo>
                      <a:pt x="0" y="12"/>
                    </a:lnTo>
                    <a:lnTo>
                      <a:pt x="0" y="15"/>
                    </a:lnTo>
                    <a:lnTo>
                      <a:pt x="0" y="17"/>
                    </a:lnTo>
                    <a:lnTo>
                      <a:pt x="2" y="21"/>
                    </a:lnTo>
                    <a:lnTo>
                      <a:pt x="5" y="23"/>
                    </a:lnTo>
                    <a:lnTo>
                      <a:pt x="7" y="23"/>
                    </a:lnTo>
                    <a:lnTo>
                      <a:pt x="38" y="23"/>
                    </a:lnTo>
                    <a:lnTo>
                      <a:pt x="46" y="23"/>
                    </a:lnTo>
                    <a:lnTo>
                      <a:pt x="48" y="23"/>
                    </a:lnTo>
                    <a:lnTo>
                      <a:pt x="51" y="21"/>
                    </a:lnTo>
                    <a:lnTo>
                      <a:pt x="53" y="17"/>
                    </a:lnTo>
                    <a:lnTo>
                      <a:pt x="53" y="15"/>
                    </a:lnTo>
                    <a:lnTo>
                      <a:pt x="53" y="12"/>
                    </a:lnTo>
                    <a:lnTo>
                      <a:pt x="53" y="9"/>
                    </a:lnTo>
                    <a:lnTo>
                      <a:pt x="51" y="6"/>
                    </a:lnTo>
                    <a:lnTo>
                      <a:pt x="48" y="4"/>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23" name="Line 1198"/>
              <p:cNvSpPr>
                <a:spLocks noChangeShapeType="1"/>
              </p:cNvSpPr>
              <p:nvPr/>
            </p:nvSpPr>
            <p:spPr bwMode="auto">
              <a:xfrm>
                <a:off x="2889" y="175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24" name="Freeform 1199"/>
              <p:cNvSpPr>
                <a:spLocks/>
              </p:cNvSpPr>
              <p:nvPr/>
            </p:nvSpPr>
            <p:spPr bwMode="auto">
              <a:xfrm>
                <a:off x="2889" y="1748"/>
                <a:ext cx="5" cy="8"/>
              </a:xfrm>
              <a:custGeom>
                <a:avLst/>
                <a:gdLst>
                  <a:gd name="T0" fmla="*/ 0 w 20"/>
                  <a:gd name="T1" fmla="*/ 0 h 31"/>
                  <a:gd name="T2" fmla="*/ 0 w 20"/>
                  <a:gd name="T3" fmla="*/ 0 h 31"/>
                  <a:gd name="T4" fmla="*/ 0 w 20"/>
                  <a:gd name="T5" fmla="*/ 0 h 31"/>
                  <a:gd name="T6" fmla="*/ 0 w 20"/>
                  <a:gd name="T7" fmla="*/ 0 h 31"/>
                  <a:gd name="T8" fmla="*/ 0 w 20"/>
                  <a:gd name="T9" fmla="*/ 0 h 31"/>
                  <a:gd name="T10" fmla="*/ 0 w 20"/>
                  <a:gd name="T11" fmla="*/ 0 h 31"/>
                  <a:gd name="T12" fmla="*/ 0 w 20"/>
                  <a:gd name="T13" fmla="*/ 0 h 31"/>
                  <a:gd name="T14" fmla="*/ 0 w 20"/>
                  <a:gd name="T15" fmla="*/ 0 h 31"/>
                  <a:gd name="T16" fmla="*/ 0 w 20"/>
                  <a:gd name="T17" fmla="*/ 0 h 31"/>
                  <a:gd name="T18" fmla="*/ 0 w 20"/>
                  <a:gd name="T19" fmla="*/ 0 h 31"/>
                  <a:gd name="T20" fmla="*/ 0 w 20"/>
                  <a:gd name="T21" fmla="*/ 0 h 31"/>
                  <a:gd name="T22" fmla="*/ 0 w 20"/>
                  <a:gd name="T23" fmla="*/ 0 h 31"/>
                  <a:gd name="T24" fmla="*/ 0 w 20"/>
                  <a:gd name="T25" fmla="*/ 0 h 31"/>
                  <a:gd name="T26" fmla="*/ 0 w 20"/>
                  <a:gd name="T27" fmla="*/ 0 h 31"/>
                  <a:gd name="T28" fmla="*/ 0 w 20"/>
                  <a:gd name="T29" fmla="*/ 0 h 31"/>
                  <a:gd name="T30" fmla="*/ 0 w 20"/>
                  <a:gd name="T31" fmla="*/ 0 h 31"/>
                  <a:gd name="T32" fmla="*/ 0 w 20"/>
                  <a:gd name="T33" fmla="*/ 0 h 31"/>
                  <a:gd name="T34" fmla="*/ 0 w 20"/>
                  <a:gd name="T35" fmla="*/ 0 h 31"/>
                  <a:gd name="T36" fmla="*/ 0 w 20"/>
                  <a:gd name="T37" fmla="*/ 0 h 31"/>
                  <a:gd name="T38" fmla="*/ 0 w 20"/>
                  <a:gd name="T39" fmla="*/ 0 h 31"/>
                  <a:gd name="T40" fmla="*/ 0 w 20"/>
                  <a:gd name="T41" fmla="*/ 0 h 31"/>
                  <a:gd name="T42" fmla="*/ 0 w 20"/>
                  <a:gd name="T43" fmla="*/ 0 h 31"/>
                  <a:gd name="T44" fmla="*/ 0 w 20"/>
                  <a:gd name="T45" fmla="*/ 0 h 31"/>
                  <a:gd name="T46" fmla="*/ 0 w 20"/>
                  <a:gd name="T47" fmla="*/ 0 h 31"/>
                  <a:gd name="T48" fmla="*/ 0 w 20"/>
                  <a:gd name="T49" fmla="*/ 0 h 31"/>
                  <a:gd name="T50" fmla="*/ 0 w 20"/>
                  <a:gd name="T51" fmla="*/ 0 h 31"/>
                  <a:gd name="T52" fmla="*/ 0 w 20"/>
                  <a:gd name="T53" fmla="*/ 0 h 31"/>
                  <a:gd name="T54" fmla="*/ 0 w 20"/>
                  <a:gd name="T55" fmla="*/ 0 h 31"/>
                  <a:gd name="T56" fmla="*/ 0 w 20"/>
                  <a:gd name="T57" fmla="*/ 0 h 31"/>
                  <a:gd name="T58" fmla="*/ 0 w 20"/>
                  <a:gd name="T59" fmla="*/ 0 h 31"/>
                  <a:gd name="T60" fmla="*/ 0 w 20"/>
                  <a:gd name="T61" fmla="*/ 0 h 31"/>
                  <a:gd name="T62" fmla="*/ 0 w 20"/>
                  <a:gd name="T63" fmla="*/ 0 h 31"/>
                  <a:gd name="T64" fmla="*/ 0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1">
                    <a:moveTo>
                      <a:pt x="0" y="20"/>
                    </a:moveTo>
                    <a:lnTo>
                      <a:pt x="0" y="23"/>
                    </a:lnTo>
                    <a:lnTo>
                      <a:pt x="0" y="25"/>
                    </a:lnTo>
                    <a:lnTo>
                      <a:pt x="3" y="29"/>
                    </a:lnTo>
                    <a:lnTo>
                      <a:pt x="5" y="31"/>
                    </a:lnTo>
                    <a:lnTo>
                      <a:pt x="8" y="31"/>
                    </a:lnTo>
                    <a:lnTo>
                      <a:pt x="10" y="31"/>
                    </a:lnTo>
                    <a:lnTo>
                      <a:pt x="13" y="31"/>
                    </a:lnTo>
                    <a:lnTo>
                      <a:pt x="15" y="31"/>
                    </a:lnTo>
                    <a:lnTo>
                      <a:pt x="18" y="29"/>
                    </a:lnTo>
                    <a:lnTo>
                      <a:pt x="20" y="25"/>
                    </a:lnTo>
                    <a:lnTo>
                      <a:pt x="20" y="23"/>
                    </a:lnTo>
                    <a:lnTo>
                      <a:pt x="20" y="14"/>
                    </a:lnTo>
                    <a:lnTo>
                      <a:pt x="20" y="8"/>
                    </a:lnTo>
                    <a:lnTo>
                      <a:pt x="20" y="6"/>
                    </a:lnTo>
                    <a:lnTo>
                      <a:pt x="18" y="2"/>
                    </a:lnTo>
                    <a:lnTo>
                      <a:pt x="15" y="0"/>
                    </a:lnTo>
                    <a:lnTo>
                      <a:pt x="13" y="0"/>
                    </a:lnTo>
                    <a:lnTo>
                      <a:pt x="10" y="0"/>
                    </a:lnTo>
                    <a:lnTo>
                      <a:pt x="8" y="0"/>
                    </a:lnTo>
                    <a:lnTo>
                      <a:pt x="5" y="0"/>
                    </a:lnTo>
                    <a:lnTo>
                      <a:pt x="3" y="2"/>
                    </a:lnTo>
                    <a:lnTo>
                      <a:pt x="0" y="6"/>
                    </a:lnTo>
                    <a:lnTo>
                      <a:pt x="0" y="12"/>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325" name="Line 1200"/>
              <p:cNvSpPr>
                <a:spLocks noChangeShapeType="1"/>
              </p:cNvSpPr>
              <p:nvPr/>
            </p:nvSpPr>
            <p:spPr bwMode="auto">
              <a:xfrm>
                <a:off x="2892" y="17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26" name="Freeform 1201"/>
              <p:cNvSpPr>
                <a:spLocks/>
              </p:cNvSpPr>
              <p:nvPr/>
            </p:nvSpPr>
            <p:spPr bwMode="auto">
              <a:xfrm>
                <a:off x="2889" y="1748"/>
                <a:ext cx="9" cy="5"/>
              </a:xfrm>
              <a:custGeom>
                <a:avLst/>
                <a:gdLst>
                  <a:gd name="T0" fmla="*/ 0 w 35"/>
                  <a:gd name="T1" fmla="*/ 0 h 20"/>
                  <a:gd name="T2" fmla="*/ 0 w 35"/>
                  <a:gd name="T3" fmla="*/ 0 h 20"/>
                  <a:gd name="T4" fmla="*/ 0 w 35"/>
                  <a:gd name="T5" fmla="*/ 0 h 20"/>
                  <a:gd name="T6" fmla="*/ 0 w 35"/>
                  <a:gd name="T7" fmla="*/ 0 h 20"/>
                  <a:gd name="T8" fmla="*/ 0 w 35"/>
                  <a:gd name="T9" fmla="*/ 0 h 20"/>
                  <a:gd name="T10" fmla="*/ 0 w 35"/>
                  <a:gd name="T11" fmla="*/ 0 h 20"/>
                  <a:gd name="T12" fmla="*/ 0 w 35"/>
                  <a:gd name="T13" fmla="*/ 0 h 20"/>
                  <a:gd name="T14" fmla="*/ 0 w 35"/>
                  <a:gd name="T15" fmla="*/ 0 h 20"/>
                  <a:gd name="T16" fmla="*/ 0 w 35"/>
                  <a:gd name="T17" fmla="*/ 0 h 20"/>
                  <a:gd name="T18" fmla="*/ 0 w 35"/>
                  <a:gd name="T19" fmla="*/ 0 h 20"/>
                  <a:gd name="T20" fmla="*/ 0 w 35"/>
                  <a:gd name="T21" fmla="*/ 0 h 20"/>
                  <a:gd name="T22" fmla="*/ 0 w 35"/>
                  <a:gd name="T23" fmla="*/ 0 h 20"/>
                  <a:gd name="T24" fmla="*/ 0 w 35"/>
                  <a:gd name="T25" fmla="*/ 0 h 20"/>
                  <a:gd name="T26" fmla="*/ 0 w 35"/>
                  <a:gd name="T27" fmla="*/ 0 h 20"/>
                  <a:gd name="T28" fmla="*/ 0 w 35"/>
                  <a:gd name="T29" fmla="*/ 0 h 20"/>
                  <a:gd name="T30" fmla="*/ 0 w 35"/>
                  <a:gd name="T31" fmla="*/ 0 h 20"/>
                  <a:gd name="T32" fmla="*/ 0 w 35"/>
                  <a:gd name="T33" fmla="*/ 0 h 20"/>
                  <a:gd name="T34" fmla="*/ 0 w 35"/>
                  <a:gd name="T35" fmla="*/ 0 h 20"/>
                  <a:gd name="T36" fmla="*/ 0 w 35"/>
                  <a:gd name="T37" fmla="*/ 0 h 20"/>
                  <a:gd name="T38" fmla="*/ 0 w 35"/>
                  <a:gd name="T39" fmla="*/ 0 h 20"/>
                  <a:gd name="T40" fmla="*/ 0 w 35"/>
                  <a:gd name="T41" fmla="*/ 0 h 20"/>
                  <a:gd name="T42" fmla="*/ 0 w 35"/>
                  <a:gd name="T43" fmla="*/ 0 h 20"/>
                  <a:gd name="T44" fmla="*/ 0 w 35"/>
                  <a:gd name="T45" fmla="*/ 0 h 20"/>
                  <a:gd name="T46" fmla="*/ 0 w 35"/>
                  <a:gd name="T47" fmla="*/ 0 h 20"/>
                  <a:gd name="T48" fmla="*/ 0 w 35"/>
                  <a:gd name="T49" fmla="*/ 0 h 20"/>
                  <a:gd name="T50" fmla="*/ 0 w 35"/>
                  <a:gd name="T51" fmla="*/ 0 h 20"/>
                  <a:gd name="T52" fmla="*/ 0 w 35"/>
                  <a:gd name="T53" fmla="*/ 0 h 20"/>
                  <a:gd name="T54" fmla="*/ 0 w 35"/>
                  <a:gd name="T55" fmla="*/ 0 h 20"/>
                  <a:gd name="T56" fmla="*/ 0 w 35"/>
                  <a:gd name="T57" fmla="*/ 0 h 20"/>
                  <a:gd name="T58" fmla="*/ 0 w 35"/>
                  <a:gd name="T59" fmla="*/ 0 h 20"/>
                  <a:gd name="T60" fmla="*/ 0 w 35"/>
                  <a:gd name="T61" fmla="*/ 0 h 20"/>
                  <a:gd name="T62" fmla="*/ 0 w 35"/>
                  <a:gd name="T63" fmla="*/ 0 h 20"/>
                  <a:gd name="T64" fmla="*/ 0 w 35"/>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0">
                    <a:moveTo>
                      <a:pt x="10" y="0"/>
                    </a:moveTo>
                    <a:lnTo>
                      <a:pt x="8" y="0"/>
                    </a:lnTo>
                    <a:lnTo>
                      <a:pt x="5" y="0"/>
                    </a:lnTo>
                    <a:lnTo>
                      <a:pt x="3" y="2"/>
                    </a:lnTo>
                    <a:lnTo>
                      <a:pt x="0" y="6"/>
                    </a:lnTo>
                    <a:lnTo>
                      <a:pt x="0" y="8"/>
                    </a:lnTo>
                    <a:lnTo>
                      <a:pt x="0" y="12"/>
                    </a:lnTo>
                    <a:lnTo>
                      <a:pt x="0" y="14"/>
                    </a:lnTo>
                    <a:lnTo>
                      <a:pt x="3" y="17"/>
                    </a:lnTo>
                    <a:lnTo>
                      <a:pt x="5" y="20"/>
                    </a:lnTo>
                    <a:lnTo>
                      <a:pt x="8" y="20"/>
                    </a:lnTo>
                    <a:lnTo>
                      <a:pt x="23" y="20"/>
                    </a:lnTo>
                    <a:lnTo>
                      <a:pt x="28" y="20"/>
                    </a:lnTo>
                    <a:lnTo>
                      <a:pt x="30" y="20"/>
                    </a:lnTo>
                    <a:lnTo>
                      <a:pt x="32" y="20"/>
                    </a:lnTo>
                    <a:lnTo>
                      <a:pt x="32" y="17"/>
                    </a:lnTo>
                    <a:lnTo>
                      <a:pt x="35" y="17"/>
                    </a:lnTo>
                    <a:lnTo>
                      <a:pt x="35" y="14"/>
                    </a:lnTo>
                    <a:lnTo>
                      <a:pt x="35" y="12"/>
                    </a:lnTo>
                    <a:lnTo>
                      <a:pt x="35" y="8"/>
                    </a:lnTo>
                    <a:lnTo>
                      <a:pt x="35" y="6"/>
                    </a:lnTo>
                    <a:lnTo>
                      <a:pt x="35" y="2"/>
                    </a:lnTo>
                    <a:lnTo>
                      <a:pt x="32" y="2"/>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27" name="Line 1202"/>
              <p:cNvSpPr>
                <a:spLocks noChangeShapeType="1"/>
              </p:cNvSpPr>
              <p:nvPr/>
            </p:nvSpPr>
            <p:spPr bwMode="auto">
              <a:xfrm>
                <a:off x="2893" y="175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28" name="Freeform 1203"/>
              <p:cNvSpPr>
                <a:spLocks/>
              </p:cNvSpPr>
              <p:nvPr/>
            </p:nvSpPr>
            <p:spPr bwMode="auto">
              <a:xfrm>
                <a:off x="2893" y="1742"/>
                <a:ext cx="5" cy="12"/>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3" y="35"/>
                    </a:lnTo>
                    <a:lnTo>
                      <a:pt x="3" y="37"/>
                    </a:lnTo>
                    <a:lnTo>
                      <a:pt x="3" y="40"/>
                    </a:lnTo>
                    <a:lnTo>
                      <a:pt x="5" y="40"/>
                    </a:lnTo>
                    <a:lnTo>
                      <a:pt x="5" y="43"/>
                    </a:lnTo>
                    <a:lnTo>
                      <a:pt x="8" y="43"/>
                    </a:lnTo>
                    <a:lnTo>
                      <a:pt x="10" y="43"/>
                    </a:lnTo>
                    <a:lnTo>
                      <a:pt x="10" y="46"/>
                    </a:lnTo>
                    <a:lnTo>
                      <a:pt x="13" y="43"/>
                    </a:lnTo>
                    <a:lnTo>
                      <a:pt x="15" y="43"/>
                    </a:lnTo>
                    <a:lnTo>
                      <a:pt x="17" y="43"/>
                    </a:lnTo>
                    <a:lnTo>
                      <a:pt x="17" y="40"/>
                    </a:lnTo>
                    <a:lnTo>
                      <a:pt x="20" y="40"/>
                    </a:lnTo>
                    <a:lnTo>
                      <a:pt x="20" y="37"/>
                    </a:lnTo>
                    <a:lnTo>
                      <a:pt x="20" y="35"/>
                    </a:lnTo>
                    <a:lnTo>
                      <a:pt x="20" y="14"/>
                    </a:lnTo>
                    <a:lnTo>
                      <a:pt x="20" y="8"/>
                    </a:lnTo>
                    <a:lnTo>
                      <a:pt x="20" y="6"/>
                    </a:lnTo>
                    <a:lnTo>
                      <a:pt x="20" y="4"/>
                    </a:lnTo>
                    <a:lnTo>
                      <a:pt x="17" y="4"/>
                    </a:lnTo>
                    <a:lnTo>
                      <a:pt x="17" y="0"/>
                    </a:lnTo>
                    <a:lnTo>
                      <a:pt x="15" y="0"/>
                    </a:lnTo>
                    <a:lnTo>
                      <a:pt x="13" y="0"/>
                    </a:lnTo>
                    <a:lnTo>
                      <a:pt x="10" y="0"/>
                    </a:lnTo>
                    <a:lnTo>
                      <a:pt x="8" y="0"/>
                    </a:lnTo>
                    <a:lnTo>
                      <a:pt x="5" y="0"/>
                    </a:lnTo>
                    <a:lnTo>
                      <a:pt x="5" y="4"/>
                    </a:lnTo>
                    <a:lnTo>
                      <a:pt x="3" y="4"/>
                    </a:lnTo>
                    <a:lnTo>
                      <a:pt x="3" y="6"/>
                    </a:lnTo>
                    <a:lnTo>
                      <a:pt x="0" y="14"/>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329" name="Line 1204"/>
              <p:cNvSpPr>
                <a:spLocks noChangeShapeType="1"/>
              </p:cNvSpPr>
              <p:nvPr/>
            </p:nvSpPr>
            <p:spPr bwMode="auto">
              <a:xfrm>
                <a:off x="2896" y="174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30" name="Freeform 1205"/>
              <p:cNvSpPr>
                <a:spLocks/>
              </p:cNvSpPr>
              <p:nvPr/>
            </p:nvSpPr>
            <p:spPr bwMode="auto">
              <a:xfrm>
                <a:off x="2893" y="1742"/>
                <a:ext cx="18" cy="6"/>
              </a:xfrm>
              <a:custGeom>
                <a:avLst/>
                <a:gdLst>
                  <a:gd name="T0" fmla="*/ 0 w 71"/>
                  <a:gd name="T1" fmla="*/ 0 h 23"/>
                  <a:gd name="T2" fmla="*/ 0 w 71"/>
                  <a:gd name="T3" fmla="*/ 0 h 23"/>
                  <a:gd name="T4" fmla="*/ 0 w 71"/>
                  <a:gd name="T5" fmla="*/ 0 h 23"/>
                  <a:gd name="T6" fmla="*/ 0 w 71"/>
                  <a:gd name="T7" fmla="*/ 0 h 23"/>
                  <a:gd name="T8" fmla="*/ 0 w 71"/>
                  <a:gd name="T9" fmla="*/ 0 h 23"/>
                  <a:gd name="T10" fmla="*/ 0 w 71"/>
                  <a:gd name="T11" fmla="*/ 0 h 23"/>
                  <a:gd name="T12" fmla="*/ 0 w 71"/>
                  <a:gd name="T13" fmla="*/ 0 h 23"/>
                  <a:gd name="T14" fmla="*/ 0 w 71"/>
                  <a:gd name="T15" fmla="*/ 0 h 23"/>
                  <a:gd name="T16" fmla="*/ 0 w 71"/>
                  <a:gd name="T17" fmla="*/ 0 h 23"/>
                  <a:gd name="T18" fmla="*/ 0 w 71"/>
                  <a:gd name="T19" fmla="*/ 0 h 23"/>
                  <a:gd name="T20" fmla="*/ 0 w 71"/>
                  <a:gd name="T21" fmla="*/ 0 h 23"/>
                  <a:gd name="T22" fmla="*/ 0 w 71"/>
                  <a:gd name="T23" fmla="*/ 0 h 23"/>
                  <a:gd name="T24" fmla="*/ 0 w 71"/>
                  <a:gd name="T25" fmla="*/ 0 h 23"/>
                  <a:gd name="T26" fmla="*/ 0 w 71"/>
                  <a:gd name="T27" fmla="*/ 0 h 23"/>
                  <a:gd name="T28" fmla="*/ 0 w 71"/>
                  <a:gd name="T29" fmla="*/ 0 h 23"/>
                  <a:gd name="T30" fmla="*/ 0 w 71"/>
                  <a:gd name="T31" fmla="*/ 0 h 23"/>
                  <a:gd name="T32" fmla="*/ 0 w 71"/>
                  <a:gd name="T33" fmla="*/ 0 h 23"/>
                  <a:gd name="T34" fmla="*/ 0 w 71"/>
                  <a:gd name="T35" fmla="*/ 0 h 23"/>
                  <a:gd name="T36" fmla="*/ 0 w 71"/>
                  <a:gd name="T37" fmla="*/ 0 h 23"/>
                  <a:gd name="T38" fmla="*/ 0 w 71"/>
                  <a:gd name="T39" fmla="*/ 0 h 23"/>
                  <a:gd name="T40" fmla="*/ 0 w 71"/>
                  <a:gd name="T41" fmla="*/ 0 h 23"/>
                  <a:gd name="T42" fmla="*/ 0 w 71"/>
                  <a:gd name="T43" fmla="*/ 0 h 23"/>
                  <a:gd name="T44" fmla="*/ 0 w 71"/>
                  <a:gd name="T45" fmla="*/ 0 h 23"/>
                  <a:gd name="T46" fmla="*/ 0 w 71"/>
                  <a:gd name="T47" fmla="*/ 0 h 23"/>
                  <a:gd name="T48" fmla="*/ 0 w 71"/>
                  <a:gd name="T49" fmla="*/ 0 h 23"/>
                  <a:gd name="T50" fmla="*/ 0 w 71"/>
                  <a:gd name="T51" fmla="*/ 0 h 23"/>
                  <a:gd name="T52" fmla="*/ 0 w 71"/>
                  <a:gd name="T53" fmla="*/ 0 h 23"/>
                  <a:gd name="T54" fmla="*/ 0 w 71"/>
                  <a:gd name="T55" fmla="*/ 0 h 23"/>
                  <a:gd name="T56" fmla="*/ 0 w 71"/>
                  <a:gd name="T57" fmla="*/ 0 h 23"/>
                  <a:gd name="T58" fmla="*/ 0 w 71"/>
                  <a:gd name="T59" fmla="*/ 0 h 23"/>
                  <a:gd name="T60" fmla="*/ 0 w 71"/>
                  <a:gd name="T61" fmla="*/ 0 h 23"/>
                  <a:gd name="T62" fmla="*/ 0 w 71"/>
                  <a:gd name="T63" fmla="*/ 0 h 23"/>
                  <a:gd name="T64" fmla="*/ 0 w 7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23">
                    <a:moveTo>
                      <a:pt x="10" y="0"/>
                    </a:moveTo>
                    <a:lnTo>
                      <a:pt x="10" y="0"/>
                    </a:lnTo>
                    <a:lnTo>
                      <a:pt x="8" y="0"/>
                    </a:lnTo>
                    <a:lnTo>
                      <a:pt x="5" y="0"/>
                    </a:lnTo>
                    <a:lnTo>
                      <a:pt x="5" y="4"/>
                    </a:lnTo>
                    <a:lnTo>
                      <a:pt x="3" y="4"/>
                    </a:lnTo>
                    <a:lnTo>
                      <a:pt x="3" y="6"/>
                    </a:lnTo>
                    <a:lnTo>
                      <a:pt x="3" y="8"/>
                    </a:lnTo>
                    <a:lnTo>
                      <a:pt x="0" y="12"/>
                    </a:lnTo>
                    <a:lnTo>
                      <a:pt x="3" y="12"/>
                    </a:lnTo>
                    <a:lnTo>
                      <a:pt x="3" y="14"/>
                    </a:lnTo>
                    <a:lnTo>
                      <a:pt x="3" y="18"/>
                    </a:lnTo>
                    <a:lnTo>
                      <a:pt x="5" y="20"/>
                    </a:lnTo>
                    <a:lnTo>
                      <a:pt x="8" y="20"/>
                    </a:lnTo>
                    <a:lnTo>
                      <a:pt x="10" y="23"/>
                    </a:lnTo>
                    <a:lnTo>
                      <a:pt x="58" y="23"/>
                    </a:lnTo>
                    <a:lnTo>
                      <a:pt x="63" y="23"/>
                    </a:lnTo>
                    <a:lnTo>
                      <a:pt x="63" y="20"/>
                    </a:lnTo>
                    <a:lnTo>
                      <a:pt x="66" y="20"/>
                    </a:lnTo>
                    <a:lnTo>
                      <a:pt x="68" y="20"/>
                    </a:lnTo>
                    <a:lnTo>
                      <a:pt x="68" y="18"/>
                    </a:lnTo>
                    <a:lnTo>
                      <a:pt x="68" y="14"/>
                    </a:lnTo>
                    <a:lnTo>
                      <a:pt x="71" y="12"/>
                    </a:lnTo>
                    <a:lnTo>
                      <a:pt x="71" y="8"/>
                    </a:lnTo>
                    <a:lnTo>
                      <a:pt x="68" y="6"/>
                    </a:lnTo>
                    <a:lnTo>
                      <a:pt x="68" y="4"/>
                    </a:lnTo>
                    <a:lnTo>
                      <a:pt x="66" y="0"/>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31" name="Line 1206"/>
              <p:cNvSpPr>
                <a:spLocks noChangeShapeType="1"/>
              </p:cNvSpPr>
              <p:nvPr/>
            </p:nvSpPr>
            <p:spPr bwMode="auto">
              <a:xfrm>
                <a:off x="2906" y="17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32" name="Freeform 1207"/>
              <p:cNvSpPr>
                <a:spLocks/>
              </p:cNvSpPr>
              <p:nvPr/>
            </p:nvSpPr>
            <p:spPr bwMode="auto">
              <a:xfrm>
                <a:off x="2906" y="1739"/>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0" y="29"/>
                    </a:lnTo>
                    <a:lnTo>
                      <a:pt x="2" y="31"/>
                    </a:lnTo>
                    <a:lnTo>
                      <a:pt x="5" y="31"/>
                    </a:lnTo>
                    <a:lnTo>
                      <a:pt x="7" y="34"/>
                    </a:lnTo>
                    <a:lnTo>
                      <a:pt x="10" y="34"/>
                    </a:lnTo>
                    <a:lnTo>
                      <a:pt x="12" y="34"/>
                    </a:lnTo>
                    <a:lnTo>
                      <a:pt x="12" y="31"/>
                    </a:lnTo>
                    <a:lnTo>
                      <a:pt x="15" y="31"/>
                    </a:lnTo>
                    <a:lnTo>
                      <a:pt x="17" y="31"/>
                    </a:lnTo>
                    <a:lnTo>
                      <a:pt x="17" y="29"/>
                    </a:lnTo>
                    <a:lnTo>
                      <a:pt x="17" y="25"/>
                    </a:lnTo>
                    <a:lnTo>
                      <a:pt x="20" y="23"/>
                    </a:lnTo>
                    <a:lnTo>
                      <a:pt x="20" y="15"/>
                    </a:lnTo>
                    <a:lnTo>
                      <a:pt x="20" y="9"/>
                    </a:lnTo>
                    <a:lnTo>
                      <a:pt x="17" y="6"/>
                    </a:lnTo>
                    <a:lnTo>
                      <a:pt x="17" y="3"/>
                    </a:lnTo>
                    <a:lnTo>
                      <a:pt x="15" y="0"/>
                    </a:lnTo>
                    <a:lnTo>
                      <a:pt x="12" y="0"/>
                    </a:lnTo>
                    <a:lnTo>
                      <a:pt x="10" y="0"/>
                    </a:lnTo>
                    <a:lnTo>
                      <a:pt x="7" y="0"/>
                    </a:lnTo>
                    <a:lnTo>
                      <a:pt x="5" y="0"/>
                    </a:lnTo>
                    <a:lnTo>
                      <a:pt x="2" y="3"/>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33" name="Line 1208"/>
              <p:cNvSpPr>
                <a:spLocks noChangeShapeType="1"/>
              </p:cNvSpPr>
              <p:nvPr/>
            </p:nvSpPr>
            <p:spPr bwMode="auto">
              <a:xfrm>
                <a:off x="2908" y="173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34" name="Freeform 1209"/>
              <p:cNvSpPr>
                <a:spLocks/>
              </p:cNvSpPr>
              <p:nvPr/>
            </p:nvSpPr>
            <p:spPr bwMode="auto">
              <a:xfrm>
                <a:off x="2906" y="1739"/>
                <a:ext cx="17" cy="6"/>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w 68"/>
                  <a:gd name="T47" fmla="*/ 0 h 23"/>
                  <a:gd name="T48" fmla="*/ 0 w 68"/>
                  <a:gd name="T49" fmla="*/ 0 h 23"/>
                  <a:gd name="T50" fmla="*/ 0 w 68"/>
                  <a:gd name="T51" fmla="*/ 0 h 23"/>
                  <a:gd name="T52" fmla="*/ 0 w 68"/>
                  <a:gd name="T53" fmla="*/ 0 h 23"/>
                  <a:gd name="T54" fmla="*/ 0 w 68"/>
                  <a:gd name="T55" fmla="*/ 0 h 23"/>
                  <a:gd name="T56" fmla="*/ 0 w 68"/>
                  <a:gd name="T57" fmla="*/ 0 h 23"/>
                  <a:gd name="T58" fmla="*/ 0 w 68"/>
                  <a:gd name="T59" fmla="*/ 0 h 23"/>
                  <a:gd name="T60" fmla="*/ 0 w 68"/>
                  <a:gd name="T61" fmla="*/ 0 h 23"/>
                  <a:gd name="T62" fmla="*/ 0 w 68"/>
                  <a:gd name="T63" fmla="*/ 0 h 23"/>
                  <a:gd name="T64" fmla="*/ 0 w 6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3">
                    <a:moveTo>
                      <a:pt x="10" y="0"/>
                    </a:moveTo>
                    <a:lnTo>
                      <a:pt x="7" y="0"/>
                    </a:lnTo>
                    <a:lnTo>
                      <a:pt x="5" y="0"/>
                    </a:lnTo>
                    <a:lnTo>
                      <a:pt x="2" y="3"/>
                    </a:lnTo>
                    <a:lnTo>
                      <a:pt x="0" y="6"/>
                    </a:lnTo>
                    <a:lnTo>
                      <a:pt x="0" y="9"/>
                    </a:lnTo>
                    <a:lnTo>
                      <a:pt x="0" y="11"/>
                    </a:lnTo>
                    <a:lnTo>
                      <a:pt x="0" y="15"/>
                    </a:lnTo>
                    <a:lnTo>
                      <a:pt x="0" y="17"/>
                    </a:lnTo>
                    <a:lnTo>
                      <a:pt x="2" y="19"/>
                    </a:lnTo>
                    <a:lnTo>
                      <a:pt x="5" y="19"/>
                    </a:lnTo>
                    <a:lnTo>
                      <a:pt x="7" y="23"/>
                    </a:lnTo>
                    <a:lnTo>
                      <a:pt x="55" y="23"/>
                    </a:lnTo>
                    <a:lnTo>
                      <a:pt x="60" y="23"/>
                    </a:lnTo>
                    <a:lnTo>
                      <a:pt x="63" y="19"/>
                    </a:lnTo>
                    <a:lnTo>
                      <a:pt x="65" y="19"/>
                    </a:lnTo>
                    <a:lnTo>
                      <a:pt x="65" y="17"/>
                    </a:lnTo>
                    <a:lnTo>
                      <a:pt x="68" y="15"/>
                    </a:lnTo>
                    <a:lnTo>
                      <a:pt x="68" y="11"/>
                    </a:lnTo>
                    <a:lnTo>
                      <a:pt x="68" y="9"/>
                    </a:lnTo>
                    <a:lnTo>
                      <a:pt x="68" y="6"/>
                    </a:lnTo>
                    <a:lnTo>
                      <a:pt x="65" y="6"/>
                    </a:lnTo>
                    <a:lnTo>
                      <a:pt x="65" y="3"/>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35" name="Line 1210"/>
              <p:cNvSpPr>
                <a:spLocks noChangeShapeType="1"/>
              </p:cNvSpPr>
              <p:nvPr/>
            </p:nvSpPr>
            <p:spPr bwMode="auto">
              <a:xfrm>
                <a:off x="2918" y="174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36" name="Freeform 1211"/>
              <p:cNvSpPr>
                <a:spLocks/>
              </p:cNvSpPr>
              <p:nvPr/>
            </p:nvSpPr>
            <p:spPr bwMode="auto">
              <a:xfrm>
                <a:off x="2918" y="1734"/>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8"/>
                    </a:lnTo>
                    <a:lnTo>
                      <a:pt x="2" y="40"/>
                    </a:lnTo>
                    <a:lnTo>
                      <a:pt x="2" y="42"/>
                    </a:lnTo>
                    <a:lnTo>
                      <a:pt x="5" y="42"/>
                    </a:lnTo>
                    <a:lnTo>
                      <a:pt x="7" y="42"/>
                    </a:lnTo>
                    <a:lnTo>
                      <a:pt x="7" y="46"/>
                    </a:lnTo>
                    <a:lnTo>
                      <a:pt x="10" y="46"/>
                    </a:lnTo>
                    <a:lnTo>
                      <a:pt x="12" y="46"/>
                    </a:lnTo>
                    <a:lnTo>
                      <a:pt x="15" y="42"/>
                    </a:lnTo>
                    <a:lnTo>
                      <a:pt x="17" y="42"/>
                    </a:lnTo>
                    <a:lnTo>
                      <a:pt x="17" y="40"/>
                    </a:lnTo>
                    <a:lnTo>
                      <a:pt x="20" y="38"/>
                    </a:lnTo>
                    <a:lnTo>
                      <a:pt x="20" y="17"/>
                    </a:lnTo>
                    <a:lnTo>
                      <a:pt x="20" y="9"/>
                    </a:lnTo>
                    <a:lnTo>
                      <a:pt x="20" y="6"/>
                    </a:lnTo>
                    <a:lnTo>
                      <a:pt x="17" y="6"/>
                    </a:lnTo>
                    <a:lnTo>
                      <a:pt x="17" y="4"/>
                    </a:lnTo>
                    <a:lnTo>
                      <a:pt x="15" y="4"/>
                    </a:lnTo>
                    <a:lnTo>
                      <a:pt x="15" y="0"/>
                    </a:lnTo>
                    <a:lnTo>
                      <a:pt x="12" y="0"/>
                    </a:lnTo>
                    <a:lnTo>
                      <a:pt x="10" y="0"/>
                    </a:lnTo>
                    <a:lnTo>
                      <a:pt x="7" y="0"/>
                    </a:lnTo>
                    <a:lnTo>
                      <a:pt x="5" y="4"/>
                    </a:lnTo>
                    <a:lnTo>
                      <a:pt x="2" y="4"/>
                    </a:lnTo>
                    <a:lnTo>
                      <a:pt x="2" y="6"/>
                    </a:lnTo>
                    <a:lnTo>
                      <a:pt x="0" y="6"/>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337" name="Line 1212"/>
              <p:cNvSpPr>
                <a:spLocks noChangeShapeType="1"/>
              </p:cNvSpPr>
              <p:nvPr/>
            </p:nvSpPr>
            <p:spPr bwMode="auto">
              <a:xfrm>
                <a:off x="2920" y="17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38" name="Freeform 1213"/>
              <p:cNvSpPr>
                <a:spLocks/>
              </p:cNvSpPr>
              <p:nvPr/>
            </p:nvSpPr>
            <p:spPr bwMode="auto">
              <a:xfrm>
                <a:off x="2918" y="1734"/>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4"/>
                    </a:lnTo>
                    <a:lnTo>
                      <a:pt x="2" y="4"/>
                    </a:lnTo>
                    <a:lnTo>
                      <a:pt x="2" y="6"/>
                    </a:lnTo>
                    <a:lnTo>
                      <a:pt x="0" y="6"/>
                    </a:lnTo>
                    <a:lnTo>
                      <a:pt x="0" y="9"/>
                    </a:lnTo>
                    <a:lnTo>
                      <a:pt x="0" y="12"/>
                    </a:lnTo>
                    <a:lnTo>
                      <a:pt x="0" y="15"/>
                    </a:lnTo>
                    <a:lnTo>
                      <a:pt x="2" y="17"/>
                    </a:lnTo>
                    <a:lnTo>
                      <a:pt x="2" y="21"/>
                    </a:lnTo>
                    <a:lnTo>
                      <a:pt x="5" y="21"/>
                    </a:lnTo>
                    <a:lnTo>
                      <a:pt x="7" y="23"/>
                    </a:lnTo>
                    <a:lnTo>
                      <a:pt x="38" y="23"/>
                    </a:lnTo>
                    <a:lnTo>
                      <a:pt x="46" y="23"/>
                    </a:lnTo>
                    <a:lnTo>
                      <a:pt x="48" y="21"/>
                    </a:lnTo>
                    <a:lnTo>
                      <a:pt x="51" y="21"/>
                    </a:lnTo>
                    <a:lnTo>
                      <a:pt x="51" y="17"/>
                    </a:lnTo>
                    <a:lnTo>
                      <a:pt x="53" y="15"/>
                    </a:lnTo>
                    <a:lnTo>
                      <a:pt x="53" y="12"/>
                    </a:lnTo>
                    <a:lnTo>
                      <a:pt x="53" y="9"/>
                    </a:lnTo>
                    <a:lnTo>
                      <a:pt x="53" y="6"/>
                    </a:lnTo>
                    <a:lnTo>
                      <a:pt x="51" y="6"/>
                    </a:lnTo>
                    <a:lnTo>
                      <a:pt x="51" y="4"/>
                    </a:lnTo>
                    <a:lnTo>
                      <a:pt x="48" y="4"/>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39" name="Line 1214"/>
              <p:cNvSpPr>
                <a:spLocks noChangeShapeType="1"/>
              </p:cNvSpPr>
              <p:nvPr/>
            </p:nvSpPr>
            <p:spPr bwMode="auto">
              <a:xfrm>
                <a:off x="2926" y="17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40" name="Freeform 1215"/>
              <p:cNvSpPr>
                <a:spLocks/>
              </p:cNvSpPr>
              <p:nvPr/>
            </p:nvSpPr>
            <p:spPr bwMode="auto">
              <a:xfrm>
                <a:off x="2926" y="1728"/>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0" y="38"/>
                    </a:lnTo>
                    <a:lnTo>
                      <a:pt x="3" y="40"/>
                    </a:lnTo>
                    <a:lnTo>
                      <a:pt x="3" y="44"/>
                    </a:lnTo>
                    <a:lnTo>
                      <a:pt x="5" y="44"/>
                    </a:lnTo>
                    <a:lnTo>
                      <a:pt x="5" y="46"/>
                    </a:lnTo>
                    <a:lnTo>
                      <a:pt x="8" y="46"/>
                    </a:lnTo>
                    <a:lnTo>
                      <a:pt x="10" y="46"/>
                    </a:lnTo>
                    <a:lnTo>
                      <a:pt x="13" y="46"/>
                    </a:lnTo>
                    <a:lnTo>
                      <a:pt x="15" y="44"/>
                    </a:lnTo>
                    <a:lnTo>
                      <a:pt x="18" y="44"/>
                    </a:lnTo>
                    <a:lnTo>
                      <a:pt x="18" y="40"/>
                    </a:lnTo>
                    <a:lnTo>
                      <a:pt x="20" y="38"/>
                    </a:lnTo>
                    <a:lnTo>
                      <a:pt x="20" y="17"/>
                    </a:lnTo>
                    <a:lnTo>
                      <a:pt x="20" y="9"/>
                    </a:lnTo>
                    <a:lnTo>
                      <a:pt x="18" y="6"/>
                    </a:lnTo>
                    <a:lnTo>
                      <a:pt x="18" y="4"/>
                    </a:lnTo>
                    <a:lnTo>
                      <a:pt x="15" y="4"/>
                    </a:lnTo>
                    <a:lnTo>
                      <a:pt x="13" y="0"/>
                    </a:lnTo>
                    <a:lnTo>
                      <a:pt x="10" y="0"/>
                    </a:lnTo>
                    <a:lnTo>
                      <a:pt x="8" y="0"/>
                    </a:lnTo>
                    <a:lnTo>
                      <a:pt x="5" y="0"/>
                    </a:lnTo>
                    <a:lnTo>
                      <a:pt x="5" y="4"/>
                    </a:lnTo>
                    <a:lnTo>
                      <a:pt x="3" y="4"/>
                    </a:lnTo>
                    <a:lnTo>
                      <a:pt x="3" y="6"/>
                    </a:lnTo>
                    <a:lnTo>
                      <a:pt x="0" y="9"/>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341" name="Line 1216"/>
              <p:cNvSpPr>
                <a:spLocks noChangeShapeType="1"/>
              </p:cNvSpPr>
              <p:nvPr/>
            </p:nvSpPr>
            <p:spPr bwMode="auto">
              <a:xfrm>
                <a:off x="2928" y="172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42" name="Freeform 1217"/>
              <p:cNvSpPr>
                <a:spLocks/>
              </p:cNvSpPr>
              <p:nvPr/>
            </p:nvSpPr>
            <p:spPr bwMode="auto">
              <a:xfrm>
                <a:off x="2926" y="1728"/>
                <a:ext cx="25" cy="6"/>
              </a:xfrm>
              <a:custGeom>
                <a:avLst/>
                <a:gdLst>
                  <a:gd name="T0" fmla="*/ 0 w 100"/>
                  <a:gd name="T1" fmla="*/ 0 h 23"/>
                  <a:gd name="T2" fmla="*/ 0 w 100"/>
                  <a:gd name="T3" fmla="*/ 0 h 23"/>
                  <a:gd name="T4" fmla="*/ 0 w 100"/>
                  <a:gd name="T5" fmla="*/ 0 h 23"/>
                  <a:gd name="T6" fmla="*/ 0 w 100"/>
                  <a:gd name="T7" fmla="*/ 0 h 23"/>
                  <a:gd name="T8" fmla="*/ 0 w 100"/>
                  <a:gd name="T9" fmla="*/ 0 h 23"/>
                  <a:gd name="T10" fmla="*/ 0 w 100"/>
                  <a:gd name="T11" fmla="*/ 0 h 23"/>
                  <a:gd name="T12" fmla="*/ 0 w 100"/>
                  <a:gd name="T13" fmla="*/ 0 h 23"/>
                  <a:gd name="T14" fmla="*/ 0 w 100"/>
                  <a:gd name="T15" fmla="*/ 0 h 23"/>
                  <a:gd name="T16" fmla="*/ 0 w 100"/>
                  <a:gd name="T17" fmla="*/ 0 h 23"/>
                  <a:gd name="T18" fmla="*/ 0 w 100"/>
                  <a:gd name="T19" fmla="*/ 0 h 23"/>
                  <a:gd name="T20" fmla="*/ 0 w 100"/>
                  <a:gd name="T21" fmla="*/ 0 h 23"/>
                  <a:gd name="T22" fmla="*/ 0 w 100"/>
                  <a:gd name="T23" fmla="*/ 0 h 23"/>
                  <a:gd name="T24" fmla="*/ 0 w 100"/>
                  <a:gd name="T25" fmla="*/ 0 h 23"/>
                  <a:gd name="T26" fmla="*/ 0 w 100"/>
                  <a:gd name="T27" fmla="*/ 0 h 23"/>
                  <a:gd name="T28" fmla="*/ 0 w 100"/>
                  <a:gd name="T29" fmla="*/ 0 h 23"/>
                  <a:gd name="T30" fmla="*/ 0 w 100"/>
                  <a:gd name="T31" fmla="*/ 0 h 23"/>
                  <a:gd name="T32" fmla="*/ 0 w 100"/>
                  <a:gd name="T33" fmla="*/ 0 h 23"/>
                  <a:gd name="T34" fmla="*/ 0 w 100"/>
                  <a:gd name="T35" fmla="*/ 0 h 23"/>
                  <a:gd name="T36" fmla="*/ 0 w 100"/>
                  <a:gd name="T37" fmla="*/ 0 h 23"/>
                  <a:gd name="T38" fmla="*/ 0 w 100"/>
                  <a:gd name="T39" fmla="*/ 0 h 23"/>
                  <a:gd name="T40" fmla="*/ 0 w 100"/>
                  <a:gd name="T41" fmla="*/ 0 h 23"/>
                  <a:gd name="T42" fmla="*/ 0 w 100"/>
                  <a:gd name="T43" fmla="*/ 0 h 23"/>
                  <a:gd name="T44" fmla="*/ 0 w 100"/>
                  <a:gd name="T45" fmla="*/ 0 h 23"/>
                  <a:gd name="T46" fmla="*/ 0 w 100"/>
                  <a:gd name="T47" fmla="*/ 0 h 23"/>
                  <a:gd name="T48" fmla="*/ 0 w 100"/>
                  <a:gd name="T49" fmla="*/ 0 h 23"/>
                  <a:gd name="T50" fmla="*/ 0 w 100"/>
                  <a:gd name="T51" fmla="*/ 0 h 23"/>
                  <a:gd name="T52" fmla="*/ 0 w 100"/>
                  <a:gd name="T53" fmla="*/ 0 h 23"/>
                  <a:gd name="T54" fmla="*/ 0 w 100"/>
                  <a:gd name="T55" fmla="*/ 0 h 23"/>
                  <a:gd name="T56" fmla="*/ 0 w 100"/>
                  <a:gd name="T57" fmla="*/ 0 h 23"/>
                  <a:gd name="T58" fmla="*/ 0 w 100"/>
                  <a:gd name="T59" fmla="*/ 0 h 23"/>
                  <a:gd name="T60" fmla="*/ 0 w 100"/>
                  <a:gd name="T61" fmla="*/ 0 h 23"/>
                  <a:gd name="T62" fmla="*/ 0 w 100"/>
                  <a:gd name="T63" fmla="*/ 0 h 23"/>
                  <a:gd name="T64" fmla="*/ 0 w 100"/>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23">
                    <a:moveTo>
                      <a:pt x="10" y="0"/>
                    </a:moveTo>
                    <a:lnTo>
                      <a:pt x="8" y="0"/>
                    </a:lnTo>
                    <a:lnTo>
                      <a:pt x="5" y="0"/>
                    </a:lnTo>
                    <a:lnTo>
                      <a:pt x="5" y="4"/>
                    </a:lnTo>
                    <a:lnTo>
                      <a:pt x="3" y="4"/>
                    </a:lnTo>
                    <a:lnTo>
                      <a:pt x="3" y="6"/>
                    </a:lnTo>
                    <a:lnTo>
                      <a:pt x="0" y="9"/>
                    </a:lnTo>
                    <a:lnTo>
                      <a:pt x="0" y="12"/>
                    </a:lnTo>
                    <a:lnTo>
                      <a:pt x="0" y="15"/>
                    </a:lnTo>
                    <a:lnTo>
                      <a:pt x="0" y="17"/>
                    </a:lnTo>
                    <a:lnTo>
                      <a:pt x="3" y="17"/>
                    </a:lnTo>
                    <a:lnTo>
                      <a:pt x="3" y="21"/>
                    </a:lnTo>
                    <a:lnTo>
                      <a:pt x="5" y="21"/>
                    </a:lnTo>
                    <a:lnTo>
                      <a:pt x="5" y="23"/>
                    </a:lnTo>
                    <a:lnTo>
                      <a:pt x="8" y="23"/>
                    </a:lnTo>
                    <a:lnTo>
                      <a:pt x="88" y="23"/>
                    </a:lnTo>
                    <a:lnTo>
                      <a:pt x="93" y="23"/>
                    </a:lnTo>
                    <a:lnTo>
                      <a:pt x="96" y="23"/>
                    </a:lnTo>
                    <a:lnTo>
                      <a:pt x="96" y="21"/>
                    </a:lnTo>
                    <a:lnTo>
                      <a:pt x="98" y="21"/>
                    </a:lnTo>
                    <a:lnTo>
                      <a:pt x="98" y="17"/>
                    </a:lnTo>
                    <a:lnTo>
                      <a:pt x="100" y="17"/>
                    </a:lnTo>
                    <a:lnTo>
                      <a:pt x="100" y="15"/>
                    </a:lnTo>
                    <a:lnTo>
                      <a:pt x="100" y="12"/>
                    </a:lnTo>
                    <a:lnTo>
                      <a:pt x="100" y="9"/>
                    </a:lnTo>
                    <a:lnTo>
                      <a:pt x="98" y="6"/>
                    </a:lnTo>
                    <a:lnTo>
                      <a:pt x="98" y="4"/>
                    </a:lnTo>
                    <a:lnTo>
                      <a:pt x="96" y="4"/>
                    </a:lnTo>
                    <a:lnTo>
                      <a:pt x="96" y="0"/>
                    </a:lnTo>
                    <a:lnTo>
                      <a:pt x="9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43" name="Line 1218"/>
              <p:cNvSpPr>
                <a:spLocks noChangeShapeType="1"/>
              </p:cNvSpPr>
              <p:nvPr/>
            </p:nvSpPr>
            <p:spPr bwMode="auto">
              <a:xfrm>
                <a:off x="2946" y="173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44" name="Freeform 1219"/>
              <p:cNvSpPr>
                <a:spLocks/>
              </p:cNvSpPr>
              <p:nvPr/>
            </p:nvSpPr>
            <p:spPr bwMode="auto">
              <a:xfrm>
                <a:off x="2946" y="1722"/>
                <a:ext cx="5" cy="12"/>
              </a:xfrm>
              <a:custGeom>
                <a:avLst/>
                <a:gdLst>
                  <a:gd name="T0" fmla="*/ 0 w 19"/>
                  <a:gd name="T1" fmla="*/ 0 h 44"/>
                  <a:gd name="T2" fmla="*/ 0 w 19"/>
                  <a:gd name="T3" fmla="*/ 0 h 44"/>
                  <a:gd name="T4" fmla="*/ 0 w 19"/>
                  <a:gd name="T5" fmla="*/ 0 h 44"/>
                  <a:gd name="T6" fmla="*/ 0 w 19"/>
                  <a:gd name="T7" fmla="*/ 0 h 44"/>
                  <a:gd name="T8" fmla="*/ 0 w 19"/>
                  <a:gd name="T9" fmla="*/ 0 h 44"/>
                  <a:gd name="T10" fmla="*/ 0 w 19"/>
                  <a:gd name="T11" fmla="*/ 0 h 44"/>
                  <a:gd name="T12" fmla="*/ 0 w 19"/>
                  <a:gd name="T13" fmla="*/ 0 h 44"/>
                  <a:gd name="T14" fmla="*/ 0 w 19"/>
                  <a:gd name="T15" fmla="*/ 0 h 44"/>
                  <a:gd name="T16" fmla="*/ 0 w 19"/>
                  <a:gd name="T17" fmla="*/ 0 h 44"/>
                  <a:gd name="T18" fmla="*/ 0 w 19"/>
                  <a:gd name="T19" fmla="*/ 0 h 44"/>
                  <a:gd name="T20" fmla="*/ 0 w 19"/>
                  <a:gd name="T21" fmla="*/ 0 h 44"/>
                  <a:gd name="T22" fmla="*/ 0 w 19"/>
                  <a:gd name="T23" fmla="*/ 0 h 44"/>
                  <a:gd name="T24" fmla="*/ 0 w 19"/>
                  <a:gd name="T25" fmla="*/ 0 h 44"/>
                  <a:gd name="T26" fmla="*/ 0 w 19"/>
                  <a:gd name="T27" fmla="*/ 0 h 44"/>
                  <a:gd name="T28" fmla="*/ 0 w 19"/>
                  <a:gd name="T29" fmla="*/ 0 h 44"/>
                  <a:gd name="T30" fmla="*/ 0 w 19"/>
                  <a:gd name="T31" fmla="*/ 0 h 44"/>
                  <a:gd name="T32" fmla="*/ 0 w 19"/>
                  <a:gd name="T33" fmla="*/ 0 h 44"/>
                  <a:gd name="T34" fmla="*/ 0 w 19"/>
                  <a:gd name="T35" fmla="*/ 0 h 44"/>
                  <a:gd name="T36" fmla="*/ 0 w 19"/>
                  <a:gd name="T37" fmla="*/ 0 h 44"/>
                  <a:gd name="T38" fmla="*/ 0 w 19"/>
                  <a:gd name="T39" fmla="*/ 0 h 44"/>
                  <a:gd name="T40" fmla="*/ 0 w 19"/>
                  <a:gd name="T41" fmla="*/ 0 h 44"/>
                  <a:gd name="T42" fmla="*/ 0 w 19"/>
                  <a:gd name="T43" fmla="*/ 0 h 44"/>
                  <a:gd name="T44" fmla="*/ 0 w 19"/>
                  <a:gd name="T45" fmla="*/ 0 h 44"/>
                  <a:gd name="T46" fmla="*/ 0 w 19"/>
                  <a:gd name="T47" fmla="*/ 0 h 44"/>
                  <a:gd name="T48" fmla="*/ 0 w 19"/>
                  <a:gd name="T49" fmla="*/ 0 h 44"/>
                  <a:gd name="T50" fmla="*/ 0 w 19"/>
                  <a:gd name="T51" fmla="*/ 0 h 44"/>
                  <a:gd name="T52" fmla="*/ 0 w 19"/>
                  <a:gd name="T53" fmla="*/ 0 h 44"/>
                  <a:gd name="T54" fmla="*/ 0 w 19"/>
                  <a:gd name="T55" fmla="*/ 0 h 44"/>
                  <a:gd name="T56" fmla="*/ 0 w 19"/>
                  <a:gd name="T57" fmla="*/ 0 h 44"/>
                  <a:gd name="T58" fmla="*/ 0 w 19"/>
                  <a:gd name="T59" fmla="*/ 0 h 44"/>
                  <a:gd name="T60" fmla="*/ 0 w 19"/>
                  <a:gd name="T61" fmla="*/ 0 h 44"/>
                  <a:gd name="T62" fmla="*/ 0 w 19"/>
                  <a:gd name="T63" fmla="*/ 0 h 44"/>
                  <a:gd name="T64" fmla="*/ 0 w 19"/>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4">
                    <a:moveTo>
                      <a:pt x="0" y="33"/>
                    </a:moveTo>
                    <a:lnTo>
                      <a:pt x="0" y="36"/>
                    </a:lnTo>
                    <a:lnTo>
                      <a:pt x="0" y="38"/>
                    </a:lnTo>
                    <a:lnTo>
                      <a:pt x="2" y="38"/>
                    </a:lnTo>
                    <a:lnTo>
                      <a:pt x="2" y="42"/>
                    </a:lnTo>
                    <a:lnTo>
                      <a:pt x="5" y="42"/>
                    </a:lnTo>
                    <a:lnTo>
                      <a:pt x="7" y="44"/>
                    </a:lnTo>
                    <a:lnTo>
                      <a:pt x="10" y="44"/>
                    </a:lnTo>
                    <a:lnTo>
                      <a:pt x="12" y="44"/>
                    </a:lnTo>
                    <a:lnTo>
                      <a:pt x="15" y="44"/>
                    </a:lnTo>
                    <a:lnTo>
                      <a:pt x="15" y="42"/>
                    </a:lnTo>
                    <a:lnTo>
                      <a:pt x="17" y="42"/>
                    </a:lnTo>
                    <a:lnTo>
                      <a:pt x="17" y="38"/>
                    </a:lnTo>
                    <a:lnTo>
                      <a:pt x="19" y="38"/>
                    </a:lnTo>
                    <a:lnTo>
                      <a:pt x="19" y="36"/>
                    </a:lnTo>
                    <a:lnTo>
                      <a:pt x="19" y="16"/>
                    </a:lnTo>
                    <a:lnTo>
                      <a:pt x="19" y="8"/>
                    </a:lnTo>
                    <a:lnTo>
                      <a:pt x="17" y="5"/>
                    </a:lnTo>
                    <a:lnTo>
                      <a:pt x="17" y="2"/>
                    </a:lnTo>
                    <a:lnTo>
                      <a:pt x="15" y="2"/>
                    </a:lnTo>
                    <a:lnTo>
                      <a:pt x="15" y="0"/>
                    </a:lnTo>
                    <a:lnTo>
                      <a:pt x="12" y="0"/>
                    </a:lnTo>
                    <a:lnTo>
                      <a:pt x="10" y="0"/>
                    </a:lnTo>
                    <a:lnTo>
                      <a:pt x="7" y="0"/>
                    </a:lnTo>
                    <a:lnTo>
                      <a:pt x="5" y="2"/>
                    </a:lnTo>
                    <a:lnTo>
                      <a:pt x="2" y="2"/>
                    </a:lnTo>
                    <a:lnTo>
                      <a:pt x="2" y="5"/>
                    </a:lnTo>
                    <a:lnTo>
                      <a:pt x="0" y="8"/>
                    </a:lnTo>
                    <a:lnTo>
                      <a:pt x="0" y="13"/>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345" name="Line 1220"/>
              <p:cNvSpPr>
                <a:spLocks noChangeShapeType="1"/>
              </p:cNvSpPr>
              <p:nvPr/>
            </p:nvSpPr>
            <p:spPr bwMode="auto">
              <a:xfrm>
                <a:off x="2949" y="172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46" name="Freeform 1221"/>
              <p:cNvSpPr>
                <a:spLocks/>
              </p:cNvSpPr>
              <p:nvPr/>
            </p:nvSpPr>
            <p:spPr bwMode="auto">
              <a:xfrm>
                <a:off x="2946" y="1722"/>
                <a:ext cx="14" cy="6"/>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1">
                    <a:moveTo>
                      <a:pt x="10" y="0"/>
                    </a:moveTo>
                    <a:lnTo>
                      <a:pt x="7" y="0"/>
                    </a:lnTo>
                    <a:lnTo>
                      <a:pt x="5" y="2"/>
                    </a:lnTo>
                    <a:lnTo>
                      <a:pt x="2" y="2"/>
                    </a:lnTo>
                    <a:lnTo>
                      <a:pt x="2" y="5"/>
                    </a:lnTo>
                    <a:lnTo>
                      <a:pt x="0" y="8"/>
                    </a:lnTo>
                    <a:lnTo>
                      <a:pt x="0" y="10"/>
                    </a:lnTo>
                    <a:lnTo>
                      <a:pt x="0" y="13"/>
                    </a:lnTo>
                    <a:lnTo>
                      <a:pt x="0" y="16"/>
                    </a:lnTo>
                    <a:lnTo>
                      <a:pt x="2" y="16"/>
                    </a:lnTo>
                    <a:lnTo>
                      <a:pt x="2" y="19"/>
                    </a:lnTo>
                    <a:lnTo>
                      <a:pt x="5" y="21"/>
                    </a:lnTo>
                    <a:lnTo>
                      <a:pt x="7" y="21"/>
                    </a:lnTo>
                    <a:lnTo>
                      <a:pt x="38" y="21"/>
                    </a:lnTo>
                    <a:lnTo>
                      <a:pt x="45" y="21"/>
                    </a:lnTo>
                    <a:lnTo>
                      <a:pt x="48" y="21"/>
                    </a:lnTo>
                    <a:lnTo>
                      <a:pt x="50" y="19"/>
                    </a:lnTo>
                    <a:lnTo>
                      <a:pt x="50" y="16"/>
                    </a:lnTo>
                    <a:lnTo>
                      <a:pt x="53" y="16"/>
                    </a:lnTo>
                    <a:lnTo>
                      <a:pt x="53" y="13"/>
                    </a:lnTo>
                    <a:lnTo>
                      <a:pt x="53" y="10"/>
                    </a:lnTo>
                    <a:lnTo>
                      <a:pt x="53" y="8"/>
                    </a:lnTo>
                    <a:lnTo>
                      <a:pt x="50" y="5"/>
                    </a:lnTo>
                    <a:lnTo>
                      <a:pt x="50" y="2"/>
                    </a:lnTo>
                    <a:lnTo>
                      <a:pt x="48" y="2"/>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47" name="Line 1222"/>
              <p:cNvSpPr>
                <a:spLocks noChangeShapeType="1"/>
              </p:cNvSpPr>
              <p:nvPr/>
            </p:nvSpPr>
            <p:spPr bwMode="auto">
              <a:xfrm>
                <a:off x="2954" y="172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48" name="Freeform 1223"/>
              <p:cNvSpPr>
                <a:spLocks/>
              </p:cNvSpPr>
              <p:nvPr/>
            </p:nvSpPr>
            <p:spPr bwMode="auto">
              <a:xfrm>
                <a:off x="2954" y="1717"/>
                <a:ext cx="6"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3"/>
                    </a:moveTo>
                    <a:lnTo>
                      <a:pt x="0" y="36"/>
                    </a:lnTo>
                    <a:lnTo>
                      <a:pt x="0" y="39"/>
                    </a:lnTo>
                    <a:lnTo>
                      <a:pt x="2" y="39"/>
                    </a:lnTo>
                    <a:lnTo>
                      <a:pt x="2" y="42"/>
                    </a:lnTo>
                    <a:lnTo>
                      <a:pt x="5" y="44"/>
                    </a:lnTo>
                    <a:lnTo>
                      <a:pt x="7" y="44"/>
                    </a:lnTo>
                    <a:lnTo>
                      <a:pt x="10" y="44"/>
                    </a:lnTo>
                    <a:lnTo>
                      <a:pt x="12" y="44"/>
                    </a:lnTo>
                    <a:lnTo>
                      <a:pt x="15" y="44"/>
                    </a:lnTo>
                    <a:lnTo>
                      <a:pt x="17" y="42"/>
                    </a:lnTo>
                    <a:lnTo>
                      <a:pt x="17" y="39"/>
                    </a:lnTo>
                    <a:lnTo>
                      <a:pt x="20" y="39"/>
                    </a:lnTo>
                    <a:lnTo>
                      <a:pt x="20" y="36"/>
                    </a:lnTo>
                    <a:lnTo>
                      <a:pt x="20" y="17"/>
                    </a:lnTo>
                    <a:lnTo>
                      <a:pt x="20" y="11"/>
                    </a:lnTo>
                    <a:lnTo>
                      <a:pt x="20" y="8"/>
                    </a:lnTo>
                    <a:lnTo>
                      <a:pt x="17" y="6"/>
                    </a:lnTo>
                    <a:lnTo>
                      <a:pt x="15" y="2"/>
                    </a:lnTo>
                    <a:lnTo>
                      <a:pt x="12" y="2"/>
                    </a:lnTo>
                    <a:lnTo>
                      <a:pt x="12" y="0"/>
                    </a:lnTo>
                    <a:lnTo>
                      <a:pt x="10" y="0"/>
                    </a:lnTo>
                    <a:lnTo>
                      <a:pt x="7" y="0"/>
                    </a:lnTo>
                    <a:lnTo>
                      <a:pt x="5" y="2"/>
                    </a:lnTo>
                    <a:lnTo>
                      <a:pt x="2" y="6"/>
                    </a:lnTo>
                    <a:lnTo>
                      <a:pt x="0"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349" name="Line 1224"/>
              <p:cNvSpPr>
                <a:spLocks noChangeShapeType="1"/>
              </p:cNvSpPr>
              <p:nvPr/>
            </p:nvSpPr>
            <p:spPr bwMode="auto">
              <a:xfrm>
                <a:off x="2957" y="17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50" name="Freeform 1225"/>
              <p:cNvSpPr>
                <a:spLocks/>
              </p:cNvSpPr>
              <p:nvPr/>
            </p:nvSpPr>
            <p:spPr bwMode="auto">
              <a:xfrm>
                <a:off x="2954" y="1717"/>
                <a:ext cx="9" cy="5"/>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2"/>
                    </a:lnTo>
                    <a:lnTo>
                      <a:pt x="2" y="6"/>
                    </a:lnTo>
                    <a:lnTo>
                      <a:pt x="0" y="8"/>
                    </a:lnTo>
                    <a:lnTo>
                      <a:pt x="0" y="11"/>
                    </a:lnTo>
                    <a:lnTo>
                      <a:pt x="0" y="14"/>
                    </a:lnTo>
                    <a:lnTo>
                      <a:pt x="0" y="17"/>
                    </a:lnTo>
                    <a:lnTo>
                      <a:pt x="2" y="19"/>
                    </a:lnTo>
                    <a:lnTo>
                      <a:pt x="5" y="23"/>
                    </a:lnTo>
                    <a:lnTo>
                      <a:pt x="7" y="23"/>
                    </a:lnTo>
                    <a:lnTo>
                      <a:pt x="22" y="23"/>
                    </a:lnTo>
                    <a:lnTo>
                      <a:pt x="27" y="23"/>
                    </a:lnTo>
                    <a:lnTo>
                      <a:pt x="30" y="23"/>
                    </a:lnTo>
                    <a:lnTo>
                      <a:pt x="32" y="23"/>
                    </a:lnTo>
                    <a:lnTo>
                      <a:pt x="32" y="19"/>
                    </a:lnTo>
                    <a:lnTo>
                      <a:pt x="35" y="19"/>
                    </a:lnTo>
                    <a:lnTo>
                      <a:pt x="35" y="17"/>
                    </a:lnTo>
                    <a:lnTo>
                      <a:pt x="35" y="14"/>
                    </a:lnTo>
                    <a:lnTo>
                      <a:pt x="35" y="11"/>
                    </a:lnTo>
                    <a:lnTo>
                      <a:pt x="35" y="8"/>
                    </a:lnTo>
                    <a:lnTo>
                      <a:pt x="35" y="6"/>
                    </a:lnTo>
                    <a:lnTo>
                      <a:pt x="32" y="6"/>
                    </a:lnTo>
                    <a:lnTo>
                      <a:pt x="32" y="2"/>
                    </a:lnTo>
                    <a:lnTo>
                      <a:pt x="30"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51" name="Line 1226"/>
              <p:cNvSpPr>
                <a:spLocks noChangeShapeType="1"/>
              </p:cNvSpPr>
              <p:nvPr/>
            </p:nvSpPr>
            <p:spPr bwMode="auto">
              <a:xfrm>
                <a:off x="2958" y="172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52" name="Freeform 1227"/>
              <p:cNvSpPr>
                <a:spLocks/>
              </p:cNvSpPr>
              <p:nvPr/>
            </p:nvSpPr>
            <p:spPr bwMode="auto">
              <a:xfrm>
                <a:off x="2958" y="1711"/>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7"/>
                    </a:lnTo>
                    <a:lnTo>
                      <a:pt x="2" y="40"/>
                    </a:lnTo>
                    <a:lnTo>
                      <a:pt x="2" y="42"/>
                    </a:lnTo>
                    <a:lnTo>
                      <a:pt x="5" y="42"/>
                    </a:lnTo>
                    <a:lnTo>
                      <a:pt x="5" y="46"/>
                    </a:lnTo>
                    <a:lnTo>
                      <a:pt x="7" y="46"/>
                    </a:lnTo>
                    <a:lnTo>
                      <a:pt x="10" y="46"/>
                    </a:lnTo>
                    <a:lnTo>
                      <a:pt x="12" y="46"/>
                    </a:lnTo>
                    <a:lnTo>
                      <a:pt x="15" y="46"/>
                    </a:lnTo>
                    <a:lnTo>
                      <a:pt x="17" y="46"/>
                    </a:lnTo>
                    <a:lnTo>
                      <a:pt x="17" y="42"/>
                    </a:lnTo>
                    <a:lnTo>
                      <a:pt x="20" y="42"/>
                    </a:lnTo>
                    <a:lnTo>
                      <a:pt x="20" y="40"/>
                    </a:lnTo>
                    <a:lnTo>
                      <a:pt x="20" y="37"/>
                    </a:lnTo>
                    <a:lnTo>
                      <a:pt x="20" y="17"/>
                    </a:lnTo>
                    <a:lnTo>
                      <a:pt x="20" y="11"/>
                    </a:lnTo>
                    <a:lnTo>
                      <a:pt x="20" y="8"/>
                    </a:lnTo>
                    <a:lnTo>
                      <a:pt x="20" y="6"/>
                    </a:lnTo>
                    <a:lnTo>
                      <a:pt x="17" y="6"/>
                    </a:lnTo>
                    <a:lnTo>
                      <a:pt x="17" y="2"/>
                    </a:lnTo>
                    <a:lnTo>
                      <a:pt x="15" y="2"/>
                    </a:lnTo>
                    <a:lnTo>
                      <a:pt x="12" y="2"/>
                    </a:lnTo>
                    <a:lnTo>
                      <a:pt x="10" y="0"/>
                    </a:lnTo>
                    <a:lnTo>
                      <a:pt x="10" y="2"/>
                    </a:lnTo>
                    <a:lnTo>
                      <a:pt x="7" y="2"/>
                    </a:lnTo>
                    <a:lnTo>
                      <a:pt x="5" y="2"/>
                    </a:lnTo>
                    <a:lnTo>
                      <a:pt x="5" y="6"/>
                    </a:lnTo>
                    <a:lnTo>
                      <a:pt x="2" y="6"/>
                    </a:lnTo>
                    <a:lnTo>
                      <a:pt x="2" y="8"/>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353" name="Line 1228"/>
              <p:cNvSpPr>
                <a:spLocks noChangeShapeType="1"/>
              </p:cNvSpPr>
              <p:nvPr/>
            </p:nvSpPr>
            <p:spPr bwMode="auto">
              <a:xfrm>
                <a:off x="2961" y="17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54" name="Freeform 1229"/>
              <p:cNvSpPr>
                <a:spLocks/>
              </p:cNvSpPr>
              <p:nvPr/>
            </p:nvSpPr>
            <p:spPr bwMode="auto">
              <a:xfrm>
                <a:off x="2958" y="1711"/>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10" y="2"/>
                    </a:lnTo>
                    <a:lnTo>
                      <a:pt x="7" y="2"/>
                    </a:lnTo>
                    <a:lnTo>
                      <a:pt x="5" y="2"/>
                    </a:lnTo>
                    <a:lnTo>
                      <a:pt x="5" y="6"/>
                    </a:lnTo>
                    <a:lnTo>
                      <a:pt x="2" y="6"/>
                    </a:lnTo>
                    <a:lnTo>
                      <a:pt x="2" y="8"/>
                    </a:lnTo>
                    <a:lnTo>
                      <a:pt x="0" y="11"/>
                    </a:lnTo>
                    <a:lnTo>
                      <a:pt x="0" y="14"/>
                    </a:lnTo>
                    <a:lnTo>
                      <a:pt x="2" y="17"/>
                    </a:lnTo>
                    <a:lnTo>
                      <a:pt x="2" y="19"/>
                    </a:lnTo>
                    <a:lnTo>
                      <a:pt x="5" y="19"/>
                    </a:lnTo>
                    <a:lnTo>
                      <a:pt x="5" y="23"/>
                    </a:lnTo>
                    <a:lnTo>
                      <a:pt x="7" y="23"/>
                    </a:lnTo>
                    <a:lnTo>
                      <a:pt x="10" y="23"/>
                    </a:lnTo>
                    <a:lnTo>
                      <a:pt x="40" y="23"/>
                    </a:lnTo>
                    <a:lnTo>
                      <a:pt x="45" y="23"/>
                    </a:lnTo>
                    <a:lnTo>
                      <a:pt x="48" y="23"/>
                    </a:lnTo>
                    <a:lnTo>
                      <a:pt x="50" y="19"/>
                    </a:lnTo>
                    <a:lnTo>
                      <a:pt x="53" y="19"/>
                    </a:lnTo>
                    <a:lnTo>
                      <a:pt x="53" y="17"/>
                    </a:lnTo>
                    <a:lnTo>
                      <a:pt x="53" y="14"/>
                    </a:lnTo>
                    <a:lnTo>
                      <a:pt x="53" y="11"/>
                    </a:lnTo>
                    <a:lnTo>
                      <a:pt x="53" y="8"/>
                    </a:lnTo>
                    <a:lnTo>
                      <a:pt x="53" y="6"/>
                    </a:lnTo>
                    <a:lnTo>
                      <a:pt x="50" y="6"/>
                    </a:lnTo>
                    <a:lnTo>
                      <a:pt x="48" y="2"/>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55" name="Line 1230"/>
              <p:cNvSpPr>
                <a:spLocks noChangeShapeType="1"/>
              </p:cNvSpPr>
              <p:nvPr/>
            </p:nvSpPr>
            <p:spPr bwMode="auto">
              <a:xfrm>
                <a:off x="2966" y="17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56" name="Freeform 1231"/>
              <p:cNvSpPr>
                <a:spLocks/>
              </p:cNvSpPr>
              <p:nvPr/>
            </p:nvSpPr>
            <p:spPr bwMode="auto">
              <a:xfrm>
                <a:off x="2966" y="1709"/>
                <a:ext cx="5"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w 20"/>
                  <a:gd name="T15" fmla="*/ 0 h 32"/>
                  <a:gd name="T16" fmla="*/ 0 w 20"/>
                  <a:gd name="T17" fmla="*/ 0 h 32"/>
                  <a:gd name="T18" fmla="*/ 0 w 20"/>
                  <a:gd name="T19" fmla="*/ 0 h 32"/>
                  <a:gd name="T20" fmla="*/ 0 w 20"/>
                  <a:gd name="T21" fmla="*/ 0 h 32"/>
                  <a:gd name="T22" fmla="*/ 0 w 20"/>
                  <a:gd name="T23" fmla="*/ 0 h 32"/>
                  <a:gd name="T24" fmla="*/ 0 w 20"/>
                  <a:gd name="T25" fmla="*/ 0 h 32"/>
                  <a:gd name="T26" fmla="*/ 0 w 20"/>
                  <a:gd name="T27" fmla="*/ 0 h 32"/>
                  <a:gd name="T28" fmla="*/ 0 w 20"/>
                  <a:gd name="T29" fmla="*/ 0 h 32"/>
                  <a:gd name="T30" fmla="*/ 0 w 20"/>
                  <a:gd name="T31" fmla="*/ 0 h 32"/>
                  <a:gd name="T32" fmla="*/ 0 w 20"/>
                  <a:gd name="T33" fmla="*/ 0 h 32"/>
                  <a:gd name="T34" fmla="*/ 0 w 20"/>
                  <a:gd name="T35" fmla="*/ 0 h 32"/>
                  <a:gd name="T36" fmla="*/ 0 w 20"/>
                  <a:gd name="T37" fmla="*/ 0 h 32"/>
                  <a:gd name="T38" fmla="*/ 0 w 20"/>
                  <a:gd name="T39" fmla="*/ 0 h 32"/>
                  <a:gd name="T40" fmla="*/ 0 w 20"/>
                  <a:gd name="T41" fmla="*/ 0 h 32"/>
                  <a:gd name="T42" fmla="*/ 0 w 20"/>
                  <a:gd name="T43" fmla="*/ 0 h 32"/>
                  <a:gd name="T44" fmla="*/ 0 w 20"/>
                  <a:gd name="T45" fmla="*/ 0 h 32"/>
                  <a:gd name="T46" fmla="*/ 0 w 20"/>
                  <a:gd name="T47" fmla="*/ 0 h 32"/>
                  <a:gd name="T48" fmla="*/ 0 w 20"/>
                  <a:gd name="T49" fmla="*/ 0 h 32"/>
                  <a:gd name="T50" fmla="*/ 0 w 20"/>
                  <a:gd name="T51" fmla="*/ 0 h 32"/>
                  <a:gd name="T52" fmla="*/ 0 w 20"/>
                  <a:gd name="T53" fmla="*/ 0 h 32"/>
                  <a:gd name="T54" fmla="*/ 0 w 20"/>
                  <a:gd name="T55" fmla="*/ 0 h 32"/>
                  <a:gd name="T56" fmla="*/ 0 w 20"/>
                  <a:gd name="T57" fmla="*/ 0 h 32"/>
                  <a:gd name="T58" fmla="*/ 0 w 20"/>
                  <a:gd name="T59" fmla="*/ 0 h 32"/>
                  <a:gd name="T60" fmla="*/ 0 w 20"/>
                  <a:gd name="T61" fmla="*/ 0 h 32"/>
                  <a:gd name="T62" fmla="*/ 0 w 20"/>
                  <a:gd name="T63" fmla="*/ 0 h 32"/>
                  <a:gd name="T64" fmla="*/ 0 w 20"/>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2">
                    <a:moveTo>
                      <a:pt x="0" y="20"/>
                    </a:moveTo>
                    <a:lnTo>
                      <a:pt x="0" y="23"/>
                    </a:lnTo>
                    <a:lnTo>
                      <a:pt x="3" y="26"/>
                    </a:lnTo>
                    <a:lnTo>
                      <a:pt x="3" y="28"/>
                    </a:lnTo>
                    <a:lnTo>
                      <a:pt x="5" y="32"/>
                    </a:lnTo>
                    <a:lnTo>
                      <a:pt x="7" y="32"/>
                    </a:lnTo>
                    <a:lnTo>
                      <a:pt x="10" y="32"/>
                    </a:lnTo>
                    <a:lnTo>
                      <a:pt x="12" y="32"/>
                    </a:lnTo>
                    <a:lnTo>
                      <a:pt x="15" y="32"/>
                    </a:lnTo>
                    <a:lnTo>
                      <a:pt x="17" y="28"/>
                    </a:lnTo>
                    <a:lnTo>
                      <a:pt x="20" y="28"/>
                    </a:lnTo>
                    <a:lnTo>
                      <a:pt x="20" y="26"/>
                    </a:lnTo>
                    <a:lnTo>
                      <a:pt x="20" y="23"/>
                    </a:lnTo>
                    <a:lnTo>
                      <a:pt x="20" y="15"/>
                    </a:lnTo>
                    <a:lnTo>
                      <a:pt x="20" y="9"/>
                    </a:lnTo>
                    <a:lnTo>
                      <a:pt x="20" y="6"/>
                    </a:lnTo>
                    <a:lnTo>
                      <a:pt x="20" y="3"/>
                    </a:lnTo>
                    <a:lnTo>
                      <a:pt x="17" y="3"/>
                    </a:lnTo>
                    <a:lnTo>
                      <a:pt x="15" y="0"/>
                    </a:lnTo>
                    <a:lnTo>
                      <a:pt x="12" y="0"/>
                    </a:lnTo>
                    <a:lnTo>
                      <a:pt x="10" y="0"/>
                    </a:lnTo>
                    <a:lnTo>
                      <a:pt x="7" y="0"/>
                    </a:lnTo>
                    <a:lnTo>
                      <a:pt x="5" y="0"/>
                    </a:lnTo>
                    <a:lnTo>
                      <a:pt x="3" y="3"/>
                    </a:lnTo>
                    <a:lnTo>
                      <a:pt x="3" y="6"/>
                    </a:lnTo>
                    <a:lnTo>
                      <a:pt x="0" y="11"/>
                    </a:lnTo>
                    <a:lnTo>
                      <a:pt x="0" y="20"/>
                    </a:lnTo>
                    <a:close/>
                  </a:path>
                </a:pathLst>
              </a:custGeom>
              <a:solidFill>
                <a:srgbClr val="000000"/>
              </a:solidFill>
              <a:ln w="6350">
                <a:solidFill>
                  <a:srgbClr val="000000"/>
                </a:solidFill>
                <a:prstDash val="solid"/>
                <a:round/>
                <a:headEnd/>
                <a:tailEnd/>
              </a:ln>
            </p:spPr>
            <p:txBody>
              <a:bodyPr/>
              <a:lstStyle/>
              <a:p>
                <a:endParaRPr lang="de-DE"/>
              </a:p>
            </p:txBody>
          </p:sp>
          <p:sp>
            <p:nvSpPr>
              <p:cNvPr id="43357" name="Line 1232"/>
              <p:cNvSpPr>
                <a:spLocks noChangeShapeType="1"/>
              </p:cNvSpPr>
              <p:nvPr/>
            </p:nvSpPr>
            <p:spPr bwMode="auto">
              <a:xfrm>
                <a:off x="2969" y="170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58" name="Freeform 1233"/>
              <p:cNvSpPr>
                <a:spLocks/>
              </p:cNvSpPr>
              <p:nvPr/>
            </p:nvSpPr>
            <p:spPr bwMode="auto">
              <a:xfrm>
                <a:off x="2966" y="1709"/>
                <a:ext cx="10" cy="5"/>
              </a:xfrm>
              <a:custGeom>
                <a:avLst/>
                <a:gdLst>
                  <a:gd name="T0" fmla="*/ 0 w 37"/>
                  <a:gd name="T1" fmla="*/ 0 h 20"/>
                  <a:gd name="T2" fmla="*/ 0 w 37"/>
                  <a:gd name="T3" fmla="*/ 0 h 20"/>
                  <a:gd name="T4" fmla="*/ 0 w 37"/>
                  <a:gd name="T5" fmla="*/ 0 h 20"/>
                  <a:gd name="T6" fmla="*/ 0 w 37"/>
                  <a:gd name="T7" fmla="*/ 0 h 20"/>
                  <a:gd name="T8" fmla="*/ 0 w 37"/>
                  <a:gd name="T9" fmla="*/ 0 h 20"/>
                  <a:gd name="T10" fmla="*/ 0 w 37"/>
                  <a:gd name="T11" fmla="*/ 0 h 20"/>
                  <a:gd name="T12" fmla="*/ 0 w 37"/>
                  <a:gd name="T13" fmla="*/ 0 h 20"/>
                  <a:gd name="T14" fmla="*/ 0 w 37"/>
                  <a:gd name="T15" fmla="*/ 0 h 20"/>
                  <a:gd name="T16" fmla="*/ 0 w 37"/>
                  <a:gd name="T17" fmla="*/ 0 h 20"/>
                  <a:gd name="T18" fmla="*/ 0 w 37"/>
                  <a:gd name="T19" fmla="*/ 0 h 20"/>
                  <a:gd name="T20" fmla="*/ 0 w 37"/>
                  <a:gd name="T21" fmla="*/ 0 h 20"/>
                  <a:gd name="T22" fmla="*/ 0 w 37"/>
                  <a:gd name="T23" fmla="*/ 0 h 20"/>
                  <a:gd name="T24" fmla="*/ 0 w 37"/>
                  <a:gd name="T25" fmla="*/ 0 h 20"/>
                  <a:gd name="T26" fmla="*/ 0 w 37"/>
                  <a:gd name="T27" fmla="*/ 0 h 20"/>
                  <a:gd name="T28" fmla="*/ 0 w 37"/>
                  <a:gd name="T29" fmla="*/ 0 h 20"/>
                  <a:gd name="T30" fmla="*/ 0 w 37"/>
                  <a:gd name="T31" fmla="*/ 0 h 20"/>
                  <a:gd name="T32" fmla="*/ 0 w 37"/>
                  <a:gd name="T33" fmla="*/ 0 h 20"/>
                  <a:gd name="T34" fmla="*/ 0 w 37"/>
                  <a:gd name="T35" fmla="*/ 0 h 20"/>
                  <a:gd name="T36" fmla="*/ 0 w 37"/>
                  <a:gd name="T37" fmla="*/ 0 h 20"/>
                  <a:gd name="T38" fmla="*/ 0 w 37"/>
                  <a:gd name="T39" fmla="*/ 0 h 20"/>
                  <a:gd name="T40" fmla="*/ 0 w 37"/>
                  <a:gd name="T41" fmla="*/ 0 h 20"/>
                  <a:gd name="T42" fmla="*/ 0 w 37"/>
                  <a:gd name="T43" fmla="*/ 0 h 20"/>
                  <a:gd name="T44" fmla="*/ 0 w 37"/>
                  <a:gd name="T45" fmla="*/ 0 h 20"/>
                  <a:gd name="T46" fmla="*/ 0 w 37"/>
                  <a:gd name="T47" fmla="*/ 0 h 20"/>
                  <a:gd name="T48" fmla="*/ 0 w 37"/>
                  <a:gd name="T49" fmla="*/ 0 h 20"/>
                  <a:gd name="T50" fmla="*/ 0 w 37"/>
                  <a:gd name="T51" fmla="*/ 0 h 20"/>
                  <a:gd name="T52" fmla="*/ 0 w 37"/>
                  <a:gd name="T53" fmla="*/ 0 h 20"/>
                  <a:gd name="T54" fmla="*/ 0 w 37"/>
                  <a:gd name="T55" fmla="*/ 0 h 20"/>
                  <a:gd name="T56" fmla="*/ 0 w 37"/>
                  <a:gd name="T57" fmla="*/ 0 h 20"/>
                  <a:gd name="T58" fmla="*/ 0 w 37"/>
                  <a:gd name="T59" fmla="*/ 0 h 20"/>
                  <a:gd name="T60" fmla="*/ 0 w 37"/>
                  <a:gd name="T61" fmla="*/ 0 h 20"/>
                  <a:gd name="T62" fmla="*/ 0 w 37"/>
                  <a:gd name="T63" fmla="*/ 0 h 20"/>
                  <a:gd name="T64" fmla="*/ 0 w 37"/>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0">
                    <a:moveTo>
                      <a:pt x="10" y="0"/>
                    </a:moveTo>
                    <a:lnTo>
                      <a:pt x="7" y="0"/>
                    </a:lnTo>
                    <a:lnTo>
                      <a:pt x="5" y="0"/>
                    </a:lnTo>
                    <a:lnTo>
                      <a:pt x="3" y="3"/>
                    </a:lnTo>
                    <a:lnTo>
                      <a:pt x="3" y="6"/>
                    </a:lnTo>
                    <a:lnTo>
                      <a:pt x="0" y="9"/>
                    </a:lnTo>
                    <a:lnTo>
                      <a:pt x="0" y="11"/>
                    </a:lnTo>
                    <a:lnTo>
                      <a:pt x="3" y="15"/>
                    </a:lnTo>
                    <a:lnTo>
                      <a:pt x="3" y="17"/>
                    </a:lnTo>
                    <a:lnTo>
                      <a:pt x="5" y="20"/>
                    </a:lnTo>
                    <a:lnTo>
                      <a:pt x="7" y="20"/>
                    </a:lnTo>
                    <a:lnTo>
                      <a:pt x="22" y="20"/>
                    </a:lnTo>
                    <a:lnTo>
                      <a:pt x="27" y="20"/>
                    </a:lnTo>
                    <a:lnTo>
                      <a:pt x="30" y="20"/>
                    </a:lnTo>
                    <a:lnTo>
                      <a:pt x="32" y="20"/>
                    </a:lnTo>
                    <a:lnTo>
                      <a:pt x="35" y="17"/>
                    </a:lnTo>
                    <a:lnTo>
                      <a:pt x="35" y="15"/>
                    </a:lnTo>
                    <a:lnTo>
                      <a:pt x="37" y="11"/>
                    </a:lnTo>
                    <a:lnTo>
                      <a:pt x="37" y="9"/>
                    </a:lnTo>
                    <a:lnTo>
                      <a:pt x="35" y="6"/>
                    </a:lnTo>
                    <a:lnTo>
                      <a:pt x="35" y="3"/>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59" name="Line 1234"/>
              <p:cNvSpPr>
                <a:spLocks noChangeShapeType="1"/>
              </p:cNvSpPr>
              <p:nvPr/>
            </p:nvSpPr>
            <p:spPr bwMode="auto">
              <a:xfrm>
                <a:off x="2971" y="171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60" name="Freeform 1235"/>
              <p:cNvSpPr>
                <a:spLocks/>
              </p:cNvSpPr>
              <p:nvPr/>
            </p:nvSpPr>
            <p:spPr bwMode="auto">
              <a:xfrm>
                <a:off x="2971" y="1706"/>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2"/>
                    </a:lnTo>
                    <a:lnTo>
                      <a:pt x="0" y="26"/>
                    </a:lnTo>
                    <a:lnTo>
                      <a:pt x="0" y="28"/>
                    </a:lnTo>
                    <a:lnTo>
                      <a:pt x="3" y="28"/>
                    </a:lnTo>
                    <a:lnTo>
                      <a:pt x="3" y="31"/>
                    </a:lnTo>
                    <a:lnTo>
                      <a:pt x="5" y="31"/>
                    </a:lnTo>
                    <a:lnTo>
                      <a:pt x="8" y="31"/>
                    </a:lnTo>
                    <a:lnTo>
                      <a:pt x="10" y="34"/>
                    </a:lnTo>
                    <a:lnTo>
                      <a:pt x="10" y="31"/>
                    </a:lnTo>
                    <a:lnTo>
                      <a:pt x="13" y="31"/>
                    </a:lnTo>
                    <a:lnTo>
                      <a:pt x="15" y="31"/>
                    </a:lnTo>
                    <a:lnTo>
                      <a:pt x="18" y="28"/>
                    </a:lnTo>
                    <a:lnTo>
                      <a:pt x="18" y="26"/>
                    </a:lnTo>
                    <a:lnTo>
                      <a:pt x="20" y="22"/>
                    </a:lnTo>
                    <a:lnTo>
                      <a:pt x="20" y="14"/>
                    </a:lnTo>
                    <a:lnTo>
                      <a:pt x="20" y="9"/>
                    </a:lnTo>
                    <a:lnTo>
                      <a:pt x="18" y="5"/>
                    </a:lnTo>
                    <a:lnTo>
                      <a:pt x="18" y="3"/>
                    </a:lnTo>
                    <a:lnTo>
                      <a:pt x="15" y="0"/>
                    </a:lnTo>
                    <a:lnTo>
                      <a:pt x="13" y="0"/>
                    </a:lnTo>
                    <a:lnTo>
                      <a:pt x="10" y="0"/>
                    </a:lnTo>
                    <a:lnTo>
                      <a:pt x="8" y="0"/>
                    </a:lnTo>
                    <a:lnTo>
                      <a:pt x="5" y="0"/>
                    </a:lnTo>
                    <a:lnTo>
                      <a:pt x="3" y="0"/>
                    </a:lnTo>
                    <a:lnTo>
                      <a:pt x="3" y="3"/>
                    </a:lnTo>
                    <a:lnTo>
                      <a:pt x="0" y="3"/>
                    </a:lnTo>
                    <a:lnTo>
                      <a:pt x="0" y="5"/>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361" name="Line 1236"/>
              <p:cNvSpPr>
                <a:spLocks noChangeShapeType="1"/>
              </p:cNvSpPr>
              <p:nvPr/>
            </p:nvSpPr>
            <p:spPr bwMode="auto">
              <a:xfrm>
                <a:off x="2973" y="170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62" name="Freeform 1237"/>
              <p:cNvSpPr>
                <a:spLocks/>
              </p:cNvSpPr>
              <p:nvPr/>
            </p:nvSpPr>
            <p:spPr bwMode="auto">
              <a:xfrm>
                <a:off x="2971" y="1706"/>
                <a:ext cx="13" cy="6"/>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w 54"/>
                  <a:gd name="T37" fmla="*/ 0 h 22"/>
                  <a:gd name="T38" fmla="*/ 0 w 54"/>
                  <a:gd name="T39" fmla="*/ 0 h 22"/>
                  <a:gd name="T40" fmla="*/ 0 w 54"/>
                  <a:gd name="T41" fmla="*/ 0 h 22"/>
                  <a:gd name="T42" fmla="*/ 0 w 54"/>
                  <a:gd name="T43" fmla="*/ 0 h 22"/>
                  <a:gd name="T44" fmla="*/ 0 w 54"/>
                  <a:gd name="T45" fmla="*/ 0 h 22"/>
                  <a:gd name="T46" fmla="*/ 0 w 54"/>
                  <a:gd name="T47" fmla="*/ 0 h 22"/>
                  <a:gd name="T48" fmla="*/ 0 w 54"/>
                  <a:gd name="T49" fmla="*/ 0 h 22"/>
                  <a:gd name="T50" fmla="*/ 0 w 54"/>
                  <a:gd name="T51" fmla="*/ 0 h 22"/>
                  <a:gd name="T52" fmla="*/ 0 w 54"/>
                  <a:gd name="T53" fmla="*/ 0 h 22"/>
                  <a:gd name="T54" fmla="*/ 0 w 54"/>
                  <a:gd name="T55" fmla="*/ 0 h 22"/>
                  <a:gd name="T56" fmla="*/ 0 w 54"/>
                  <a:gd name="T57" fmla="*/ 0 h 22"/>
                  <a:gd name="T58" fmla="*/ 0 w 54"/>
                  <a:gd name="T59" fmla="*/ 0 h 22"/>
                  <a:gd name="T60" fmla="*/ 0 w 54"/>
                  <a:gd name="T61" fmla="*/ 0 h 22"/>
                  <a:gd name="T62" fmla="*/ 0 w 54"/>
                  <a:gd name="T63" fmla="*/ 0 h 22"/>
                  <a:gd name="T64" fmla="*/ 0 w 5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2">
                    <a:moveTo>
                      <a:pt x="10" y="0"/>
                    </a:moveTo>
                    <a:lnTo>
                      <a:pt x="8" y="0"/>
                    </a:lnTo>
                    <a:lnTo>
                      <a:pt x="5" y="0"/>
                    </a:lnTo>
                    <a:lnTo>
                      <a:pt x="3" y="0"/>
                    </a:lnTo>
                    <a:lnTo>
                      <a:pt x="3" y="3"/>
                    </a:lnTo>
                    <a:lnTo>
                      <a:pt x="0" y="3"/>
                    </a:lnTo>
                    <a:lnTo>
                      <a:pt x="0" y="5"/>
                    </a:lnTo>
                    <a:lnTo>
                      <a:pt x="0" y="9"/>
                    </a:lnTo>
                    <a:lnTo>
                      <a:pt x="0" y="11"/>
                    </a:lnTo>
                    <a:lnTo>
                      <a:pt x="0" y="14"/>
                    </a:lnTo>
                    <a:lnTo>
                      <a:pt x="0" y="17"/>
                    </a:lnTo>
                    <a:lnTo>
                      <a:pt x="3" y="17"/>
                    </a:lnTo>
                    <a:lnTo>
                      <a:pt x="3" y="20"/>
                    </a:lnTo>
                    <a:lnTo>
                      <a:pt x="5" y="20"/>
                    </a:lnTo>
                    <a:lnTo>
                      <a:pt x="8" y="22"/>
                    </a:lnTo>
                    <a:lnTo>
                      <a:pt x="39" y="22"/>
                    </a:lnTo>
                    <a:lnTo>
                      <a:pt x="44" y="22"/>
                    </a:lnTo>
                    <a:lnTo>
                      <a:pt x="46" y="20"/>
                    </a:lnTo>
                    <a:lnTo>
                      <a:pt x="49" y="20"/>
                    </a:lnTo>
                    <a:lnTo>
                      <a:pt x="49" y="17"/>
                    </a:lnTo>
                    <a:lnTo>
                      <a:pt x="51" y="17"/>
                    </a:lnTo>
                    <a:lnTo>
                      <a:pt x="51" y="14"/>
                    </a:lnTo>
                    <a:lnTo>
                      <a:pt x="54" y="11"/>
                    </a:lnTo>
                    <a:lnTo>
                      <a:pt x="54" y="9"/>
                    </a:lnTo>
                    <a:lnTo>
                      <a:pt x="51" y="5"/>
                    </a:lnTo>
                    <a:lnTo>
                      <a:pt x="51" y="3"/>
                    </a:lnTo>
                    <a:lnTo>
                      <a:pt x="49" y="3"/>
                    </a:lnTo>
                    <a:lnTo>
                      <a:pt x="49" y="0"/>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63" name="Line 1238"/>
              <p:cNvSpPr>
                <a:spLocks noChangeShapeType="1"/>
              </p:cNvSpPr>
              <p:nvPr/>
            </p:nvSpPr>
            <p:spPr bwMode="auto">
              <a:xfrm>
                <a:off x="2979" y="170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64" name="Freeform 1239"/>
              <p:cNvSpPr>
                <a:spLocks/>
              </p:cNvSpPr>
              <p:nvPr/>
            </p:nvSpPr>
            <p:spPr bwMode="auto">
              <a:xfrm>
                <a:off x="2979" y="1700"/>
                <a:ext cx="5" cy="12"/>
              </a:xfrm>
              <a:custGeom>
                <a:avLst/>
                <a:gdLst>
                  <a:gd name="T0" fmla="*/ 0 w 21"/>
                  <a:gd name="T1" fmla="*/ 0 h 44"/>
                  <a:gd name="T2" fmla="*/ 0 w 21"/>
                  <a:gd name="T3" fmla="*/ 0 h 44"/>
                  <a:gd name="T4" fmla="*/ 0 w 21"/>
                  <a:gd name="T5" fmla="*/ 0 h 44"/>
                  <a:gd name="T6" fmla="*/ 0 w 21"/>
                  <a:gd name="T7" fmla="*/ 0 h 44"/>
                  <a:gd name="T8" fmla="*/ 0 w 21"/>
                  <a:gd name="T9" fmla="*/ 0 h 44"/>
                  <a:gd name="T10" fmla="*/ 0 w 21"/>
                  <a:gd name="T11" fmla="*/ 0 h 44"/>
                  <a:gd name="T12" fmla="*/ 0 w 21"/>
                  <a:gd name="T13" fmla="*/ 0 h 44"/>
                  <a:gd name="T14" fmla="*/ 0 w 21"/>
                  <a:gd name="T15" fmla="*/ 0 h 44"/>
                  <a:gd name="T16" fmla="*/ 0 w 21"/>
                  <a:gd name="T17" fmla="*/ 0 h 44"/>
                  <a:gd name="T18" fmla="*/ 0 w 21"/>
                  <a:gd name="T19" fmla="*/ 0 h 44"/>
                  <a:gd name="T20" fmla="*/ 0 w 21"/>
                  <a:gd name="T21" fmla="*/ 0 h 44"/>
                  <a:gd name="T22" fmla="*/ 0 w 21"/>
                  <a:gd name="T23" fmla="*/ 0 h 44"/>
                  <a:gd name="T24" fmla="*/ 0 w 21"/>
                  <a:gd name="T25" fmla="*/ 0 h 44"/>
                  <a:gd name="T26" fmla="*/ 0 w 21"/>
                  <a:gd name="T27" fmla="*/ 0 h 44"/>
                  <a:gd name="T28" fmla="*/ 0 w 21"/>
                  <a:gd name="T29" fmla="*/ 0 h 44"/>
                  <a:gd name="T30" fmla="*/ 0 w 21"/>
                  <a:gd name="T31" fmla="*/ 0 h 44"/>
                  <a:gd name="T32" fmla="*/ 0 w 21"/>
                  <a:gd name="T33" fmla="*/ 0 h 44"/>
                  <a:gd name="T34" fmla="*/ 0 w 21"/>
                  <a:gd name="T35" fmla="*/ 0 h 44"/>
                  <a:gd name="T36" fmla="*/ 0 w 21"/>
                  <a:gd name="T37" fmla="*/ 0 h 44"/>
                  <a:gd name="T38" fmla="*/ 0 w 21"/>
                  <a:gd name="T39" fmla="*/ 0 h 44"/>
                  <a:gd name="T40" fmla="*/ 0 w 21"/>
                  <a:gd name="T41" fmla="*/ 0 h 44"/>
                  <a:gd name="T42" fmla="*/ 0 w 21"/>
                  <a:gd name="T43" fmla="*/ 0 h 44"/>
                  <a:gd name="T44" fmla="*/ 0 w 21"/>
                  <a:gd name="T45" fmla="*/ 0 h 44"/>
                  <a:gd name="T46" fmla="*/ 0 w 21"/>
                  <a:gd name="T47" fmla="*/ 0 h 44"/>
                  <a:gd name="T48" fmla="*/ 0 w 21"/>
                  <a:gd name="T49" fmla="*/ 0 h 44"/>
                  <a:gd name="T50" fmla="*/ 0 w 21"/>
                  <a:gd name="T51" fmla="*/ 0 h 44"/>
                  <a:gd name="T52" fmla="*/ 0 w 21"/>
                  <a:gd name="T53" fmla="*/ 0 h 44"/>
                  <a:gd name="T54" fmla="*/ 0 w 21"/>
                  <a:gd name="T55" fmla="*/ 0 h 44"/>
                  <a:gd name="T56" fmla="*/ 0 w 21"/>
                  <a:gd name="T57" fmla="*/ 0 h 44"/>
                  <a:gd name="T58" fmla="*/ 0 w 21"/>
                  <a:gd name="T59" fmla="*/ 0 h 44"/>
                  <a:gd name="T60" fmla="*/ 0 w 21"/>
                  <a:gd name="T61" fmla="*/ 0 h 44"/>
                  <a:gd name="T62" fmla="*/ 0 w 21"/>
                  <a:gd name="T63" fmla="*/ 0 h 44"/>
                  <a:gd name="T64" fmla="*/ 0 w 21"/>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4">
                    <a:moveTo>
                      <a:pt x="0" y="33"/>
                    </a:moveTo>
                    <a:lnTo>
                      <a:pt x="0" y="33"/>
                    </a:lnTo>
                    <a:lnTo>
                      <a:pt x="0" y="36"/>
                    </a:lnTo>
                    <a:lnTo>
                      <a:pt x="0" y="39"/>
                    </a:lnTo>
                    <a:lnTo>
                      <a:pt x="3" y="39"/>
                    </a:lnTo>
                    <a:lnTo>
                      <a:pt x="3" y="42"/>
                    </a:lnTo>
                    <a:lnTo>
                      <a:pt x="6" y="42"/>
                    </a:lnTo>
                    <a:lnTo>
                      <a:pt x="8" y="44"/>
                    </a:lnTo>
                    <a:lnTo>
                      <a:pt x="11" y="44"/>
                    </a:lnTo>
                    <a:lnTo>
                      <a:pt x="13" y="42"/>
                    </a:lnTo>
                    <a:lnTo>
                      <a:pt x="16" y="42"/>
                    </a:lnTo>
                    <a:lnTo>
                      <a:pt x="16" y="39"/>
                    </a:lnTo>
                    <a:lnTo>
                      <a:pt x="18" y="39"/>
                    </a:lnTo>
                    <a:lnTo>
                      <a:pt x="18" y="36"/>
                    </a:lnTo>
                    <a:lnTo>
                      <a:pt x="21" y="33"/>
                    </a:lnTo>
                    <a:lnTo>
                      <a:pt x="21" y="14"/>
                    </a:lnTo>
                    <a:lnTo>
                      <a:pt x="21" y="8"/>
                    </a:lnTo>
                    <a:lnTo>
                      <a:pt x="18" y="6"/>
                    </a:lnTo>
                    <a:lnTo>
                      <a:pt x="16" y="2"/>
                    </a:lnTo>
                    <a:lnTo>
                      <a:pt x="16" y="0"/>
                    </a:lnTo>
                    <a:lnTo>
                      <a:pt x="13" y="0"/>
                    </a:lnTo>
                    <a:lnTo>
                      <a:pt x="11" y="0"/>
                    </a:lnTo>
                    <a:lnTo>
                      <a:pt x="8" y="0"/>
                    </a:lnTo>
                    <a:lnTo>
                      <a:pt x="6" y="0"/>
                    </a:lnTo>
                    <a:lnTo>
                      <a:pt x="3" y="0"/>
                    </a:lnTo>
                    <a:lnTo>
                      <a:pt x="3" y="2"/>
                    </a:lnTo>
                    <a:lnTo>
                      <a:pt x="0" y="6"/>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365" name="Line 1240"/>
              <p:cNvSpPr>
                <a:spLocks noChangeShapeType="1"/>
              </p:cNvSpPr>
              <p:nvPr/>
            </p:nvSpPr>
            <p:spPr bwMode="auto">
              <a:xfrm>
                <a:off x="2982" y="17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66" name="Freeform 1241"/>
              <p:cNvSpPr>
                <a:spLocks/>
              </p:cNvSpPr>
              <p:nvPr/>
            </p:nvSpPr>
            <p:spPr bwMode="auto">
              <a:xfrm>
                <a:off x="2979" y="1700"/>
                <a:ext cx="29" cy="6"/>
              </a:xfrm>
              <a:custGeom>
                <a:avLst/>
                <a:gdLst>
                  <a:gd name="T0" fmla="*/ 0 w 117"/>
                  <a:gd name="T1" fmla="*/ 0 h 22"/>
                  <a:gd name="T2" fmla="*/ 0 w 117"/>
                  <a:gd name="T3" fmla="*/ 0 h 22"/>
                  <a:gd name="T4" fmla="*/ 0 w 117"/>
                  <a:gd name="T5" fmla="*/ 0 h 22"/>
                  <a:gd name="T6" fmla="*/ 0 w 117"/>
                  <a:gd name="T7" fmla="*/ 0 h 22"/>
                  <a:gd name="T8" fmla="*/ 0 w 117"/>
                  <a:gd name="T9" fmla="*/ 0 h 22"/>
                  <a:gd name="T10" fmla="*/ 0 w 117"/>
                  <a:gd name="T11" fmla="*/ 0 h 22"/>
                  <a:gd name="T12" fmla="*/ 0 w 117"/>
                  <a:gd name="T13" fmla="*/ 0 h 22"/>
                  <a:gd name="T14" fmla="*/ 0 w 117"/>
                  <a:gd name="T15" fmla="*/ 0 h 22"/>
                  <a:gd name="T16" fmla="*/ 0 w 117"/>
                  <a:gd name="T17" fmla="*/ 0 h 22"/>
                  <a:gd name="T18" fmla="*/ 0 w 117"/>
                  <a:gd name="T19" fmla="*/ 0 h 22"/>
                  <a:gd name="T20" fmla="*/ 0 w 117"/>
                  <a:gd name="T21" fmla="*/ 0 h 22"/>
                  <a:gd name="T22" fmla="*/ 0 w 117"/>
                  <a:gd name="T23" fmla="*/ 0 h 22"/>
                  <a:gd name="T24" fmla="*/ 0 w 117"/>
                  <a:gd name="T25" fmla="*/ 0 h 22"/>
                  <a:gd name="T26" fmla="*/ 0 w 117"/>
                  <a:gd name="T27" fmla="*/ 0 h 22"/>
                  <a:gd name="T28" fmla="*/ 0 w 117"/>
                  <a:gd name="T29" fmla="*/ 0 h 22"/>
                  <a:gd name="T30" fmla="*/ 0 w 117"/>
                  <a:gd name="T31" fmla="*/ 0 h 22"/>
                  <a:gd name="T32" fmla="*/ 0 w 117"/>
                  <a:gd name="T33" fmla="*/ 0 h 22"/>
                  <a:gd name="T34" fmla="*/ 0 w 117"/>
                  <a:gd name="T35" fmla="*/ 0 h 22"/>
                  <a:gd name="T36" fmla="*/ 0 w 117"/>
                  <a:gd name="T37" fmla="*/ 0 h 22"/>
                  <a:gd name="T38" fmla="*/ 0 w 117"/>
                  <a:gd name="T39" fmla="*/ 0 h 22"/>
                  <a:gd name="T40" fmla="*/ 0 w 117"/>
                  <a:gd name="T41" fmla="*/ 0 h 22"/>
                  <a:gd name="T42" fmla="*/ 0 w 117"/>
                  <a:gd name="T43" fmla="*/ 0 h 22"/>
                  <a:gd name="T44" fmla="*/ 0 w 117"/>
                  <a:gd name="T45" fmla="*/ 0 h 22"/>
                  <a:gd name="T46" fmla="*/ 0 w 117"/>
                  <a:gd name="T47" fmla="*/ 0 h 22"/>
                  <a:gd name="T48" fmla="*/ 0 w 117"/>
                  <a:gd name="T49" fmla="*/ 0 h 22"/>
                  <a:gd name="T50" fmla="*/ 0 w 117"/>
                  <a:gd name="T51" fmla="*/ 0 h 22"/>
                  <a:gd name="T52" fmla="*/ 0 w 117"/>
                  <a:gd name="T53" fmla="*/ 0 h 22"/>
                  <a:gd name="T54" fmla="*/ 0 w 117"/>
                  <a:gd name="T55" fmla="*/ 0 h 22"/>
                  <a:gd name="T56" fmla="*/ 0 w 117"/>
                  <a:gd name="T57" fmla="*/ 0 h 22"/>
                  <a:gd name="T58" fmla="*/ 0 w 117"/>
                  <a:gd name="T59" fmla="*/ 0 h 22"/>
                  <a:gd name="T60" fmla="*/ 0 w 117"/>
                  <a:gd name="T61" fmla="*/ 0 h 22"/>
                  <a:gd name="T62" fmla="*/ 0 w 117"/>
                  <a:gd name="T63" fmla="*/ 0 h 22"/>
                  <a:gd name="T64" fmla="*/ 0 w 11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22">
                    <a:moveTo>
                      <a:pt x="11" y="0"/>
                    </a:moveTo>
                    <a:lnTo>
                      <a:pt x="8" y="0"/>
                    </a:lnTo>
                    <a:lnTo>
                      <a:pt x="6" y="0"/>
                    </a:lnTo>
                    <a:lnTo>
                      <a:pt x="3" y="0"/>
                    </a:lnTo>
                    <a:lnTo>
                      <a:pt x="3" y="2"/>
                    </a:lnTo>
                    <a:lnTo>
                      <a:pt x="0" y="6"/>
                    </a:lnTo>
                    <a:lnTo>
                      <a:pt x="0" y="8"/>
                    </a:lnTo>
                    <a:lnTo>
                      <a:pt x="0" y="11"/>
                    </a:lnTo>
                    <a:lnTo>
                      <a:pt x="0" y="14"/>
                    </a:lnTo>
                    <a:lnTo>
                      <a:pt x="0" y="16"/>
                    </a:lnTo>
                    <a:lnTo>
                      <a:pt x="3" y="19"/>
                    </a:lnTo>
                    <a:lnTo>
                      <a:pt x="6" y="19"/>
                    </a:lnTo>
                    <a:lnTo>
                      <a:pt x="8" y="22"/>
                    </a:lnTo>
                    <a:lnTo>
                      <a:pt x="103" y="22"/>
                    </a:lnTo>
                    <a:lnTo>
                      <a:pt x="108" y="22"/>
                    </a:lnTo>
                    <a:lnTo>
                      <a:pt x="112" y="19"/>
                    </a:lnTo>
                    <a:lnTo>
                      <a:pt x="114" y="19"/>
                    </a:lnTo>
                    <a:lnTo>
                      <a:pt x="117" y="16"/>
                    </a:lnTo>
                    <a:lnTo>
                      <a:pt x="117" y="14"/>
                    </a:lnTo>
                    <a:lnTo>
                      <a:pt x="117" y="11"/>
                    </a:lnTo>
                    <a:lnTo>
                      <a:pt x="117" y="8"/>
                    </a:lnTo>
                    <a:lnTo>
                      <a:pt x="117" y="6"/>
                    </a:lnTo>
                    <a:lnTo>
                      <a:pt x="114" y="2"/>
                    </a:lnTo>
                    <a:lnTo>
                      <a:pt x="112" y="0"/>
                    </a:lnTo>
                    <a:lnTo>
                      <a:pt x="10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367" name="Line 1242"/>
              <p:cNvSpPr>
                <a:spLocks noChangeShapeType="1"/>
              </p:cNvSpPr>
              <p:nvPr/>
            </p:nvSpPr>
            <p:spPr bwMode="auto">
              <a:xfrm>
                <a:off x="3003" y="17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68" name="Freeform 1243"/>
              <p:cNvSpPr>
                <a:spLocks/>
              </p:cNvSpPr>
              <p:nvPr/>
            </p:nvSpPr>
            <p:spPr bwMode="auto">
              <a:xfrm>
                <a:off x="3003" y="1698"/>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3" y="26"/>
                    </a:lnTo>
                    <a:lnTo>
                      <a:pt x="3" y="28"/>
                    </a:lnTo>
                    <a:lnTo>
                      <a:pt x="3" y="31"/>
                    </a:lnTo>
                    <a:lnTo>
                      <a:pt x="5" y="31"/>
                    </a:lnTo>
                    <a:lnTo>
                      <a:pt x="7" y="31"/>
                    </a:lnTo>
                    <a:lnTo>
                      <a:pt x="7" y="34"/>
                    </a:lnTo>
                    <a:lnTo>
                      <a:pt x="10" y="34"/>
                    </a:lnTo>
                    <a:lnTo>
                      <a:pt x="12" y="34"/>
                    </a:lnTo>
                    <a:lnTo>
                      <a:pt x="16" y="31"/>
                    </a:lnTo>
                    <a:lnTo>
                      <a:pt x="18" y="31"/>
                    </a:lnTo>
                    <a:lnTo>
                      <a:pt x="21" y="28"/>
                    </a:lnTo>
                    <a:lnTo>
                      <a:pt x="21" y="26"/>
                    </a:lnTo>
                    <a:lnTo>
                      <a:pt x="21" y="18"/>
                    </a:lnTo>
                    <a:lnTo>
                      <a:pt x="21" y="8"/>
                    </a:lnTo>
                    <a:lnTo>
                      <a:pt x="21" y="6"/>
                    </a:lnTo>
                    <a:lnTo>
                      <a:pt x="18" y="3"/>
                    </a:lnTo>
                    <a:lnTo>
                      <a:pt x="16" y="3"/>
                    </a:lnTo>
                    <a:lnTo>
                      <a:pt x="16" y="0"/>
                    </a:lnTo>
                    <a:lnTo>
                      <a:pt x="12" y="0"/>
                    </a:lnTo>
                    <a:lnTo>
                      <a:pt x="10" y="0"/>
                    </a:lnTo>
                    <a:lnTo>
                      <a:pt x="7" y="0"/>
                    </a:lnTo>
                    <a:lnTo>
                      <a:pt x="5" y="3"/>
                    </a:lnTo>
                    <a:lnTo>
                      <a:pt x="3" y="3"/>
                    </a:lnTo>
                    <a:lnTo>
                      <a:pt x="3"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69" name="Line 1244"/>
              <p:cNvSpPr>
                <a:spLocks noChangeShapeType="1"/>
              </p:cNvSpPr>
              <p:nvPr/>
            </p:nvSpPr>
            <p:spPr bwMode="auto">
              <a:xfrm>
                <a:off x="3006" y="169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70" name="Freeform 1245"/>
              <p:cNvSpPr>
                <a:spLocks/>
              </p:cNvSpPr>
              <p:nvPr/>
            </p:nvSpPr>
            <p:spPr bwMode="auto">
              <a:xfrm>
                <a:off x="3003" y="1698"/>
                <a:ext cx="9" cy="5"/>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7" y="0"/>
                    </a:lnTo>
                    <a:lnTo>
                      <a:pt x="5" y="3"/>
                    </a:lnTo>
                    <a:lnTo>
                      <a:pt x="3" y="3"/>
                    </a:lnTo>
                    <a:lnTo>
                      <a:pt x="3" y="6"/>
                    </a:lnTo>
                    <a:lnTo>
                      <a:pt x="0" y="8"/>
                    </a:lnTo>
                    <a:lnTo>
                      <a:pt x="0" y="12"/>
                    </a:lnTo>
                    <a:lnTo>
                      <a:pt x="0" y="14"/>
                    </a:lnTo>
                    <a:lnTo>
                      <a:pt x="3" y="14"/>
                    </a:lnTo>
                    <a:lnTo>
                      <a:pt x="3" y="18"/>
                    </a:lnTo>
                    <a:lnTo>
                      <a:pt x="3" y="20"/>
                    </a:lnTo>
                    <a:lnTo>
                      <a:pt x="5" y="20"/>
                    </a:lnTo>
                    <a:lnTo>
                      <a:pt x="7" y="23"/>
                    </a:lnTo>
                    <a:lnTo>
                      <a:pt x="23" y="23"/>
                    </a:lnTo>
                    <a:lnTo>
                      <a:pt x="28" y="23"/>
                    </a:lnTo>
                    <a:lnTo>
                      <a:pt x="31" y="23"/>
                    </a:lnTo>
                    <a:lnTo>
                      <a:pt x="33" y="20"/>
                    </a:lnTo>
                    <a:lnTo>
                      <a:pt x="36" y="18"/>
                    </a:lnTo>
                    <a:lnTo>
                      <a:pt x="36" y="14"/>
                    </a:lnTo>
                    <a:lnTo>
                      <a:pt x="38" y="14"/>
                    </a:lnTo>
                    <a:lnTo>
                      <a:pt x="38" y="12"/>
                    </a:lnTo>
                    <a:lnTo>
                      <a:pt x="38" y="8"/>
                    </a:lnTo>
                    <a:lnTo>
                      <a:pt x="36" y="6"/>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71" name="Line 1246"/>
              <p:cNvSpPr>
                <a:spLocks noChangeShapeType="1"/>
              </p:cNvSpPr>
              <p:nvPr/>
            </p:nvSpPr>
            <p:spPr bwMode="auto">
              <a:xfrm>
                <a:off x="3007" y="17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72" name="Freeform 1247"/>
              <p:cNvSpPr>
                <a:spLocks/>
              </p:cNvSpPr>
              <p:nvPr/>
            </p:nvSpPr>
            <p:spPr bwMode="auto">
              <a:xfrm>
                <a:off x="3007" y="1695"/>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9"/>
                    </a:lnTo>
                    <a:lnTo>
                      <a:pt x="3" y="31"/>
                    </a:lnTo>
                    <a:lnTo>
                      <a:pt x="5" y="34"/>
                    </a:lnTo>
                    <a:lnTo>
                      <a:pt x="8" y="34"/>
                    </a:lnTo>
                    <a:lnTo>
                      <a:pt x="10" y="34"/>
                    </a:lnTo>
                    <a:lnTo>
                      <a:pt x="13" y="34"/>
                    </a:lnTo>
                    <a:lnTo>
                      <a:pt x="15" y="31"/>
                    </a:lnTo>
                    <a:lnTo>
                      <a:pt x="18" y="29"/>
                    </a:lnTo>
                    <a:lnTo>
                      <a:pt x="18" y="25"/>
                    </a:lnTo>
                    <a:lnTo>
                      <a:pt x="20" y="25"/>
                    </a:lnTo>
                    <a:lnTo>
                      <a:pt x="20" y="17"/>
                    </a:lnTo>
                    <a:lnTo>
                      <a:pt x="20" y="8"/>
                    </a:lnTo>
                    <a:lnTo>
                      <a:pt x="18" y="6"/>
                    </a:lnTo>
                    <a:lnTo>
                      <a:pt x="15" y="2"/>
                    </a:lnTo>
                    <a:lnTo>
                      <a:pt x="13" y="0"/>
                    </a:lnTo>
                    <a:lnTo>
                      <a:pt x="10" y="0"/>
                    </a:lnTo>
                    <a:lnTo>
                      <a:pt x="8" y="0"/>
                    </a:lnTo>
                    <a:lnTo>
                      <a:pt x="5" y="0"/>
                    </a:lnTo>
                    <a:lnTo>
                      <a:pt x="3"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73" name="Line 1248"/>
              <p:cNvSpPr>
                <a:spLocks noChangeShapeType="1"/>
              </p:cNvSpPr>
              <p:nvPr/>
            </p:nvSpPr>
            <p:spPr bwMode="auto">
              <a:xfrm>
                <a:off x="3010" y="16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74" name="Freeform 1249"/>
              <p:cNvSpPr>
                <a:spLocks/>
              </p:cNvSpPr>
              <p:nvPr/>
            </p:nvSpPr>
            <p:spPr bwMode="auto">
              <a:xfrm>
                <a:off x="3007" y="1695"/>
                <a:ext cx="17"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w 68"/>
                  <a:gd name="T47" fmla="*/ 0 h 23"/>
                  <a:gd name="T48" fmla="*/ 0 w 68"/>
                  <a:gd name="T49" fmla="*/ 0 h 23"/>
                  <a:gd name="T50" fmla="*/ 0 w 68"/>
                  <a:gd name="T51" fmla="*/ 0 h 23"/>
                  <a:gd name="T52" fmla="*/ 0 w 68"/>
                  <a:gd name="T53" fmla="*/ 0 h 23"/>
                  <a:gd name="T54" fmla="*/ 0 w 68"/>
                  <a:gd name="T55" fmla="*/ 0 h 23"/>
                  <a:gd name="T56" fmla="*/ 0 w 68"/>
                  <a:gd name="T57" fmla="*/ 0 h 23"/>
                  <a:gd name="T58" fmla="*/ 0 w 68"/>
                  <a:gd name="T59" fmla="*/ 0 h 23"/>
                  <a:gd name="T60" fmla="*/ 0 w 68"/>
                  <a:gd name="T61" fmla="*/ 0 h 23"/>
                  <a:gd name="T62" fmla="*/ 0 w 68"/>
                  <a:gd name="T63" fmla="*/ 0 h 23"/>
                  <a:gd name="T64" fmla="*/ 0 w 6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3">
                    <a:moveTo>
                      <a:pt x="10" y="0"/>
                    </a:moveTo>
                    <a:lnTo>
                      <a:pt x="8" y="0"/>
                    </a:lnTo>
                    <a:lnTo>
                      <a:pt x="5" y="0"/>
                    </a:lnTo>
                    <a:lnTo>
                      <a:pt x="3" y="2"/>
                    </a:lnTo>
                    <a:lnTo>
                      <a:pt x="0" y="6"/>
                    </a:lnTo>
                    <a:lnTo>
                      <a:pt x="0" y="8"/>
                    </a:lnTo>
                    <a:lnTo>
                      <a:pt x="0" y="11"/>
                    </a:lnTo>
                    <a:lnTo>
                      <a:pt x="0" y="14"/>
                    </a:lnTo>
                    <a:lnTo>
                      <a:pt x="0" y="17"/>
                    </a:lnTo>
                    <a:lnTo>
                      <a:pt x="3" y="19"/>
                    </a:lnTo>
                    <a:lnTo>
                      <a:pt x="5" y="23"/>
                    </a:lnTo>
                    <a:lnTo>
                      <a:pt x="8" y="23"/>
                    </a:lnTo>
                    <a:lnTo>
                      <a:pt x="56" y="23"/>
                    </a:lnTo>
                    <a:lnTo>
                      <a:pt x="61" y="23"/>
                    </a:lnTo>
                    <a:lnTo>
                      <a:pt x="63" y="19"/>
                    </a:lnTo>
                    <a:lnTo>
                      <a:pt x="66" y="19"/>
                    </a:lnTo>
                    <a:lnTo>
                      <a:pt x="66" y="17"/>
                    </a:lnTo>
                    <a:lnTo>
                      <a:pt x="68" y="14"/>
                    </a:lnTo>
                    <a:lnTo>
                      <a:pt x="68" y="11"/>
                    </a:lnTo>
                    <a:lnTo>
                      <a:pt x="68" y="8"/>
                    </a:lnTo>
                    <a:lnTo>
                      <a:pt x="68" y="6"/>
                    </a:lnTo>
                    <a:lnTo>
                      <a:pt x="66" y="6"/>
                    </a:lnTo>
                    <a:lnTo>
                      <a:pt x="66" y="2"/>
                    </a:lnTo>
                    <a:lnTo>
                      <a:pt x="63" y="2"/>
                    </a:lnTo>
                    <a:lnTo>
                      <a:pt x="61"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75" name="Line 1250"/>
              <p:cNvSpPr>
                <a:spLocks noChangeShapeType="1"/>
              </p:cNvSpPr>
              <p:nvPr/>
            </p:nvSpPr>
            <p:spPr bwMode="auto">
              <a:xfrm>
                <a:off x="3020" y="169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76" name="Freeform 1251"/>
              <p:cNvSpPr>
                <a:spLocks/>
              </p:cNvSpPr>
              <p:nvPr/>
            </p:nvSpPr>
            <p:spPr bwMode="auto">
              <a:xfrm>
                <a:off x="3020" y="1692"/>
                <a:ext cx="4"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5"/>
                    </a:lnTo>
                    <a:lnTo>
                      <a:pt x="3" y="28"/>
                    </a:lnTo>
                    <a:lnTo>
                      <a:pt x="3" y="30"/>
                    </a:lnTo>
                    <a:lnTo>
                      <a:pt x="6" y="30"/>
                    </a:lnTo>
                    <a:lnTo>
                      <a:pt x="6" y="34"/>
                    </a:lnTo>
                    <a:lnTo>
                      <a:pt x="8" y="34"/>
                    </a:lnTo>
                    <a:lnTo>
                      <a:pt x="10" y="34"/>
                    </a:lnTo>
                    <a:lnTo>
                      <a:pt x="13" y="34"/>
                    </a:lnTo>
                    <a:lnTo>
                      <a:pt x="15" y="30"/>
                    </a:lnTo>
                    <a:lnTo>
                      <a:pt x="18" y="30"/>
                    </a:lnTo>
                    <a:lnTo>
                      <a:pt x="18" y="28"/>
                    </a:lnTo>
                    <a:lnTo>
                      <a:pt x="20" y="25"/>
                    </a:lnTo>
                    <a:lnTo>
                      <a:pt x="20" y="17"/>
                    </a:lnTo>
                    <a:lnTo>
                      <a:pt x="20" y="8"/>
                    </a:lnTo>
                    <a:lnTo>
                      <a:pt x="20" y="5"/>
                    </a:lnTo>
                    <a:lnTo>
                      <a:pt x="18" y="5"/>
                    </a:lnTo>
                    <a:lnTo>
                      <a:pt x="18" y="2"/>
                    </a:lnTo>
                    <a:lnTo>
                      <a:pt x="15" y="2"/>
                    </a:lnTo>
                    <a:lnTo>
                      <a:pt x="13" y="0"/>
                    </a:lnTo>
                    <a:lnTo>
                      <a:pt x="10" y="0"/>
                    </a:lnTo>
                    <a:lnTo>
                      <a:pt x="8" y="0"/>
                    </a:lnTo>
                    <a:lnTo>
                      <a:pt x="6" y="0"/>
                    </a:lnTo>
                    <a:lnTo>
                      <a:pt x="6" y="2"/>
                    </a:lnTo>
                    <a:lnTo>
                      <a:pt x="3" y="2"/>
                    </a:lnTo>
                    <a:lnTo>
                      <a:pt x="3" y="5"/>
                    </a:lnTo>
                    <a:lnTo>
                      <a:pt x="0" y="5"/>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377" name="Line 1252"/>
              <p:cNvSpPr>
                <a:spLocks noChangeShapeType="1"/>
              </p:cNvSpPr>
              <p:nvPr/>
            </p:nvSpPr>
            <p:spPr bwMode="auto">
              <a:xfrm>
                <a:off x="3022" y="169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78" name="Freeform 1253"/>
              <p:cNvSpPr>
                <a:spLocks/>
              </p:cNvSpPr>
              <p:nvPr/>
            </p:nvSpPr>
            <p:spPr bwMode="auto">
              <a:xfrm>
                <a:off x="3020" y="1692"/>
                <a:ext cx="29" cy="6"/>
              </a:xfrm>
              <a:custGeom>
                <a:avLst/>
                <a:gdLst>
                  <a:gd name="T0" fmla="*/ 0 w 119"/>
                  <a:gd name="T1" fmla="*/ 0 h 22"/>
                  <a:gd name="T2" fmla="*/ 0 w 119"/>
                  <a:gd name="T3" fmla="*/ 0 h 22"/>
                  <a:gd name="T4" fmla="*/ 0 w 119"/>
                  <a:gd name="T5" fmla="*/ 0 h 22"/>
                  <a:gd name="T6" fmla="*/ 0 w 119"/>
                  <a:gd name="T7" fmla="*/ 0 h 22"/>
                  <a:gd name="T8" fmla="*/ 0 w 119"/>
                  <a:gd name="T9" fmla="*/ 0 h 22"/>
                  <a:gd name="T10" fmla="*/ 0 w 119"/>
                  <a:gd name="T11" fmla="*/ 0 h 22"/>
                  <a:gd name="T12" fmla="*/ 0 w 119"/>
                  <a:gd name="T13" fmla="*/ 0 h 22"/>
                  <a:gd name="T14" fmla="*/ 0 w 119"/>
                  <a:gd name="T15" fmla="*/ 0 h 22"/>
                  <a:gd name="T16" fmla="*/ 0 w 119"/>
                  <a:gd name="T17" fmla="*/ 0 h 22"/>
                  <a:gd name="T18" fmla="*/ 0 w 119"/>
                  <a:gd name="T19" fmla="*/ 0 h 22"/>
                  <a:gd name="T20" fmla="*/ 0 w 119"/>
                  <a:gd name="T21" fmla="*/ 0 h 22"/>
                  <a:gd name="T22" fmla="*/ 0 w 119"/>
                  <a:gd name="T23" fmla="*/ 0 h 22"/>
                  <a:gd name="T24" fmla="*/ 0 w 119"/>
                  <a:gd name="T25" fmla="*/ 0 h 22"/>
                  <a:gd name="T26" fmla="*/ 0 w 119"/>
                  <a:gd name="T27" fmla="*/ 0 h 22"/>
                  <a:gd name="T28" fmla="*/ 0 w 119"/>
                  <a:gd name="T29" fmla="*/ 0 h 22"/>
                  <a:gd name="T30" fmla="*/ 0 w 119"/>
                  <a:gd name="T31" fmla="*/ 0 h 22"/>
                  <a:gd name="T32" fmla="*/ 0 w 119"/>
                  <a:gd name="T33" fmla="*/ 0 h 22"/>
                  <a:gd name="T34" fmla="*/ 0 w 119"/>
                  <a:gd name="T35" fmla="*/ 0 h 22"/>
                  <a:gd name="T36" fmla="*/ 0 w 119"/>
                  <a:gd name="T37" fmla="*/ 0 h 22"/>
                  <a:gd name="T38" fmla="*/ 0 w 119"/>
                  <a:gd name="T39" fmla="*/ 0 h 22"/>
                  <a:gd name="T40" fmla="*/ 0 w 119"/>
                  <a:gd name="T41" fmla="*/ 0 h 22"/>
                  <a:gd name="T42" fmla="*/ 0 w 119"/>
                  <a:gd name="T43" fmla="*/ 0 h 22"/>
                  <a:gd name="T44" fmla="*/ 0 w 119"/>
                  <a:gd name="T45" fmla="*/ 0 h 22"/>
                  <a:gd name="T46" fmla="*/ 0 w 119"/>
                  <a:gd name="T47" fmla="*/ 0 h 22"/>
                  <a:gd name="T48" fmla="*/ 0 w 119"/>
                  <a:gd name="T49" fmla="*/ 0 h 22"/>
                  <a:gd name="T50" fmla="*/ 0 w 119"/>
                  <a:gd name="T51" fmla="*/ 0 h 22"/>
                  <a:gd name="T52" fmla="*/ 0 w 119"/>
                  <a:gd name="T53" fmla="*/ 0 h 22"/>
                  <a:gd name="T54" fmla="*/ 0 w 119"/>
                  <a:gd name="T55" fmla="*/ 0 h 22"/>
                  <a:gd name="T56" fmla="*/ 0 w 119"/>
                  <a:gd name="T57" fmla="*/ 0 h 22"/>
                  <a:gd name="T58" fmla="*/ 0 w 119"/>
                  <a:gd name="T59" fmla="*/ 0 h 22"/>
                  <a:gd name="T60" fmla="*/ 0 w 119"/>
                  <a:gd name="T61" fmla="*/ 0 h 22"/>
                  <a:gd name="T62" fmla="*/ 0 w 119"/>
                  <a:gd name="T63" fmla="*/ 0 h 22"/>
                  <a:gd name="T64" fmla="*/ 0 w 119"/>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22">
                    <a:moveTo>
                      <a:pt x="10" y="0"/>
                    </a:moveTo>
                    <a:lnTo>
                      <a:pt x="8" y="0"/>
                    </a:lnTo>
                    <a:lnTo>
                      <a:pt x="6" y="0"/>
                    </a:lnTo>
                    <a:lnTo>
                      <a:pt x="6" y="2"/>
                    </a:lnTo>
                    <a:lnTo>
                      <a:pt x="3" y="2"/>
                    </a:lnTo>
                    <a:lnTo>
                      <a:pt x="3" y="5"/>
                    </a:lnTo>
                    <a:lnTo>
                      <a:pt x="0" y="5"/>
                    </a:lnTo>
                    <a:lnTo>
                      <a:pt x="0" y="8"/>
                    </a:lnTo>
                    <a:lnTo>
                      <a:pt x="0" y="11"/>
                    </a:lnTo>
                    <a:lnTo>
                      <a:pt x="0" y="13"/>
                    </a:lnTo>
                    <a:lnTo>
                      <a:pt x="0" y="17"/>
                    </a:lnTo>
                    <a:lnTo>
                      <a:pt x="3" y="17"/>
                    </a:lnTo>
                    <a:lnTo>
                      <a:pt x="3" y="19"/>
                    </a:lnTo>
                    <a:lnTo>
                      <a:pt x="6" y="19"/>
                    </a:lnTo>
                    <a:lnTo>
                      <a:pt x="6" y="22"/>
                    </a:lnTo>
                    <a:lnTo>
                      <a:pt x="8" y="22"/>
                    </a:lnTo>
                    <a:lnTo>
                      <a:pt x="103" y="22"/>
                    </a:lnTo>
                    <a:lnTo>
                      <a:pt x="108" y="22"/>
                    </a:lnTo>
                    <a:lnTo>
                      <a:pt x="112" y="22"/>
                    </a:lnTo>
                    <a:lnTo>
                      <a:pt x="114" y="19"/>
                    </a:lnTo>
                    <a:lnTo>
                      <a:pt x="117" y="17"/>
                    </a:lnTo>
                    <a:lnTo>
                      <a:pt x="117" y="13"/>
                    </a:lnTo>
                    <a:lnTo>
                      <a:pt x="119" y="11"/>
                    </a:lnTo>
                    <a:lnTo>
                      <a:pt x="117" y="8"/>
                    </a:lnTo>
                    <a:lnTo>
                      <a:pt x="117" y="5"/>
                    </a:lnTo>
                    <a:lnTo>
                      <a:pt x="114" y="2"/>
                    </a:lnTo>
                    <a:lnTo>
                      <a:pt x="112" y="0"/>
                    </a:lnTo>
                    <a:lnTo>
                      <a:pt x="10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79" name="Line 1254"/>
              <p:cNvSpPr>
                <a:spLocks noChangeShapeType="1"/>
              </p:cNvSpPr>
              <p:nvPr/>
            </p:nvSpPr>
            <p:spPr bwMode="auto">
              <a:xfrm>
                <a:off x="3044" y="16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80" name="Freeform 1255"/>
              <p:cNvSpPr>
                <a:spLocks/>
              </p:cNvSpPr>
              <p:nvPr/>
            </p:nvSpPr>
            <p:spPr bwMode="auto">
              <a:xfrm>
                <a:off x="3044" y="1686"/>
                <a:ext cx="5" cy="12"/>
              </a:xfrm>
              <a:custGeom>
                <a:avLst/>
                <a:gdLst>
                  <a:gd name="T0" fmla="*/ 0 w 19"/>
                  <a:gd name="T1" fmla="*/ 0 h 45"/>
                  <a:gd name="T2" fmla="*/ 0 w 19"/>
                  <a:gd name="T3" fmla="*/ 0 h 45"/>
                  <a:gd name="T4" fmla="*/ 0 w 19"/>
                  <a:gd name="T5" fmla="*/ 0 h 45"/>
                  <a:gd name="T6" fmla="*/ 0 w 19"/>
                  <a:gd name="T7" fmla="*/ 0 h 45"/>
                  <a:gd name="T8" fmla="*/ 0 w 19"/>
                  <a:gd name="T9" fmla="*/ 0 h 45"/>
                  <a:gd name="T10" fmla="*/ 0 w 19"/>
                  <a:gd name="T11" fmla="*/ 0 h 45"/>
                  <a:gd name="T12" fmla="*/ 0 w 19"/>
                  <a:gd name="T13" fmla="*/ 0 h 45"/>
                  <a:gd name="T14" fmla="*/ 0 w 19"/>
                  <a:gd name="T15" fmla="*/ 0 h 45"/>
                  <a:gd name="T16" fmla="*/ 0 w 19"/>
                  <a:gd name="T17" fmla="*/ 0 h 45"/>
                  <a:gd name="T18" fmla="*/ 0 w 19"/>
                  <a:gd name="T19" fmla="*/ 0 h 45"/>
                  <a:gd name="T20" fmla="*/ 0 w 19"/>
                  <a:gd name="T21" fmla="*/ 0 h 45"/>
                  <a:gd name="T22" fmla="*/ 0 w 19"/>
                  <a:gd name="T23" fmla="*/ 0 h 45"/>
                  <a:gd name="T24" fmla="*/ 0 w 19"/>
                  <a:gd name="T25" fmla="*/ 0 h 45"/>
                  <a:gd name="T26" fmla="*/ 0 w 19"/>
                  <a:gd name="T27" fmla="*/ 0 h 45"/>
                  <a:gd name="T28" fmla="*/ 0 w 19"/>
                  <a:gd name="T29" fmla="*/ 0 h 45"/>
                  <a:gd name="T30" fmla="*/ 0 w 19"/>
                  <a:gd name="T31" fmla="*/ 0 h 45"/>
                  <a:gd name="T32" fmla="*/ 0 w 19"/>
                  <a:gd name="T33" fmla="*/ 0 h 45"/>
                  <a:gd name="T34" fmla="*/ 0 w 19"/>
                  <a:gd name="T35" fmla="*/ 0 h 45"/>
                  <a:gd name="T36" fmla="*/ 0 w 19"/>
                  <a:gd name="T37" fmla="*/ 0 h 45"/>
                  <a:gd name="T38" fmla="*/ 0 w 19"/>
                  <a:gd name="T39" fmla="*/ 0 h 45"/>
                  <a:gd name="T40" fmla="*/ 0 w 19"/>
                  <a:gd name="T41" fmla="*/ 0 h 45"/>
                  <a:gd name="T42" fmla="*/ 0 w 19"/>
                  <a:gd name="T43" fmla="*/ 0 h 45"/>
                  <a:gd name="T44" fmla="*/ 0 w 19"/>
                  <a:gd name="T45" fmla="*/ 0 h 45"/>
                  <a:gd name="T46" fmla="*/ 0 w 19"/>
                  <a:gd name="T47" fmla="*/ 0 h 45"/>
                  <a:gd name="T48" fmla="*/ 0 w 19"/>
                  <a:gd name="T49" fmla="*/ 0 h 45"/>
                  <a:gd name="T50" fmla="*/ 0 w 19"/>
                  <a:gd name="T51" fmla="*/ 0 h 45"/>
                  <a:gd name="T52" fmla="*/ 0 w 19"/>
                  <a:gd name="T53" fmla="*/ 0 h 45"/>
                  <a:gd name="T54" fmla="*/ 0 w 19"/>
                  <a:gd name="T55" fmla="*/ 0 h 45"/>
                  <a:gd name="T56" fmla="*/ 0 w 19"/>
                  <a:gd name="T57" fmla="*/ 0 h 45"/>
                  <a:gd name="T58" fmla="*/ 0 w 19"/>
                  <a:gd name="T59" fmla="*/ 0 h 45"/>
                  <a:gd name="T60" fmla="*/ 0 w 19"/>
                  <a:gd name="T61" fmla="*/ 0 h 45"/>
                  <a:gd name="T62" fmla="*/ 0 w 19"/>
                  <a:gd name="T63" fmla="*/ 0 h 45"/>
                  <a:gd name="T64" fmla="*/ 0 w 19"/>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45">
                    <a:moveTo>
                      <a:pt x="0" y="34"/>
                    </a:moveTo>
                    <a:lnTo>
                      <a:pt x="0" y="36"/>
                    </a:lnTo>
                    <a:lnTo>
                      <a:pt x="0" y="40"/>
                    </a:lnTo>
                    <a:lnTo>
                      <a:pt x="3" y="42"/>
                    </a:lnTo>
                    <a:lnTo>
                      <a:pt x="5" y="45"/>
                    </a:lnTo>
                    <a:lnTo>
                      <a:pt x="8" y="45"/>
                    </a:lnTo>
                    <a:lnTo>
                      <a:pt x="10" y="45"/>
                    </a:lnTo>
                    <a:lnTo>
                      <a:pt x="14" y="45"/>
                    </a:lnTo>
                    <a:lnTo>
                      <a:pt x="16" y="42"/>
                    </a:lnTo>
                    <a:lnTo>
                      <a:pt x="19" y="40"/>
                    </a:lnTo>
                    <a:lnTo>
                      <a:pt x="19" y="36"/>
                    </a:lnTo>
                    <a:lnTo>
                      <a:pt x="19" y="17"/>
                    </a:lnTo>
                    <a:lnTo>
                      <a:pt x="19" y="8"/>
                    </a:lnTo>
                    <a:lnTo>
                      <a:pt x="19" y="5"/>
                    </a:lnTo>
                    <a:lnTo>
                      <a:pt x="16" y="2"/>
                    </a:lnTo>
                    <a:lnTo>
                      <a:pt x="14" y="0"/>
                    </a:lnTo>
                    <a:lnTo>
                      <a:pt x="10" y="0"/>
                    </a:lnTo>
                    <a:lnTo>
                      <a:pt x="8" y="0"/>
                    </a:lnTo>
                    <a:lnTo>
                      <a:pt x="5" y="0"/>
                    </a:lnTo>
                    <a:lnTo>
                      <a:pt x="3" y="2"/>
                    </a:lnTo>
                    <a:lnTo>
                      <a:pt x="0" y="5"/>
                    </a:lnTo>
                    <a:lnTo>
                      <a:pt x="0" y="8"/>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381" name="Line 1256"/>
              <p:cNvSpPr>
                <a:spLocks noChangeShapeType="1"/>
              </p:cNvSpPr>
              <p:nvPr/>
            </p:nvSpPr>
            <p:spPr bwMode="auto">
              <a:xfrm>
                <a:off x="3047" y="16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82" name="Freeform 1257"/>
              <p:cNvSpPr>
                <a:spLocks/>
              </p:cNvSpPr>
              <p:nvPr/>
            </p:nvSpPr>
            <p:spPr bwMode="auto">
              <a:xfrm>
                <a:off x="3044" y="1686"/>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2"/>
                    </a:lnTo>
                    <a:lnTo>
                      <a:pt x="0" y="5"/>
                    </a:lnTo>
                    <a:lnTo>
                      <a:pt x="0" y="8"/>
                    </a:lnTo>
                    <a:lnTo>
                      <a:pt x="0" y="11"/>
                    </a:lnTo>
                    <a:lnTo>
                      <a:pt x="0" y="13"/>
                    </a:lnTo>
                    <a:lnTo>
                      <a:pt x="0" y="17"/>
                    </a:lnTo>
                    <a:lnTo>
                      <a:pt x="3" y="19"/>
                    </a:lnTo>
                    <a:lnTo>
                      <a:pt x="5" y="23"/>
                    </a:lnTo>
                    <a:lnTo>
                      <a:pt x="8" y="23"/>
                    </a:lnTo>
                    <a:lnTo>
                      <a:pt x="24" y="23"/>
                    </a:lnTo>
                    <a:lnTo>
                      <a:pt x="29" y="23"/>
                    </a:lnTo>
                    <a:lnTo>
                      <a:pt x="31" y="23"/>
                    </a:lnTo>
                    <a:lnTo>
                      <a:pt x="31" y="19"/>
                    </a:lnTo>
                    <a:lnTo>
                      <a:pt x="34" y="19"/>
                    </a:lnTo>
                    <a:lnTo>
                      <a:pt x="34" y="17"/>
                    </a:lnTo>
                    <a:lnTo>
                      <a:pt x="36" y="17"/>
                    </a:lnTo>
                    <a:lnTo>
                      <a:pt x="36" y="13"/>
                    </a:lnTo>
                    <a:lnTo>
                      <a:pt x="36" y="11"/>
                    </a:lnTo>
                    <a:lnTo>
                      <a:pt x="36" y="8"/>
                    </a:lnTo>
                    <a:lnTo>
                      <a:pt x="34" y="5"/>
                    </a:lnTo>
                    <a:lnTo>
                      <a:pt x="34" y="2"/>
                    </a:lnTo>
                    <a:lnTo>
                      <a:pt x="31" y="2"/>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83" name="Line 1258"/>
              <p:cNvSpPr>
                <a:spLocks noChangeShapeType="1"/>
              </p:cNvSpPr>
              <p:nvPr/>
            </p:nvSpPr>
            <p:spPr bwMode="auto">
              <a:xfrm>
                <a:off x="3048" y="168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84" name="Freeform 1259"/>
              <p:cNvSpPr>
                <a:spLocks/>
              </p:cNvSpPr>
              <p:nvPr/>
            </p:nvSpPr>
            <p:spPr bwMode="auto">
              <a:xfrm>
                <a:off x="3048" y="1683"/>
                <a:ext cx="5" cy="9"/>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5"/>
                    </a:lnTo>
                    <a:lnTo>
                      <a:pt x="0" y="29"/>
                    </a:lnTo>
                    <a:lnTo>
                      <a:pt x="3" y="29"/>
                    </a:lnTo>
                    <a:lnTo>
                      <a:pt x="3" y="31"/>
                    </a:lnTo>
                    <a:lnTo>
                      <a:pt x="5" y="31"/>
                    </a:lnTo>
                    <a:lnTo>
                      <a:pt x="5" y="35"/>
                    </a:lnTo>
                    <a:lnTo>
                      <a:pt x="8" y="35"/>
                    </a:lnTo>
                    <a:lnTo>
                      <a:pt x="10" y="35"/>
                    </a:lnTo>
                    <a:lnTo>
                      <a:pt x="13" y="35"/>
                    </a:lnTo>
                    <a:lnTo>
                      <a:pt x="15" y="35"/>
                    </a:lnTo>
                    <a:lnTo>
                      <a:pt x="15" y="31"/>
                    </a:lnTo>
                    <a:lnTo>
                      <a:pt x="18" y="31"/>
                    </a:lnTo>
                    <a:lnTo>
                      <a:pt x="18" y="29"/>
                    </a:lnTo>
                    <a:lnTo>
                      <a:pt x="20" y="29"/>
                    </a:lnTo>
                    <a:lnTo>
                      <a:pt x="20" y="25"/>
                    </a:lnTo>
                    <a:lnTo>
                      <a:pt x="20" y="17"/>
                    </a:lnTo>
                    <a:lnTo>
                      <a:pt x="20" y="8"/>
                    </a:lnTo>
                    <a:lnTo>
                      <a:pt x="18" y="6"/>
                    </a:lnTo>
                    <a:lnTo>
                      <a:pt x="18" y="3"/>
                    </a:lnTo>
                    <a:lnTo>
                      <a:pt x="15" y="3"/>
                    </a:lnTo>
                    <a:lnTo>
                      <a:pt x="13" y="0"/>
                    </a:lnTo>
                    <a:lnTo>
                      <a:pt x="10" y="0"/>
                    </a:lnTo>
                    <a:lnTo>
                      <a:pt x="8" y="0"/>
                    </a:lnTo>
                    <a:lnTo>
                      <a:pt x="5" y="3"/>
                    </a:lnTo>
                    <a:lnTo>
                      <a:pt x="3" y="3"/>
                    </a:lnTo>
                    <a:lnTo>
                      <a:pt x="3" y="6"/>
                    </a:lnTo>
                    <a:lnTo>
                      <a:pt x="0"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85" name="Line 1260"/>
              <p:cNvSpPr>
                <a:spLocks noChangeShapeType="1"/>
              </p:cNvSpPr>
              <p:nvPr/>
            </p:nvSpPr>
            <p:spPr bwMode="auto">
              <a:xfrm>
                <a:off x="3050" y="16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86" name="Freeform 1261"/>
              <p:cNvSpPr>
                <a:spLocks/>
              </p:cNvSpPr>
              <p:nvPr/>
            </p:nvSpPr>
            <p:spPr bwMode="auto">
              <a:xfrm>
                <a:off x="3048" y="1683"/>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5" y="3"/>
                    </a:lnTo>
                    <a:lnTo>
                      <a:pt x="3" y="3"/>
                    </a:lnTo>
                    <a:lnTo>
                      <a:pt x="3" y="6"/>
                    </a:lnTo>
                    <a:lnTo>
                      <a:pt x="0" y="8"/>
                    </a:lnTo>
                    <a:lnTo>
                      <a:pt x="0" y="12"/>
                    </a:lnTo>
                    <a:lnTo>
                      <a:pt x="0" y="14"/>
                    </a:lnTo>
                    <a:lnTo>
                      <a:pt x="0" y="17"/>
                    </a:lnTo>
                    <a:lnTo>
                      <a:pt x="3" y="17"/>
                    </a:lnTo>
                    <a:lnTo>
                      <a:pt x="3" y="20"/>
                    </a:lnTo>
                    <a:lnTo>
                      <a:pt x="5" y="23"/>
                    </a:lnTo>
                    <a:lnTo>
                      <a:pt x="8" y="23"/>
                    </a:lnTo>
                    <a:lnTo>
                      <a:pt x="23" y="23"/>
                    </a:lnTo>
                    <a:lnTo>
                      <a:pt x="28" y="23"/>
                    </a:lnTo>
                    <a:lnTo>
                      <a:pt x="30" y="23"/>
                    </a:lnTo>
                    <a:lnTo>
                      <a:pt x="33" y="23"/>
                    </a:lnTo>
                    <a:lnTo>
                      <a:pt x="33" y="20"/>
                    </a:lnTo>
                    <a:lnTo>
                      <a:pt x="35" y="17"/>
                    </a:lnTo>
                    <a:lnTo>
                      <a:pt x="35" y="14"/>
                    </a:lnTo>
                    <a:lnTo>
                      <a:pt x="35" y="12"/>
                    </a:lnTo>
                    <a:lnTo>
                      <a:pt x="35" y="8"/>
                    </a:lnTo>
                    <a:lnTo>
                      <a:pt x="35" y="6"/>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87" name="Line 1262"/>
              <p:cNvSpPr>
                <a:spLocks noChangeShapeType="1"/>
              </p:cNvSpPr>
              <p:nvPr/>
            </p:nvSpPr>
            <p:spPr bwMode="auto">
              <a:xfrm>
                <a:off x="3052" y="16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88" name="Freeform 1263"/>
              <p:cNvSpPr>
                <a:spLocks/>
              </p:cNvSpPr>
              <p:nvPr/>
            </p:nvSpPr>
            <p:spPr bwMode="auto">
              <a:xfrm>
                <a:off x="3052" y="1680"/>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3" y="25"/>
                    </a:lnTo>
                    <a:lnTo>
                      <a:pt x="3" y="28"/>
                    </a:lnTo>
                    <a:lnTo>
                      <a:pt x="5" y="31"/>
                    </a:lnTo>
                    <a:lnTo>
                      <a:pt x="5" y="34"/>
                    </a:lnTo>
                    <a:lnTo>
                      <a:pt x="8" y="34"/>
                    </a:lnTo>
                    <a:lnTo>
                      <a:pt x="10" y="34"/>
                    </a:lnTo>
                    <a:lnTo>
                      <a:pt x="13" y="34"/>
                    </a:lnTo>
                    <a:lnTo>
                      <a:pt x="15" y="34"/>
                    </a:lnTo>
                    <a:lnTo>
                      <a:pt x="18" y="34"/>
                    </a:lnTo>
                    <a:lnTo>
                      <a:pt x="18" y="31"/>
                    </a:lnTo>
                    <a:lnTo>
                      <a:pt x="20" y="28"/>
                    </a:lnTo>
                    <a:lnTo>
                      <a:pt x="20" y="25"/>
                    </a:lnTo>
                    <a:lnTo>
                      <a:pt x="20" y="17"/>
                    </a:lnTo>
                    <a:lnTo>
                      <a:pt x="20" y="9"/>
                    </a:lnTo>
                    <a:lnTo>
                      <a:pt x="20" y="6"/>
                    </a:lnTo>
                    <a:lnTo>
                      <a:pt x="18" y="3"/>
                    </a:lnTo>
                    <a:lnTo>
                      <a:pt x="15" y="3"/>
                    </a:lnTo>
                    <a:lnTo>
                      <a:pt x="13" y="0"/>
                    </a:lnTo>
                    <a:lnTo>
                      <a:pt x="10" y="0"/>
                    </a:lnTo>
                    <a:lnTo>
                      <a:pt x="8" y="3"/>
                    </a:lnTo>
                    <a:lnTo>
                      <a:pt x="5" y="3"/>
                    </a:lnTo>
                    <a:lnTo>
                      <a:pt x="3" y="6"/>
                    </a:lnTo>
                    <a:lnTo>
                      <a:pt x="3" y="9"/>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89" name="Line 1264"/>
              <p:cNvSpPr>
                <a:spLocks noChangeShapeType="1"/>
              </p:cNvSpPr>
              <p:nvPr/>
            </p:nvSpPr>
            <p:spPr bwMode="auto">
              <a:xfrm>
                <a:off x="3054" y="168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90" name="Freeform 1265"/>
              <p:cNvSpPr>
                <a:spLocks/>
              </p:cNvSpPr>
              <p:nvPr/>
            </p:nvSpPr>
            <p:spPr bwMode="auto">
              <a:xfrm>
                <a:off x="3052" y="1680"/>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8" y="3"/>
                    </a:lnTo>
                    <a:lnTo>
                      <a:pt x="5" y="3"/>
                    </a:lnTo>
                    <a:lnTo>
                      <a:pt x="3" y="6"/>
                    </a:lnTo>
                    <a:lnTo>
                      <a:pt x="3" y="9"/>
                    </a:lnTo>
                    <a:lnTo>
                      <a:pt x="0" y="11"/>
                    </a:lnTo>
                    <a:lnTo>
                      <a:pt x="3" y="14"/>
                    </a:lnTo>
                    <a:lnTo>
                      <a:pt x="3" y="17"/>
                    </a:lnTo>
                    <a:lnTo>
                      <a:pt x="5" y="19"/>
                    </a:lnTo>
                    <a:lnTo>
                      <a:pt x="5" y="23"/>
                    </a:lnTo>
                    <a:lnTo>
                      <a:pt x="8" y="23"/>
                    </a:lnTo>
                    <a:lnTo>
                      <a:pt x="10" y="23"/>
                    </a:lnTo>
                    <a:lnTo>
                      <a:pt x="25" y="23"/>
                    </a:lnTo>
                    <a:lnTo>
                      <a:pt x="30" y="23"/>
                    </a:lnTo>
                    <a:lnTo>
                      <a:pt x="32" y="23"/>
                    </a:lnTo>
                    <a:lnTo>
                      <a:pt x="36" y="19"/>
                    </a:lnTo>
                    <a:lnTo>
                      <a:pt x="36" y="17"/>
                    </a:lnTo>
                    <a:lnTo>
                      <a:pt x="38" y="17"/>
                    </a:lnTo>
                    <a:lnTo>
                      <a:pt x="38" y="14"/>
                    </a:lnTo>
                    <a:lnTo>
                      <a:pt x="38" y="11"/>
                    </a:lnTo>
                    <a:lnTo>
                      <a:pt x="38" y="9"/>
                    </a:lnTo>
                    <a:lnTo>
                      <a:pt x="36" y="6"/>
                    </a:lnTo>
                    <a:lnTo>
                      <a:pt x="36" y="3"/>
                    </a:lnTo>
                    <a:lnTo>
                      <a:pt x="32"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91" name="Line 1266"/>
              <p:cNvSpPr>
                <a:spLocks noChangeShapeType="1"/>
              </p:cNvSpPr>
              <p:nvPr/>
            </p:nvSpPr>
            <p:spPr bwMode="auto">
              <a:xfrm>
                <a:off x="3056" y="16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92" name="Freeform 1267"/>
              <p:cNvSpPr>
                <a:spLocks/>
              </p:cNvSpPr>
              <p:nvPr/>
            </p:nvSpPr>
            <p:spPr bwMode="auto">
              <a:xfrm>
                <a:off x="3056" y="1678"/>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5"/>
                    </a:lnTo>
                    <a:lnTo>
                      <a:pt x="0" y="28"/>
                    </a:lnTo>
                    <a:lnTo>
                      <a:pt x="2" y="28"/>
                    </a:lnTo>
                    <a:lnTo>
                      <a:pt x="2" y="30"/>
                    </a:lnTo>
                    <a:lnTo>
                      <a:pt x="4" y="34"/>
                    </a:lnTo>
                    <a:lnTo>
                      <a:pt x="7" y="34"/>
                    </a:lnTo>
                    <a:lnTo>
                      <a:pt x="9" y="34"/>
                    </a:lnTo>
                    <a:lnTo>
                      <a:pt x="12" y="34"/>
                    </a:lnTo>
                    <a:lnTo>
                      <a:pt x="14" y="34"/>
                    </a:lnTo>
                    <a:lnTo>
                      <a:pt x="18" y="30"/>
                    </a:lnTo>
                    <a:lnTo>
                      <a:pt x="18" y="28"/>
                    </a:lnTo>
                    <a:lnTo>
                      <a:pt x="20" y="28"/>
                    </a:lnTo>
                    <a:lnTo>
                      <a:pt x="20" y="25"/>
                    </a:lnTo>
                    <a:lnTo>
                      <a:pt x="20" y="17"/>
                    </a:lnTo>
                    <a:lnTo>
                      <a:pt x="20" y="11"/>
                    </a:lnTo>
                    <a:lnTo>
                      <a:pt x="20" y="9"/>
                    </a:lnTo>
                    <a:lnTo>
                      <a:pt x="18" y="5"/>
                    </a:lnTo>
                    <a:lnTo>
                      <a:pt x="14" y="3"/>
                    </a:lnTo>
                    <a:lnTo>
                      <a:pt x="12" y="3"/>
                    </a:lnTo>
                    <a:lnTo>
                      <a:pt x="12" y="0"/>
                    </a:lnTo>
                    <a:lnTo>
                      <a:pt x="9" y="0"/>
                    </a:lnTo>
                    <a:lnTo>
                      <a:pt x="7" y="0"/>
                    </a:lnTo>
                    <a:lnTo>
                      <a:pt x="4" y="3"/>
                    </a:lnTo>
                    <a:lnTo>
                      <a:pt x="2" y="5"/>
                    </a:lnTo>
                    <a:lnTo>
                      <a:pt x="0" y="9"/>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393" name="Line 1268"/>
              <p:cNvSpPr>
                <a:spLocks noChangeShapeType="1"/>
              </p:cNvSpPr>
              <p:nvPr/>
            </p:nvSpPr>
            <p:spPr bwMode="auto">
              <a:xfrm>
                <a:off x="3059" y="167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94" name="Freeform 1269"/>
              <p:cNvSpPr>
                <a:spLocks/>
              </p:cNvSpPr>
              <p:nvPr/>
            </p:nvSpPr>
            <p:spPr bwMode="auto">
              <a:xfrm>
                <a:off x="3056" y="1678"/>
                <a:ext cx="26" cy="5"/>
              </a:xfrm>
              <a:custGeom>
                <a:avLst/>
                <a:gdLst>
                  <a:gd name="T0" fmla="*/ 0 w 101"/>
                  <a:gd name="T1" fmla="*/ 0 h 22"/>
                  <a:gd name="T2" fmla="*/ 0 w 101"/>
                  <a:gd name="T3" fmla="*/ 0 h 22"/>
                  <a:gd name="T4" fmla="*/ 0 w 101"/>
                  <a:gd name="T5" fmla="*/ 0 h 22"/>
                  <a:gd name="T6" fmla="*/ 0 w 101"/>
                  <a:gd name="T7" fmla="*/ 0 h 22"/>
                  <a:gd name="T8" fmla="*/ 0 w 101"/>
                  <a:gd name="T9" fmla="*/ 0 h 22"/>
                  <a:gd name="T10" fmla="*/ 0 w 101"/>
                  <a:gd name="T11" fmla="*/ 0 h 22"/>
                  <a:gd name="T12" fmla="*/ 0 w 101"/>
                  <a:gd name="T13" fmla="*/ 0 h 22"/>
                  <a:gd name="T14" fmla="*/ 0 w 101"/>
                  <a:gd name="T15" fmla="*/ 0 h 22"/>
                  <a:gd name="T16" fmla="*/ 0 w 101"/>
                  <a:gd name="T17" fmla="*/ 0 h 22"/>
                  <a:gd name="T18" fmla="*/ 0 w 101"/>
                  <a:gd name="T19" fmla="*/ 0 h 22"/>
                  <a:gd name="T20" fmla="*/ 0 w 101"/>
                  <a:gd name="T21" fmla="*/ 0 h 22"/>
                  <a:gd name="T22" fmla="*/ 0 w 101"/>
                  <a:gd name="T23" fmla="*/ 0 h 22"/>
                  <a:gd name="T24" fmla="*/ 0 w 101"/>
                  <a:gd name="T25" fmla="*/ 0 h 22"/>
                  <a:gd name="T26" fmla="*/ 0 w 101"/>
                  <a:gd name="T27" fmla="*/ 0 h 22"/>
                  <a:gd name="T28" fmla="*/ 0 w 101"/>
                  <a:gd name="T29" fmla="*/ 0 h 22"/>
                  <a:gd name="T30" fmla="*/ 0 w 101"/>
                  <a:gd name="T31" fmla="*/ 0 h 22"/>
                  <a:gd name="T32" fmla="*/ 0 w 101"/>
                  <a:gd name="T33" fmla="*/ 0 h 22"/>
                  <a:gd name="T34" fmla="*/ 0 w 101"/>
                  <a:gd name="T35" fmla="*/ 0 h 22"/>
                  <a:gd name="T36" fmla="*/ 0 w 101"/>
                  <a:gd name="T37" fmla="*/ 0 h 22"/>
                  <a:gd name="T38" fmla="*/ 0 w 101"/>
                  <a:gd name="T39" fmla="*/ 0 h 22"/>
                  <a:gd name="T40" fmla="*/ 0 w 101"/>
                  <a:gd name="T41" fmla="*/ 0 h 22"/>
                  <a:gd name="T42" fmla="*/ 0 w 101"/>
                  <a:gd name="T43" fmla="*/ 0 h 22"/>
                  <a:gd name="T44" fmla="*/ 0 w 101"/>
                  <a:gd name="T45" fmla="*/ 0 h 22"/>
                  <a:gd name="T46" fmla="*/ 0 w 101"/>
                  <a:gd name="T47" fmla="*/ 0 h 22"/>
                  <a:gd name="T48" fmla="*/ 0 w 101"/>
                  <a:gd name="T49" fmla="*/ 0 h 22"/>
                  <a:gd name="T50" fmla="*/ 0 w 101"/>
                  <a:gd name="T51" fmla="*/ 0 h 22"/>
                  <a:gd name="T52" fmla="*/ 0 w 101"/>
                  <a:gd name="T53" fmla="*/ 0 h 22"/>
                  <a:gd name="T54" fmla="*/ 0 w 101"/>
                  <a:gd name="T55" fmla="*/ 0 h 22"/>
                  <a:gd name="T56" fmla="*/ 0 w 101"/>
                  <a:gd name="T57" fmla="*/ 0 h 22"/>
                  <a:gd name="T58" fmla="*/ 0 w 101"/>
                  <a:gd name="T59" fmla="*/ 0 h 22"/>
                  <a:gd name="T60" fmla="*/ 0 w 101"/>
                  <a:gd name="T61" fmla="*/ 0 h 22"/>
                  <a:gd name="T62" fmla="*/ 0 w 101"/>
                  <a:gd name="T63" fmla="*/ 0 h 22"/>
                  <a:gd name="T64" fmla="*/ 0 w 101"/>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22">
                    <a:moveTo>
                      <a:pt x="9" y="0"/>
                    </a:moveTo>
                    <a:lnTo>
                      <a:pt x="7" y="0"/>
                    </a:lnTo>
                    <a:lnTo>
                      <a:pt x="4" y="3"/>
                    </a:lnTo>
                    <a:lnTo>
                      <a:pt x="2" y="5"/>
                    </a:lnTo>
                    <a:lnTo>
                      <a:pt x="0" y="9"/>
                    </a:lnTo>
                    <a:lnTo>
                      <a:pt x="0" y="11"/>
                    </a:lnTo>
                    <a:lnTo>
                      <a:pt x="0" y="14"/>
                    </a:lnTo>
                    <a:lnTo>
                      <a:pt x="0" y="17"/>
                    </a:lnTo>
                    <a:lnTo>
                      <a:pt x="2" y="20"/>
                    </a:lnTo>
                    <a:lnTo>
                      <a:pt x="4" y="22"/>
                    </a:lnTo>
                    <a:lnTo>
                      <a:pt x="7" y="22"/>
                    </a:lnTo>
                    <a:lnTo>
                      <a:pt x="88" y="22"/>
                    </a:lnTo>
                    <a:lnTo>
                      <a:pt x="93" y="22"/>
                    </a:lnTo>
                    <a:lnTo>
                      <a:pt x="96" y="22"/>
                    </a:lnTo>
                    <a:lnTo>
                      <a:pt x="98" y="20"/>
                    </a:lnTo>
                    <a:lnTo>
                      <a:pt x="101" y="17"/>
                    </a:lnTo>
                    <a:lnTo>
                      <a:pt x="101" y="14"/>
                    </a:lnTo>
                    <a:lnTo>
                      <a:pt x="101" y="11"/>
                    </a:lnTo>
                    <a:lnTo>
                      <a:pt x="101" y="9"/>
                    </a:lnTo>
                    <a:lnTo>
                      <a:pt x="98" y="5"/>
                    </a:lnTo>
                    <a:lnTo>
                      <a:pt x="96" y="3"/>
                    </a:lnTo>
                    <a:lnTo>
                      <a:pt x="91"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395" name="Line 1270"/>
              <p:cNvSpPr>
                <a:spLocks noChangeShapeType="1"/>
              </p:cNvSpPr>
              <p:nvPr/>
            </p:nvSpPr>
            <p:spPr bwMode="auto">
              <a:xfrm>
                <a:off x="3076" y="168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96" name="Freeform 1271"/>
              <p:cNvSpPr>
                <a:spLocks/>
              </p:cNvSpPr>
              <p:nvPr/>
            </p:nvSpPr>
            <p:spPr bwMode="auto">
              <a:xfrm>
                <a:off x="3076" y="1672"/>
                <a:ext cx="6"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7"/>
                    </a:lnTo>
                    <a:lnTo>
                      <a:pt x="0" y="40"/>
                    </a:lnTo>
                    <a:lnTo>
                      <a:pt x="2" y="43"/>
                    </a:lnTo>
                    <a:lnTo>
                      <a:pt x="5" y="45"/>
                    </a:lnTo>
                    <a:lnTo>
                      <a:pt x="7" y="45"/>
                    </a:lnTo>
                    <a:lnTo>
                      <a:pt x="10" y="45"/>
                    </a:lnTo>
                    <a:lnTo>
                      <a:pt x="12" y="45"/>
                    </a:lnTo>
                    <a:lnTo>
                      <a:pt x="15" y="45"/>
                    </a:lnTo>
                    <a:lnTo>
                      <a:pt x="17" y="43"/>
                    </a:lnTo>
                    <a:lnTo>
                      <a:pt x="20" y="40"/>
                    </a:lnTo>
                    <a:lnTo>
                      <a:pt x="20" y="37"/>
                    </a:lnTo>
                    <a:lnTo>
                      <a:pt x="20" y="17"/>
                    </a:lnTo>
                    <a:lnTo>
                      <a:pt x="20" y="11"/>
                    </a:lnTo>
                    <a:lnTo>
                      <a:pt x="20" y="9"/>
                    </a:lnTo>
                    <a:lnTo>
                      <a:pt x="17" y="5"/>
                    </a:lnTo>
                    <a:lnTo>
                      <a:pt x="15" y="3"/>
                    </a:lnTo>
                    <a:lnTo>
                      <a:pt x="12" y="3"/>
                    </a:lnTo>
                    <a:lnTo>
                      <a:pt x="10" y="0"/>
                    </a:lnTo>
                    <a:lnTo>
                      <a:pt x="7" y="3"/>
                    </a:lnTo>
                    <a:lnTo>
                      <a:pt x="5" y="3"/>
                    </a:lnTo>
                    <a:lnTo>
                      <a:pt x="2" y="5"/>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397" name="Line 1272"/>
              <p:cNvSpPr>
                <a:spLocks noChangeShapeType="1"/>
              </p:cNvSpPr>
              <p:nvPr/>
            </p:nvSpPr>
            <p:spPr bwMode="auto">
              <a:xfrm>
                <a:off x="3079" y="167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98" name="Freeform 1273"/>
              <p:cNvSpPr>
                <a:spLocks/>
              </p:cNvSpPr>
              <p:nvPr/>
            </p:nvSpPr>
            <p:spPr bwMode="auto">
              <a:xfrm>
                <a:off x="3076" y="1672"/>
                <a:ext cx="17" cy="6"/>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w 68"/>
                  <a:gd name="T47" fmla="*/ 0 h 23"/>
                  <a:gd name="T48" fmla="*/ 0 w 68"/>
                  <a:gd name="T49" fmla="*/ 0 h 23"/>
                  <a:gd name="T50" fmla="*/ 0 w 68"/>
                  <a:gd name="T51" fmla="*/ 0 h 23"/>
                  <a:gd name="T52" fmla="*/ 0 w 68"/>
                  <a:gd name="T53" fmla="*/ 0 h 23"/>
                  <a:gd name="T54" fmla="*/ 0 w 68"/>
                  <a:gd name="T55" fmla="*/ 0 h 23"/>
                  <a:gd name="T56" fmla="*/ 0 w 68"/>
                  <a:gd name="T57" fmla="*/ 0 h 23"/>
                  <a:gd name="T58" fmla="*/ 0 w 68"/>
                  <a:gd name="T59" fmla="*/ 0 h 23"/>
                  <a:gd name="T60" fmla="*/ 0 w 68"/>
                  <a:gd name="T61" fmla="*/ 0 h 23"/>
                  <a:gd name="T62" fmla="*/ 0 w 68"/>
                  <a:gd name="T63" fmla="*/ 0 h 23"/>
                  <a:gd name="T64" fmla="*/ 0 w 6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3">
                    <a:moveTo>
                      <a:pt x="10" y="0"/>
                    </a:moveTo>
                    <a:lnTo>
                      <a:pt x="7" y="3"/>
                    </a:lnTo>
                    <a:lnTo>
                      <a:pt x="5" y="3"/>
                    </a:lnTo>
                    <a:lnTo>
                      <a:pt x="2" y="5"/>
                    </a:lnTo>
                    <a:lnTo>
                      <a:pt x="0" y="9"/>
                    </a:lnTo>
                    <a:lnTo>
                      <a:pt x="0" y="11"/>
                    </a:lnTo>
                    <a:lnTo>
                      <a:pt x="0" y="15"/>
                    </a:lnTo>
                    <a:lnTo>
                      <a:pt x="0" y="17"/>
                    </a:lnTo>
                    <a:lnTo>
                      <a:pt x="2" y="20"/>
                    </a:lnTo>
                    <a:lnTo>
                      <a:pt x="5" y="23"/>
                    </a:lnTo>
                    <a:lnTo>
                      <a:pt x="7" y="23"/>
                    </a:lnTo>
                    <a:lnTo>
                      <a:pt x="56" y="23"/>
                    </a:lnTo>
                    <a:lnTo>
                      <a:pt x="61" y="23"/>
                    </a:lnTo>
                    <a:lnTo>
                      <a:pt x="63" y="23"/>
                    </a:lnTo>
                    <a:lnTo>
                      <a:pt x="66" y="23"/>
                    </a:lnTo>
                    <a:lnTo>
                      <a:pt x="66" y="20"/>
                    </a:lnTo>
                    <a:lnTo>
                      <a:pt x="68" y="20"/>
                    </a:lnTo>
                    <a:lnTo>
                      <a:pt x="68" y="17"/>
                    </a:lnTo>
                    <a:lnTo>
                      <a:pt x="68" y="15"/>
                    </a:lnTo>
                    <a:lnTo>
                      <a:pt x="68" y="11"/>
                    </a:lnTo>
                    <a:lnTo>
                      <a:pt x="68" y="9"/>
                    </a:lnTo>
                    <a:lnTo>
                      <a:pt x="68" y="5"/>
                    </a:lnTo>
                    <a:lnTo>
                      <a:pt x="66" y="5"/>
                    </a:lnTo>
                    <a:lnTo>
                      <a:pt x="66" y="3"/>
                    </a:lnTo>
                    <a:lnTo>
                      <a:pt x="63" y="3"/>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99" name="Line 1274"/>
              <p:cNvSpPr>
                <a:spLocks noChangeShapeType="1"/>
              </p:cNvSpPr>
              <p:nvPr/>
            </p:nvSpPr>
            <p:spPr bwMode="auto">
              <a:xfrm>
                <a:off x="3088" y="167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00" name="Freeform 1275"/>
              <p:cNvSpPr>
                <a:spLocks/>
              </p:cNvSpPr>
              <p:nvPr/>
            </p:nvSpPr>
            <p:spPr bwMode="auto">
              <a:xfrm>
                <a:off x="3088" y="1670"/>
                <a:ext cx="5" cy="8"/>
              </a:xfrm>
              <a:custGeom>
                <a:avLst/>
                <a:gdLst>
                  <a:gd name="T0" fmla="*/ 0 w 20"/>
                  <a:gd name="T1" fmla="*/ 0 h 31"/>
                  <a:gd name="T2" fmla="*/ 0 w 20"/>
                  <a:gd name="T3" fmla="*/ 0 h 31"/>
                  <a:gd name="T4" fmla="*/ 0 w 20"/>
                  <a:gd name="T5" fmla="*/ 0 h 31"/>
                  <a:gd name="T6" fmla="*/ 0 w 20"/>
                  <a:gd name="T7" fmla="*/ 0 h 31"/>
                  <a:gd name="T8" fmla="*/ 0 w 20"/>
                  <a:gd name="T9" fmla="*/ 0 h 31"/>
                  <a:gd name="T10" fmla="*/ 0 w 20"/>
                  <a:gd name="T11" fmla="*/ 0 h 31"/>
                  <a:gd name="T12" fmla="*/ 0 w 20"/>
                  <a:gd name="T13" fmla="*/ 0 h 31"/>
                  <a:gd name="T14" fmla="*/ 0 w 20"/>
                  <a:gd name="T15" fmla="*/ 0 h 31"/>
                  <a:gd name="T16" fmla="*/ 0 w 20"/>
                  <a:gd name="T17" fmla="*/ 0 h 31"/>
                  <a:gd name="T18" fmla="*/ 0 w 20"/>
                  <a:gd name="T19" fmla="*/ 0 h 31"/>
                  <a:gd name="T20" fmla="*/ 0 w 20"/>
                  <a:gd name="T21" fmla="*/ 0 h 31"/>
                  <a:gd name="T22" fmla="*/ 0 w 20"/>
                  <a:gd name="T23" fmla="*/ 0 h 31"/>
                  <a:gd name="T24" fmla="*/ 0 w 20"/>
                  <a:gd name="T25" fmla="*/ 0 h 31"/>
                  <a:gd name="T26" fmla="*/ 0 w 20"/>
                  <a:gd name="T27" fmla="*/ 0 h 31"/>
                  <a:gd name="T28" fmla="*/ 0 w 20"/>
                  <a:gd name="T29" fmla="*/ 0 h 31"/>
                  <a:gd name="T30" fmla="*/ 0 w 20"/>
                  <a:gd name="T31" fmla="*/ 0 h 31"/>
                  <a:gd name="T32" fmla="*/ 0 w 20"/>
                  <a:gd name="T33" fmla="*/ 0 h 31"/>
                  <a:gd name="T34" fmla="*/ 0 w 20"/>
                  <a:gd name="T35" fmla="*/ 0 h 31"/>
                  <a:gd name="T36" fmla="*/ 0 w 20"/>
                  <a:gd name="T37" fmla="*/ 0 h 31"/>
                  <a:gd name="T38" fmla="*/ 0 w 20"/>
                  <a:gd name="T39" fmla="*/ 0 h 31"/>
                  <a:gd name="T40" fmla="*/ 0 w 20"/>
                  <a:gd name="T41" fmla="*/ 0 h 31"/>
                  <a:gd name="T42" fmla="*/ 0 w 20"/>
                  <a:gd name="T43" fmla="*/ 0 h 31"/>
                  <a:gd name="T44" fmla="*/ 0 w 20"/>
                  <a:gd name="T45" fmla="*/ 0 h 31"/>
                  <a:gd name="T46" fmla="*/ 0 w 20"/>
                  <a:gd name="T47" fmla="*/ 0 h 31"/>
                  <a:gd name="T48" fmla="*/ 0 w 20"/>
                  <a:gd name="T49" fmla="*/ 0 h 31"/>
                  <a:gd name="T50" fmla="*/ 0 w 20"/>
                  <a:gd name="T51" fmla="*/ 0 h 31"/>
                  <a:gd name="T52" fmla="*/ 0 w 20"/>
                  <a:gd name="T53" fmla="*/ 0 h 31"/>
                  <a:gd name="T54" fmla="*/ 0 w 20"/>
                  <a:gd name="T55" fmla="*/ 0 h 31"/>
                  <a:gd name="T56" fmla="*/ 0 w 20"/>
                  <a:gd name="T57" fmla="*/ 0 h 31"/>
                  <a:gd name="T58" fmla="*/ 0 w 20"/>
                  <a:gd name="T59" fmla="*/ 0 h 31"/>
                  <a:gd name="T60" fmla="*/ 0 w 20"/>
                  <a:gd name="T61" fmla="*/ 0 h 31"/>
                  <a:gd name="T62" fmla="*/ 0 w 20"/>
                  <a:gd name="T63" fmla="*/ 0 h 31"/>
                  <a:gd name="T64" fmla="*/ 0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1">
                    <a:moveTo>
                      <a:pt x="0" y="19"/>
                    </a:moveTo>
                    <a:lnTo>
                      <a:pt x="0" y="23"/>
                    </a:lnTo>
                    <a:lnTo>
                      <a:pt x="3" y="25"/>
                    </a:lnTo>
                    <a:lnTo>
                      <a:pt x="3" y="28"/>
                    </a:lnTo>
                    <a:lnTo>
                      <a:pt x="5" y="28"/>
                    </a:lnTo>
                    <a:lnTo>
                      <a:pt x="5" y="31"/>
                    </a:lnTo>
                    <a:lnTo>
                      <a:pt x="8" y="31"/>
                    </a:lnTo>
                    <a:lnTo>
                      <a:pt x="10" y="31"/>
                    </a:lnTo>
                    <a:lnTo>
                      <a:pt x="13" y="31"/>
                    </a:lnTo>
                    <a:lnTo>
                      <a:pt x="15" y="31"/>
                    </a:lnTo>
                    <a:lnTo>
                      <a:pt x="18" y="31"/>
                    </a:lnTo>
                    <a:lnTo>
                      <a:pt x="18" y="28"/>
                    </a:lnTo>
                    <a:lnTo>
                      <a:pt x="20" y="28"/>
                    </a:lnTo>
                    <a:lnTo>
                      <a:pt x="20" y="25"/>
                    </a:lnTo>
                    <a:lnTo>
                      <a:pt x="20" y="23"/>
                    </a:lnTo>
                    <a:lnTo>
                      <a:pt x="20" y="13"/>
                    </a:lnTo>
                    <a:lnTo>
                      <a:pt x="20" y="8"/>
                    </a:lnTo>
                    <a:lnTo>
                      <a:pt x="20" y="5"/>
                    </a:lnTo>
                    <a:lnTo>
                      <a:pt x="20" y="2"/>
                    </a:lnTo>
                    <a:lnTo>
                      <a:pt x="18" y="2"/>
                    </a:lnTo>
                    <a:lnTo>
                      <a:pt x="18" y="0"/>
                    </a:lnTo>
                    <a:lnTo>
                      <a:pt x="15" y="0"/>
                    </a:lnTo>
                    <a:lnTo>
                      <a:pt x="13" y="0"/>
                    </a:lnTo>
                    <a:lnTo>
                      <a:pt x="10" y="0"/>
                    </a:lnTo>
                    <a:lnTo>
                      <a:pt x="8" y="0"/>
                    </a:lnTo>
                    <a:lnTo>
                      <a:pt x="5" y="0"/>
                    </a:lnTo>
                    <a:lnTo>
                      <a:pt x="5" y="2"/>
                    </a:lnTo>
                    <a:lnTo>
                      <a:pt x="3" y="2"/>
                    </a:lnTo>
                    <a:lnTo>
                      <a:pt x="3" y="5"/>
                    </a:lnTo>
                    <a:lnTo>
                      <a:pt x="0" y="11"/>
                    </a:lnTo>
                    <a:lnTo>
                      <a:pt x="0" y="19"/>
                    </a:lnTo>
                    <a:close/>
                  </a:path>
                </a:pathLst>
              </a:custGeom>
              <a:solidFill>
                <a:srgbClr val="000000"/>
              </a:solidFill>
              <a:ln w="6350">
                <a:solidFill>
                  <a:srgbClr val="000000"/>
                </a:solidFill>
                <a:prstDash val="solid"/>
                <a:round/>
                <a:headEnd/>
                <a:tailEnd/>
              </a:ln>
            </p:spPr>
            <p:txBody>
              <a:bodyPr/>
              <a:lstStyle/>
              <a:p>
                <a:endParaRPr lang="de-DE"/>
              </a:p>
            </p:txBody>
          </p:sp>
          <p:sp>
            <p:nvSpPr>
              <p:cNvPr id="43401" name="Line 1276"/>
              <p:cNvSpPr>
                <a:spLocks noChangeShapeType="1"/>
              </p:cNvSpPr>
              <p:nvPr/>
            </p:nvSpPr>
            <p:spPr bwMode="auto">
              <a:xfrm>
                <a:off x="3091" y="16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02" name="Freeform 1277"/>
              <p:cNvSpPr>
                <a:spLocks/>
              </p:cNvSpPr>
              <p:nvPr/>
            </p:nvSpPr>
            <p:spPr bwMode="auto">
              <a:xfrm>
                <a:off x="3088" y="1670"/>
                <a:ext cx="18" cy="5"/>
              </a:xfrm>
              <a:custGeom>
                <a:avLst/>
                <a:gdLst>
                  <a:gd name="T0" fmla="*/ 0 w 71"/>
                  <a:gd name="T1" fmla="*/ 0 h 19"/>
                  <a:gd name="T2" fmla="*/ 0 w 71"/>
                  <a:gd name="T3" fmla="*/ 0 h 19"/>
                  <a:gd name="T4" fmla="*/ 0 w 71"/>
                  <a:gd name="T5" fmla="*/ 0 h 19"/>
                  <a:gd name="T6" fmla="*/ 0 w 71"/>
                  <a:gd name="T7" fmla="*/ 0 h 19"/>
                  <a:gd name="T8" fmla="*/ 0 w 71"/>
                  <a:gd name="T9" fmla="*/ 0 h 19"/>
                  <a:gd name="T10" fmla="*/ 0 w 71"/>
                  <a:gd name="T11" fmla="*/ 0 h 19"/>
                  <a:gd name="T12" fmla="*/ 0 w 71"/>
                  <a:gd name="T13" fmla="*/ 0 h 19"/>
                  <a:gd name="T14" fmla="*/ 0 w 71"/>
                  <a:gd name="T15" fmla="*/ 0 h 19"/>
                  <a:gd name="T16" fmla="*/ 0 w 71"/>
                  <a:gd name="T17" fmla="*/ 0 h 19"/>
                  <a:gd name="T18" fmla="*/ 0 w 71"/>
                  <a:gd name="T19" fmla="*/ 0 h 19"/>
                  <a:gd name="T20" fmla="*/ 0 w 71"/>
                  <a:gd name="T21" fmla="*/ 0 h 19"/>
                  <a:gd name="T22" fmla="*/ 0 w 71"/>
                  <a:gd name="T23" fmla="*/ 0 h 19"/>
                  <a:gd name="T24" fmla="*/ 0 w 71"/>
                  <a:gd name="T25" fmla="*/ 0 h 19"/>
                  <a:gd name="T26" fmla="*/ 0 w 71"/>
                  <a:gd name="T27" fmla="*/ 0 h 19"/>
                  <a:gd name="T28" fmla="*/ 0 w 71"/>
                  <a:gd name="T29" fmla="*/ 0 h 19"/>
                  <a:gd name="T30" fmla="*/ 0 w 71"/>
                  <a:gd name="T31" fmla="*/ 0 h 19"/>
                  <a:gd name="T32" fmla="*/ 0 w 71"/>
                  <a:gd name="T33" fmla="*/ 0 h 19"/>
                  <a:gd name="T34" fmla="*/ 0 w 71"/>
                  <a:gd name="T35" fmla="*/ 0 h 19"/>
                  <a:gd name="T36" fmla="*/ 0 w 71"/>
                  <a:gd name="T37" fmla="*/ 0 h 19"/>
                  <a:gd name="T38" fmla="*/ 0 w 71"/>
                  <a:gd name="T39" fmla="*/ 0 h 19"/>
                  <a:gd name="T40" fmla="*/ 0 w 71"/>
                  <a:gd name="T41" fmla="*/ 0 h 19"/>
                  <a:gd name="T42" fmla="*/ 0 w 71"/>
                  <a:gd name="T43" fmla="*/ 0 h 19"/>
                  <a:gd name="T44" fmla="*/ 0 w 71"/>
                  <a:gd name="T45" fmla="*/ 0 h 19"/>
                  <a:gd name="T46" fmla="*/ 0 w 71"/>
                  <a:gd name="T47" fmla="*/ 0 h 19"/>
                  <a:gd name="T48" fmla="*/ 0 w 71"/>
                  <a:gd name="T49" fmla="*/ 0 h 19"/>
                  <a:gd name="T50" fmla="*/ 0 w 71"/>
                  <a:gd name="T51" fmla="*/ 0 h 19"/>
                  <a:gd name="T52" fmla="*/ 0 w 71"/>
                  <a:gd name="T53" fmla="*/ 0 h 19"/>
                  <a:gd name="T54" fmla="*/ 0 w 71"/>
                  <a:gd name="T55" fmla="*/ 0 h 19"/>
                  <a:gd name="T56" fmla="*/ 0 w 71"/>
                  <a:gd name="T57" fmla="*/ 0 h 19"/>
                  <a:gd name="T58" fmla="*/ 0 w 71"/>
                  <a:gd name="T59" fmla="*/ 0 h 19"/>
                  <a:gd name="T60" fmla="*/ 0 w 71"/>
                  <a:gd name="T61" fmla="*/ 0 h 19"/>
                  <a:gd name="T62" fmla="*/ 0 w 71"/>
                  <a:gd name="T63" fmla="*/ 0 h 19"/>
                  <a:gd name="T64" fmla="*/ 0 w 71"/>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19">
                    <a:moveTo>
                      <a:pt x="10" y="0"/>
                    </a:moveTo>
                    <a:lnTo>
                      <a:pt x="10" y="0"/>
                    </a:lnTo>
                    <a:lnTo>
                      <a:pt x="8" y="0"/>
                    </a:lnTo>
                    <a:lnTo>
                      <a:pt x="5" y="0"/>
                    </a:lnTo>
                    <a:lnTo>
                      <a:pt x="5" y="2"/>
                    </a:lnTo>
                    <a:lnTo>
                      <a:pt x="3" y="2"/>
                    </a:lnTo>
                    <a:lnTo>
                      <a:pt x="3" y="5"/>
                    </a:lnTo>
                    <a:lnTo>
                      <a:pt x="0" y="8"/>
                    </a:lnTo>
                    <a:lnTo>
                      <a:pt x="0" y="11"/>
                    </a:lnTo>
                    <a:lnTo>
                      <a:pt x="3" y="13"/>
                    </a:lnTo>
                    <a:lnTo>
                      <a:pt x="3" y="17"/>
                    </a:lnTo>
                    <a:lnTo>
                      <a:pt x="5" y="17"/>
                    </a:lnTo>
                    <a:lnTo>
                      <a:pt x="5" y="19"/>
                    </a:lnTo>
                    <a:lnTo>
                      <a:pt x="8" y="19"/>
                    </a:lnTo>
                    <a:lnTo>
                      <a:pt x="10" y="19"/>
                    </a:lnTo>
                    <a:lnTo>
                      <a:pt x="58" y="19"/>
                    </a:lnTo>
                    <a:lnTo>
                      <a:pt x="61" y="19"/>
                    </a:lnTo>
                    <a:lnTo>
                      <a:pt x="63" y="19"/>
                    </a:lnTo>
                    <a:lnTo>
                      <a:pt x="66" y="19"/>
                    </a:lnTo>
                    <a:lnTo>
                      <a:pt x="66" y="17"/>
                    </a:lnTo>
                    <a:lnTo>
                      <a:pt x="68" y="17"/>
                    </a:lnTo>
                    <a:lnTo>
                      <a:pt x="68" y="13"/>
                    </a:lnTo>
                    <a:lnTo>
                      <a:pt x="71" y="11"/>
                    </a:lnTo>
                    <a:lnTo>
                      <a:pt x="71" y="8"/>
                    </a:lnTo>
                    <a:lnTo>
                      <a:pt x="68" y="5"/>
                    </a:lnTo>
                    <a:lnTo>
                      <a:pt x="68" y="2"/>
                    </a:lnTo>
                    <a:lnTo>
                      <a:pt x="66" y="2"/>
                    </a:lnTo>
                    <a:lnTo>
                      <a:pt x="66" y="0"/>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03" name="Line 1278"/>
              <p:cNvSpPr>
                <a:spLocks noChangeShapeType="1"/>
              </p:cNvSpPr>
              <p:nvPr/>
            </p:nvSpPr>
            <p:spPr bwMode="auto">
              <a:xfrm>
                <a:off x="3101" y="16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04" name="Freeform 1279"/>
              <p:cNvSpPr>
                <a:spLocks/>
              </p:cNvSpPr>
              <p:nvPr/>
            </p:nvSpPr>
            <p:spPr bwMode="auto">
              <a:xfrm>
                <a:off x="3101" y="1664"/>
                <a:ext cx="5" cy="12"/>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4"/>
                    </a:lnTo>
                    <a:lnTo>
                      <a:pt x="0" y="36"/>
                    </a:lnTo>
                    <a:lnTo>
                      <a:pt x="0" y="40"/>
                    </a:lnTo>
                    <a:lnTo>
                      <a:pt x="2" y="40"/>
                    </a:lnTo>
                    <a:lnTo>
                      <a:pt x="2" y="42"/>
                    </a:lnTo>
                    <a:lnTo>
                      <a:pt x="5" y="42"/>
                    </a:lnTo>
                    <a:lnTo>
                      <a:pt x="7" y="42"/>
                    </a:lnTo>
                    <a:lnTo>
                      <a:pt x="10" y="46"/>
                    </a:lnTo>
                    <a:lnTo>
                      <a:pt x="10" y="42"/>
                    </a:lnTo>
                    <a:lnTo>
                      <a:pt x="12" y="42"/>
                    </a:lnTo>
                    <a:lnTo>
                      <a:pt x="15" y="42"/>
                    </a:lnTo>
                    <a:lnTo>
                      <a:pt x="15" y="40"/>
                    </a:lnTo>
                    <a:lnTo>
                      <a:pt x="17" y="40"/>
                    </a:lnTo>
                    <a:lnTo>
                      <a:pt x="17" y="36"/>
                    </a:lnTo>
                    <a:lnTo>
                      <a:pt x="20" y="34"/>
                    </a:lnTo>
                    <a:lnTo>
                      <a:pt x="20" y="14"/>
                    </a:lnTo>
                    <a:lnTo>
                      <a:pt x="20" y="8"/>
                    </a:lnTo>
                    <a:lnTo>
                      <a:pt x="17" y="6"/>
                    </a:lnTo>
                    <a:lnTo>
                      <a:pt x="17" y="2"/>
                    </a:lnTo>
                    <a:lnTo>
                      <a:pt x="15" y="2"/>
                    </a:lnTo>
                    <a:lnTo>
                      <a:pt x="15" y="0"/>
                    </a:lnTo>
                    <a:lnTo>
                      <a:pt x="12" y="0"/>
                    </a:lnTo>
                    <a:lnTo>
                      <a:pt x="10" y="0"/>
                    </a:lnTo>
                    <a:lnTo>
                      <a:pt x="7" y="0"/>
                    </a:lnTo>
                    <a:lnTo>
                      <a:pt x="5" y="0"/>
                    </a:lnTo>
                    <a:lnTo>
                      <a:pt x="2" y="0"/>
                    </a:lnTo>
                    <a:lnTo>
                      <a:pt x="2" y="2"/>
                    </a:lnTo>
                    <a:lnTo>
                      <a:pt x="0" y="2"/>
                    </a:lnTo>
                    <a:lnTo>
                      <a:pt x="0" y="6"/>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405" name="Line 1280"/>
              <p:cNvSpPr>
                <a:spLocks noChangeShapeType="1"/>
              </p:cNvSpPr>
              <p:nvPr/>
            </p:nvSpPr>
            <p:spPr bwMode="auto">
              <a:xfrm>
                <a:off x="3104" y="16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06" name="Freeform 1281"/>
              <p:cNvSpPr>
                <a:spLocks/>
              </p:cNvSpPr>
              <p:nvPr/>
            </p:nvSpPr>
            <p:spPr bwMode="auto">
              <a:xfrm>
                <a:off x="3101" y="1664"/>
                <a:ext cx="13" cy="6"/>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0"/>
                    </a:lnTo>
                    <a:lnTo>
                      <a:pt x="2" y="0"/>
                    </a:lnTo>
                    <a:lnTo>
                      <a:pt x="2" y="2"/>
                    </a:lnTo>
                    <a:lnTo>
                      <a:pt x="0" y="2"/>
                    </a:lnTo>
                    <a:lnTo>
                      <a:pt x="0" y="6"/>
                    </a:lnTo>
                    <a:lnTo>
                      <a:pt x="0" y="8"/>
                    </a:lnTo>
                    <a:lnTo>
                      <a:pt x="0" y="11"/>
                    </a:lnTo>
                    <a:lnTo>
                      <a:pt x="0" y="14"/>
                    </a:lnTo>
                    <a:lnTo>
                      <a:pt x="0" y="17"/>
                    </a:lnTo>
                    <a:lnTo>
                      <a:pt x="2" y="17"/>
                    </a:lnTo>
                    <a:lnTo>
                      <a:pt x="2" y="19"/>
                    </a:lnTo>
                    <a:lnTo>
                      <a:pt x="5" y="19"/>
                    </a:lnTo>
                    <a:lnTo>
                      <a:pt x="7" y="23"/>
                    </a:lnTo>
                    <a:lnTo>
                      <a:pt x="37" y="23"/>
                    </a:lnTo>
                    <a:lnTo>
                      <a:pt x="42" y="23"/>
                    </a:lnTo>
                    <a:lnTo>
                      <a:pt x="44" y="19"/>
                    </a:lnTo>
                    <a:lnTo>
                      <a:pt x="47" y="19"/>
                    </a:lnTo>
                    <a:lnTo>
                      <a:pt x="47" y="17"/>
                    </a:lnTo>
                    <a:lnTo>
                      <a:pt x="49" y="17"/>
                    </a:lnTo>
                    <a:lnTo>
                      <a:pt x="49" y="14"/>
                    </a:lnTo>
                    <a:lnTo>
                      <a:pt x="49" y="11"/>
                    </a:lnTo>
                    <a:lnTo>
                      <a:pt x="53" y="11"/>
                    </a:lnTo>
                    <a:lnTo>
                      <a:pt x="49" y="8"/>
                    </a:lnTo>
                    <a:lnTo>
                      <a:pt x="49" y="6"/>
                    </a:lnTo>
                    <a:lnTo>
                      <a:pt x="49" y="2"/>
                    </a:lnTo>
                    <a:lnTo>
                      <a:pt x="47" y="2"/>
                    </a:lnTo>
                    <a:lnTo>
                      <a:pt x="47" y="0"/>
                    </a:lnTo>
                    <a:lnTo>
                      <a:pt x="44" y="0"/>
                    </a:lnTo>
                    <a:lnTo>
                      <a:pt x="39"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07" name="Line 1282"/>
              <p:cNvSpPr>
                <a:spLocks noChangeShapeType="1"/>
              </p:cNvSpPr>
              <p:nvPr/>
            </p:nvSpPr>
            <p:spPr bwMode="auto">
              <a:xfrm>
                <a:off x="3109" y="166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08" name="Freeform 1283"/>
              <p:cNvSpPr>
                <a:spLocks/>
              </p:cNvSpPr>
              <p:nvPr/>
            </p:nvSpPr>
            <p:spPr bwMode="auto">
              <a:xfrm>
                <a:off x="3109" y="1661"/>
                <a:ext cx="5" cy="9"/>
              </a:xfrm>
              <a:custGeom>
                <a:avLst/>
                <a:gdLst>
                  <a:gd name="T0" fmla="*/ 0 w 17"/>
                  <a:gd name="T1" fmla="*/ 0 h 34"/>
                  <a:gd name="T2" fmla="*/ 0 w 17"/>
                  <a:gd name="T3" fmla="*/ 0 h 34"/>
                  <a:gd name="T4" fmla="*/ 0 w 17"/>
                  <a:gd name="T5" fmla="*/ 0 h 34"/>
                  <a:gd name="T6" fmla="*/ 0 w 17"/>
                  <a:gd name="T7" fmla="*/ 0 h 34"/>
                  <a:gd name="T8" fmla="*/ 0 w 17"/>
                  <a:gd name="T9" fmla="*/ 0 h 34"/>
                  <a:gd name="T10" fmla="*/ 0 w 17"/>
                  <a:gd name="T11" fmla="*/ 0 h 34"/>
                  <a:gd name="T12" fmla="*/ 0 w 17"/>
                  <a:gd name="T13" fmla="*/ 0 h 34"/>
                  <a:gd name="T14" fmla="*/ 0 w 17"/>
                  <a:gd name="T15" fmla="*/ 0 h 34"/>
                  <a:gd name="T16" fmla="*/ 0 w 17"/>
                  <a:gd name="T17" fmla="*/ 0 h 34"/>
                  <a:gd name="T18" fmla="*/ 0 w 17"/>
                  <a:gd name="T19" fmla="*/ 0 h 34"/>
                  <a:gd name="T20" fmla="*/ 0 w 17"/>
                  <a:gd name="T21" fmla="*/ 0 h 34"/>
                  <a:gd name="T22" fmla="*/ 0 w 17"/>
                  <a:gd name="T23" fmla="*/ 0 h 34"/>
                  <a:gd name="T24" fmla="*/ 0 w 17"/>
                  <a:gd name="T25" fmla="*/ 0 h 34"/>
                  <a:gd name="T26" fmla="*/ 0 w 17"/>
                  <a:gd name="T27" fmla="*/ 0 h 34"/>
                  <a:gd name="T28" fmla="*/ 0 w 17"/>
                  <a:gd name="T29" fmla="*/ 0 h 34"/>
                  <a:gd name="T30" fmla="*/ 0 w 17"/>
                  <a:gd name="T31" fmla="*/ 0 h 34"/>
                  <a:gd name="T32" fmla="*/ 0 w 17"/>
                  <a:gd name="T33" fmla="*/ 0 h 34"/>
                  <a:gd name="T34" fmla="*/ 0 w 17"/>
                  <a:gd name="T35" fmla="*/ 0 h 34"/>
                  <a:gd name="T36" fmla="*/ 0 w 17"/>
                  <a:gd name="T37" fmla="*/ 0 h 34"/>
                  <a:gd name="T38" fmla="*/ 0 w 17"/>
                  <a:gd name="T39" fmla="*/ 0 h 34"/>
                  <a:gd name="T40" fmla="*/ 0 w 17"/>
                  <a:gd name="T41" fmla="*/ 0 h 34"/>
                  <a:gd name="T42" fmla="*/ 0 w 17"/>
                  <a:gd name="T43" fmla="*/ 0 h 34"/>
                  <a:gd name="T44" fmla="*/ 0 w 17"/>
                  <a:gd name="T45" fmla="*/ 0 h 34"/>
                  <a:gd name="T46" fmla="*/ 0 w 17"/>
                  <a:gd name="T47" fmla="*/ 0 h 34"/>
                  <a:gd name="T48" fmla="*/ 0 w 17"/>
                  <a:gd name="T49" fmla="*/ 0 h 34"/>
                  <a:gd name="T50" fmla="*/ 0 w 17"/>
                  <a:gd name="T51" fmla="*/ 0 h 34"/>
                  <a:gd name="T52" fmla="*/ 0 w 17"/>
                  <a:gd name="T53" fmla="*/ 0 h 34"/>
                  <a:gd name="T54" fmla="*/ 0 w 17"/>
                  <a:gd name="T55" fmla="*/ 0 h 34"/>
                  <a:gd name="T56" fmla="*/ 0 w 17"/>
                  <a:gd name="T57" fmla="*/ 0 h 34"/>
                  <a:gd name="T58" fmla="*/ 0 w 17"/>
                  <a:gd name="T59" fmla="*/ 0 h 34"/>
                  <a:gd name="T60" fmla="*/ 0 w 17"/>
                  <a:gd name="T61" fmla="*/ 0 h 34"/>
                  <a:gd name="T62" fmla="*/ 0 w 17"/>
                  <a:gd name="T63" fmla="*/ 0 h 34"/>
                  <a:gd name="T64" fmla="*/ 0 w 17"/>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4">
                    <a:moveTo>
                      <a:pt x="0" y="22"/>
                    </a:moveTo>
                    <a:lnTo>
                      <a:pt x="0" y="22"/>
                    </a:lnTo>
                    <a:lnTo>
                      <a:pt x="0" y="25"/>
                    </a:lnTo>
                    <a:lnTo>
                      <a:pt x="0" y="28"/>
                    </a:lnTo>
                    <a:lnTo>
                      <a:pt x="3" y="28"/>
                    </a:lnTo>
                    <a:lnTo>
                      <a:pt x="3" y="30"/>
                    </a:lnTo>
                    <a:lnTo>
                      <a:pt x="5" y="30"/>
                    </a:lnTo>
                    <a:lnTo>
                      <a:pt x="7" y="34"/>
                    </a:lnTo>
                    <a:lnTo>
                      <a:pt x="10" y="34"/>
                    </a:lnTo>
                    <a:lnTo>
                      <a:pt x="12" y="30"/>
                    </a:lnTo>
                    <a:lnTo>
                      <a:pt x="15" y="30"/>
                    </a:lnTo>
                    <a:lnTo>
                      <a:pt x="15" y="28"/>
                    </a:lnTo>
                    <a:lnTo>
                      <a:pt x="17" y="28"/>
                    </a:lnTo>
                    <a:lnTo>
                      <a:pt x="17" y="25"/>
                    </a:lnTo>
                    <a:lnTo>
                      <a:pt x="17" y="22"/>
                    </a:lnTo>
                    <a:lnTo>
                      <a:pt x="17" y="13"/>
                    </a:lnTo>
                    <a:lnTo>
                      <a:pt x="17" y="9"/>
                    </a:lnTo>
                    <a:lnTo>
                      <a:pt x="17" y="5"/>
                    </a:lnTo>
                    <a:lnTo>
                      <a:pt x="17" y="3"/>
                    </a:lnTo>
                    <a:lnTo>
                      <a:pt x="15" y="3"/>
                    </a:lnTo>
                    <a:lnTo>
                      <a:pt x="15" y="0"/>
                    </a:lnTo>
                    <a:lnTo>
                      <a:pt x="12" y="0"/>
                    </a:lnTo>
                    <a:lnTo>
                      <a:pt x="10" y="0"/>
                    </a:lnTo>
                    <a:lnTo>
                      <a:pt x="7" y="0"/>
                    </a:lnTo>
                    <a:lnTo>
                      <a:pt x="5" y="0"/>
                    </a:lnTo>
                    <a:lnTo>
                      <a:pt x="3" y="0"/>
                    </a:lnTo>
                    <a:lnTo>
                      <a:pt x="3" y="3"/>
                    </a:lnTo>
                    <a:lnTo>
                      <a:pt x="0" y="3"/>
                    </a:lnTo>
                    <a:lnTo>
                      <a:pt x="0" y="5"/>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409" name="Line 1284"/>
              <p:cNvSpPr>
                <a:spLocks noChangeShapeType="1"/>
              </p:cNvSpPr>
              <p:nvPr/>
            </p:nvSpPr>
            <p:spPr bwMode="auto">
              <a:xfrm>
                <a:off x="3112" y="16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10" name="Freeform 1285"/>
              <p:cNvSpPr>
                <a:spLocks/>
              </p:cNvSpPr>
              <p:nvPr/>
            </p:nvSpPr>
            <p:spPr bwMode="auto">
              <a:xfrm>
                <a:off x="3109" y="1661"/>
                <a:ext cx="9" cy="6"/>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7" y="0"/>
                    </a:lnTo>
                    <a:lnTo>
                      <a:pt x="5" y="0"/>
                    </a:lnTo>
                    <a:lnTo>
                      <a:pt x="3" y="0"/>
                    </a:lnTo>
                    <a:lnTo>
                      <a:pt x="3" y="3"/>
                    </a:lnTo>
                    <a:lnTo>
                      <a:pt x="0" y="3"/>
                    </a:lnTo>
                    <a:lnTo>
                      <a:pt x="0" y="5"/>
                    </a:lnTo>
                    <a:lnTo>
                      <a:pt x="0" y="9"/>
                    </a:lnTo>
                    <a:lnTo>
                      <a:pt x="0" y="11"/>
                    </a:lnTo>
                    <a:lnTo>
                      <a:pt x="0" y="13"/>
                    </a:lnTo>
                    <a:lnTo>
                      <a:pt x="0" y="17"/>
                    </a:lnTo>
                    <a:lnTo>
                      <a:pt x="3" y="19"/>
                    </a:lnTo>
                    <a:lnTo>
                      <a:pt x="5" y="19"/>
                    </a:lnTo>
                    <a:lnTo>
                      <a:pt x="7" y="22"/>
                    </a:lnTo>
                    <a:lnTo>
                      <a:pt x="23" y="22"/>
                    </a:lnTo>
                    <a:lnTo>
                      <a:pt x="28" y="22"/>
                    </a:lnTo>
                    <a:lnTo>
                      <a:pt x="31" y="19"/>
                    </a:lnTo>
                    <a:lnTo>
                      <a:pt x="33" y="19"/>
                    </a:lnTo>
                    <a:lnTo>
                      <a:pt x="33" y="17"/>
                    </a:lnTo>
                    <a:lnTo>
                      <a:pt x="36" y="13"/>
                    </a:lnTo>
                    <a:lnTo>
                      <a:pt x="36" y="11"/>
                    </a:lnTo>
                    <a:lnTo>
                      <a:pt x="36" y="9"/>
                    </a:lnTo>
                    <a:lnTo>
                      <a:pt x="36" y="5"/>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11" name="Line 1286"/>
              <p:cNvSpPr>
                <a:spLocks noChangeShapeType="1"/>
              </p:cNvSpPr>
              <p:nvPr/>
            </p:nvSpPr>
            <p:spPr bwMode="auto">
              <a:xfrm>
                <a:off x="3113" y="16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12" name="Freeform 1287"/>
              <p:cNvSpPr>
                <a:spLocks/>
              </p:cNvSpPr>
              <p:nvPr/>
            </p:nvSpPr>
            <p:spPr bwMode="auto">
              <a:xfrm>
                <a:off x="3113" y="1659"/>
                <a:ext cx="5" cy="8"/>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3"/>
                    </a:lnTo>
                    <a:lnTo>
                      <a:pt x="0" y="25"/>
                    </a:lnTo>
                    <a:lnTo>
                      <a:pt x="2" y="29"/>
                    </a:lnTo>
                    <a:lnTo>
                      <a:pt x="2" y="31"/>
                    </a:lnTo>
                    <a:lnTo>
                      <a:pt x="6" y="31"/>
                    </a:lnTo>
                    <a:lnTo>
                      <a:pt x="8" y="34"/>
                    </a:lnTo>
                    <a:lnTo>
                      <a:pt x="11" y="34"/>
                    </a:lnTo>
                    <a:lnTo>
                      <a:pt x="13" y="34"/>
                    </a:lnTo>
                    <a:lnTo>
                      <a:pt x="16" y="31"/>
                    </a:lnTo>
                    <a:lnTo>
                      <a:pt x="18" y="31"/>
                    </a:lnTo>
                    <a:lnTo>
                      <a:pt x="18" y="29"/>
                    </a:lnTo>
                    <a:lnTo>
                      <a:pt x="21" y="25"/>
                    </a:lnTo>
                    <a:lnTo>
                      <a:pt x="21" y="23"/>
                    </a:lnTo>
                    <a:lnTo>
                      <a:pt x="21" y="15"/>
                    </a:lnTo>
                    <a:lnTo>
                      <a:pt x="21" y="9"/>
                    </a:lnTo>
                    <a:lnTo>
                      <a:pt x="21" y="6"/>
                    </a:lnTo>
                    <a:lnTo>
                      <a:pt x="18" y="6"/>
                    </a:lnTo>
                    <a:lnTo>
                      <a:pt x="18" y="4"/>
                    </a:lnTo>
                    <a:lnTo>
                      <a:pt x="16" y="0"/>
                    </a:lnTo>
                    <a:lnTo>
                      <a:pt x="13" y="0"/>
                    </a:lnTo>
                    <a:lnTo>
                      <a:pt x="11" y="0"/>
                    </a:lnTo>
                    <a:lnTo>
                      <a:pt x="8" y="0"/>
                    </a:lnTo>
                    <a:lnTo>
                      <a:pt x="6" y="0"/>
                    </a:lnTo>
                    <a:lnTo>
                      <a:pt x="2" y="4"/>
                    </a:lnTo>
                    <a:lnTo>
                      <a:pt x="2" y="6"/>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13" name="Line 1288"/>
              <p:cNvSpPr>
                <a:spLocks noChangeShapeType="1"/>
              </p:cNvSpPr>
              <p:nvPr/>
            </p:nvSpPr>
            <p:spPr bwMode="auto">
              <a:xfrm>
                <a:off x="3116" y="16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14" name="Freeform 1289"/>
              <p:cNvSpPr>
                <a:spLocks/>
              </p:cNvSpPr>
              <p:nvPr/>
            </p:nvSpPr>
            <p:spPr bwMode="auto">
              <a:xfrm>
                <a:off x="3113" y="1659"/>
                <a:ext cx="9"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8" y="0"/>
                    </a:lnTo>
                    <a:lnTo>
                      <a:pt x="6" y="0"/>
                    </a:lnTo>
                    <a:lnTo>
                      <a:pt x="2" y="4"/>
                    </a:lnTo>
                    <a:lnTo>
                      <a:pt x="2" y="6"/>
                    </a:lnTo>
                    <a:lnTo>
                      <a:pt x="0" y="6"/>
                    </a:lnTo>
                    <a:lnTo>
                      <a:pt x="0" y="9"/>
                    </a:lnTo>
                    <a:lnTo>
                      <a:pt x="0" y="12"/>
                    </a:lnTo>
                    <a:lnTo>
                      <a:pt x="0" y="15"/>
                    </a:lnTo>
                    <a:lnTo>
                      <a:pt x="2" y="17"/>
                    </a:lnTo>
                    <a:lnTo>
                      <a:pt x="2" y="21"/>
                    </a:lnTo>
                    <a:lnTo>
                      <a:pt x="6" y="21"/>
                    </a:lnTo>
                    <a:lnTo>
                      <a:pt x="8" y="23"/>
                    </a:lnTo>
                    <a:lnTo>
                      <a:pt x="23" y="23"/>
                    </a:lnTo>
                    <a:lnTo>
                      <a:pt x="28" y="23"/>
                    </a:lnTo>
                    <a:lnTo>
                      <a:pt x="31" y="21"/>
                    </a:lnTo>
                    <a:lnTo>
                      <a:pt x="33" y="21"/>
                    </a:lnTo>
                    <a:lnTo>
                      <a:pt x="36" y="17"/>
                    </a:lnTo>
                    <a:lnTo>
                      <a:pt x="36" y="15"/>
                    </a:lnTo>
                    <a:lnTo>
                      <a:pt x="36" y="12"/>
                    </a:lnTo>
                    <a:lnTo>
                      <a:pt x="36" y="9"/>
                    </a:lnTo>
                    <a:lnTo>
                      <a:pt x="36" y="6"/>
                    </a:lnTo>
                    <a:lnTo>
                      <a:pt x="33" y="4"/>
                    </a:lnTo>
                    <a:lnTo>
                      <a:pt x="33" y="0"/>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415" name="Line 1290"/>
              <p:cNvSpPr>
                <a:spLocks noChangeShapeType="1"/>
              </p:cNvSpPr>
              <p:nvPr/>
            </p:nvSpPr>
            <p:spPr bwMode="auto">
              <a:xfrm>
                <a:off x="3117" y="16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16" name="Freeform 1291"/>
              <p:cNvSpPr>
                <a:spLocks/>
              </p:cNvSpPr>
              <p:nvPr/>
            </p:nvSpPr>
            <p:spPr bwMode="auto">
              <a:xfrm>
                <a:off x="3117" y="1653"/>
                <a:ext cx="5" cy="11"/>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0" y="38"/>
                    </a:lnTo>
                    <a:lnTo>
                      <a:pt x="2" y="38"/>
                    </a:lnTo>
                    <a:lnTo>
                      <a:pt x="2" y="40"/>
                    </a:lnTo>
                    <a:lnTo>
                      <a:pt x="5" y="44"/>
                    </a:lnTo>
                    <a:lnTo>
                      <a:pt x="7" y="44"/>
                    </a:lnTo>
                    <a:lnTo>
                      <a:pt x="10" y="46"/>
                    </a:lnTo>
                    <a:lnTo>
                      <a:pt x="12" y="46"/>
                    </a:lnTo>
                    <a:lnTo>
                      <a:pt x="15" y="44"/>
                    </a:lnTo>
                    <a:lnTo>
                      <a:pt x="17" y="44"/>
                    </a:lnTo>
                    <a:lnTo>
                      <a:pt x="20" y="40"/>
                    </a:lnTo>
                    <a:lnTo>
                      <a:pt x="20" y="38"/>
                    </a:lnTo>
                    <a:lnTo>
                      <a:pt x="20" y="17"/>
                    </a:lnTo>
                    <a:lnTo>
                      <a:pt x="20" y="9"/>
                    </a:lnTo>
                    <a:lnTo>
                      <a:pt x="20" y="6"/>
                    </a:lnTo>
                    <a:lnTo>
                      <a:pt x="17" y="4"/>
                    </a:lnTo>
                    <a:lnTo>
                      <a:pt x="15" y="0"/>
                    </a:lnTo>
                    <a:lnTo>
                      <a:pt x="12" y="0"/>
                    </a:lnTo>
                    <a:lnTo>
                      <a:pt x="10" y="0"/>
                    </a:lnTo>
                    <a:lnTo>
                      <a:pt x="7" y="0"/>
                    </a:lnTo>
                    <a:lnTo>
                      <a:pt x="5" y="4"/>
                    </a:lnTo>
                    <a:lnTo>
                      <a:pt x="2" y="6"/>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417" name="Line 1292"/>
              <p:cNvSpPr>
                <a:spLocks noChangeShapeType="1"/>
              </p:cNvSpPr>
              <p:nvPr/>
            </p:nvSpPr>
            <p:spPr bwMode="auto">
              <a:xfrm>
                <a:off x="3119" y="165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18" name="Freeform 1293"/>
              <p:cNvSpPr>
                <a:spLocks/>
              </p:cNvSpPr>
              <p:nvPr/>
            </p:nvSpPr>
            <p:spPr bwMode="auto">
              <a:xfrm>
                <a:off x="3117" y="1653"/>
                <a:ext cx="9"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10" y="0"/>
                    </a:lnTo>
                    <a:lnTo>
                      <a:pt x="7" y="0"/>
                    </a:lnTo>
                    <a:lnTo>
                      <a:pt x="5" y="4"/>
                    </a:lnTo>
                    <a:lnTo>
                      <a:pt x="2" y="6"/>
                    </a:lnTo>
                    <a:lnTo>
                      <a:pt x="0" y="9"/>
                    </a:lnTo>
                    <a:lnTo>
                      <a:pt x="0" y="12"/>
                    </a:lnTo>
                    <a:lnTo>
                      <a:pt x="0" y="15"/>
                    </a:lnTo>
                    <a:lnTo>
                      <a:pt x="2" y="15"/>
                    </a:lnTo>
                    <a:lnTo>
                      <a:pt x="2" y="17"/>
                    </a:lnTo>
                    <a:lnTo>
                      <a:pt x="5" y="21"/>
                    </a:lnTo>
                    <a:lnTo>
                      <a:pt x="7" y="23"/>
                    </a:lnTo>
                    <a:lnTo>
                      <a:pt x="10" y="23"/>
                    </a:lnTo>
                    <a:lnTo>
                      <a:pt x="25" y="23"/>
                    </a:lnTo>
                    <a:lnTo>
                      <a:pt x="30" y="23"/>
                    </a:lnTo>
                    <a:lnTo>
                      <a:pt x="32" y="21"/>
                    </a:lnTo>
                    <a:lnTo>
                      <a:pt x="35" y="21"/>
                    </a:lnTo>
                    <a:lnTo>
                      <a:pt x="35" y="17"/>
                    </a:lnTo>
                    <a:lnTo>
                      <a:pt x="37" y="15"/>
                    </a:lnTo>
                    <a:lnTo>
                      <a:pt x="37" y="12"/>
                    </a:lnTo>
                    <a:lnTo>
                      <a:pt x="37" y="9"/>
                    </a:lnTo>
                    <a:lnTo>
                      <a:pt x="37" y="6"/>
                    </a:lnTo>
                    <a:lnTo>
                      <a:pt x="35" y="6"/>
                    </a:lnTo>
                    <a:lnTo>
                      <a:pt x="35" y="4"/>
                    </a:lnTo>
                    <a:lnTo>
                      <a:pt x="32"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19" name="Line 1294"/>
              <p:cNvSpPr>
                <a:spLocks noChangeShapeType="1"/>
              </p:cNvSpPr>
              <p:nvPr/>
            </p:nvSpPr>
            <p:spPr bwMode="auto">
              <a:xfrm>
                <a:off x="3121" y="16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20" name="Freeform 1295"/>
              <p:cNvSpPr>
                <a:spLocks/>
              </p:cNvSpPr>
              <p:nvPr/>
            </p:nvSpPr>
            <p:spPr bwMode="auto">
              <a:xfrm>
                <a:off x="3121" y="1647"/>
                <a:ext cx="5" cy="12"/>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5"/>
                    </a:moveTo>
                    <a:lnTo>
                      <a:pt x="0" y="38"/>
                    </a:lnTo>
                    <a:lnTo>
                      <a:pt x="3" y="40"/>
                    </a:lnTo>
                    <a:lnTo>
                      <a:pt x="3" y="44"/>
                    </a:lnTo>
                    <a:lnTo>
                      <a:pt x="5" y="44"/>
                    </a:lnTo>
                    <a:lnTo>
                      <a:pt x="5" y="46"/>
                    </a:lnTo>
                    <a:lnTo>
                      <a:pt x="8" y="46"/>
                    </a:lnTo>
                    <a:lnTo>
                      <a:pt x="10" y="46"/>
                    </a:lnTo>
                    <a:lnTo>
                      <a:pt x="13" y="46"/>
                    </a:lnTo>
                    <a:lnTo>
                      <a:pt x="15" y="44"/>
                    </a:lnTo>
                    <a:lnTo>
                      <a:pt x="18" y="44"/>
                    </a:lnTo>
                    <a:lnTo>
                      <a:pt x="18" y="40"/>
                    </a:lnTo>
                    <a:lnTo>
                      <a:pt x="20" y="38"/>
                    </a:lnTo>
                    <a:lnTo>
                      <a:pt x="20" y="18"/>
                    </a:lnTo>
                    <a:lnTo>
                      <a:pt x="20" y="10"/>
                    </a:lnTo>
                    <a:lnTo>
                      <a:pt x="20" y="6"/>
                    </a:lnTo>
                    <a:lnTo>
                      <a:pt x="18" y="6"/>
                    </a:lnTo>
                    <a:lnTo>
                      <a:pt x="18" y="4"/>
                    </a:lnTo>
                    <a:lnTo>
                      <a:pt x="15" y="4"/>
                    </a:lnTo>
                    <a:lnTo>
                      <a:pt x="13" y="0"/>
                    </a:lnTo>
                    <a:lnTo>
                      <a:pt x="10" y="0"/>
                    </a:lnTo>
                    <a:lnTo>
                      <a:pt x="8" y="0"/>
                    </a:lnTo>
                    <a:lnTo>
                      <a:pt x="5" y="0"/>
                    </a:lnTo>
                    <a:lnTo>
                      <a:pt x="5" y="4"/>
                    </a:lnTo>
                    <a:lnTo>
                      <a:pt x="3" y="4"/>
                    </a:lnTo>
                    <a:lnTo>
                      <a:pt x="3" y="6"/>
                    </a:lnTo>
                    <a:lnTo>
                      <a:pt x="0" y="6"/>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421" name="Line 1296"/>
              <p:cNvSpPr>
                <a:spLocks noChangeShapeType="1"/>
              </p:cNvSpPr>
              <p:nvPr/>
            </p:nvSpPr>
            <p:spPr bwMode="auto">
              <a:xfrm>
                <a:off x="3124" y="164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22" name="Freeform 1297"/>
              <p:cNvSpPr>
                <a:spLocks/>
              </p:cNvSpPr>
              <p:nvPr/>
            </p:nvSpPr>
            <p:spPr bwMode="auto">
              <a:xfrm>
                <a:off x="3121" y="1647"/>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5" y="4"/>
                    </a:lnTo>
                    <a:lnTo>
                      <a:pt x="3" y="4"/>
                    </a:lnTo>
                    <a:lnTo>
                      <a:pt x="3" y="6"/>
                    </a:lnTo>
                    <a:lnTo>
                      <a:pt x="0" y="6"/>
                    </a:lnTo>
                    <a:lnTo>
                      <a:pt x="0" y="10"/>
                    </a:lnTo>
                    <a:lnTo>
                      <a:pt x="0" y="12"/>
                    </a:lnTo>
                    <a:lnTo>
                      <a:pt x="0" y="15"/>
                    </a:lnTo>
                    <a:lnTo>
                      <a:pt x="0" y="18"/>
                    </a:lnTo>
                    <a:lnTo>
                      <a:pt x="3" y="18"/>
                    </a:lnTo>
                    <a:lnTo>
                      <a:pt x="3" y="21"/>
                    </a:lnTo>
                    <a:lnTo>
                      <a:pt x="5" y="21"/>
                    </a:lnTo>
                    <a:lnTo>
                      <a:pt x="5" y="23"/>
                    </a:lnTo>
                    <a:lnTo>
                      <a:pt x="8" y="23"/>
                    </a:lnTo>
                    <a:lnTo>
                      <a:pt x="23" y="23"/>
                    </a:lnTo>
                    <a:lnTo>
                      <a:pt x="29" y="23"/>
                    </a:lnTo>
                    <a:lnTo>
                      <a:pt x="31" y="23"/>
                    </a:lnTo>
                    <a:lnTo>
                      <a:pt x="33" y="21"/>
                    </a:lnTo>
                    <a:lnTo>
                      <a:pt x="36" y="18"/>
                    </a:lnTo>
                    <a:lnTo>
                      <a:pt x="36" y="15"/>
                    </a:lnTo>
                    <a:lnTo>
                      <a:pt x="36" y="12"/>
                    </a:lnTo>
                    <a:lnTo>
                      <a:pt x="36" y="10"/>
                    </a:lnTo>
                    <a:lnTo>
                      <a:pt x="36" y="6"/>
                    </a:lnTo>
                    <a:lnTo>
                      <a:pt x="33" y="4"/>
                    </a:lnTo>
                    <a:lnTo>
                      <a:pt x="31"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23" name="Line 1298"/>
              <p:cNvSpPr>
                <a:spLocks noChangeShapeType="1"/>
              </p:cNvSpPr>
              <p:nvPr/>
            </p:nvSpPr>
            <p:spPr bwMode="auto">
              <a:xfrm>
                <a:off x="3125" y="165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24" name="Freeform 1299"/>
              <p:cNvSpPr>
                <a:spLocks/>
              </p:cNvSpPr>
              <p:nvPr/>
            </p:nvSpPr>
            <p:spPr bwMode="auto">
              <a:xfrm>
                <a:off x="3125" y="1644"/>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3" y="29"/>
                    </a:lnTo>
                    <a:lnTo>
                      <a:pt x="3" y="32"/>
                    </a:lnTo>
                    <a:lnTo>
                      <a:pt x="5" y="32"/>
                    </a:lnTo>
                    <a:lnTo>
                      <a:pt x="8" y="34"/>
                    </a:lnTo>
                    <a:lnTo>
                      <a:pt x="10" y="34"/>
                    </a:lnTo>
                    <a:lnTo>
                      <a:pt x="14" y="34"/>
                    </a:lnTo>
                    <a:lnTo>
                      <a:pt x="16" y="34"/>
                    </a:lnTo>
                    <a:lnTo>
                      <a:pt x="18" y="32"/>
                    </a:lnTo>
                    <a:lnTo>
                      <a:pt x="21" y="29"/>
                    </a:lnTo>
                    <a:lnTo>
                      <a:pt x="21" y="26"/>
                    </a:lnTo>
                    <a:lnTo>
                      <a:pt x="21" y="17"/>
                    </a:lnTo>
                    <a:lnTo>
                      <a:pt x="21" y="9"/>
                    </a:lnTo>
                    <a:lnTo>
                      <a:pt x="21" y="6"/>
                    </a:lnTo>
                    <a:lnTo>
                      <a:pt x="18" y="3"/>
                    </a:lnTo>
                    <a:lnTo>
                      <a:pt x="16" y="0"/>
                    </a:lnTo>
                    <a:lnTo>
                      <a:pt x="14" y="0"/>
                    </a:lnTo>
                    <a:lnTo>
                      <a:pt x="10" y="0"/>
                    </a:lnTo>
                    <a:lnTo>
                      <a:pt x="8" y="0"/>
                    </a:lnTo>
                    <a:lnTo>
                      <a:pt x="5" y="3"/>
                    </a:lnTo>
                    <a:lnTo>
                      <a:pt x="3" y="3"/>
                    </a:lnTo>
                    <a:lnTo>
                      <a:pt x="3" y="6"/>
                    </a:lnTo>
                    <a:lnTo>
                      <a:pt x="3"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25" name="Line 1300"/>
              <p:cNvSpPr>
                <a:spLocks noChangeShapeType="1"/>
              </p:cNvSpPr>
              <p:nvPr/>
            </p:nvSpPr>
            <p:spPr bwMode="auto">
              <a:xfrm>
                <a:off x="3128" y="164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26" name="Freeform 1301"/>
              <p:cNvSpPr>
                <a:spLocks/>
              </p:cNvSpPr>
              <p:nvPr/>
            </p:nvSpPr>
            <p:spPr bwMode="auto">
              <a:xfrm>
                <a:off x="3125" y="1644"/>
                <a:ext cx="18" cy="6"/>
              </a:xfrm>
              <a:custGeom>
                <a:avLst/>
                <a:gdLst>
                  <a:gd name="T0" fmla="*/ 0 w 72"/>
                  <a:gd name="T1" fmla="*/ 0 h 23"/>
                  <a:gd name="T2" fmla="*/ 0 w 72"/>
                  <a:gd name="T3" fmla="*/ 0 h 23"/>
                  <a:gd name="T4" fmla="*/ 0 w 72"/>
                  <a:gd name="T5" fmla="*/ 0 h 23"/>
                  <a:gd name="T6" fmla="*/ 0 w 72"/>
                  <a:gd name="T7" fmla="*/ 0 h 23"/>
                  <a:gd name="T8" fmla="*/ 0 w 72"/>
                  <a:gd name="T9" fmla="*/ 0 h 23"/>
                  <a:gd name="T10" fmla="*/ 0 w 72"/>
                  <a:gd name="T11" fmla="*/ 0 h 23"/>
                  <a:gd name="T12" fmla="*/ 0 w 72"/>
                  <a:gd name="T13" fmla="*/ 0 h 23"/>
                  <a:gd name="T14" fmla="*/ 0 w 72"/>
                  <a:gd name="T15" fmla="*/ 0 h 23"/>
                  <a:gd name="T16" fmla="*/ 0 w 72"/>
                  <a:gd name="T17" fmla="*/ 0 h 23"/>
                  <a:gd name="T18" fmla="*/ 0 w 72"/>
                  <a:gd name="T19" fmla="*/ 0 h 23"/>
                  <a:gd name="T20" fmla="*/ 0 w 72"/>
                  <a:gd name="T21" fmla="*/ 0 h 23"/>
                  <a:gd name="T22" fmla="*/ 0 w 72"/>
                  <a:gd name="T23" fmla="*/ 0 h 23"/>
                  <a:gd name="T24" fmla="*/ 0 w 72"/>
                  <a:gd name="T25" fmla="*/ 0 h 23"/>
                  <a:gd name="T26" fmla="*/ 0 w 72"/>
                  <a:gd name="T27" fmla="*/ 0 h 23"/>
                  <a:gd name="T28" fmla="*/ 0 w 72"/>
                  <a:gd name="T29" fmla="*/ 0 h 23"/>
                  <a:gd name="T30" fmla="*/ 0 w 72"/>
                  <a:gd name="T31" fmla="*/ 0 h 23"/>
                  <a:gd name="T32" fmla="*/ 0 w 72"/>
                  <a:gd name="T33" fmla="*/ 0 h 23"/>
                  <a:gd name="T34" fmla="*/ 0 w 72"/>
                  <a:gd name="T35" fmla="*/ 0 h 23"/>
                  <a:gd name="T36" fmla="*/ 0 w 72"/>
                  <a:gd name="T37" fmla="*/ 0 h 23"/>
                  <a:gd name="T38" fmla="*/ 0 w 72"/>
                  <a:gd name="T39" fmla="*/ 0 h 23"/>
                  <a:gd name="T40" fmla="*/ 0 w 72"/>
                  <a:gd name="T41" fmla="*/ 0 h 23"/>
                  <a:gd name="T42" fmla="*/ 0 w 72"/>
                  <a:gd name="T43" fmla="*/ 0 h 23"/>
                  <a:gd name="T44" fmla="*/ 0 w 72"/>
                  <a:gd name="T45" fmla="*/ 0 h 23"/>
                  <a:gd name="T46" fmla="*/ 0 w 72"/>
                  <a:gd name="T47" fmla="*/ 0 h 23"/>
                  <a:gd name="T48" fmla="*/ 0 w 72"/>
                  <a:gd name="T49" fmla="*/ 0 h 23"/>
                  <a:gd name="T50" fmla="*/ 0 w 72"/>
                  <a:gd name="T51" fmla="*/ 0 h 23"/>
                  <a:gd name="T52" fmla="*/ 0 w 72"/>
                  <a:gd name="T53" fmla="*/ 0 h 23"/>
                  <a:gd name="T54" fmla="*/ 0 w 72"/>
                  <a:gd name="T55" fmla="*/ 0 h 23"/>
                  <a:gd name="T56" fmla="*/ 0 w 72"/>
                  <a:gd name="T57" fmla="*/ 0 h 23"/>
                  <a:gd name="T58" fmla="*/ 0 w 72"/>
                  <a:gd name="T59" fmla="*/ 0 h 23"/>
                  <a:gd name="T60" fmla="*/ 0 w 72"/>
                  <a:gd name="T61" fmla="*/ 0 h 23"/>
                  <a:gd name="T62" fmla="*/ 0 w 72"/>
                  <a:gd name="T63" fmla="*/ 0 h 23"/>
                  <a:gd name="T64" fmla="*/ 0 w 72"/>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23">
                    <a:moveTo>
                      <a:pt x="10" y="0"/>
                    </a:moveTo>
                    <a:lnTo>
                      <a:pt x="8" y="0"/>
                    </a:lnTo>
                    <a:lnTo>
                      <a:pt x="5" y="3"/>
                    </a:lnTo>
                    <a:lnTo>
                      <a:pt x="3" y="3"/>
                    </a:lnTo>
                    <a:lnTo>
                      <a:pt x="3" y="6"/>
                    </a:lnTo>
                    <a:lnTo>
                      <a:pt x="3" y="9"/>
                    </a:lnTo>
                    <a:lnTo>
                      <a:pt x="0" y="9"/>
                    </a:lnTo>
                    <a:lnTo>
                      <a:pt x="0" y="11"/>
                    </a:lnTo>
                    <a:lnTo>
                      <a:pt x="0" y="15"/>
                    </a:lnTo>
                    <a:lnTo>
                      <a:pt x="3" y="17"/>
                    </a:lnTo>
                    <a:lnTo>
                      <a:pt x="3" y="21"/>
                    </a:lnTo>
                    <a:lnTo>
                      <a:pt x="5" y="21"/>
                    </a:lnTo>
                    <a:lnTo>
                      <a:pt x="8" y="23"/>
                    </a:lnTo>
                    <a:lnTo>
                      <a:pt x="56" y="23"/>
                    </a:lnTo>
                    <a:lnTo>
                      <a:pt x="61" y="23"/>
                    </a:lnTo>
                    <a:lnTo>
                      <a:pt x="63" y="23"/>
                    </a:lnTo>
                    <a:lnTo>
                      <a:pt x="67" y="21"/>
                    </a:lnTo>
                    <a:lnTo>
                      <a:pt x="69" y="17"/>
                    </a:lnTo>
                    <a:lnTo>
                      <a:pt x="72" y="15"/>
                    </a:lnTo>
                    <a:lnTo>
                      <a:pt x="72" y="11"/>
                    </a:lnTo>
                    <a:lnTo>
                      <a:pt x="72" y="9"/>
                    </a:lnTo>
                    <a:lnTo>
                      <a:pt x="69" y="9"/>
                    </a:lnTo>
                    <a:lnTo>
                      <a:pt x="69" y="6"/>
                    </a:lnTo>
                    <a:lnTo>
                      <a:pt x="67" y="3"/>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27" name="Line 1302"/>
              <p:cNvSpPr>
                <a:spLocks noChangeShapeType="1"/>
              </p:cNvSpPr>
              <p:nvPr/>
            </p:nvSpPr>
            <p:spPr bwMode="auto">
              <a:xfrm>
                <a:off x="3138" y="164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28" name="Freeform 1303"/>
              <p:cNvSpPr>
                <a:spLocks/>
              </p:cNvSpPr>
              <p:nvPr/>
            </p:nvSpPr>
            <p:spPr bwMode="auto">
              <a:xfrm>
                <a:off x="3138" y="1639"/>
                <a:ext cx="5" cy="11"/>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3"/>
                    </a:moveTo>
                    <a:lnTo>
                      <a:pt x="0" y="37"/>
                    </a:lnTo>
                    <a:lnTo>
                      <a:pt x="0" y="39"/>
                    </a:lnTo>
                    <a:lnTo>
                      <a:pt x="2" y="43"/>
                    </a:lnTo>
                    <a:lnTo>
                      <a:pt x="5" y="45"/>
                    </a:lnTo>
                    <a:lnTo>
                      <a:pt x="7" y="45"/>
                    </a:lnTo>
                    <a:lnTo>
                      <a:pt x="10" y="45"/>
                    </a:lnTo>
                    <a:lnTo>
                      <a:pt x="12" y="45"/>
                    </a:lnTo>
                    <a:lnTo>
                      <a:pt x="16" y="43"/>
                    </a:lnTo>
                    <a:lnTo>
                      <a:pt x="18" y="39"/>
                    </a:lnTo>
                    <a:lnTo>
                      <a:pt x="21" y="37"/>
                    </a:lnTo>
                    <a:lnTo>
                      <a:pt x="21" y="18"/>
                    </a:lnTo>
                    <a:lnTo>
                      <a:pt x="21" y="8"/>
                    </a:lnTo>
                    <a:lnTo>
                      <a:pt x="18" y="8"/>
                    </a:lnTo>
                    <a:lnTo>
                      <a:pt x="18" y="6"/>
                    </a:lnTo>
                    <a:lnTo>
                      <a:pt x="16" y="3"/>
                    </a:lnTo>
                    <a:lnTo>
                      <a:pt x="12" y="0"/>
                    </a:lnTo>
                    <a:lnTo>
                      <a:pt x="10" y="0"/>
                    </a:lnTo>
                    <a:lnTo>
                      <a:pt x="7" y="0"/>
                    </a:lnTo>
                    <a:lnTo>
                      <a:pt x="5" y="0"/>
                    </a:lnTo>
                    <a:lnTo>
                      <a:pt x="2" y="3"/>
                    </a:lnTo>
                    <a:lnTo>
                      <a:pt x="0" y="6"/>
                    </a:lnTo>
                    <a:lnTo>
                      <a:pt x="0"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429" name="Line 1304"/>
              <p:cNvSpPr>
                <a:spLocks noChangeShapeType="1"/>
              </p:cNvSpPr>
              <p:nvPr/>
            </p:nvSpPr>
            <p:spPr bwMode="auto">
              <a:xfrm>
                <a:off x="3140" y="163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30" name="Freeform 1305"/>
              <p:cNvSpPr>
                <a:spLocks/>
              </p:cNvSpPr>
              <p:nvPr/>
            </p:nvSpPr>
            <p:spPr bwMode="auto">
              <a:xfrm>
                <a:off x="3138" y="1639"/>
                <a:ext cx="12" cy="5"/>
              </a:xfrm>
              <a:custGeom>
                <a:avLst/>
                <a:gdLst>
                  <a:gd name="T0" fmla="*/ 0 w 50"/>
                  <a:gd name="T1" fmla="*/ 0 h 22"/>
                  <a:gd name="T2" fmla="*/ 0 w 50"/>
                  <a:gd name="T3" fmla="*/ 0 h 22"/>
                  <a:gd name="T4" fmla="*/ 0 w 50"/>
                  <a:gd name="T5" fmla="*/ 0 h 22"/>
                  <a:gd name="T6" fmla="*/ 0 w 50"/>
                  <a:gd name="T7" fmla="*/ 0 h 22"/>
                  <a:gd name="T8" fmla="*/ 0 w 50"/>
                  <a:gd name="T9" fmla="*/ 0 h 22"/>
                  <a:gd name="T10" fmla="*/ 0 w 50"/>
                  <a:gd name="T11" fmla="*/ 0 h 22"/>
                  <a:gd name="T12" fmla="*/ 0 w 50"/>
                  <a:gd name="T13" fmla="*/ 0 h 22"/>
                  <a:gd name="T14" fmla="*/ 0 w 50"/>
                  <a:gd name="T15" fmla="*/ 0 h 22"/>
                  <a:gd name="T16" fmla="*/ 0 w 50"/>
                  <a:gd name="T17" fmla="*/ 0 h 22"/>
                  <a:gd name="T18" fmla="*/ 0 w 50"/>
                  <a:gd name="T19" fmla="*/ 0 h 22"/>
                  <a:gd name="T20" fmla="*/ 0 w 50"/>
                  <a:gd name="T21" fmla="*/ 0 h 22"/>
                  <a:gd name="T22" fmla="*/ 0 w 50"/>
                  <a:gd name="T23" fmla="*/ 0 h 22"/>
                  <a:gd name="T24" fmla="*/ 0 w 50"/>
                  <a:gd name="T25" fmla="*/ 0 h 22"/>
                  <a:gd name="T26" fmla="*/ 0 w 50"/>
                  <a:gd name="T27" fmla="*/ 0 h 22"/>
                  <a:gd name="T28" fmla="*/ 0 w 50"/>
                  <a:gd name="T29" fmla="*/ 0 h 22"/>
                  <a:gd name="T30" fmla="*/ 0 w 50"/>
                  <a:gd name="T31" fmla="*/ 0 h 22"/>
                  <a:gd name="T32" fmla="*/ 0 w 50"/>
                  <a:gd name="T33" fmla="*/ 0 h 22"/>
                  <a:gd name="T34" fmla="*/ 0 w 50"/>
                  <a:gd name="T35" fmla="*/ 0 h 22"/>
                  <a:gd name="T36" fmla="*/ 0 w 50"/>
                  <a:gd name="T37" fmla="*/ 0 h 22"/>
                  <a:gd name="T38" fmla="*/ 0 w 50"/>
                  <a:gd name="T39" fmla="*/ 0 h 22"/>
                  <a:gd name="T40" fmla="*/ 0 w 50"/>
                  <a:gd name="T41" fmla="*/ 0 h 22"/>
                  <a:gd name="T42" fmla="*/ 0 w 50"/>
                  <a:gd name="T43" fmla="*/ 0 h 22"/>
                  <a:gd name="T44" fmla="*/ 0 w 50"/>
                  <a:gd name="T45" fmla="*/ 0 h 22"/>
                  <a:gd name="T46" fmla="*/ 0 w 50"/>
                  <a:gd name="T47" fmla="*/ 0 h 22"/>
                  <a:gd name="T48" fmla="*/ 0 w 50"/>
                  <a:gd name="T49" fmla="*/ 0 h 22"/>
                  <a:gd name="T50" fmla="*/ 0 w 50"/>
                  <a:gd name="T51" fmla="*/ 0 h 22"/>
                  <a:gd name="T52" fmla="*/ 0 w 50"/>
                  <a:gd name="T53" fmla="*/ 0 h 22"/>
                  <a:gd name="T54" fmla="*/ 0 w 50"/>
                  <a:gd name="T55" fmla="*/ 0 h 22"/>
                  <a:gd name="T56" fmla="*/ 0 w 50"/>
                  <a:gd name="T57" fmla="*/ 0 h 22"/>
                  <a:gd name="T58" fmla="*/ 0 w 50"/>
                  <a:gd name="T59" fmla="*/ 0 h 22"/>
                  <a:gd name="T60" fmla="*/ 0 w 50"/>
                  <a:gd name="T61" fmla="*/ 0 h 22"/>
                  <a:gd name="T62" fmla="*/ 0 w 50"/>
                  <a:gd name="T63" fmla="*/ 0 h 22"/>
                  <a:gd name="T64" fmla="*/ 0 w 50"/>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 h="22">
                    <a:moveTo>
                      <a:pt x="10" y="0"/>
                    </a:moveTo>
                    <a:lnTo>
                      <a:pt x="7" y="0"/>
                    </a:lnTo>
                    <a:lnTo>
                      <a:pt x="5" y="0"/>
                    </a:lnTo>
                    <a:lnTo>
                      <a:pt x="2" y="3"/>
                    </a:lnTo>
                    <a:lnTo>
                      <a:pt x="0" y="6"/>
                    </a:lnTo>
                    <a:lnTo>
                      <a:pt x="0" y="8"/>
                    </a:lnTo>
                    <a:lnTo>
                      <a:pt x="0" y="12"/>
                    </a:lnTo>
                    <a:lnTo>
                      <a:pt x="0" y="14"/>
                    </a:lnTo>
                    <a:lnTo>
                      <a:pt x="0" y="18"/>
                    </a:lnTo>
                    <a:lnTo>
                      <a:pt x="2" y="20"/>
                    </a:lnTo>
                    <a:lnTo>
                      <a:pt x="2" y="22"/>
                    </a:lnTo>
                    <a:lnTo>
                      <a:pt x="5" y="22"/>
                    </a:lnTo>
                    <a:lnTo>
                      <a:pt x="7" y="22"/>
                    </a:lnTo>
                    <a:lnTo>
                      <a:pt x="38" y="22"/>
                    </a:lnTo>
                    <a:lnTo>
                      <a:pt x="43" y="22"/>
                    </a:lnTo>
                    <a:lnTo>
                      <a:pt x="45" y="22"/>
                    </a:lnTo>
                    <a:lnTo>
                      <a:pt x="48" y="22"/>
                    </a:lnTo>
                    <a:lnTo>
                      <a:pt x="48" y="20"/>
                    </a:lnTo>
                    <a:lnTo>
                      <a:pt x="50" y="18"/>
                    </a:lnTo>
                    <a:lnTo>
                      <a:pt x="50" y="14"/>
                    </a:lnTo>
                    <a:lnTo>
                      <a:pt x="50" y="12"/>
                    </a:lnTo>
                    <a:lnTo>
                      <a:pt x="50" y="8"/>
                    </a:lnTo>
                    <a:lnTo>
                      <a:pt x="50" y="6"/>
                    </a:lnTo>
                    <a:lnTo>
                      <a:pt x="48" y="3"/>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31" name="Line 1306"/>
              <p:cNvSpPr>
                <a:spLocks noChangeShapeType="1"/>
              </p:cNvSpPr>
              <p:nvPr/>
            </p:nvSpPr>
            <p:spPr bwMode="auto">
              <a:xfrm>
                <a:off x="3145" y="164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32" name="Freeform 1307"/>
              <p:cNvSpPr>
                <a:spLocks/>
              </p:cNvSpPr>
              <p:nvPr/>
            </p:nvSpPr>
            <p:spPr bwMode="auto">
              <a:xfrm>
                <a:off x="3145" y="1636"/>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w 19"/>
                  <a:gd name="T57" fmla="*/ 0 h 33"/>
                  <a:gd name="T58" fmla="*/ 0 w 19"/>
                  <a:gd name="T59" fmla="*/ 0 h 33"/>
                  <a:gd name="T60" fmla="*/ 0 w 19"/>
                  <a:gd name="T61" fmla="*/ 0 h 33"/>
                  <a:gd name="T62" fmla="*/ 0 w 19"/>
                  <a:gd name="T63" fmla="*/ 0 h 33"/>
                  <a:gd name="T64" fmla="*/ 0 w 19"/>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3">
                    <a:moveTo>
                      <a:pt x="0" y="23"/>
                    </a:moveTo>
                    <a:lnTo>
                      <a:pt x="2" y="25"/>
                    </a:lnTo>
                    <a:lnTo>
                      <a:pt x="2" y="29"/>
                    </a:lnTo>
                    <a:lnTo>
                      <a:pt x="4" y="31"/>
                    </a:lnTo>
                    <a:lnTo>
                      <a:pt x="4" y="33"/>
                    </a:lnTo>
                    <a:lnTo>
                      <a:pt x="7" y="33"/>
                    </a:lnTo>
                    <a:lnTo>
                      <a:pt x="9" y="33"/>
                    </a:lnTo>
                    <a:lnTo>
                      <a:pt x="12" y="33"/>
                    </a:lnTo>
                    <a:lnTo>
                      <a:pt x="14" y="33"/>
                    </a:lnTo>
                    <a:lnTo>
                      <a:pt x="17" y="33"/>
                    </a:lnTo>
                    <a:lnTo>
                      <a:pt x="17" y="31"/>
                    </a:lnTo>
                    <a:lnTo>
                      <a:pt x="19" y="29"/>
                    </a:lnTo>
                    <a:lnTo>
                      <a:pt x="19" y="25"/>
                    </a:lnTo>
                    <a:lnTo>
                      <a:pt x="19" y="17"/>
                    </a:lnTo>
                    <a:lnTo>
                      <a:pt x="19" y="8"/>
                    </a:lnTo>
                    <a:lnTo>
                      <a:pt x="19" y="6"/>
                    </a:lnTo>
                    <a:lnTo>
                      <a:pt x="17" y="2"/>
                    </a:lnTo>
                    <a:lnTo>
                      <a:pt x="14" y="2"/>
                    </a:lnTo>
                    <a:lnTo>
                      <a:pt x="12" y="0"/>
                    </a:lnTo>
                    <a:lnTo>
                      <a:pt x="9" y="0"/>
                    </a:lnTo>
                    <a:lnTo>
                      <a:pt x="7" y="2"/>
                    </a:lnTo>
                    <a:lnTo>
                      <a:pt x="4" y="2"/>
                    </a:lnTo>
                    <a:lnTo>
                      <a:pt x="2" y="6"/>
                    </a:lnTo>
                    <a:lnTo>
                      <a:pt x="2"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33" name="Line 1308"/>
              <p:cNvSpPr>
                <a:spLocks noChangeShapeType="1"/>
              </p:cNvSpPr>
              <p:nvPr/>
            </p:nvSpPr>
            <p:spPr bwMode="auto">
              <a:xfrm>
                <a:off x="3148" y="16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34" name="Freeform 1309"/>
              <p:cNvSpPr>
                <a:spLocks/>
              </p:cNvSpPr>
              <p:nvPr/>
            </p:nvSpPr>
            <p:spPr bwMode="auto">
              <a:xfrm>
                <a:off x="3145" y="1636"/>
                <a:ext cx="10"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9" y="0"/>
                    </a:moveTo>
                    <a:lnTo>
                      <a:pt x="9" y="0"/>
                    </a:lnTo>
                    <a:lnTo>
                      <a:pt x="7" y="2"/>
                    </a:lnTo>
                    <a:lnTo>
                      <a:pt x="4" y="2"/>
                    </a:lnTo>
                    <a:lnTo>
                      <a:pt x="2" y="6"/>
                    </a:lnTo>
                    <a:lnTo>
                      <a:pt x="2" y="8"/>
                    </a:lnTo>
                    <a:lnTo>
                      <a:pt x="0" y="11"/>
                    </a:lnTo>
                    <a:lnTo>
                      <a:pt x="2" y="14"/>
                    </a:lnTo>
                    <a:lnTo>
                      <a:pt x="2" y="17"/>
                    </a:lnTo>
                    <a:lnTo>
                      <a:pt x="4" y="19"/>
                    </a:lnTo>
                    <a:lnTo>
                      <a:pt x="4" y="23"/>
                    </a:lnTo>
                    <a:lnTo>
                      <a:pt x="7" y="23"/>
                    </a:lnTo>
                    <a:lnTo>
                      <a:pt x="9" y="23"/>
                    </a:lnTo>
                    <a:lnTo>
                      <a:pt x="24" y="23"/>
                    </a:lnTo>
                    <a:lnTo>
                      <a:pt x="29" y="23"/>
                    </a:lnTo>
                    <a:lnTo>
                      <a:pt x="32" y="23"/>
                    </a:lnTo>
                    <a:lnTo>
                      <a:pt x="34" y="19"/>
                    </a:lnTo>
                    <a:lnTo>
                      <a:pt x="34" y="17"/>
                    </a:lnTo>
                    <a:lnTo>
                      <a:pt x="38" y="17"/>
                    </a:lnTo>
                    <a:lnTo>
                      <a:pt x="38" y="14"/>
                    </a:lnTo>
                    <a:lnTo>
                      <a:pt x="38" y="11"/>
                    </a:lnTo>
                    <a:lnTo>
                      <a:pt x="38" y="8"/>
                    </a:lnTo>
                    <a:lnTo>
                      <a:pt x="34" y="6"/>
                    </a:lnTo>
                    <a:lnTo>
                      <a:pt x="34" y="2"/>
                    </a:lnTo>
                    <a:lnTo>
                      <a:pt x="32" y="2"/>
                    </a:lnTo>
                    <a:lnTo>
                      <a:pt x="29" y="2"/>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435" name="Line 1310"/>
              <p:cNvSpPr>
                <a:spLocks noChangeShapeType="1"/>
              </p:cNvSpPr>
              <p:nvPr/>
            </p:nvSpPr>
            <p:spPr bwMode="auto">
              <a:xfrm>
                <a:off x="3150" y="163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36" name="Freeform 1311"/>
              <p:cNvSpPr>
                <a:spLocks/>
              </p:cNvSpPr>
              <p:nvPr/>
            </p:nvSpPr>
            <p:spPr bwMode="auto">
              <a:xfrm>
                <a:off x="3150" y="1633"/>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2"/>
                    </a:moveTo>
                    <a:lnTo>
                      <a:pt x="0" y="25"/>
                    </a:lnTo>
                    <a:lnTo>
                      <a:pt x="0" y="28"/>
                    </a:lnTo>
                    <a:lnTo>
                      <a:pt x="2" y="28"/>
                    </a:lnTo>
                    <a:lnTo>
                      <a:pt x="2" y="30"/>
                    </a:lnTo>
                    <a:lnTo>
                      <a:pt x="5" y="34"/>
                    </a:lnTo>
                    <a:lnTo>
                      <a:pt x="7" y="34"/>
                    </a:lnTo>
                    <a:lnTo>
                      <a:pt x="10" y="34"/>
                    </a:lnTo>
                    <a:lnTo>
                      <a:pt x="12" y="34"/>
                    </a:lnTo>
                    <a:lnTo>
                      <a:pt x="15" y="34"/>
                    </a:lnTo>
                    <a:lnTo>
                      <a:pt x="17" y="30"/>
                    </a:lnTo>
                    <a:lnTo>
                      <a:pt x="17" y="28"/>
                    </a:lnTo>
                    <a:lnTo>
                      <a:pt x="21" y="28"/>
                    </a:lnTo>
                    <a:lnTo>
                      <a:pt x="21" y="25"/>
                    </a:lnTo>
                    <a:lnTo>
                      <a:pt x="21" y="17"/>
                    </a:lnTo>
                    <a:lnTo>
                      <a:pt x="21" y="11"/>
                    </a:lnTo>
                    <a:lnTo>
                      <a:pt x="21" y="8"/>
                    </a:lnTo>
                    <a:lnTo>
                      <a:pt x="17" y="5"/>
                    </a:lnTo>
                    <a:lnTo>
                      <a:pt x="17" y="2"/>
                    </a:lnTo>
                    <a:lnTo>
                      <a:pt x="15" y="2"/>
                    </a:lnTo>
                    <a:lnTo>
                      <a:pt x="12" y="2"/>
                    </a:lnTo>
                    <a:lnTo>
                      <a:pt x="12" y="0"/>
                    </a:lnTo>
                    <a:lnTo>
                      <a:pt x="10" y="0"/>
                    </a:lnTo>
                    <a:lnTo>
                      <a:pt x="7" y="0"/>
                    </a:lnTo>
                    <a:lnTo>
                      <a:pt x="5" y="2"/>
                    </a:lnTo>
                    <a:lnTo>
                      <a:pt x="2" y="2"/>
                    </a:lnTo>
                    <a:lnTo>
                      <a:pt x="2" y="5"/>
                    </a:lnTo>
                    <a:lnTo>
                      <a:pt x="0" y="8"/>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437" name="Line 1312"/>
              <p:cNvSpPr>
                <a:spLocks noChangeShapeType="1"/>
              </p:cNvSpPr>
              <p:nvPr/>
            </p:nvSpPr>
            <p:spPr bwMode="auto">
              <a:xfrm>
                <a:off x="3152" y="16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38" name="Freeform 1313"/>
              <p:cNvSpPr>
                <a:spLocks/>
              </p:cNvSpPr>
              <p:nvPr/>
            </p:nvSpPr>
            <p:spPr bwMode="auto">
              <a:xfrm>
                <a:off x="3150" y="1633"/>
                <a:ext cx="17" cy="6"/>
              </a:xfrm>
              <a:custGeom>
                <a:avLst/>
                <a:gdLst>
                  <a:gd name="T0" fmla="*/ 0 w 68"/>
                  <a:gd name="T1" fmla="*/ 0 h 22"/>
                  <a:gd name="T2" fmla="*/ 0 w 68"/>
                  <a:gd name="T3" fmla="*/ 0 h 22"/>
                  <a:gd name="T4" fmla="*/ 0 w 68"/>
                  <a:gd name="T5" fmla="*/ 0 h 22"/>
                  <a:gd name="T6" fmla="*/ 0 w 68"/>
                  <a:gd name="T7" fmla="*/ 0 h 22"/>
                  <a:gd name="T8" fmla="*/ 0 w 68"/>
                  <a:gd name="T9" fmla="*/ 0 h 22"/>
                  <a:gd name="T10" fmla="*/ 0 w 68"/>
                  <a:gd name="T11" fmla="*/ 0 h 22"/>
                  <a:gd name="T12" fmla="*/ 0 w 68"/>
                  <a:gd name="T13" fmla="*/ 0 h 22"/>
                  <a:gd name="T14" fmla="*/ 0 w 68"/>
                  <a:gd name="T15" fmla="*/ 0 h 22"/>
                  <a:gd name="T16" fmla="*/ 0 w 68"/>
                  <a:gd name="T17" fmla="*/ 0 h 22"/>
                  <a:gd name="T18" fmla="*/ 0 w 68"/>
                  <a:gd name="T19" fmla="*/ 0 h 22"/>
                  <a:gd name="T20" fmla="*/ 0 w 68"/>
                  <a:gd name="T21" fmla="*/ 0 h 22"/>
                  <a:gd name="T22" fmla="*/ 0 w 68"/>
                  <a:gd name="T23" fmla="*/ 0 h 22"/>
                  <a:gd name="T24" fmla="*/ 0 w 68"/>
                  <a:gd name="T25" fmla="*/ 0 h 22"/>
                  <a:gd name="T26" fmla="*/ 0 w 68"/>
                  <a:gd name="T27" fmla="*/ 0 h 22"/>
                  <a:gd name="T28" fmla="*/ 0 w 68"/>
                  <a:gd name="T29" fmla="*/ 0 h 22"/>
                  <a:gd name="T30" fmla="*/ 0 w 68"/>
                  <a:gd name="T31" fmla="*/ 0 h 22"/>
                  <a:gd name="T32" fmla="*/ 0 w 68"/>
                  <a:gd name="T33" fmla="*/ 0 h 22"/>
                  <a:gd name="T34" fmla="*/ 0 w 68"/>
                  <a:gd name="T35" fmla="*/ 0 h 22"/>
                  <a:gd name="T36" fmla="*/ 0 w 68"/>
                  <a:gd name="T37" fmla="*/ 0 h 22"/>
                  <a:gd name="T38" fmla="*/ 0 w 68"/>
                  <a:gd name="T39" fmla="*/ 0 h 22"/>
                  <a:gd name="T40" fmla="*/ 0 w 68"/>
                  <a:gd name="T41" fmla="*/ 0 h 22"/>
                  <a:gd name="T42" fmla="*/ 0 w 68"/>
                  <a:gd name="T43" fmla="*/ 0 h 22"/>
                  <a:gd name="T44" fmla="*/ 0 w 68"/>
                  <a:gd name="T45" fmla="*/ 0 h 22"/>
                  <a:gd name="T46" fmla="*/ 0 w 68"/>
                  <a:gd name="T47" fmla="*/ 0 h 22"/>
                  <a:gd name="T48" fmla="*/ 0 w 68"/>
                  <a:gd name="T49" fmla="*/ 0 h 22"/>
                  <a:gd name="T50" fmla="*/ 0 w 68"/>
                  <a:gd name="T51" fmla="*/ 0 h 22"/>
                  <a:gd name="T52" fmla="*/ 0 w 68"/>
                  <a:gd name="T53" fmla="*/ 0 h 22"/>
                  <a:gd name="T54" fmla="*/ 0 w 68"/>
                  <a:gd name="T55" fmla="*/ 0 h 22"/>
                  <a:gd name="T56" fmla="*/ 0 w 68"/>
                  <a:gd name="T57" fmla="*/ 0 h 22"/>
                  <a:gd name="T58" fmla="*/ 0 w 68"/>
                  <a:gd name="T59" fmla="*/ 0 h 22"/>
                  <a:gd name="T60" fmla="*/ 0 w 68"/>
                  <a:gd name="T61" fmla="*/ 0 h 22"/>
                  <a:gd name="T62" fmla="*/ 0 w 68"/>
                  <a:gd name="T63" fmla="*/ 0 h 22"/>
                  <a:gd name="T64" fmla="*/ 0 w 6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2">
                    <a:moveTo>
                      <a:pt x="10" y="0"/>
                    </a:moveTo>
                    <a:lnTo>
                      <a:pt x="7" y="0"/>
                    </a:lnTo>
                    <a:lnTo>
                      <a:pt x="5" y="2"/>
                    </a:lnTo>
                    <a:lnTo>
                      <a:pt x="2" y="2"/>
                    </a:lnTo>
                    <a:lnTo>
                      <a:pt x="2" y="5"/>
                    </a:lnTo>
                    <a:lnTo>
                      <a:pt x="0" y="8"/>
                    </a:lnTo>
                    <a:lnTo>
                      <a:pt x="0" y="11"/>
                    </a:lnTo>
                    <a:lnTo>
                      <a:pt x="0" y="13"/>
                    </a:lnTo>
                    <a:lnTo>
                      <a:pt x="0" y="17"/>
                    </a:lnTo>
                    <a:lnTo>
                      <a:pt x="2" y="19"/>
                    </a:lnTo>
                    <a:lnTo>
                      <a:pt x="5" y="22"/>
                    </a:lnTo>
                    <a:lnTo>
                      <a:pt x="7" y="22"/>
                    </a:lnTo>
                    <a:lnTo>
                      <a:pt x="56" y="22"/>
                    </a:lnTo>
                    <a:lnTo>
                      <a:pt x="60" y="22"/>
                    </a:lnTo>
                    <a:lnTo>
                      <a:pt x="63" y="22"/>
                    </a:lnTo>
                    <a:lnTo>
                      <a:pt x="65" y="19"/>
                    </a:lnTo>
                    <a:lnTo>
                      <a:pt x="68" y="19"/>
                    </a:lnTo>
                    <a:lnTo>
                      <a:pt x="68" y="17"/>
                    </a:lnTo>
                    <a:lnTo>
                      <a:pt x="68" y="13"/>
                    </a:lnTo>
                    <a:lnTo>
                      <a:pt x="68" y="11"/>
                    </a:lnTo>
                    <a:lnTo>
                      <a:pt x="68" y="8"/>
                    </a:lnTo>
                    <a:lnTo>
                      <a:pt x="68" y="5"/>
                    </a:lnTo>
                    <a:lnTo>
                      <a:pt x="65" y="2"/>
                    </a:lnTo>
                    <a:lnTo>
                      <a:pt x="63" y="2"/>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39" name="Line 1314"/>
              <p:cNvSpPr>
                <a:spLocks noChangeShapeType="1"/>
              </p:cNvSpPr>
              <p:nvPr/>
            </p:nvSpPr>
            <p:spPr bwMode="auto">
              <a:xfrm>
                <a:off x="3162" y="16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40" name="Freeform 1315"/>
              <p:cNvSpPr>
                <a:spLocks/>
              </p:cNvSpPr>
              <p:nvPr/>
            </p:nvSpPr>
            <p:spPr bwMode="auto">
              <a:xfrm>
                <a:off x="3162" y="1630"/>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3" y="29"/>
                    </a:lnTo>
                    <a:lnTo>
                      <a:pt x="3" y="31"/>
                    </a:lnTo>
                    <a:lnTo>
                      <a:pt x="5" y="34"/>
                    </a:lnTo>
                    <a:lnTo>
                      <a:pt x="8" y="34"/>
                    </a:lnTo>
                    <a:lnTo>
                      <a:pt x="10" y="34"/>
                    </a:lnTo>
                    <a:lnTo>
                      <a:pt x="12" y="34"/>
                    </a:lnTo>
                    <a:lnTo>
                      <a:pt x="15" y="34"/>
                    </a:lnTo>
                    <a:lnTo>
                      <a:pt x="17" y="31"/>
                    </a:lnTo>
                    <a:lnTo>
                      <a:pt x="20" y="31"/>
                    </a:lnTo>
                    <a:lnTo>
                      <a:pt x="20" y="29"/>
                    </a:lnTo>
                    <a:lnTo>
                      <a:pt x="20" y="25"/>
                    </a:lnTo>
                    <a:lnTo>
                      <a:pt x="20" y="17"/>
                    </a:lnTo>
                    <a:lnTo>
                      <a:pt x="20" y="12"/>
                    </a:lnTo>
                    <a:lnTo>
                      <a:pt x="20" y="8"/>
                    </a:lnTo>
                    <a:lnTo>
                      <a:pt x="20" y="6"/>
                    </a:lnTo>
                    <a:lnTo>
                      <a:pt x="17" y="6"/>
                    </a:lnTo>
                    <a:lnTo>
                      <a:pt x="15" y="2"/>
                    </a:lnTo>
                    <a:lnTo>
                      <a:pt x="12" y="0"/>
                    </a:lnTo>
                    <a:lnTo>
                      <a:pt x="10" y="0"/>
                    </a:lnTo>
                    <a:lnTo>
                      <a:pt x="8" y="0"/>
                    </a:lnTo>
                    <a:lnTo>
                      <a:pt x="8" y="2"/>
                    </a:lnTo>
                    <a:lnTo>
                      <a:pt x="5" y="2"/>
                    </a:lnTo>
                    <a:lnTo>
                      <a:pt x="3" y="6"/>
                    </a:lnTo>
                    <a:lnTo>
                      <a:pt x="3"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41" name="Line 1316"/>
              <p:cNvSpPr>
                <a:spLocks noChangeShapeType="1"/>
              </p:cNvSpPr>
              <p:nvPr/>
            </p:nvSpPr>
            <p:spPr bwMode="auto">
              <a:xfrm>
                <a:off x="3164" y="163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42" name="Freeform 1317"/>
              <p:cNvSpPr>
                <a:spLocks/>
              </p:cNvSpPr>
              <p:nvPr/>
            </p:nvSpPr>
            <p:spPr bwMode="auto">
              <a:xfrm>
                <a:off x="3162" y="1630"/>
                <a:ext cx="9"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8" y="0"/>
                    </a:lnTo>
                    <a:lnTo>
                      <a:pt x="8" y="2"/>
                    </a:lnTo>
                    <a:lnTo>
                      <a:pt x="5" y="2"/>
                    </a:lnTo>
                    <a:lnTo>
                      <a:pt x="3" y="6"/>
                    </a:lnTo>
                    <a:lnTo>
                      <a:pt x="3" y="8"/>
                    </a:lnTo>
                    <a:lnTo>
                      <a:pt x="0" y="12"/>
                    </a:lnTo>
                    <a:lnTo>
                      <a:pt x="0" y="14"/>
                    </a:lnTo>
                    <a:lnTo>
                      <a:pt x="3" y="17"/>
                    </a:lnTo>
                    <a:lnTo>
                      <a:pt x="3" y="20"/>
                    </a:lnTo>
                    <a:lnTo>
                      <a:pt x="5" y="23"/>
                    </a:lnTo>
                    <a:lnTo>
                      <a:pt x="8" y="23"/>
                    </a:lnTo>
                    <a:lnTo>
                      <a:pt x="22" y="23"/>
                    </a:lnTo>
                    <a:lnTo>
                      <a:pt x="28" y="23"/>
                    </a:lnTo>
                    <a:lnTo>
                      <a:pt x="31" y="23"/>
                    </a:lnTo>
                    <a:lnTo>
                      <a:pt x="33" y="23"/>
                    </a:lnTo>
                    <a:lnTo>
                      <a:pt x="33" y="20"/>
                    </a:lnTo>
                    <a:lnTo>
                      <a:pt x="36" y="20"/>
                    </a:lnTo>
                    <a:lnTo>
                      <a:pt x="36" y="17"/>
                    </a:lnTo>
                    <a:lnTo>
                      <a:pt x="38" y="14"/>
                    </a:lnTo>
                    <a:lnTo>
                      <a:pt x="38" y="12"/>
                    </a:lnTo>
                    <a:lnTo>
                      <a:pt x="36" y="8"/>
                    </a:lnTo>
                    <a:lnTo>
                      <a:pt x="36" y="6"/>
                    </a:lnTo>
                    <a:lnTo>
                      <a:pt x="33" y="6"/>
                    </a:lnTo>
                    <a:lnTo>
                      <a:pt x="33" y="2"/>
                    </a:lnTo>
                    <a:lnTo>
                      <a:pt x="31" y="2"/>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43" name="Line 1318"/>
              <p:cNvSpPr>
                <a:spLocks noChangeShapeType="1"/>
              </p:cNvSpPr>
              <p:nvPr/>
            </p:nvSpPr>
            <p:spPr bwMode="auto">
              <a:xfrm>
                <a:off x="3166" y="16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44" name="Freeform 1319"/>
              <p:cNvSpPr>
                <a:spLocks/>
              </p:cNvSpPr>
              <p:nvPr/>
            </p:nvSpPr>
            <p:spPr bwMode="auto">
              <a:xfrm>
                <a:off x="3166" y="1623"/>
                <a:ext cx="5" cy="13"/>
              </a:xfrm>
              <a:custGeom>
                <a:avLst/>
                <a:gdLst>
                  <a:gd name="T0" fmla="*/ 0 w 21"/>
                  <a:gd name="T1" fmla="*/ 0 h 54"/>
                  <a:gd name="T2" fmla="*/ 0 w 21"/>
                  <a:gd name="T3" fmla="*/ 0 h 54"/>
                  <a:gd name="T4" fmla="*/ 0 w 21"/>
                  <a:gd name="T5" fmla="*/ 0 h 54"/>
                  <a:gd name="T6" fmla="*/ 0 w 21"/>
                  <a:gd name="T7" fmla="*/ 0 h 54"/>
                  <a:gd name="T8" fmla="*/ 0 w 21"/>
                  <a:gd name="T9" fmla="*/ 0 h 54"/>
                  <a:gd name="T10" fmla="*/ 0 w 21"/>
                  <a:gd name="T11" fmla="*/ 0 h 54"/>
                  <a:gd name="T12" fmla="*/ 0 w 21"/>
                  <a:gd name="T13" fmla="*/ 0 h 54"/>
                  <a:gd name="T14" fmla="*/ 0 w 21"/>
                  <a:gd name="T15" fmla="*/ 0 h 54"/>
                  <a:gd name="T16" fmla="*/ 0 w 21"/>
                  <a:gd name="T17" fmla="*/ 0 h 54"/>
                  <a:gd name="T18" fmla="*/ 0 w 21"/>
                  <a:gd name="T19" fmla="*/ 0 h 54"/>
                  <a:gd name="T20" fmla="*/ 0 w 21"/>
                  <a:gd name="T21" fmla="*/ 0 h 54"/>
                  <a:gd name="T22" fmla="*/ 0 w 21"/>
                  <a:gd name="T23" fmla="*/ 0 h 54"/>
                  <a:gd name="T24" fmla="*/ 0 w 21"/>
                  <a:gd name="T25" fmla="*/ 0 h 54"/>
                  <a:gd name="T26" fmla="*/ 0 w 21"/>
                  <a:gd name="T27" fmla="*/ 0 h 54"/>
                  <a:gd name="T28" fmla="*/ 0 w 21"/>
                  <a:gd name="T29" fmla="*/ 0 h 54"/>
                  <a:gd name="T30" fmla="*/ 0 w 21"/>
                  <a:gd name="T31" fmla="*/ 0 h 54"/>
                  <a:gd name="T32" fmla="*/ 0 w 21"/>
                  <a:gd name="T33" fmla="*/ 0 h 54"/>
                  <a:gd name="T34" fmla="*/ 0 w 21"/>
                  <a:gd name="T35" fmla="*/ 0 h 54"/>
                  <a:gd name="T36" fmla="*/ 0 w 21"/>
                  <a:gd name="T37" fmla="*/ 0 h 54"/>
                  <a:gd name="T38" fmla="*/ 0 w 21"/>
                  <a:gd name="T39" fmla="*/ 0 h 54"/>
                  <a:gd name="T40" fmla="*/ 0 w 21"/>
                  <a:gd name="T41" fmla="*/ 0 h 54"/>
                  <a:gd name="T42" fmla="*/ 0 w 21"/>
                  <a:gd name="T43" fmla="*/ 0 h 54"/>
                  <a:gd name="T44" fmla="*/ 0 w 21"/>
                  <a:gd name="T45" fmla="*/ 0 h 54"/>
                  <a:gd name="T46" fmla="*/ 0 w 21"/>
                  <a:gd name="T47" fmla="*/ 0 h 54"/>
                  <a:gd name="T48" fmla="*/ 0 w 21"/>
                  <a:gd name="T49" fmla="*/ 0 h 54"/>
                  <a:gd name="T50" fmla="*/ 0 w 21"/>
                  <a:gd name="T51" fmla="*/ 0 h 54"/>
                  <a:gd name="T52" fmla="*/ 0 w 21"/>
                  <a:gd name="T53" fmla="*/ 0 h 54"/>
                  <a:gd name="T54" fmla="*/ 0 w 21"/>
                  <a:gd name="T55" fmla="*/ 0 h 54"/>
                  <a:gd name="T56" fmla="*/ 0 w 21"/>
                  <a:gd name="T57" fmla="*/ 0 h 54"/>
                  <a:gd name="T58" fmla="*/ 0 w 21"/>
                  <a:gd name="T59" fmla="*/ 0 h 54"/>
                  <a:gd name="T60" fmla="*/ 0 w 21"/>
                  <a:gd name="T61" fmla="*/ 0 h 54"/>
                  <a:gd name="T62" fmla="*/ 0 w 21"/>
                  <a:gd name="T63" fmla="*/ 0 h 54"/>
                  <a:gd name="T64" fmla="*/ 0 w 21"/>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4">
                    <a:moveTo>
                      <a:pt x="0" y="43"/>
                    </a:moveTo>
                    <a:lnTo>
                      <a:pt x="0" y="45"/>
                    </a:lnTo>
                    <a:lnTo>
                      <a:pt x="0" y="48"/>
                    </a:lnTo>
                    <a:lnTo>
                      <a:pt x="0" y="51"/>
                    </a:lnTo>
                    <a:lnTo>
                      <a:pt x="3" y="51"/>
                    </a:lnTo>
                    <a:lnTo>
                      <a:pt x="3" y="54"/>
                    </a:lnTo>
                    <a:lnTo>
                      <a:pt x="5" y="54"/>
                    </a:lnTo>
                    <a:lnTo>
                      <a:pt x="8" y="54"/>
                    </a:lnTo>
                    <a:lnTo>
                      <a:pt x="11" y="54"/>
                    </a:lnTo>
                    <a:lnTo>
                      <a:pt x="14" y="54"/>
                    </a:lnTo>
                    <a:lnTo>
                      <a:pt x="16" y="54"/>
                    </a:lnTo>
                    <a:lnTo>
                      <a:pt x="16" y="51"/>
                    </a:lnTo>
                    <a:lnTo>
                      <a:pt x="19" y="51"/>
                    </a:lnTo>
                    <a:lnTo>
                      <a:pt x="19" y="48"/>
                    </a:lnTo>
                    <a:lnTo>
                      <a:pt x="21" y="45"/>
                    </a:lnTo>
                    <a:lnTo>
                      <a:pt x="21" y="14"/>
                    </a:lnTo>
                    <a:lnTo>
                      <a:pt x="21" y="8"/>
                    </a:lnTo>
                    <a:lnTo>
                      <a:pt x="19" y="6"/>
                    </a:lnTo>
                    <a:lnTo>
                      <a:pt x="19" y="3"/>
                    </a:lnTo>
                    <a:lnTo>
                      <a:pt x="16" y="3"/>
                    </a:lnTo>
                    <a:lnTo>
                      <a:pt x="16" y="0"/>
                    </a:lnTo>
                    <a:lnTo>
                      <a:pt x="14" y="0"/>
                    </a:lnTo>
                    <a:lnTo>
                      <a:pt x="11" y="0"/>
                    </a:lnTo>
                    <a:lnTo>
                      <a:pt x="8" y="0"/>
                    </a:lnTo>
                    <a:lnTo>
                      <a:pt x="5" y="0"/>
                    </a:lnTo>
                    <a:lnTo>
                      <a:pt x="3" y="0"/>
                    </a:lnTo>
                    <a:lnTo>
                      <a:pt x="3" y="3"/>
                    </a:lnTo>
                    <a:lnTo>
                      <a:pt x="0" y="3"/>
                    </a:lnTo>
                    <a:lnTo>
                      <a:pt x="0" y="6"/>
                    </a:lnTo>
                    <a:lnTo>
                      <a:pt x="0" y="11"/>
                    </a:lnTo>
                    <a:lnTo>
                      <a:pt x="0" y="43"/>
                    </a:lnTo>
                    <a:close/>
                  </a:path>
                </a:pathLst>
              </a:custGeom>
              <a:solidFill>
                <a:srgbClr val="000000"/>
              </a:solidFill>
              <a:ln w="6350">
                <a:solidFill>
                  <a:srgbClr val="000000"/>
                </a:solidFill>
                <a:prstDash val="solid"/>
                <a:round/>
                <a:headEnd/>
                <a:tailEnd/>
              </a:ln>
            </p:spPr>
            <p:txBody>
              <a:bodyPr/>
              <a:lstStyle/>
              <a:p>
                <a:endParaRPr lang="de-DE"/>
              </a:p>
            </p:txBody>
          </p:sp>
          <p:sp>
            <p:nvSpPr>
              <p:cNvPr id="43445" name="Line 1320"/>
              <p:cNvSpPr>
                <a:spLocks noChangeShapeType="1"/>
              </p:cNvSpPr>
              <p:nvPr/>
            </p:nvSpPr>
            <p:spPr bwMode="auto">
              <a:xfrm>
                <a:off x="3169" y="16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46" name="Freeform 1321"/>
              <p:cNvSpPr>
                <a:spLocks/>
              </p:cNvSpPr>
              <p:nvPr/>
            </p:nvSpPr>
            <p:spPr bwMode="auto">
              <a:xfrm>
                <a:off x="3166" y="1623"/>
                <a:ext cx="9" cy="4"/>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w 36"/>
                  <a:gd name="T11" fmla="*/ 0 h 20"/>
                  <a:gd name="T12" fmla="*/ 0 w 36"/>
                  <a:gd name="T13" fmla="*/ 0 h 20"/>
                  <a:gd name="T14" fmla="*/ 0 w 36"/>
                  <a:gd name="T15" fmla="*/ 0 h 20"/>
                  <a:gd name="T16" fmla="*/ 0 w 36"/>
                  <a:gd name="T17" fmla="*/ 0 h 20"/>
                  <a:gd name="T18" fmla="*/ 0 w 36"/>
                  <a:gd name="T19" fmla="*/ 0 h 20"/>
                  <a:gd name="T20" fmla="*/ 0 w 36"/>
                  <a:gd name="T21" fmla="*/ 0 h 20"/>
                  <a:gd name="T22" fmla="*/ 0 w 36"/>
                  <a:gd name="T23" fmla="*/ 0 h 20"/>
                  <a:gd name="T24" fmla="*/ 0 w 36"/>
                  <a:gd name="T25" fmla="*/ 0 h 20"/>
                  <a:gd name="T26" fmla="*/ 0 w 36"/>
                  <a:gd name="T27" fmla="*/ 0 h 20"/>
                  <a:gd name="T28" fmla="*/ 0 w 36"/>
                  <a:gd name="T29" fmla="*/ 0 h 20"/>
                  <a:gd name="T30" fmla="*/ 0 w 36"/>
                  <a:gd name="T31" fmla="*/ 0 h 20"/>
                  <a:gd name="T32" fmla="*/ 0 w 36"/>
                  <a:gd name="T33" fmla="*/ 0 h 20"/>
                  <a:gd name="T34" fmla="*/ 0 w 36"/>
                  <a:gd name="T35" fmla="*/ 0 h 20"/>
                  <a:gd name="T36" fmla="*/ 0 w 36"/>
                  <a:gd name="T37" fmla="*/ 0 h 20"/>
                  <a:gd name="T38" fmla="*/ 0 w 36"/>
                  <a:gd name="T39" fmla="*/ 0 h 20"/>
                  <a:gd name="T40" fmla="*/ 0 w 36"/>
                  <a:gd name="T41" fmla="*/ 0 h 20"/>
                  <a:gd name="T42" fmla="*/ 0 w 36"/>
                  <a:gd name="T43" fmla="*/ 0 h 20"/>
                  <a:gd name="T44" fmla="*/ 0 w 36"/>
                  <a:gd name="T45" fmla="*/ 0 h 20"/>
                  <a:gd name="T46" fmla="*/ 0 w 36"/>
                  <a:gd name="T47" fmla="*/ 0 h 20"/>
                  <a:gd name="T48" fmla="*/ 0 w 36"/>
                  <a:gd name="T49" fmla="*/ 0 h 20"/>
                  <a:gd name="T50" fmla="*/ 0 w 36"/>
                  <a:gd name="T51" fmla="*/ 0 h 20"/>
                  <a:gd name="T52" fmla="*/ 0 w 36"/>
                  <a:gd name="T53" fmla="*/ 0 h 20"/>
                  <a:gd name="T54" fmla="*/ 0 w 36"/>
                  <a:gd name="T55" fmla="*/ 0 h 20"/>
                  <a:gd name="T56" fmla="*/ 0 w 36"/>
                  <a:gd name="T57" fmla="*/ 0 h 20"/>
                  <a:gd name="T58" fmla="*/ 0 w 36"/>
                  <a:gd name="T59" fmla="*/ 0 h 20"/>
                  <a:gd name="T60" fmla="*/ 0 w 36"/>
                  <a:gd name="T61" fmla="*/ 0 h 20"/>
                  <a:gd name="T62" fmla="*/ 0 w 36"/>
                  <a:gd name="T63" fmla="*/ 0 h 20"/>
                  <a:gd name="T64" fmla="*/ 0 w 3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0">
                    <a:moveTo>
                      <a:pt x="11" y="0"/>
                    </a:moveTo>
                    <a:lnTo>
                      <a:pt x="8" y="0"/>
                    </a:lnTo>
                    <a:lnTo>
                      <a:pt x="5" y="0"/>
                    </a:lnTo>
                    <a:lnTo>
                      <a:pt x="3" y="0"/>
                    </a:lnTo>
                    <a:lnTo>
                      <a:pt x="3" y="3"/>
                    </a:lnTo>
                    <a:lnTo>
                      <a:pt x="0" y="3"/>
                    </a:lnTo>
                    <a:lnTo>
                      <a:pt x="0" y="6"/>
                    </a:lnTo>
                    <a:lnTo>
                      <a:pt x="0" y="8"/>
                    </a:lnTo>
                    <a:lnTo>
                      <a:pt x="0" y="11"/>
                    </a:lnTo>
                    <a:lnTo>
                      <a:pt x="0" y="14"/>
                    </a:lnTo>
                    <a:lnTo>
                      <a:pt x="0" y="16"/>
                    </a:lnTo>
                    <a:lnTo>
                      <a:pt x="3" y="16"/>
                    </a:lnTo>
                    <a:lnTo>
                      <a:pt x="3" y="20"/>
                    </a:lnTo>
                    <a:lnTo>
                      <a:pt x="5" y="20"/>
                    </a:lnTo>
                    <a:lnTo>
                      <a:pt x="8" y="20"/>
                    </a:lnTo>
                    <a:lnTo>
                      <a:pt x="24" y="20"/>
                    </a:lnTo>
                    <a:lnTo>
                      <a:pt x="29" y="20"/>
                    </a:lnTo>
                    <a:lnTo>
                      <a:pt x="31" y="20"/>
                    </a:lnTo>
                    <a:lnTo>
                      <a:pt x="34" y="16"/>
                    </a:lnTo>
                    <a:lnTo>
                      <a:pt x="36" y="14"/>
                    </a:lnTo>
                    <a:lnTo>
                      <a:pt x="36" y="11"/>
                    </a:lnTo>
                    <a:lnTo>
                      <a:pt x="36" y="8"/>
                    </a:lnTo>
                    <a:lnTo>
                      <a:pt x="36" y="6"/>
                    </a:lnTo>
                    <a:lnTo>
                      <a:pt x="34"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447" name="Line 1322"/>
              <p:cNvSpPr>
                <a:spLocks noChangeShapeType="1"/>
              </p:cNvSpPr>
              <p:nvPr/>
            </p:nvSpPr>
            <p:spPr bwMode="auto">
              <a:xfrm>
                <a:off x="3170" y="162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48" name="Freeform 1323"/>
              <p:cNvSpPr>
                <a:spLocks/>
              </p:cNvSpPr>
              <p:nvPr/>
            </p:nvSpPr>
            <p:spPr bwMode="auto">
              <a:xfrm>
                <a:off x="3170" y="1617"/>
                <a:ext cx="5"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3"/>
                    </a:moveTo>
                    <a:lnTo>
                      <a:pt x="0" y="33"/>
                    </a:lnTo>
                    <a:lnTo>
                      <a:pt x="0" y="36"/>
                    </a:lnTo>
                    <a:lnTo>
                      <a:pt x="3" y="38"/>
                    </a:lnTo>
                    <a:lnTo>
                      <a:pt x="5" y="42"/>
                    </a:lnTo>
                    <a:lnTo>
                      <a:pt x="8" y="42"/>
                    </a:lnTo>
                    <a:lnTo>
                      <a:pt x="10" y="44"/>
                    </a:lnTo>
                    <a:lnTo>
                      <a:pt x="13" y="42"/>
                    </a:lnTo>
                    <a:lnTo>
                      <a:pt x="15" y="42"/>
                    </a:lnTo>
                    <a:lnTo>
                      <a:pt x="18" y="38"/>
                    </a:lnTo>
                    <a:lnTo>
                      <a:pt x="20" y="36"/>
                    </a:lnTo>
                    <a:lnTo>
                      <a:pt x="20" y="33"/>
                    </a:lnTo>
                    <a:lnTo>
                      <a:pt x="20" y="13"/>
                    </a:lnTo>
                    <a:lnTo>
                      <a:pt x="20" y="8"/>
                    </a:lnTo>
                    <a:lnTo>
                      <a:pt x="20" y="5"/>
                    </a:lnTo>
                    <a:lnTo>
                      <a:pt x="18" y="2"/>
                    </a:lnTo>
                    <a:lnTo>
                      <a:pt x="15" y="0"/>
                    </a:lnTo>
                    <a:lnTo>
                      <a:pt x="13" y="0"/>
                    </a:lnTo>
                    <a:lnTo>
                      <a:pt x="10" y="0"/>
                    </a:lnTo>
                    <a:lnTo>
                      <a:pt x="8" y="0"/>
                    </a:lnTo>
                    <a:lnTo>
                      <a:pt x="5" y="0"/>
                    </a:lnTo>
                    <a:lnTo>
                      <a:pt x="3" y="2"/>
                    </a:lnTo>
                    <a:lnTo>
                      <a:pt x="0" y="5"/>
                    </a:lnTo>
                    <a:lnTo>
                      <a:pt x="0" y="13"/>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449" name="Line 1324"/>
              <p:cNvSpPr>
                <a:spLocks noChangeShapeType="1"/>
              </p:cNvSpPr>
              <p:nvPr/>
            </p:nvSpPr>
            <p:spPr bwMode="auto">
              <a:xfrm>
                <a:off x="3172" y="16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50" name="Freeform 1325"/>
              <p:cNvSpPr>
                <a:spLocks/>
              </p:cNvSpPr>
              <p:nvPr/>
            </p:nvSpPr>
            <p:spPr bwMode="auto">
              <a:xfrm>
                <a:off x="3170" y="1617"/>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8" y="0"/>
                    </a:lnTo>
                    <a:lnTo>
                      <a:pt x="5" y="0"/>
                    </a:lnTo>
                    <a:lnTo>
                      <a:pt x="3" y="2"/>
                    </a:lnTo>
                    <a:lnTo>
                      <a:pt x="0" y="5"/>
                    </a:lnTo>
                    <a:lnTo>
                      <a:pt x="0" y="8"/>
                    </a:lnTo>
                    <a:lnTo>
                      <a:pt x="0" y="11"/>
                    </a:lnTo>
                    <a:lnTo>
                      <a:pt x="0" y="13"/>
                    </a:lnTo>
                    <a:lnTo>
                      <a:pt x="3" y="17"/>
                    </a:lnTo>
                    <a:lnTo>
                      <a:pt x="5" y="19"/>
                    </a:lnTo>
                    <a:lnTo>
                      <a:pt x="8" y="19"/>
                    </a:lnTo>
                    <a:lnTo>
                      <a:pt x="8" y="22"/>
                    </a:lnTo>
                    <a:lnTo>
                      <a:pt x="38" y="22"/>
                    </a:lnTo>
                    <a:lnTo>
                      <a:pt x="45" y="22"/>
                    </a:lnTo>
                    <a:lnTo>
                      <a:pt x="45" y="19"/>
                    </a:lnTo>
                    <a:lnTo>
                      <a:pt x="49" y="19"/>
                    </a:lnTo>
                    <a:lnTo>
                      <a:pt x="51" y="17"/>
                    </a:lnTo>
                    <a:lnTo>
                      <a:pt x="53" y="13"/>
                    </a:lnTo>
                    <a:lnTo>
                      <a:pt x="53" y="11"/>
                    </a:lnTo>
                    <a:lnTo>
                      <a:pt x="53" y="8"/>
                    </a:lnTo>
                    <a:lnTo>
                      <a:pt x="53" y="5"/>
                    </a:lnTo>
                    <a:lnTo>
                      <a:pt x="51" y="2"/>
                    </a:lnTo>
                    <a:lnTo>
                      <a:pt x="49" y="0"/>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51" name="Line 1326"/>
              <p:cNvSpPr>
                <a:spLocks noChangeShapeType="1"/>
              </p:cNvSpPr>
              <p:nvPr/>
            </p:nvSpPr>
            <p:spPr bwMode="auto">
              <a:xfrm>
                <a:off x="3178" y="162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52" name="Freeform 1327"/>
              <p:cNvSpPr>
                <a:spLocks/>
              </p:cNvSpPr>
              <p:nvPr/>
            </p:nvSpPr>
            <p:spPr bwMode="auto">
              <a:xfrm>
                <a:off x="3178" y="1614"/>
                <a:ext cx="5"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3"/>
                    </a:lnTo>
                    <a:lnTo>
                      <a:pt x="0" y="25"/>
                    </a:lnTo>
                    <a:lnTo>
                      <a:pt x="2" y="29"/>
                    </a:lnTo>
                    <a:lnTo>
                      <a:pt x="5" y="31"/>
                    </a:lnTo>
                    <a:lnTo>
                      <a:pt x="7" y="34"/>
                    </a:lnTo>
                    <a:lnTo>
                      <a:pt x="10" y="34"/>
                    </a:lnTo>
                    <a:lnTo>
                      <a:pt x="12" y="34"/>
                    </a:lnTo>
                    <a:lnTo>
                      <a:pt x="12" y="31"/>
                    </a:lnTo>
                    <a:lnTo>
                      <a:pt x="16" y="31"/>
                    </a:lnTo>
                    <a:lnTo>
                      <a:pt x="18" y="29"/>
                    </a:lnTo>
                    <a:lnTo>
                      <a:pt x="20" y="25"/>
                    </a:lnTo>
                    <a:lnTo>
                      <a:pt x="20" y="23"/>
                    </a:lnTo>
                    <a:lnTo>
                      <a:pt x="20" y="14"/>
                    </a:lnTo>
                    <a:lnTo>
                      <a:pt x="20" y="8"/>
                    </a:lnTo>
                    <a:lnTo>
                      <a:pt x="20" y="6"/>
                    </a:lnTo>
                    <a:lnTo>
                      <a:pt x="18" y="2"/>
                    </a:lnTo>
                    <a:lnTo>
                      <a:pt x="16" y="0"/>
                    </a:lnTo>
                    <a:lnTo>
                      <a:pt x="12" y="0"/>
                    </a:lnTo>
                    <a:lnTo>
                      <a:pt x="10" y="0"/>
                    </a:lnTo>
                    <a:lnTo>
                      <a:pt x="7" y="0"/>
                    </a:lnTo>
                    <a:lnTo>
                      <a:pt x="5" y="0"/>
                    </a:lnTo>
                    <a:lnTo>
                      <a:pt x="2"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53" name="Line 1328"/>
              <p:cNvSpPr>
                <a:spLocks noChangeShapeType="1"/>
              </p:cNvSpPr>
              <p:nvPr/>
            </p:nvSpPr>
            <p:spPr bwMode="auto">
              <a:xfrm>
                <a:off x="3181" y="16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54" name="Freeform 1329"/>
              <p:cNvSpPr>
                <a:spLocks/>
              </p:cNvSpPr>
              <p:nvPr/>
            </p:nvSpPr>
            <p:spPr bwMode="auto">
              <a:xfrm>
                <a:off x="3178" y="1614"/>
                <a:ext cx="9"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2"/>
                    </a:lnTo>
                    <a:lnTo>
                      <a:pt x="0" y="6"/>
                    </a:lnTo>
                    <a:lnTo>
                      <a:pt x="0" y="8"/>
                    </a:lnTo>
                    <a:lnTo>
                      <a:pt x="0" y="12"/>
                    </a:lnTo>
                    <a:lnTo>
                      <a:pt x="0" y="14"/>
                    </a:lnTo>
                    <a:lnTo>
                      <a:pt x="2" y="17"/>
                    </a:lnTo>
                    <a:lnTo>
                      <a:pt x="2" y="20"/>
                    </a:lnTo>
                    <a:lnTo>
                      <a:pt x="5" y="20"/>
                    </a:lnTo>
                    <a:lnTo>
                      <a:pt x="7" y="23"/>
                    </a:lnTo>
                    <a:lnTo>
                      <a:pt x="23" y="23"/>
                    </a:lnTo>
                    <a:lnTo>
                      <a:pt x="28" y="23"/>
                    </a:lnTo>
                    <a:lnTo>
                      <a:pt x="30" y="20"/>
                    </a:lnTo>
                    <a:lnTo>
                      <a:pt x="33" y="20"/>
                    </a:lnTo>
                    <a:lnTo>
                      <a:pt x="35" y="17"/>
                    </a:lnTo>
                    <a:lnTo>
                      <a:pt x="35" y="14"/>
                    </a:lnTo>
                    <a:lnTo>
                      <a:pt x="35" y="12"/>
                    </a:lnTo>
                    <a:lnTo>
                      <a:pt x="35" y="8"/>
                    </a:lnTo>
                    <a:lnTo>
                      <a:pt x="35" y="6"/>
                    </a:lnTo>
                    <a:lnTo>
                      <a:pt x="35" y="2"/>
                    </a:lnTo>
                    <a:lnTo>
                      <a:pt x="33" y="2"/>
                    </a:lnTo>
                    <a:lnTo>
                      <a:pt x="33"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55" name="Line 1330"/>
              <p:cNvSpPr>
                <a:spLocks noChangeShapeType="1"/>
              </p:cNvSpPr>
              <p:nvPr/>
            </p:nvSpPr>
            <p:spPr bwMode="auto">
              <a:xfrm>
                <a:off x="3182" y="161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56" name="Freeform 1331"/>
              <p:cNvSpPr>
                <a:spLocks/>
              </p:cNvSpPr>
              <p:nvPr/>
            </p:nvSpPr>
            <p:spPr bwMode="auto">
              <a:xfrm>
                <a:off x="3182" y="1611"/>
                <a:ext cx="5" cy="9"/>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w 19"/>
                  <a:gd name="T27" fmla="*/ 0 h 34"/>
                  <a:gd name="T28" fmla="*/ 0 w 19"/>
                  <a:gd name="T29" fmla="*/ 0 h 34"/>
                  <a:gd name="T30" fmla="*/ 0 w 19"/>
                  <a:gd name="T31" fmla="*/ 0 h 34"/>
                  <a:gd name="T32" fmla="*/ 0 w 19"/>
                  <a:gd name="T33" fmla="*/ 0 h 34"/>
                  <a:gd name="T34" fmla="*/ 0 w 19"/>
                  <a:gd name="T35" fmla="*/ 0 h 34"/>
                  <a:gd name="T36" fmla="*/ 0 w 19"/>
                  <a:gd name="T37" fmla="*/ 0 h 34"/>
                  <a:gd name="T38" fmla="*/ 0 w 19"/>
                  <a:gd name="T39" fmla="*/ 0 h 34"/>
                  <a:gd name="T40" fmla="*/ 0 w 19"/>
                  <a:gd name="T41" fmla="*/ 0 h 34"/>
                  <a:gd name="T42" fmla="*/ 0 w 19"/>
                  <a:gd name="T43" fmla="*/ 0 h 34"/>
                  <a:gd name="T44" fmla="*/ 0 w 19"/>
                  <a:gd name="T45" fmla="*/ 0 h 34"/>
                  <a:gd name="T46" fmla="*/ 0 w 19"/>
                  <a:gd name="T47" fmla="*/ 0 h 34"/>
                  <a:gd name="T48" fmla="*/ 0 w 19"/>
                  <a:gd name="T49" fmla="*/ 0 h 34"/>
                  <a:gd name="T50" fmla="*/ 0 w 19"/>
                  <a:gd name="T51" fmla="*/ 0 h 34"/>
                  <a:gd name="T52" fmla="*/ 0 w 19"/>
                  <a:gd name="T53" fmla="*/ 0 h 34"/>
                  <a:gd name="T54" fmla="*/ 0 w 19"/>
                  <a:gd name="T55" fmla="*/ 0 h 34"/>
                  <a:gd name="T56" fmla="*/ 0 w 19"/>
                  <a:gd name="T57" fmla="*/ 0 h 34"/>
                  <a:gd name="T58" fmla="*/ 0 w 19"/>
                  <a:gd name="T59" fmla="*/ 0 h 34"/>
                  <a:gd name="T60" fmla="*/ 0 w 19"/>
                  <a:gd name="T61" fmla="*/ 0 h 34"/>
                  <a:gd name="T62" fmla="*/ 0 w 19"/>
                  <a:gd name="T63" fmla="*/ 0 h 34"/>
                  <a:gd name="T64" fmla="*/ 0 w 19"/>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4">
                    <a:moveTo>
                      <a:pt x="0" y="23"/>
                    </a:moveTo>
                    <a:lnTo>
                      <a:pt x="0" y="23"/>
                    </a:lnTo>
                    <a:lnTo>
                      <a:pt x="2" y="25"/>
                    </a:lnTo>
                    <a:lnTo>
                      <a:pt x="2" y="28"/>
                    </a:lnTo>
                    <a:lnTo>
                      <a:pt x="4" y="31"/>
                    </a:lnTo>
                    <a:lnTo>
                      <a:pt x="7" y="31"/>
                    </a:lnTo>
                    <a:lnTo>
                      <a:pt x="9" y="34"/>
                    </a:lnTo>
                    <a:lnTo>
                      <a:pt x="12" y="34"/>
                    </a:lnTo>
                    <a:lnTo>
                      <a:pt x="14" y="31"/>
                    </a:lnTo>
                    <a:lnTo>
                      <a:pt x="17" y="31"/>
                    </a:lnTo>
                    <a:lnTo>
                      <a:pt x="19" y="28"/>
                    </a:lnTo>
                    <a:lnTo>
                      <a:pt x="19" y="25"/>
                    </a:lnTo>
                    <a:lnTo>
                      <a:pt x="19" y="23"/>
                    </a:lnTo>
                    <a:lnTo>
                      <a:pt x="19" y="13"/>
                    </a:lnTo>
                    <a:lnTo>
                      <a:pt x="19" y="8"/>
                    </a:lnTo>
                    <a:lnTo>
                      <a:pt x="19" y="5"/>
                    </a:lnTo>
                    <a:lnTo>
                      <a:pt x="17" y="2"/>
                    </a:lnTo>
                    <a:lnTo>
                      <a:pt x="17" y="0"/>
                    </a:lnTo>
                    <a:lnTo>
                      <a:pt x="14" y="0"/>
                    </a:lnTo>
                    <a:lnTo>
                      <a:pt x="12" y="0"/>
                    </a:lnTo>
                    <a:lnTo>
                      <a:pt x="9" y="0"/>
                    </a:lnTo>
                    <a:lnTo>
                      <a:pt x="7" y="0"/>
                    </a:lnTo>
                    <a:lnTo>
                      <a:pt x="4" y="0"/>
                    </a:lnTo>
                    <a:lnTo>
                      <a:pt x="4" y="2"/>
                    </a:lnTo>
                    <a:lnTo>
                      <a:pt x="2"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57" name="Line 1332"/>
              <p:cNvSpPr>
                <a:spLocks noChangeShapeType="1"/>
              </p:cNvSpPr>
              <p:nvPr/>
            </p:nvSpPr>
            <p:spPr bwMode="auto">
              <a:xfrm>
                <a:off x="3184" y="16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58" name="Freeform 1333"/>
              <p:cNvSpPr>
                <a:spLocks/>
              </p:cNvSpPr>
              <p:nvPr/>
            </p:nvSpPr>
            <p:spPr bwMode="auto">
              <a:xfrm>
                <a:off x="3182" y="1611"/>
                <a:ext cx="18" cy="6"/>
              </a:xfrm>
              <a:custGeom>
                <a:avLst/>
                <a:gdLst>
                  <a:gd name="T0" fmla="*/ 0 w 70"/>
                  <a:gd name="T1" fmla="*/ 0 h 23"/>
                  <a:gd name="T2" fmla="*/ 0 w 70"/>
                  <a:gd name="T3" fmla="*/ 0 h 23"/>
                  <a:gd name="T4" fmla="*/ 0 w 70"/>
                  <a:gd name="T5" fmla="*/ 0 h 23"/>
                  <a:gd name="T6" fmla="*/ 0 w 70"/>
                  <a:gd name="T7" fmla="*/ 0 h 23"/>
                  <a:gd name="T8" fmla="*/ 0 w 70"/>
                  <a:gd name="T9" fmla="*/ 0 h 23"/>
                  <a:gd name="T10" fmla="*/ 0 w 70"/>
                  <a:gd name="T11" fmla="*/ 0 h 23"/>
                  <a:gd name="T12" fmla="*/ 0 w 70"/>
                  <a:gd name="T13" fmla="*/ 0 h 23"/>
                  <a:gd name="T14" fmla="*/ 0 w 70"/>
                  <a:gd name="T15" fmla="*/ 0 h 23"/>
                  <a:gd name="T16" fmla="*/ 0 w 70"/>
                  <a:gd name="T17" fmla="*/ 0 h 23"/>
                  <a:gd name="T18" fmla="*/ 0 w 70"/>
                  <a:gd name="T19" fmla="*/ 0 h 23"/>
                  <a:gd name="T20" fmla="*/ 0 w 70"/>
                  <a:gd name="T21" fmla="*/ 0 h 23"/>
                  <a:gd name="T22" fmla="*/ 0 w 70"/>
                  <a:gd name="T23" fmla="*/ 0 h 23"/>
                  <a:gd name="T24" fmla="*/ 0 w 70"/>
                  <a:gd name="T25" fmla="*/ 0 h 23"/>
                  <a:gd name="T26" fmla="*/ 0 w 70"/>
                  <a:gd name="T27" fmla="*/ 0 h 23"/>
                  <a:gd name="T28" fmla="*/ 0 w 70"/>
                  <a:gd name="T29" fmla="*/ 0 h 23"/>
                  <a:gd name="T30" fmla="*/ 0 w 70"/>
                  <a:gd name="T31" fmla="*/ 0 h 23"/>
                  <a:gd name="T32" fmla="*/ 0 w 70"/>
                  <a:gd name="T33" fmla="*/ 0 h 23"/>
                  <a:gd name="T34" fmla="*/ 0 w 70"/>
                  <a:gd name="T35" fmla="*/ 0 h 23"/>
                  <a:gd name="T36" fmla="*/ 0 w 70"/>
                  <a:gd name="T37" fmla="*/ 0 h 23"/>
                  <a:gd name="T38" fmla="*/ 0 w 70"/>
                  <a:gd name="T39" fmla="*/ 0 h 23"/>
                  <a:gd name="T40" fmla="*/ 0 w 70"/>
                  <a:gd name="T41" fmla="*/ 0 h 23"/>
                  <a:gd name="T42" fmla="*/ 0 w 70"/>
                  <a:gd name="T43" fmla="*/ 0 h 23"/>
                  <a:gd name="T44" fmla="*/ 0 w 70"/>
                  <a:gd name="T45" fmla="*/ 0 h 23"/>
                  <a:gd name="T46" fmla="*/ 0 w 70"/>
                  <a:gd name="T47" fmla="*/ 0 h 23"/>
                  <a:gd name="T48" fmla="*/ 0 w 70"/>
                  <a:gd name="T49" fmla="*/ 0 h 23"/>
                  <a:gd name="T50" fmla="*/ 0 w 70"/>
                  <a:gd name="T51" fmla="*/ 0 h 23"/>
                  <a:gd name="T52" fmla="*/ 0 w 70"/>
                  <a:gd name="T53" fmla="*/ 0 h 23"/>
                  <a:gd name="T54" fmla="*/ 0 w 70"/>
                  <a:gd name="T55" fmla="*/ 0 h 23"/>
                  <a:gd name="T56" fmla="*/ 0 w 70"/>
                  <a:gd name="T57" fmla="*/ 0 h 23"/>
                  <a:gd name="T58" fmla="*/ 0 w 70"/>
                  <a:gd name="T59" fmla="*/ 0 h 23"/>
                  <a:gd name="T60" fmla="*/ 0 w 70"/>
                  <a:gd name="T61" fmla="*/ 0 h 23"/>
                  <a:gd name="T62" fmla="*/ 0 w 70"/>
                  <a:gd name="T63" fmla="*/ 0 h 23"/>
                  <a:gd name="T64" fmla="*/ 0 w 70"/>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23">
                    <a:moveTo>
                      <a:pt x="9" y="0"/>
                    </a:moveTo>
                    <a:lnTo>
                      <a:pt x="9" y="0"/>
                    </a:lnTo>
                    <a:lnTo>
                      <a:pt x="7" y="0"/>
                    </a:lnTo>
                    <a:lnTo>
                      <a:pt x="4" y="0"/>
                    </a:lnTo>
                    <a:lnTo>
                      <a:pt x="4" y="2"/>
                    </a:lnTo>
                    <a:lnTo>
                      <a:pt x="2" y="5"/>
                    </a:lnTo>
                    <a:lnTo>
                      <a:pt x="0" y="8"/>
                    </a:lnTo>
                    <a:lnTo>
                      <a:pt x="0" y="11"/>
                    </a:lnTo>
                    <a:lnTo>
                      <a:pt x="0" y="13"/>
                    </a:lnTo>
                    <a:lnTo>
                      <a:pt x="2" y="13"/>
                    </a:lnTo>
                    <a:lnTo>
                      <a:pt x="2" y="17"/>
                    </a:lnTo>
                    <a:lnTo>
                      <a:pt x="4" y="19"/>
                    </a:lnTo>
                    <a:lnTo>
                      <a:pt x="7" y="19"/>
                    </a:lnTo>
                    <a:lnTo>
                      <a:pt x="9" y="23"/>
                    </a:lnTo>
                    <a:lnTo>
                      <a:pt x="58" y="23"/>
                    </a:lnTo>
                    <a:lnTo>
                      <a:pt x="60" y="23"/>
                    </a:lnTo>
                    <a:lnTo>
                      <a:pt x="63" y="19"/>
                    </a:lnTo>
                    <a:lnTo>
                      <a:pt x="65" y="19"/>
                    </a:lnTo>
                    <a:lnTo>
                      <a:pt x="68" y="19"/>
                    </a:lnTo>
                    <a:lnTo>
                      <a:pt x="68" y="17"/>
                    </a:lnTo>
                    <a:lnTo>
                      <a:pt x="68" y="13"/>
                    </a:lnTo>
                    <a:lnTo>
                      <a:pt x="70" y="13"/>
                    </a:lnTo>
                    <a:lnTo>
                      <a:pt x="70" y="11"/>
                    </a:lnTo>
                    <a:lnTo>
                      <a:pt x="70" y="8"/>
                    </a:lnTo>
                    <a:lnTo>
                      <a:pt x="68" y="5"/>
                    </a:lnTo>
                    <a:lnTo>
                      <a:pt x="68" y="2"/>
                    </a:lnTo>
                    <a:lnTo>
                      <a:pt x="65" y="0"/>
                    </a:lnTo>
                    <a:lnTo>
                      <a:pt x="63" y="0"/>
                    </a:lnTo>
                    <a:lnTo>
                      <a:pt x="58"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459" name="Line 1334"/>
              <p:cNvSpPr>
                <a:spLocks noChangeShapeType="1"/>
              </p:cNvSpPr>
              <p:nvPr/>
            </p:nvSpPr>
            <p:spPr bwMode="auto">
              <a:xfrm>
                <a:off x="3195" y="161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60" name="Freeform 1335"/>
              <p:cNvSpPr>
                <a:spLocks/>
              </p:cNvSpPr>
              <p:nvPr/>
            </p:nvSpPr>
            <p:spPr bwMode="auto">
              <a:xfrm>
                <a:off x="3195" y="1608"/>
                <a:ext cx="5" cy="9"/>
              </a:xfrm>
              <a:custGeom>
                <a:avLst/>
                <a:gdLst>
                  <a:gd name="T0" fmla="*/ 0 w 21"/>
                  <a:gd name="T1" fmla="*/ 0 h 35"/>
                  <a:gd name="T2" fmla="*/ 0 w 21"/>
                  <a:gd name="T3" fmla="*/ 0 h 35"/>
                  <a:gd name="T4" fmla="*/ 0 w 21"/>
                  <a:gd name="T5" fmla="*/ 0 h 35"/>
                  <a:gd name="T6" fmla="*/ 0 w 21"/>
                  <a:gd name="T7" fmla="*/ 0 h 35"/>
                  <a:gd name="T8" fmla="*/ 0 w 21"/>
                  <a:gd name="T9" fmla="*/ 0 h 35"/>
                  <a:gd name="T10" fmla="*/ 0 w 21"/>
                  <a:gd name="T11" fmla="*/ 0 h 35"/>
                  <a:gd name="T12" fmla="*/ 0 w 21"/>
                  <a:gd name="T13" fmla="*/ 0 h 35"/>
                  <a:gd name="T14" fmla="*/ 0 w 21"/>
                  <a:gd name="T15" fmla="*/ 0 h 35"/>
                  <a:gd name="T16" fmla="*/ 0 w 21"/>
                  <a:gd name="T17" fmla="*/ 0 h 35"/>
                  <a:gd name="T18" fmla="*/ 0 w 21"/>
                  <a:gd name="T19" fmla="*/ 0 h 35"/>
                  <a:gd name="T20" fmla="*/ 0 w 21"/>
                  <a:gd name="T21" fmla="*/ 0 h 35"/>
                  <a:gd name="T22" fmla="*/ 0 w 21"/>
                  <a:gd name="T23" fmla="*/ 0 h 35"/>
                  <a:gd name="T24" fmla="*/ 0 w 21"/>
                  <a:gd name="T25" fmla="*/ 0 h 35"/>
                  <a:gd name="T26" fmla="*/ 0 w 21"/>
                  <a:gd name="T27" fmla="*/ 0 h 35"/>
                  <a:gd name="T28" fmla="*/ 0 w 21"/>
                  <a:gd name="T29" fmla="*/ 0 h 35"/>
                  <a:gd name="T30" fmla="*/ 0 w 21"/>
                  <a:gd name="T31" fmla="*/ 0 h 35"/>
                  <a:gd name="T32" fmla="*/ 0 w 21"/>
                  <a:gd name="T33" fmla="*/ 0 h 35"/>
                  <a:gd name="T34" fmla="*/ 0 w 21"/>
                  <a:gd name="T35" fmla="*/ 0 h 35"/>
                  <a:gd name="T36" fmla="*/ 0 w 21"/>
                  <a:gd name="T37" fmla="*/ 0 h 35"/>
                  <a:gd name="T38" fmla="*/ 0 w 21"/>
                  <a:gd name="T39" fmla="*/ 0 h 35"/>
                  <a:gd name="T40" fmla="*/ 0 w 21"/>
                  <a:gd name="T41" fmla="*/ 0 h 35"/>
                  <a:gd name="T42" fmla="*/ 0 w 21"/>
                  <a:gd name="T43" fmla="*/ 0 h 35"/>
                  <a:gd name="T44" fmla="*/ 0 w 21"/>
                  <a:gd name="T45" fmla="*/ 0 h 35"/>
                  <a:gd name="T46" fmla="*/ 0 w 21"/>
                  <a:gd name="T47" fmla="*/ 0 h 35"/>
                  <a:gd name="T48" fmla="*/ 0 w 21"/>
                  <a:gd name="T49" fmla="*/ 0 h 35"/>
                  <a:gd name="T50" fmla="*/ 0 w 21"/>
                  <a:gd name="T51" fmla="*/ 0 h 35"/>
                  <a:gd name="T52" fmla="*/ 0 w 21"/>
                  <a:gd name="T53" fmla="*/ 0 h 35"/>
                  <a:gd name="T54" fmla="*/ 0 w 21"/>
                  <a:gd name="T55" fmla="*/ 0 h 35"/>
                  <a:gd name="T56" fmla="*/ 0 w 21"/>
                  <a:gd name="T57" fmla="*/ 0 h 35"/>
                  <a:gd name="T58" fmla="*/ 0 w 21"/>
                  <a:gd name="T59" fmla="*/ 0 h 35"/>
                  <a:gd name="T60" fmla="*/ 0 w 21"/>
                  <a:gd name="T61" fmla="*/ 0 h 35"/>
                  <a:gd name="T62" fmla="*/ 0 w 21"/>
                  <a:gd name="T63" fmla="*/ 0 h 35"/>
                  <a:gd name="T64" fmla="*/ 0 w 21"/>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5">
                    <a:moveTo>
                      <a:pt x="0" y="23"/>
                    </a:moveTo>
                    <a:lnTo>
                      <a:pt x="0" y="25"/>
                    </a:lnTo>
                    <a:lnTo>
                      <a:pt x="0" y="29"/>
                    </a:lnTo>
                    <a:lnTo>
                      <a:pt x="4" y="31"/>
                    </a:lnTo>
                    <a:lnTo>
                      <a:pt x="6" y="31"/>
                    </a:lnTo>
                    <a:lnTo>
                      <a:pt x="9" y="35"/>
                    </a:lnTo>
                    <a:lnTo>
                      <a:pt x="11" y="35"/>
                    </a:lnTo>
                    <a:lnTo>
                      <a:pt x="14" y="31"/>
                    </a:lnTo>
                    <a:lnTo>
                      <a:pt x="16" y="31"/>
                    </a:lnTo>
                    <a:lnTo>
                      <a:pt x="19" y="31"/>
                    </a:lnTo>
                    <a:lnTo>
                      <a:pt x="19" y="29"/>
                    </a:lnTo>
                    <a:lnTo>
                      <a:pt x="19" y="25"/>
                    </a:lnTo>
                    <a:lnTo>
                      <a:pt x="21" y="25"/>
                    </a:lnTo>
                    <a:lnTo>
                      <a:pt x="21" y="17"/>
                    </a:lnTo>
                    <a:lnTo>
                      <a:pt x="21" y="8"/>
                    </a:lnTo>
                    <a:lnTo>
                      <a:pt x="19" y="6"/>
                    </a:lnTo>
                    <a:lnTo>
                      <a:pt x="19" y="3"/>
                    </a:lnTo>
                    <a:lnTo>
                      <a:pt x="16" y="0"/>
                    </a:lnTo>
                    <a:lnTo>
                      <a:pt x="14" y="0"/>
                    </a:lnTo>
                    <a:lnTo>
                      <a:pt x="11" y="0"/>
                    </a:lnTo>
                    <a:lnTo>
                      <a:pt x="9" y="0"/>
                    </a:lnTo>
                    <a:lnTo>
                      <a:pt x="6" y="0"/>
                    </a:lnTo>
                    <a:lnTo>
                      <a:pt x="4" y="0"/>
                    </a:lnTo>
                    <a:lnTo>
                      <a:pt x="4" y="3"/>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61" name="Line 1336"/>
              <p:cNvSpPr>
                <a:spLocks noChangeShapeType="1"/>
              </p:cNvSpPr>
              <p:nvPr/>
            </p:nvSpPr>
            <p:spPr bwMode="auto">
              <a:xfrm>
                <a:off x="3197" y="16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62" name="Freeform 1337"/>
              <p:cNvSpPr>
                <a:spLocks/>
              </p:cNvSpPr>
              <p:nvPr/>
            </p:nvSpPr>
            <p:spPr bwMode="auto">
              <a:xfrm>
                <a:off x="3195" y="1608"/>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9" y="0"/>
                    </a:lnTo>
                    <a:lnTo>
                      <a:pt x="6" y="0"/>
                    </a:lnTo>
                    <a:lnTo>
                      <a:pt x="4" y="0"/>
                    </a:lnTo>
                    <a:lnTo>
                      <a:pt x="4" y="3"/>
                    </a:lnTo>
                    <a:lnTo>
                      <a:pt x="0" y="6"/>
                    </a:lnTo>
                    <a:lnTo>
                      <a:pt x="0" y="8"/>
                    </a:lnTo>
                    <a:lnTo>
                      <a:pt x="0" y="12"/>
                    </a:lnTo>
                    <a:lnTo>
                      <a:pt x="0" y="14"/>
                    </a:lnTo>
                    <a:lnTo>
                      <a:pt x="0" y="17"/>
                    </a:lnTo>
                    <a:lnTo>
                      <a:pt x="4" y="20"/>
                    </a:lnTo>
                    <a:lnTo>
                      <a:pt x="6" y="23"/>
                    </a:lnTo>
                    <a:lnTo>
                      <a:pt x="9" y="23"/>
                    </a:lnTo>
                    <a:lnTo>
                      <a:pt x="23" y="23"/>
                    </a:lnTo>
                    <a:lnTo>
                      <a:pt x="28" y="23"/>
                    </a:lnTo>
                    <a:lnTo>
                      <a:pt x="31" y="23"/>
                    </a:lnTo>
                    <a:lnTo>
                      <a:pt x="31" y="20"/>
                    </a:lnTo>
                    <a:lnTo>
                      <a:pt x="33" y="20"/>
                    </a:lnTo>
                    <a:lnTo>
                      <a:pt x="33" y="17"/>
                    </a:lnTo>
                    <a:lnTo>
                      <a:pt x="36" y="14"/>
                    </a:lnTo>
                    <a:lnTo>
                      <a:pt x="36" y="12"/>
                    </a:lnTo>
                    <a:lnTo>
                      <a:pt x="36" y="8"/>
                    </a:lnTo>
                    <a:lnTo>
                      <a:pt x="36" y="6"/>
                    </a:lnTo>
                    <a:lnTo>
                      <a:pt x="33"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463" name="Line 1338"/>
              <p:cNvSpPr>
                <a:spLocks noChangeShapeType="1"/>
              </p:cNvSpPr>
              <p:nvPr/>
            </p:nvSpPr>
            <p:spPr bwMode="auto">
              <a:xfrm>
                <a:off x="3198" y="161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64" name="Freeform 1339"/>
              <p:cNvSpPr>
                <a:spLocks/>
              </p:cNvSpPr>
              <p:nvPr/>
            </p:nvSpPr>
            <p:spPr bwMode="auto">
              <a:xfrm>
                <a:off x="3198" y="1605"/>
                <a:ext cx="6"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3" y="28"/>
                    </a:lnTo>
                    <a:lnTo>
                      <a:pt x="3" y="31"/>
                    </a:lnTo>
                    <a:lnTo>
                      <a:pt x="5" y="31"/>
                    </a:lnTo>
                    <a:lnTo>
                      <a:pt x="7" y="34"/>
                    </a:lnTo>
                    <a:lnTo>
                      <a:pt x="10" y="34"/>
                    </a:lnTo>
                    <a:lnTo>
                      <a:pt x="12" y="34"/>
                    </a:lnTo>
                    <a:lnTo>
                      <a:pt x="15" y="34"/>
                    </a:lnTo>
                    <a:lnTo>
                      <a:pt x="15" y="31"/>
                    </a:lnTo>
                    <a:lnTo>
                      <a:pt x="17" y="31"/>
                    </a:lnTo>
                    <a:lnTo>
                      <a:pt x="17" y="28"/>
                    </a:lnTo>
                    <a:lnTo>
                      <a:pt x="20" y="25"/>
                    </a:lnTo>
                    <a:lnTo>
                      <a:pt x="20" y="17"/>
                    </a:lnTo>
                    <a:lnTo>
                      <a:pt x="20" y="8"/>
                    </a:lnTo>
                    <a:lnTo>
                      <a:pt x="20" y="6"/>
                    </a:lnTo>
                    <a:lnTo>
                      <a:pt x="17" y="6"/>
                    </a:lnTo>
                    <a:lnTo>
                      <a:pt x="17" y="2"/>
                    </a:lnTo>
                    <a:lnTo>
                      <a:pt x="15" y="2"/>
                    </a:lnTo>
                    <a:lnTo>
                      <a:pt x="15" y="0"/>
                    </a:lnTo>
                    <a:lnTo>
                      <a:pt x="12" y="0"/>
                    </a:lnTo>
                    <a:lnTo>
                      <a:pt x="10" y="0"/>
                    </a:lnTo>
                    <a:lnTo>
                      <a:pt x="7" y="0"/>
                    </a:lnTo>
                    <a:lnTo>
                      <a:pt x="5" y="2"/>
                    </a:lnTo>
                    <a:lnTo>
                      <a:pt x="3" y="2"/>
                    </a:lnTo>
                    <a:lnTo>
                      <a:pt x="3"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65" name="Line 1340"/>
              <p:cNvSpPr>
                <a:spLocks noChangeShapeType="1"/>
              </p:cNvSpPr>
              <p:nvPr/>
            </p:nvSpPr>
            <p:spPr bwMode="auto">
              <a:xfrm>
                <a:off x="3201" y="160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66" name="Freeform 1341"/>
              <p:cNvSpPr>
                <a:spLocks/>
              </p:cNvSpPr>
              <p:nvPr/>
            </p:nvSpPr>
            <p:spPr bwMode="auto">
              <a:xfrm>
                <a:off x="3198" y="1605"/>
                <a:ext cx="10"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7" y="0"/>
                    </a:lnTo>
                    <a:lnTo>
                      <a:pt x="5" y="2"/>
                    </a:lnTo>
                    <a:lnTo>
                      <a:pt x="3" y="2"/>
                    </a:lnTo>
                    <a:lnTo>
                      <a:pt x="3" y="6"/>
                    </a:lnTo>
                    <a:lnTo>
                      <a:pt x="0" y="6"/>
                    </a:lnTo>
                    <a:lnTo>
                      <a:pt x="0" y="8"/>
                    </a:lnTo>
                    <a:lnTo>
                      <a:pt x="0" y="11"/>
                    </a:lnTo>
                    <a:lnTo>
                      <a:pt x="0" y="14"/>
                    </a:lnTo>
                    <a:lnTo>
                      <a:pt x="3" y="17"/>
                    </a:lnTo>
                    <a:lnTo>
                      <a:pt x="3" y="19"/>
                    </a:lnTo>
                    <a:lnTo>
                      <a:pt x="5" y="19"/>
                    </a:lnTo>
                    <a:lnTo>
                      <a:pt x="7" y="23"/>
                    </a:lnTo>
                    <a:lnTo>
                      <a:pt x="22" y="23"/>
                    </a:lnTo>
                    <a:lnTo>
                      <a:pt x="27" y="23"/>
                    </a:lnTo>
                    <a:lnTo>
                      <a:pt x="30" y="23"/>
                    </a:lnTo>
                    <a:lnTo>
                      <a:pt x="32" y="19"/>
                    </a:lnTo>
                    <a:lnTo>
                      <a:pt x="35" y="17"/>
                    </a:lnTo>
                    <a:lnTo>
                      <a:pt x="35" y="14"/>
                    </a:lnTo>
                    <a:lnTo>
                      <a:pt x="37" y="11"/>
                    </a:lnTo>
                    <a:lnTo>
                      <a:pt x="35" y="8"/>
                    </a:lnTo>
                    <a:lnTo>
                      <a:pt x="35" y="6"/>
                    </a:lnTo>
                    <a:lnTo>
                      <a:pt x="32"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67" name="Line 1342"/>
              <p:cNvSpPr>
                <a:spLocks noChangeShapeType="1"/>
              </p:cNvSpPr>
              <p:nvPr/>
            </p:nvSpPr>
            <p:spPr bwMode="auto">
              <a:xfrm>
                <a:off x="3203" y="160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68" name="Freeform 1343"/>
              <p:cNvSpPr>
                <a:spLocks/>
              </p:cNvSpPr>
              <p:nvPr/>
            </p:nvSpPr>
            <p:spPr bwMode="auto">
              <a:xfrm>
                <a:off x="3203" y="1603"/>
                <a:ext cx="4" cy="8"/>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5">
                    <a:moveTo>
                      <a:pt x="0" y="23"/>
                    </a:moveTo>
                    <a:lnTo>
                      <a:pt x="0" y="26"/>
                    </a:lnTo>
                    <a:lnTo>
                      <a:pt x="0" y="29"/>
                    </a:lnTo>
                    <a:lnTo>
                      <a:pt x="3" y="31"/>
                    </a:lnTo>
                    <a:lnTo>
                      <a:pt x="5" y="35"/>
                    </a:lnTo>
                    <a:lnTo>
                      <a:pt x="8" y="35"/>
                    </a:lnTo>
                    <a:lnTo>
                      <a:pt x="10" y="35"/>
                    </a:lnTo>
                    <a:lnTo>
                      <a:pt x="13" y="35"/>
                    </a:lnTo>
                    <a:lnTo>
                      <a:pt x="15" y="31"/>
                    </a:lnTo>
                    <a:lnTo>
                      <a:pt x="18" y="29"/>
                    </a:lnTo>
                    <a:lnTo>
                      <a:pt x="18" y="26"/>
                    </a:lnTo>
                    <a:lnTo>
                      <a:pt x="18" y="18"/>
                    </a:lnTo>
                    <a:lnTo>
                      <a:pt x="18" y="8"/>
                    </a:lnTo>
                    <a:lnTo>
                      <a:pt x="18" y="6"/>
                    </a:lnTo>
                    <a:lnTo>
                      <a:pt x="15" y="4"/>
                    </a:lnTo>
                    <a:lnTo>
                      <a:pt x="13" y="0"/>
                    </a:lnTo>
                    <a:lnTo>
                      <a:pt x="10" y="0"/>
                    </a:lnTo>
                    <a:lnTo>
                      <a:pt x="8" y="0"/>
                    </a:lnTo>
                    <a:lnTo>
                      <a:pt x="5" y="0"/>
                    </a:lnTo>
                    <a:lnTo>
                      <a:pt x="3" y="4"/>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69" name="Line 1344"/>
              <p:cNvSpPr>
                <a:spLocks noChangeShapeType="1"/>
              </p:cNvSpPr>
              <p:nvPr/>
            </p:nvSpPr>
            <p:spPr bwMode="auto">
              <a:xfrm>
                <a:off x="3205" y="16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70" name="Freeform 1345"/>
              <p:cNvSpPr>
                <a:spLocks/>
              </p:cNvSpPr>
              <p:nvPr/>
            </p:nvSpPr>
            <p:spPr bwMode="auto">
              <a:xfrm>
                <a:off x="3203" y="1603"/>
                <a:ext cx="12" cy="5"/>
              </a:xfrm>
              <a:custGeom>
                <a:avLst/>
                <a:gdLst>
                  <a:gd name="T0" fmla="*/ 0 w 51"/>
                  <a:gd name="T1" fmla="*/ 0 h 23"/>
                  <a:gd name="T2" fmla="*/ 0 w 51"/>
                  <a:gd name="T3" fmla="*/ 0 h 23"/>
                  <a:gd name="T4" fmla="*/ 0 w 51"/>
                  <a:gd name="T5" fmla="*/ 0 h 23"/>
                  <a:gd name="T6" fmla="*/ 0 w 51"/>
                  <a:gd name="T7" fmla="*/ 0 h 23"/>
                  <a:gd name="T8" fmla="*/ 0 w 51"/>
                  <a:gd name="T9" fmla="*/ 0 h 23"/>
                  <a:gd name="T10" fmla="*/ 0 w 51"/>
                  <a:gd name="T11" fmla="*/ 0 h 23"/>
                  <a:gd name="T12" fmla="*/ 0 w 51"/>
                  <a:gd name="T13" fmla="*/ 0 h 23"/>
                  <a:gd name="T14" fmla="*/ 0 w 51"/>
                  <a:gd name="T15" fmla="*/ 0 h 23"/>
                  <a:gd name="T16" fmla="*/ 0 w 51"/>
                  <a:gd name="T17" fmla="*/ 0 h 23"/>
                  <a:gd name="T18" fmla="*/ 0 w 51"/>
                  <a:gd name="T19" fmla="*/ 0 h 23"/>
                  <a:gd name="T20" fmla="*/ 0 w 51"/>
                  <a:gd name="T21" fmla="*/ 0 h 23"/>
                  <a:gd name="T22" fmla="*/ 0 w 51"/>
                  <a:gd name="T23" fmla="*/ 0 h 23"/>
                  <a:gd name="T24" fmla="*/ 0 w 51"/>
                  <a:gd name="T25" fmla="*/ 0 h 23"/>
                  <a:gd name="T26" fmla="*/ 0 w 51"/>
                  <a:gd name="T27" fmla="*/ 0 h 23"/>
                  <a:gd name="T28" fmla="*/ 0 w 51"/>
                  <a:gd name="T29" fmla="*/ 0 h 23"/>
                  <a:gd name="T30" fmla="*/ 0 w 51"/>
                  <a:gd name="T31" fmla="*/ 0 h 23"/>
                  <a:gd name="T32" fmla="*/ 0 w 51"/>
                  <a:gd name="T33" fmla="*/ 0 h 23"/>
                  <a:gd name="T34" fmla="*/ 0 w 51"/>
                  <a:gd name="T35" fmla="*/ 0 h 23"/>
                  <a:gd name="T36" fmla="*/ 0 w 51"/>
                  <a:gd name="T37" fmla="*/ 0 h 23"/>
                  <a:gd name="T38" fmla="*/ 0 w 51"/>
                  <a:gd name="T39" fmla="*/ 0 h 23"/>
                  <a:gd name="T40" fmla="*/ 0 w 51"/>
                  <a:gd name="T41" fmla="*/ 0 h 23"/>
                  <a:gd name="T42" fmla="*/ 0 w 51"/>
                  <a:gd name="T43" fmla="*/ 0 h 23"/>
                  <a:gd name="T44" fmla="*/ 0 w 51"/>
                  <a:gd name="T45" fmla="*/ 0 h 23"/>
                  <a:gd name="T46" fmla="*/ 0 w 51"/>
                  <a:gd name="T47" fmla="*/ 0 h 23"/>
                  <a:gd name="T48" fmla="*/ 0 w 51"/>
                  <a:gd name="T49" fmla="*/ 0 h 23"/>
                  <a:gd name="T50" fmla="*/ 0 w 51"/>
                  <a:gd name="T51" fmla="*/ 0 h 23"/>
                  <a:gd name="T52" fmla="*/ 0 w 51"/>
                  <a:gd name="T53" fmla="*/ 0 h 23"/>
                  <a:gd name="T54" fmla="*/ 0 w 51"/>
                  <a:gd name="T55" fmla="*/ 0 h 23"/>
                  <a:gd name="T56" fmla="*/ 0 w 51"/>
                  <a:gd name="T57" fmla="*/ 0 h 23"/>
                  <a:gd name="T58" fmla="*/ 0 w 51"/>
                  <a:gd name="T59" fmla="*/ 0 h 23"/>
                  <a:gd name="T60" fmla="*/ 0 w 51"/>
                  <a:gd name="T61" fmla="*/ 0 h 23"/>
                  <a:gd name="T62" fmla="*/ 0 w 51"/>
                  <a:gd name="T63" fmla="*/ 0 h 23"/>
                  <a:gd name="T64" fmla="*/ 0 w 5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23">
                    <a:moveTo>
                      <a:pt x="10" y="0"/>
                    </a:moveTo>
                    <a:lnTo>
                      <a:pt x="8" y="0"/>
                    </a:lnTo>
                    <a:lnTo>
                      <a:pt x="5" y="0"/>
                    </a:lnTo>
                    <a:lnTo>
                      <a:pt x="3" y="4"/>
                    </a:lnTo>
                    <a:lnTo>
                      <a:pt x="0" y="6"/>
                    </a:lnTo>
                    <a:lnTo>
                      <a:pt x="0" y="8"/>
                    </a:lnTo>
                    <a:lnTo>
                      <a:pt x="0" y="12"/>
                    </a:lnTo>
                    <a:lnTo>
                      <a:pt x="0" y="14"/>
                    </a:lnTo>
                    <a:lnTo>
                      <a:pt x="0" y="18"/>
                    </a:lnTo>
                    <a:lnTo>
                      <a:pt x="3" y="20"/>
                    </a:lnTo>
                    <a:lnTo>
                      <a:pt x="5" y="23"/>
                    </a:lnTo>
                    <a:lnTo>
                      <a:pt x="8" y="23"/>
                    </a:lnTo>
                    <a:lnTo>
                      <a:pt x="39" y="23"/>
                    </a:lnTo>
                    <a:lnTo>
                      <a:pt x="44" y="23"/>
                    </a:lnTo>
                    <a:lnTo>
                      <a:pt x="46" y="23"/>
                    </a:lnTo>
                    <a:lnTo>
                      <a:pt x="49" y="20"/>
                    </a:lnTo>
                    <a:lnTo>
                      <a:pt x="51" y="18"/>
                    </a:lnTo>
                    <a:lnTo>
                      <a:pt x="51" y="14"/>
                    </a:lnTo>
                    <a:lnTo>
                      <a:pt x="51" y="12"/>
                    </a:lnTo>
                    <a:lnTo>
                      <a:pt x="51" y="8"/>
                    </a:lnTo>
                    <a:lnTo>
                      <a:pt x="51" y="6"/>
                    </a:lnTo>
                    <a:lnTo>
                      <a:pt x="49" y="4"/>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71" name="Line 1346"/>
              <p:cNvSpPr>
                <a:spLocks noChangeShapeType="1"/>
              </p:cNvSpPr>
              <p:nvPr/>
            </p:nvSpPr>
            <p:spPr bwMode="auto">
              <a:xfrm>
                <a:off x="3210" y="160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72" name="Freeform 1347"/>
              <p:cNvSpPr>
                <a:spLocks/>
              </p:cNvSpPr>
              <p:nvPr/>
            </p:nvSpPr>
            <p:spPr bwMode="auto">
              <a:xfrm>
                <a:off x="3210" y="1600"/>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3" y="25"/>
                    </a:lnTo>
                    <a:lnTo>
                      <a:pt x="3" y="29"/>
                    </a:lnTo>
                    <a:lnTo>
                      <a:pt x="5" y="31"/>
                    </a:lnTo>
                    <a:lnTo>
                      <a:pt x="8" y="34"/>
                    </a:lnTo>
                    <a:lnTo>
                      <a:pt x="10" y="34"/>
                    </a:lnTo>
                    <a:lnTo>
                      <a:pt x="13" y="34"/>
                    </a:lnTo>
                    <a:lnTo>
                      <a:pt x="15" y="34"/>
                    </a:lnTo>
                    <a:lnTo>
                      <a:pt x="18" y="31"/>
                    </a:lnTo>
                    <a:lnTo>
                      <a:pt x="20" y="29"/>
                    </a:lnTo>
                    <a:lnTo>
                      <a:pt x="20" y="25"/>
                    </a:lnTo>
                    <a:lnTo>
                      <a:pt x="20" y="17"/>
                    </a:lnTo>
                    <a:lnTo>
                      <a:pt x="20" y="9"/>
                    </a:lnTo>
                    <a:lnTo>
                      <a:pt x="20" y="6"/>
                    </a:lnTo>
                    <a:lnTo>
                      <a:pt x="18" y="4"/>
                    </a:lnTo>
                    <a:lnTo>
                      <a:pt x="15" y="0"/>
                    </a:lnTo>
                    <a:lnTo>
                      <a:pt x="13" y="0"/>
                    </a:lnTo>
                    <a:lnTo>
                      <a:pt x="10" y="0"/>
                    </a:lnTo>
                    <a:lnTo>
                      <a:pt x="8" y="0"/>
                    </a:lnTo>
                    <a:lnTo>
                      <a:pt x="5" y="4"/>
                    </a:lnTo>
                    <a:lnTo>
                      <a:pt x="3"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73" name="Line 1348"/>
              <p:cNvSpPr>
                <a:spLocks noChangeShapeType="1"/>
              </p:cNvSpPr>
              <p:nvPr/>
            </p:nvSpPr>
            <p:spPr bwMode="auto">
              <a:xfrm>
                <a:off x="3213" y="16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74" name="Freeform 1349"/>
              <p:cNvSpPr>
                <a:spLocks/>
              </p:cNvSpPr>
              <p:nvPr/>
            </p:nvSpPr>
            <p:spPr bwMode="auto">
              <a:xfrm>
                <a:off x="3210" y="1600"/>
                <a:ext cx="18" cy="5"/>
              </a:xfrm>
              <a:custGeom>
                <a:avLst/>
                <a:gdLst>
                  <a:gd name="T0" fmla="*/ 0 w 71"/>
                  <a:gd name="T1" fmla="*/ 0 h 23"/>
                  <a:gd name="T2" fmla="*/ 0 w 71"/>
                  <a:gd name="T3" fmla="*/ 0 h 23"/>
                  <a:gd name="T4" fmla="*/ 0 w 71"/>
                  <a:gd name="T5" fmla="*/ 0 h 23"/>
                  <a:gd name="T6" fmla="*/ 0 w 71"/>
                  <a:gd name="T7" fmla="*/ 0 h 23"/>
                  <a:gd name="T8" fmla="*/ 0 w 71"/>
                  <a:gd name="T9" fmla="*/ 0 h 23"/>
                  <a:gd name="T10" fmla="*/ 0 w 71"/>
                  <a:gd name="T11" fmla="*/ 0 h 23"/>
                  <a:gd name="T12" fmla="*/ 0 w 71"/>
                  <a:gd name="T13" fmla="*/ 0 h 23"/>
                  <a:gd name="T14" fmla="*/ 0 w 71"/>
                  <a:gd name="T15" fmla="*/ 0 h 23"/>
                  <a:gd name="T16" fmla="*/ 0 w 71"/>
                  <a:gd name="T17" fmla="*/ 0 h 23"/>
                  <a:gd name="T18" fmla="*/ 0 w 71"/>
                  <a:gd name="T19" fmla="*/ 0 h 23"/>
                  <a:gd name="T20" fmla="*/ 0 w 71"/>
                  <a:gd name="T21" fmla="*/ 0 h 23"/>
                  <a:gd name="T22" fmla="*/ 0 w 71"/>
                  <a:gd name="T23" fmla="*/ 0 h 23"/>
                  <a:gd name="T24" fmla="*/ 0 w 71"/>
                  <a:gd name="T25" fmla="*/ 0 h 23"/>
                  <a:gd name="T26" fmla="*/ 0 w 71"/>
                  <a:gd name="T27" fmla="*/ 0 h 23"/>
                  <a:gd name="T28" fmla="*/ 0 w 71"/>
                  <a:gd name="T29" fmla="*/ 0 h 23"/>
                  <a:gd name="T30" fmla="*/ 0 w 71"/>
                  <a:gd name="T31" fmla="*/ 0 h 23"/>
                  <a:gd name="T32" fmla="*/ 0 w 71"/>
                  <a:gd name="T33" fmla="*/ 0 h 23"/>
                  <a:gd name="T34" fmla="*/ 0 w 71"/>
                  <a:gd name="T35" fmla="*/ 0 h 23"/>
                  <a:gd name="T36" fmla="*/ 0 w 71"/>
                  <a:gd name="T37" fmla="*/ 0 h 23"/>
                  <a:gd name="T38" fmla="*/ 0 w 71"/>
                  <a:gd name="T39" fmla="*/ 0 h 23"/>
                  <a:gd name="T40" fmla="*/ 0 w 71"/>
                  <a:gd name="T41" fmla="*/ 0 h 23"/>
                  <a:gd name="T42" fmla="*/ 0 w 71"/>
                  <a:gd name="T43" fmla="*/ 0 h 23"/>
                  <a:gd name="T44" fmla="*/ 0 w 71"/>
                  <a:gd name="T45" fmla="*/ 0 h 23"/>
                  <a:gd name="T46" fmla="*/ 0 w 71"/>
                  <a:gd name="T47" fmla="*/ 0 h 23"/>
                  <a:gd name="T48" fmla="*/ 0 w 71"/>
                  <a:gd name="T49" fmla="*/ 0 h 23"/>
                  <a:gd name="T50" fmla="*/ 0 w 71"/>
                  <a:gd name="T51" fmla="*/ 0 h 23"/>
                  <a:gd name="T52" fmla="*/ 0 w 71"/>
                  <a:gd name="T53" fmla="*/ 0 h 23"/>
                  <a:gd name="T54" fmla="*/ 0 w 71"/>
                  <a:gd name="T55" fmla="*/ 0 h 23"/>
                  <a:gd name="T56" fmla="*/ 0 w 71"/>
                  <a:gd name="T57" fmla="*/ 0 h 23"/>
                  <a:gd name="T58" fmla="*/ 0 w 71"/>
                  <a:gd name="T59" fmla="*/ 0 h 23"/>
                  <a:gd name="T60" fmla="*/ 0 w 71"/>
                  <a:gd name="T61" fmla="*/ 0 h 23"/>
                  <a:gd name="T62" fmla="*/ 0 w 71"/>
                  <a:gd name="T63" fmla="*/ 0 h 23"/>
                  <a:gd name="T64" fmla="*/ 0 w 7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23">
                    <a:moveTo>
                      <a:pt x="10" y="0"/>
                    </a:moveTo>
                    <a:lnTo>
                      <a:pt x="10" y="0"/>
                    </a:lnTo>
                    <a:lnTo>
                      <a:pt x="8" y="0"/>
                    </a:lnTo>
                    <a:lnTo>
                      <a:pt x="5" y="4"/>
                    </a:lnTo>
                    <a:lnTo>
                      <a:pt x="3" y="6"/>
                    </a:lnTo>
                    <a:lnTo>
                      <a:pt x="3" y="9"/>
                    </a:lnTo>
                    <a:lnTo>
                      <a:pt x="0" y="11"/>
                    </a:lnTo>
                    <a:lnTo>
                      <a:pt x="3" y="15"/>
                    </a:lnTo>
                    <a:lnTo>
                      <a:pt x="3" y="17"/>
                    </a:lnTo>
                    <a:lnTo>
                      <a:pt x="5" y="19"/>
                    </a:lnTo>
                    <a:lnTo>
                      <a:pt x="8" y="23"/>
                    </a:lnTo>
                    <a:lnTo>
                      <a:pt x="10" y="23"/>
                    </a:lnTo>
                    <a:lnTo>
                      <a:pt x="58" y="23"/>
                    </a:lnTo>
                    <a:lnTo>
                      <a:pt x="63" y="23"/>
                    </a:lnTo>
                    <a:lnTo>
                      <a:pt x="66" y="19"/>
                    </a:lnTo>
                    <a:lnTo>
                      <a:pt x="68" y="19"/>
                    </a:lnTo>
                    <a:lnTo>
                      <a:pt x="68" y="17"/>
                    </a:lnTo>
                    <a:lnTo>
                      <a:pt x="71" y="15"/>
                    </a:lnTo>
                    <a:lnTo>
                      <a:pt x="71" y="11"/>
                    </a:lnTo>
                    <a:lnTo>
                      <a:pt x="71" y="9"/>
                    </a:lnTo>
                    <a:lnTo>
                      <a:pt x="68" y="6"/>
                    </a:lnTo>
                    <a:lnTo>
                      <a:pt x="68" y="4"/>
                    </a:lnTo>
                    <a:lnTo>
                      <a:pt x="66" y="4"/>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75" name="Line 1350"/>
              <p:cNvSpPr>
                <a:spLocks noChangeShapeType="1"/>
              </p:cNvSpPr>
              <p:nvPr/>
            </p:nvSpPr>
            <p:spPr bwMode="auto">
              <a:xfrm>
                <a:off x="3223" y="160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76" name="Freeform 1351"/>
              <p:cNvSpPr>
                <a:spLocks/>
              </p:cNvSpPr>
              <p:nvPr/>
            </p:nvSpPr>
            <p:spPr bwMode="auto">
              <a:xfrm>
                <a:off x="3223" y="1597"/>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6"/>
                    </a:lnTo>
                    <a:lnTo>
                      <a:pt x="0" y="28"/>
                    </a:lnTo>
                    <a:lnTo>
                      <a:pt x="2" y="30"/>
                    </a:lnTo>
                    <a:lnTo>
                      <a:pt x="5" y="30"/>
                    </a:lnTo>
                    <a:lnTo>
                      <a:pt x="5" y="34"/>
                    </a:lnTo>
                    <a:lnTo>
                      <a:pt x="7" y="34"/>
                    </a:lnTo>
                    <a:lnTo>
                      <a:pt x="10" y="34"/>
                    </a:lnTo>
                    <a:lnTo>
                      <a:pt x="12" y="34"/>
                    </a:lnTo>
                    <a:lnTo>
                      <a:pt x="15" y="30"/>
                    </a:lnTo>
                    <a:lnTo>
                      <a:pt x="17" y="30"/>
                    </a:lnTo>
                    <a:lnTo>
                      <a:pt x="17" y="28"/>
                    </a:lnTo>
                    <a:lnTo>
                      <a:pt x="20" y="26"/>
                    </a:lnTo>
                    <a:lnTo>
                      <a:pt x="20" y="17"/>
                    </a:lnTo>
                    <a:lnTo>
                      <a:pt x="20" y="9"/>
                    </a:lnTo>
                    <a:lnTo>
                      <a:pt x="17" y="9"/>
                    </a:lnTo>
                    <a:lnTo>
                      <a:pt x="17" y="5"/>
                    </a:lnTo>
                    <a:lnTo>
                      <a:pt x="17" y="3"/>
                    </a:lnTo>
                    <a:lnTo>
                      <a:pt x="15" y="3"/>
                    </a:lnTo>
                    <a:lnTo>
                      <a:pt x="12" y="0"/>
                    </a:lnTo>
                    <a:lnTo>
                      <a:pt x="10" y="0"/>
                    </a:lnTo>
                    <a:lnTo>
                      <a:pt x="7" y="0"/>
                    </a:lnTo>
                    <a:lnTo>
                      <a:pt x="5" y="0"/>
                    </a:lnTo>
                    <a:lnTo>
                      <a:pt x="5" y="3"/>
                    </a:lnTo>
                    <a:lnTo>
                      <a:pt x="2" y="3"/>
                    </a:lnTo>
                    <a:lnTo>
                      <a:pt x="0" y="5"/>
                    </a:lnTo>
                    <a:lnTo>
                      <a:pt x="0" y="9"/>
                    </a:lnTo>
                    <a:lnTo>
                      <a:pt x="0" y="15"/>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477" name="Line 1352"/>
              <p:cNvSpPr>
                <a:spLocks noChangeShapeType="1"/>
              </p:cNvSpPr>
              <p:nvPr/>
            </p:nvSpPr>
            <p:spPr bwMode="auto">
              <a:xfrm>
                <a:off x="3226" y="15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78" name="Freeform 1353"/>
              <p:cNvSpPr>
                <a:spLocks/>
              </p:cNvSpPr>
              <p:nvPr/>
            </p:nvSpPr>
            <p:spPr bwMode="auto">
              <a:xfrm>
                <a:off x="3223" y="1597"/>
                <a:ext cx="13" cy="6"/>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w 53"/>
                  <a:gd name="T15" fmla="*/ 0 h 22"/>
                  <a:gd name="T16" fmla="*/ 0 w 53"/>
                  <a:gd name="T17" fmla="*/ 0 h 22"/>
                  <a:gd name="T18" fmla="*/ 0 w 53"/>
                  <a:gd name="T19" fmla="*/ 0 h 22"/>
                  <a:gd name="T20" fmla="*/ 0 w 53"/>
                  <a:gd name="T21" fmla="*/ 0 h 22"/>
                  <a:gd name="T22" fmla="*/ 0 w 53"/>
                  <a:gd name="T23" fmla="*/ 0 h 22"/>
                  <a:gd name="T24" fmla="*/ 0 w 53"/>
                  <a:gd name="T25" fmla="*/ 0 h 22"/>
                  <a:gd name="T26" fmla="*/ 0 w 53"/>
                  <a:gd name="T27" fmla="*/ 0 h 22"/>
                  <a:gd name="T28" fmla="*/ 0 w 53"/>
                  <a:gd name="T29" fmla="*/ 0 h 22"/>
                  <a:gd name="T30" fmla="*/ 0 w 53"/>
                  <a:gd name="T31" fmla="*/ 0 h 22"/>
                  <a:gd name="T32" fmla="*/ 0 w 53"/>
                  <a:gd name="T33" fmla="*/ 0 h 22"/>
                  <a:gd name="T34" fmla="*/ 0 w 53"/>
                  <a:gd name="T35" fmla="*/ 0 h 22"/>
                  <a:gd name="T36" fmla="*/ 0 w 53"/>
                  <a:gd name="T37" fmla="*/ 0 h 22"/>
                  <a:gd name="T38" fmla="*/ 0 w 53"/>
                  <a:gd name="T39" fmla="*/ 0 h 22"/>
                  <a:gd name="T40" fmla="*/ 0 w 53"/>
                  <a:gd name="T41" fmla="*/ 0 h 22"/>
                  <a:gd name="T42" fmla="*/ 0 w 53"/>
                  <a:gd name="T43" fmla="*/ 0 h 22"/>
                  <a:gd name="T44" fmla="*/ 0 w 53"/>
                  <a:gd name="T45" fmla="*/ 0 h 22"/>
                  <a:gd name="T46" fmla="*/ 0 w 53"/>
                  <a:gd name="T47" fmla="*/ 0 h 22"/>
                  <a:gd name="T48" fmla="*/ 0 w 53"/>
                  <a:gd name="T49" fmla="*/ 0 h 22"/>
                  <a:gd name="T50" fmla="*/ 0 w 53"/>
                  <a:gd name="T51" fmla="*/ 0 h 22"/>
                  <a:gd name="T52" fmla="*/ 0 w 53"/>
                  <a:gd name="T53" fmla="*/ 0 h 22"/>
                  <a:gd name="T54" fmla="*/ 0 w 53"/>
                  <a:gd name="T55" fmla="*/ 0 h 22"/>
                  <a:gd name="T56" fmla="*/ 0 w 53"/>
                  <a:gd name="T57" fmla="*/ 0 h 22"/>
                  <a:gd name="T58" fmla="*/ 0 w 53"/>
                  <a:gd name="T59" fmla="*/ 0 h 22"/>
                  <a:gd name="T60" fmla="*/ 0 w 53"/>
                  <a:gd name="T61" fmla="*/ 0 h 22"/>
                  <a:gd name="T62" fmla="*/ 0 w 53"/>
                  <a:gd name="T63" fmla="*/ 0 h 22"/>
                  <a:gd name="T64" fmla="*/ 0 w 5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2">
                    <a:moveTo>
                      <a:pt x="10" y="0"/>
                    </a:moveTo>
                    <a:lnTo>
                      <a:pt x="7" y="0"/>
                    </a:lnTo>
                    <a:lnTo>
                      <a:pt x="5" y="0"/>
                    </a:lnTo>
                    <a:lnTo>
                      <a:pt x="5" y="3"/>
                    </a:lnTo>
                    <a:lnTo>
                      <a:pt x="2" y="3"/>
                    </a:lnTo>
                    <a:lnTo>
                      <a:pt x="0" y="5"/>
                    </a:lnTo>
                    <a:lnTo>
                      <a:pt x="0" y="9"/>
                    </a:lnTo>
                    <a:lnTo>
                      <a:pt x="0" y="11"/>
                    </a:lnTo>
                    <a:lnTo>
                      <a:pt x="0" y="15"/>
                    </a:lnTo>
                    <a:lnTo>
                      <a:pt x="0" y="17"/>
                    </a:lnTo>
                    <a:lnTo>
                      <a:pt x="2" y="20"/>
                    </a:lnTo>
                    <a:lnTo>
                      <a:pt x="5" y="20"/>
                    </a:lnTo>
                    <a:lnTo>
                      <a:pt x="5" y="22"/>
                    </a:lnTo>
                    <a:lnTo>
                      <a:pt x="7" y="22"/>
                    </a:lnTo>
                    <a:lnTo>
                      <a:pt x="37" y="22"/>
                    </a:lnTo>
                    <a:lnTo>
                      <a:pt x="42" y="22"/>
                    </a:lnTo>
                    <a:lnTo>
                      <a:pt x="45" y="22"/>
                    </a:lnTo>
                    <a:lnTo>
                      <a:pt x="47" y="20"/>
                    </a:lnTo>
                    <a:lnTo>
                      <a:pt x="49" y="17"/>
                    </a:lnTo>
                    <a:lnTo>
                      <a:pt x="53" y="15"/>
                    </a:lnTo>
                    <a:lnTo>
                      <a:pt x="53" y="11"/>
                    </a:lnTo>
                    <a:lnTo>
                      <a:pt x="53" y="9"/>
                    </a:lnTo>
                    <a:lnTo>
                      <a:pt x="49" y="9"/>
                    </a:lnTo>
                    <a:lnTo>
                      <a:pt x="49" y="5"/>
                    </a:lnTo>
                    <a:lnTo>
                      <a:pt x="47" y="3"/>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79" name="Line 1354"/>
              <p:cNvSpPr>
                <a:spLocks noChangeShapeType="1"/>
              </p:cNvSpPr>
              <p:nvPr/>
            </p:nvSpPr>
            <p:spPr bwMode="auto">
              <a:xfrm>
                <a:off x="3231" y="16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80" name="Freeform 1355"/>
              <p:cNvSpPr>
                <a:spLocks/>
              </p:cNvSpPr>
              <p:nvPr/>
            </p:nvSpPr>
            <p:spPr bwMode="auto">
              <a:xfrm>
                <a:off x="3231" y="1594"/>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7"/>
                    </a:lnTo>
                    <a:lnTo>
                      <a:pt x="0" y="29"/>
                    </a:lnTo>
                    <a:lnTo>
                      <a:pt x="3" y="32"/>
                    </a:lnTo>
                    <a:lnTo>
                      <a:pt x="5" y="34"/>
                    </a:lnTo>
                    <a:lnTo>
                      <a:pt x="8" y="34"/>
                    </a:lnTo>
                    <a:lnTo>
                      <a:pt x="10" y="34"/>
                    </a:lnTo>
                    <a:lnTo>
                      <a:pt x="13" y="34"/>
                    </a:lnTo>
                    <a:lnTo>
                      <a:pt x="15" y="32"/>
                    </a:lnTo>
                    <a:lnTo>
                      <a:pt x="17" y="29"/>
                    </a:lnTo>
                    <a:lnTo>
                      <a:pt x="21" y="27"/>
                    </a:lnTo>
                    <a:lnTo>
                      <a:pt x="21" y="17"/>
                    </a:lnTo>
                    <a:lnTo>
                      <a:pt x="21" y="9"/>
                    </a:lnTo>
                    <a:lnTo>
                      <a:pt x="17" y="9"/>
                    </a:lnTo>
                    <a:lnTo>
                      <a:pt x="17" y="6"/>
                    </a:lnTo>
                    <a:lnTo>
                      <a:pt x="15" y="4"/>
                    </a:lnTo>
                    <a:lnTo>
                      <a:pt x="13" y="0"/>
                    </a:lnTo>
                    <a:lnTo>
                      <a:pt x="10" y="0"/>
                    </a:lnTo>
                    <a:lnTo>
                      <a:pt x="8" y="0"/>
                    </a:lnTo>
                    <a:lnTo>
                      <a:pt x="5" y="0"/>
                    </a:lnTo>
                    <a:lnTo>
                      <a:pt x="3" y="4"/>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81" name="Line 1356"/>
              <p:cNvSpPr>
                <a:spLocks noChangeShapeType="1"/>
              </p:cNvSpPr>
              <p:nvPr/>
            </p:nvSpPr>
            <p:spPr bwMode="auto">
              <a:xfrm>
                <a:off x="3234" y="15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82" name="Freeform 1357"/>
              <p:cNvSpPr>
                <a:spLocks/>
              </p:cNvSpPr>
              <p:nvPr/>
            </p:nvSpPr>
            <p:spPr bwMode="auto">
              <a:xfrm>
                <a:off x="3231" y="1594"/>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8" y="0"/>
                    </a:lnTo>
                    <a:lnTo>
                      <a:pt x="5" y="0"/>
                    </a:lnTo>
                    <a:lnTo>
                      <a:pt x="3" y="4"/>
                    </a:lnTo>
                    <a:lnTo>
                      <a:pt x="0" y="6"/>
                    </a:lnTo>
                    <a:lnTo>
                      <a:pt x="0" y="9"/>
                    </a:lnTo>
                    <a:lnTo>
                      <a:pt x="0" y="12"/>
                    </a:lnTo>
                    <a:lnTo>
                      <a:pt x="0" y="15"/>
                    </a:lnTo>
                    <a:lnTo>
                      <a:pt x="0" y="17"/>
                    </a:lnTo>
                    <a:lnTo>
                      <a:pt x="3" y="21"/>
                    </a:lnTo>
                    <a:lnTo>
                      <a:pt x="5" y="23"/>
                    </a:lnTo>
                    <a:lnTo>
                      <a:pt x="8" y="23"/>
                    </a:lnTo>
                    <a:lnTo>
                      <a:pt x="23" y="23"/>
                    </a:lnTo>
                    <a:lnTo>
                      <a:pt x="28" y="23"/>
                    </a:lnTo>
                    <a:lnTo>
                      <a:pt x="31" y="23"/>
                    </a:lnTo>
                    <a:lnTo>
                      <a:pt x="31" y="21"/>
                    </a:lnTo>
                    <a:lnTo>
                      <a:pt x="33" y="21"/>
                    </a:lnTo>
                    <a:lnTo>
                      <a:pt x="33" y="17"/>
                    </a:lnTo>
                    <a:lnTo>
                      <a:pt x="36" y="17"/>
                    </a:lnTo>
                    <a:lnTo>
                      <a:pt x="36" y="15"/>
                    </a:lnTo>
                    <a:lnTo>
                      <a:pt x="36" y="12"/>
                    </a:lnTo>
                    <a:lnTo>
                      <a:pt x="36" y="9"/>
                    </a:lnTo>
                    <a:lnTo>
                      <a:pt x="33" y="6"/>
                    </a:lnTo>
                    <a:lnTo>
                      <a:pt x="33" y="4"/>
                    </a:lnTo>
                    <a:lnTo>
                      <a:pt x="31"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83" name="Line 1358"/>
              <p:cNvSpPr>
                <a:spLocks noChangeShapeType="1"/>
              </p:cNvSpPr>
              <p:nvPr/>
            </p:nvSpPr>
            <p:spPr bwMode="auto">
              <a:xfrm>
                <a:off x="3235" y="159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84" name="Freeform 1359"/>
              <p:cNvSpPr>
                <a:spLocks/>
              </p:cNvSpPr>
              <p:nvPr/>
            </p:nvSpPr>
            <p:spPr bwMode="auto">
              <a:xfrm>
                <a:off x="3235" y="1591"/>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w 21"/>
                  <a:gd name="T11" fmla="*/ 0 h 34"/>
                  <a:gd name="T12" fmla="*/ 0 w 21"/>
                  <a:gd name="T13" fmla="*/ 0 h 34"/>
                  <a:gd name="T14" fmla="*/ 0 w 21"/>
                  <a:gd name="T15" fmla="*/ 0 h 34"/>
                  <a:gd name="T16" fmla="*/ 0 w 21"/>
                  <a:gd name="T17" fmla="*/ 0 h 34"/>
                  <a:gd name="T18" fmla="*/ 0 w 21"/>
                  <a:gd name="T19" fmla="*/ 0 h 34"/>
                  <a:gd name="T20" fmla="*/ 0 w 21"/>
                  <a:gd name="T21" fmla="*/ 0 h 34"/>
                  <a:gd name="T22" fmla="*/ 0 w 21"/>
                  <a:gd name="T23" fmla="*/ 0 h 34"/>
                  <a:gd name="T24" fmla="*/ 0 w 21"/>
                  <a:gd name="T25" fmla="*/ 0 h 34"/>
                  <a:gd name="T26" fmla="*/ 0 w 21"/>
                  <a:gd name="T27" fmla="*/ 0 h 34"/>
                  <a:gd name="T28" fmla="*/ 0 w 21"/>
                  <a:gd name="T29" fmla="*/ 0 h 34"/>
                  <a:gd name="T30" fmla="*/ 0 w 21"/>
                  <a:gd name="T31" fmla="*/ 0 h 34"/>
                  <a:gd name="T32" fmla="*/ 0 w 21"/>
                  <a:gd name="T33" fmla="*/ 0 h 34"/>
                  <a:gd name="T34" fmla="*/ 0 w 21"/>
                  <a:gd name="T35" fmla="*/ 0 h 34"/>
                  <a:gd name="T36" fmla="*/ 0 w 21"/>
                  <a:gd name="T37" fmla="*/ 0 h 34"/>
                  <a:gd name="T38" fmla="*/ 0 w 21"/>
                  <a:gd name="T39" fmla="*/ 0 h 34"/>
                  <a:gd name="T40" fmla="*/ 0 w 21"/>
                  <a:gd name="T41" fmla="*/ 0 h 34"/>
                  <a:gd name="T42" fmla="*/ 0 w 21"/>
                  <a:gd name="T43" fmla="*/ 0 h 34"/>
                  <a:gd name="T44" fmla="*/ 0 w 21"/>
                  <a:gd name="T45" fmla="*/ 0 h 34"/>
                  <a:gd name="T46" fmla="*/ 0 w 21"/>
                  <a:gd name="T47" fmla="*/ 0 h 34"/>
                  <a:gd name="T48" fmla="*/ 0 w 21"/>
                  <a:gd name="T49" fmla="*/ 0 h 34"/>
                  <a:gd name="T50" fmla="*/ 0 w 21"/>
                  <a:gd name="T51" fmla="*/ 0 h 34"/>
                  <a:gd name="T52" fmla="*/ 0 w 21"/>
                  <a:gd name="T53" fmla="*/ 0 h 34"/>
                  <a:gd name="T54" fmla="*/ 0 w 21"/>
                  <a:gd name="T55" fmla="*/ 0 h 34"/>
                  <a:gd name="T56" fmla="*/ 0 w 21"/>
                  <a:gd name="T57" fmla="*/ 0 h 34"/>
                  <a:gd name="T58" fmla="*/ 0 w 21"/>
                  <a:gd name="T59" fmla="*/ 0 h 34"/>
                  <a:gd name="T60" fmla="*/ 0 w 21"/>
                  <a:gd name="T61" fmla="*/ 0 h 34"/>
                  <a:gd name="T62" fmla="*/ 0 w 21"/>
                  <a:gd name="T63" fmla="*/ 0 h 34"/>
                  <a:gd name="T64" fmla="*/ 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4">
                    <a:moveTo>
                      <a:pt x="0" y="23"/>
                    </a:moveTo>
                    <a:lnTo>
                      <a:pt x="0" y="26"/>
                    </a:lnTo>
                    <a:lnTo>
                      <a:pt x="0" y="28"/>
                    </a:lnTo>
                    <a:lnTo>
                      <a:pt x="2" y="28"/>
                    </a:lnTo>
                    <a:lnTo>
                      <a:pt x="2" y="32"/>
                    </a:lnTo>
                    <a:lnTo>
                      <a:pt x="6" y="32"/>
                    </a:lnTo>
                    <a:lnTo>
                      <a:pt x="8" y="34"/>
                    </a:lnTo>
                    <a:lnTo>
                      <a:pt x="11" y="34"/>
                    </a:lnTo>
                    <a:lnTo>
                      <a:pt x="13" y="34"/>
                    </a:lnTo>
                    <a:lnTo>
                      <a:pt x="16" y="34"/>
                    </a:lnTo>
                    <a:lnTo>
                      <a:pt x="16" y="32"/>
                    </a:lnTo>
                    <a:lnTo>
                      <a:pt x="18" y="32"/>
                    </a:lnTo>
                    <a:lnTo>
                      <a:pt x="18" y="28"/>
                    </a:lnTo>
                    <a:lnTo>
                      <a:pt x="21" y="28"/>
                    </a:lnTo>
                    <a:lnTo>
                      <a:pt x="21" y="26"/>
                    </a:lnTo>
                    <a:lnTo>
                      <a:pt x="21" y="17"/>
                    </a:lnTo>
                    <a:lnTo>
                      <a:pt x="21" y="9"/>
                    </a:lnTo>
                    <a:lnTo>
                      <a:pt x="18" y="6"/>
                    </a:lnTo>
                    <a:lnTo>
                      <a:pt x="18" y="3"/>
                    </a:lnTo>
                    <a:lnTo>
                      <a:pt x="16" y="3"/>
                    </a:lnTo>
                    <a:lnTo>
                      <a:pt x="16" y="0"/>
                    </a:lnTo>
                    <a:lnTo>
                      <a:pt x="13" y="0"/>
                    </a:lnTo>
                    <a:lnTo>
                      <a:pt x="11" y="0"/>
                    </a:lnTo>
                    <a:lnTo>
                      <a:pt x="8" y="0"/>
                    </a:lnTo>
                    <a:lnTo>
                      <a:pt x="6" y="3"/>
                    </a:lnTo>
                    <a:lnTo>
                      <a:pt x="2" y="3"/>
                    </a:lnTo>
                    <a:lnTo>
                      <a:pt x="2"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485" name="Line 1360"/>
              <p:cNvSpPr>
                <a:spLocks noChangeShapeType="1"/>
              </p:cNvSpPr>
              <p:nvPr/>
            </p:nvSpPr>
            <p:spPr bwMode="auto">
              <a:xfrm>
                <a:off x="3238" y="159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86" name="Freeform 1361"/>
              <p:cNvSpPr>
                <a:spLocks/>
              </p:cNvSpPr>
              <p:nvPr/>
            </p:nvSpPr>
            <p:spPr bwMode="auto">
              <a:xfrm>
                <a:off x="3235" y="1591"/>
                <a:ext cx="9"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8" y="0"/>
                    </a:lnTo>
                    <a:lnTo>
                      <a:pt x="6" y="3"/>
                    </a:lnTo>
                    <a:lnTo>
                      <a:pt x="2" y="3"/>
                    </a:lnTo>
                    <a:lnTo>
                      <a:pt x="2" y="6"/>
                    </a:lnTo>
                    <a:lnTo>
                      <a:pt x="0" y="9"/>
                    </a:lnTo>
                    <a:lnTo>
                      <a:pt x="0" y="11"/>
                    </a:lnTo>
                    <a:lnTo>
                      <a:pt x="0" y="15"/>
                    </a:lnTo>
                    <a:lnTo>
                      <a:pt x="0" y="17"/>
                    </a:lnTo>
                    <a:lnTo>
                      <a:pt x="2" y="17"/>
                    </a:lnTo>
                    <a:lnTo>
                      <a:pt x="2" y="20"/>
                    </a:lnTo>
                    <a:lnTo>
                      <a:pt x="6" y="20"/>
                    </a:lnTo>
                    <a:lnTo>
                      <a:pt x="8" y="23"/>
                    </a:lnTo>
                    <a:lnTo>
                      <a:pt x="23" y="23"/>
                    </a:lnTo>
                    <a:lnTo>
                      <a:pt x="28" y="23"/>
                    </a:lnTo>
                    <a:lnTo>
                      <a:pt x="31" y="23"/>
                    </a:lnTo>
                    <a:lnTo>
                      <a:pt x="33" y="20"/>
                    </a:lnTo>
                    <a:lnTo>
                      <a:pt x="36" y="17"/>
                    </a:lnTo>
                    <a:lnTo>
                      <a:pt x="36" y="15"/>
                    </a:lnTo>
                    <a:lnTo>
                      <a:pt x="36" y="11"/>
                    </a:lnTo>
                    <a:lnTo>
                      <a:pt x="36" y="9"/>
                    </a:lnTo>
                    <a:lnTo>
                      <a:pt x="36" y="6"/>
                    </a:lnTo>
                    <a:lnTo>
                      <a:pt x="33"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487" name="Line 1362"/>
              <p:cNvSpPr>
                <a:spLocks noChangeShapeType="1"/>
              </p:cNvSpPr>
              <p:nvPr/>
            </p:nvSpPr>
            <p:spPr bwMode="auto">
              <a:xfrm>
                <a:off x="3239" y="159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88" name="Freeform 1363"/>
              <p:cNvSpPr>
                <a:spLocks/>
              </p:cNvSpPr>
              <p:nvPr/>
            </p:nvSpPr>
            <p:spPr bwMode="auto">
              <a:xfrm>
                <a:off x="3239" y="1583"/>
                <a:ext cx="5" cy="1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w 20"/>
                  <a:gd name="T15" fmla="*/ 0 h 56"/>
                  <a:gd name="T16" fmla="*/ 0 w 20"/>
                  <a:gd name="T17" fmla="*/ 0 h 56"/>
                  <a:gd name="T18" fmla="*/ 0 w 20"/>
                  <a:gd name="T19" fmla="*/ 0 h 56"/>
                  <a:gd name="T20" fmla="*/ 0 w 20"/>
                  <a:gd name="T21" fmla="*/ 0 h 56"/>
                  <a:gd name="T22" fmla="*/ 0 w 20"/>
                  <a:gd name="T23" fmla="*/ 0 h 56"/>
                  <a:gd name="T24" fmla="*/ 0 w 20"/>
                  <a:gd name="T25" fmla="*/ 0 h 56"/>
                  <a:gd name="T26" fmla="*/ 0 w 20"/>
                  <a:gd name="T27" fmla="*/ 0 h 56"/>
                  <a:gd name="T28" fmla="*/ 0 w 20"/>
                  <a:gd name="T29" fmla="*/ 0 h 56"/>
                  <a:gd name="T30" fmla="*/ 0 w 20"/>
                  <a:gd name="T31" fmla="*/ 0 h 56"/>
                  <a:gd name="T32" fmla="*/ 0 w 20"/>
                  <a:gd name="T33" fmla="*/ 0 h 56"/>
                  <a:gd name="T34" fmla="*/ 0 w 20"/>
                  <a:gd name="T35" fmla="*/ 0 h 56"/>
                  <a:gd name="T36" fmla="*/ 0 w 20"/>
                  <a:gd name="T37" fmla="*/ 0 h 56"/>
                  <a:gd name="T38" fmla="*/ 0 w 20"/>
                  <a:gd name="T39" fmla="*/ 0 h 56"/>
                  <a:gd name="T40" fmla="*/ 0 w 20"/>
                  <a:gd name="T41" fmla="*/ 0 h 56"/>
                  <a:gd name="T42" fmla="*/ 0 w 20"/>
                  <a:gd name="T43" fmla="*/ 0 h 56"/>
                  <a:gd name="T44" fmla="*/ 0 w 20"/>
                  <a:gd name="T45" fmla="*/ 0 h 56"/>
                  <a:gd name="T46" fmla="*/ 0 w 20"/>
                  <a:gd name="T47" fmla="*/ 0 h 56"/>
                  <a:gd name="T48" fmla="*/ 0 w 20"/>
                  <a:gd name="T49" fmla="*/ 0 h 56"/>
                  <a:gd name="T50" fmla="*/ 0 w 20"/>
                  <a:gd name="T51" fmla="*/ 0 h 56"/>
                  <a:gd name="T52" fmla="*/ 0 w 20"/>
                  <a:gd name="T53" fmla="*/ 0 h 56"/>
                  <a:gd name="T54" fmla="*/ 0 w 20"/>
                  <a:gd name="T55" fmla="*/ 0 h 56"/>
                  <a:gd name="T56" fmla="*/ 0 w 20"/>
                  <a:gd name="T57" fmla="*/ 0 h 56"/>
                  <a:gd name="T58" fmla="*/ 0 w 20"/>
                  <a:gd name="T59" fmla="*/ 0 h 56"/>
                  <a:gd name="T60" fmla="*/ 0 w 20"/>
                  <a:gd name="T61" fmla="*/ 0 h 56"/>
                  <a:gd name="T62" fmla="*/ 0 w 20"/>
                  <a:gd name="T63" fmla="*/ 0 h 56"/>
                  <a:gd name="T64" fmla="*/ 0 w 20"/>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56">
                    <a:moveTo>
                      <a:pt x="0" y="44"/>
                    </a:moveTo>
                    <a:lnTo>
                      <a:pt x="2" y="48"/>
                    </a:lnTo>
                    <a:lnTo>
                      <a:pt x="2" y="50"/>
                    </a:lnTo>
                    <a:lnTo>
                      <a:pt x="5" y="53"/>
                    </a:lnTo>
                    <a:lnTo>
                      <a:pt x="7" y="56"/>
                    </a:lnTo>
                    <a:lnTo>
                      <a:pt x="10" y="56"/>
                    </a:lnTo>
                    <a:lnTo>
                      <a:pt x="12" y="56"/>
                    </a:lnTo>
                    <a:lnTo>
                      <a:pt x="15" y="56"/>
                    </a:lnTo>
                    <a:lnTo>
                      <a:pt x="17" y="53"/>
                    </a:lnTo>
                    <a:lnTo>
                      <a:pt x="20" y="50"/>
                    </a:lnTo>
                    <a:lnTo>
                      <a:pt x="20" y="48"/>
                    </a:lnTo>
                    <a:lnTo>
                      <a:pt x="20" y="16"/>
                    </a:lnTo>
                    <a:lnTo>
                      <a:pt x="20" y="8"/>
                    </a:lnTo>
                    <a:lnTo>
                      <a:pt x="20" y="4"/>
                    </a:lnTo>
                    <a:lnTo>
                      <a:pt x="17" y="2"/>
                    </a:lnTo>
                    <a:lnTo>
                      <a:pt x="15" y="2"/>
                    </a:lnTo>
                    <a:lnTo>
                      <a:pt x="12" y="0"/>
                    </a:lnTo>
                    <a:lnTo>
                      <a:pt x="10" y="0"/>
                    </a:lnTo>
                    <a:lnTo>
                      <a:pt x="7" y="2"/>
                    </a:lnTo>
                    <a:lnTo>
                      <a:pt x="5" y="2"/>
                    </a:lnTo>
                    <a:lnTo>
                      <a:pt x="2" y="4"/>
                    </a:lnTo>
                    <a:lnTo>
                      <a:pt x="2" y="8"/>
                    </a:lnTo>
                    <a:lnTo>
                      <a:pt x="0" y="13"/>
                    </a:lnTo>
                    <a:lnTo>
                      <a:pt x="0" y="44"/>
                    </a:lnTo>
                    <a:close/>
                  </a:path>
                </a:pathLst>
              </a:custGeom>
              <a:solidFill>
                <a:srgbClr val="000000"/>
              </a:solidFill>
              <a:ln w="6350">
                <a:solidFill>
                  <a:srgbClr val="000000"/>
                </a:solidFill>
                <a:prstDash val="solid"/>
                <a:round/>
                <a:headEnd/>
                <a:tailEnd/>
              </a:ln>
            </p:spPr>
            <p:txBody>
              <a:bodyPr/>
              <a:lstStyle/>
              <a:p>
                <a:endParaRPr lang="de-DE"/>
              </a:p>
            </p:txBody>
          </p:sp>
          <p:sp>
            <p:nvSpPr>
              <p:cNvPr id="43489" name="Line 1364"/>
              <p:cNvSpPr>
                <a:spLocks noChangeShapeType="1"/>
              </p:cNvSpPr>
              <p:nvPr/>
            </p:nvSpPr>
            <p:spPr bwMode="auto">
              <a:xfrm>
                <a:off x="3241" y="158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90" name="Freeform 1365"/>
              <p:cNvSpPr>
                <a:spLocks/>
              </p:cNvSpPr>
              <p:nvPr/>
            </p:nvSpPr>
            <p:spPr bwMode="auto">
              <a:xfrm>
                <a:off x="3239" y="1583"/>
                <a:ext cx="13" cy="5"/>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1">
                    <a:moveTo>
                      <a:pt x="10" y="0"/>
                    </a:moveTo>
                    <a:lnTo>
                      <a:pt x="10" y="0"/>
                    </a:lnTo>
                    <a:lnTo>
                      <a:pt x="7" y="2"/>
                    </a:lnTo>
                    <a:lnTo>
                      <a:pt x="5" y="2"/>
                    </a:lnTo>
                    <a:lnTo>
                      <a:pt x="2" y="4"/>
                    </a:lnTo>
                    <a:lnTo>
                      <a:pt x="2" y="8"/>
                    </a:lnTo>
                    <a:lnTo>
                      <a:pt x="0" y="10"/>
                    </a:lnTo>
                    <a:lnTo>
                      <a:pt x="2" y="13"/>
                    </a:lnTo>
                    <a:lnTo>
                      <a:pt x="2" y="16"/>
                    </a:lnTo>
                    <a:lnTo>
                      <a:pt x="2" y="19"/>
                    </a:lnTo>
                    <a:lnTo>
                      <a:pt x="5" y="19"/>
                    </a:lnTo>
                    <a:lnTo>
                      <a:pt x="5" y="21"/>
                    </a:lnTo>
                    <a:lnTo>
                      <a:pt x="7" y="21"/>
                    </a:lnTo>
                    <a:lnTo>
                      <a:pt x="10" y="21"/>
                    </a:lnTo>
                    <a:lnTo>
                      <a:pt x="40" y="21"/>
                    </a:lnTo>
                    <a:lnTo>
                      <a:pt x="46" y="21"/>
                    </a:lnTo>
                    <a:lnTo>
                      <a:pt x="48" y="21"/>
                    </a:lnTo>
                    <a:lnTo>
                      <a:pt x="51" y="21"/>
                    </a:lnTo>
                    <a:lnTo>
                      <a:pt x="51" y="19"/>
                    </a:lnTo>
                    <a:lnTo>
                      <a:pt x="53" y="19"/>
                    </a:lnTo>
                    <a:lnTo>
                      <a:pt x="53" y="16"/>
                    </a:lnTo>
                    <a:lnTo>
                      <a:pt x="53" y="13"/>
                    </a:lnTo>
                    <a:lnTo>
                      <a:pt x="53" y="10"/>
                    </a:lnTo>
                    <a:lnTo>
                      <a:pt x="53" y="8"/>
                    </a:lnTo>
                    <a:lnTo>
                      <a:pt x="53" y="4"/>
                    </a:lnTo>
                    <a:lnTo>
                      <a:pt x="51" y="2"/>
                    </a:lnTo>
                    <a:lnTo>
                      <a:pt x="48" y="2"/>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91" name="Line 1366"/>
              <p:cNvSpPr>
                <a:spLocks noChangeShapeType="1"/>
              </p:cNvSpPr>
              <p:nvPr/>
            </p:nvSpPr>
            <p:spPr bwMode="auto">
              <a:xfrm>
                <a:off x="3247" y="158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92" name="Freeform 1367"/>
              <p:cNvSpPr>
                <a:spLocks/>
              </p:cNvSpPr>
              <p:nvPr/>
            </p:nvSpPr>
            <p:spPr bwMode="auto">
              <a:xfrm>
                <a:off x="3247" y="1577"/>
                <a:ext cx="5" cy="11"/>
              </a:xfrm>
              <a:custGeom>
                <a:avLst/>
                <a:gdLst>
                  <a:gd name="T0" fmla="*/ 0 w 21"/>
                  <a:gd name="T1" fmla="*/ 0 h 44"/>
                  <a:gd name="T2" fmla="*/ 0 w 21"/>
                  <a:gd name="T3" fmla="*/ 0 h 44"/>
                  <a:gd name="T4" fmla="*/ 0 w 21"/>
                  <a:gd name="T5" fmla="*/ 0 h 44"/>
                  <a:gd name="T6" fmla="*/ 0 w 21"/>
                  <a:gd name="T7" fmla="*/ 0 h 44"/>
                  <a:gd name="T8" fmla="*/ 0 w 21"/>
                  <a:gd name="T9" fmla="*/ 0 h 44"/>
                  <a:gd name="T10" fmla="*/ 0 w 21"/>
                  <a:gd name="T11" fmla="*/ 0 h 44"/>
                  <a:gd name="T12" fmla="*/ 0 w 21"/>
                  <a:gd name="T13" fmla="*/ 0 h 44"/>
                  <a:gd name="T14" fmla="*/ 0 w 21"/>
                  <a:gd name="T15" fmla="*/ 0 h 44"/>
                  <a:gd name="T16" fmla="*/ 0 w 21"/>
                  <a:gd name="T17" fmla="*/ 0 h 44"/>
                  <a:gd name="T18" fmla="*/ 0 w 21"/>
                  <a:gd name="T19" fmla="*/ 0 h 44"/>
                  <a:gd name="T20" fmla="*/ 0 w 21"/>
                  <a:gd name="T21" fmla="*/ 0 h 44"/>
                  <a:gd name="T22" fmla="*/ 0 w 21"/>
                  <a:gd name="T23" fmla="*/ 0 h 44"/>
                  <a:gd name="T24" fmla="*/ 0 w 21"/>
                  <a:gd name="T25" fmla="*/ 0 h 44"/>
                  <a:gd name="T26" fmla="*/ 0 w 21"/>
                  <a:gd name="T27" fmla="*/ 0 h 44"/>
                  <a:gd name="T28" fmla="*/ 0 w 21"/>
                  <a:gd name="T29" fmla="*/ 0 h 44"/>
                  <a:gd name="T30" fmla="*/ 0 w 21"/>
                  <a:gd name="T31" fmla="*/ 0 h 44"/>
                  <a:gd name="T32" fmla="*/ 0 w 21"/>
                  <a:gd name="T33" fmla="*/ 0 h 44"/>
                  <a:gd name="T34" fmla="*/ 0 w 21"/>
                  <a:gd name="T35" fmla="*/ 0 h 44"/>
                  <a:gd name="T36" fmla="*/ 0 w 21"/>
                  <a:gd name="T37" fmla="*/ 0 h 44"/>
                  <a:gd name="T38" fmla="*/ 0 w 21"/>
                  <a:gd name="T39" fmla="*/ 0 h 44"/>
                  <a:gd name="T40" fmla="*/ 0 w 21"/>
                  <a:gd name="T41" fmla="*/ 0 h 44"/>
                  <a:gd name="T42" fmla="*/ 0 w 21"/>
                  <a:gd name="T43" fmla="*/ 0 h 44"/>
                  <a:gd name="T44" fmla="*/ 0 w 21"/>
                  <a:gd name="T45" fmla="*/ 0 h 44"/>
                  <a:gd name="T46" fmla="*/ 0 w 21"/>
                  <a:gd name="T47" fmla="*/ 0 h 44"/>
                  <a:gd name="T48" fmla="*/ 0 w 21"/>
                  <a:gd name="T49" fmla="*/ 0 h 44"/>
                  <a:gd name="T50" fmla="*/ 0 w 21"/>
                  <a:gd name="T51" fmla="*/ 0 h 44"/>
                  <a:gd name="T52" fmla="*/ 0 w 21"/>
                  <a:gd name="T53" fmla="*/ 0 h 44"/>
                  <a:gd name="T54" fmla="*/ 0 w 21"/>
                  <a:gd name="T55" fmla="*/ 0 h 44"/>
                  <a:gd name="T56" fmla="*/ 0 w 21"/>
                  <a:gd name="T57" fmla="*/ 0 h 44"/>
                  <a:gd name="T58" fmla="*/ 0 w 21"/>
                  <a:gd name="T59" fmla="*/ 0 h 44"/>
                  <a:gd name="T60" fmla="*/ 0 w 21"/>
                  <a:gd name="T61" fmla="*/ 0 h 44"/>
                  <a:gd name="T62" fmla="*/ 0 w 21"/>
                  <a:gd name="T63" fmla="*/ 0 h 44"/>
                  <a:gd name="T64" fmla="*/ 0 w 21"/>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4">
                    <a:moveTo>
                      <a:pt x="0" y="33"/>
                    </a:moveTo>
                    <a:lnTo>
                      <a:pt x="0" y="36"/>
                    </a:lnTo>
                    <a:lnTo>
                      <a:pt x="3" y="39"/>
                    </a:lnTo>
                    <a:lnTo>
                      <a:pt x="3" y="42"/>
                    </a:lnTo>
                    <a:lnTo>
                      <a:pt x="5" y="42"/>
                    </a:lnTo>
                    <a:lnTo>
                      <a:pt x="5" y="44"/>
                    </a:lnTo>
                    <a:lnTo>
                      <a:pt x="8" y="44"/>
                    </a:lnTo>
                    <a:lnTo>
                      <a:pt x="11" y="44"/>
                    </a:lnTo>
                    <a:lnTo>
                      <a:pt x="14" y="44"/>
                    </a:lnTo>
                    <a:lnTo>
                      <a:pt x="16" y="44"/>
                    </a:lnTo>
                    <a:lnTo>
                      <a:pt x="19" y="44"/>
                    </a:lnTo>
                    <a:lnTo>
                      <a:pt x="19" y="42"/>
                    </a:lnTo>
                    <a:lnTo>
                      <a:pt x="21" y="42"/>
                    </a:lnTo>
                    <a:lnTo>
                      <a:pt x="21" y="39"/>
                    </a:lnTo>
                    <a:lnTo>
                      <a:pt x="21" y="36"/>
                    </a:lnTo>
                    <a:lnTo>
                      <a:pt x="21" y="17"/>
                    </a:lnTo>
                    <a:lnTo>
                      <a:pt x="21" y="11"/>
                    </a:lnTo>
                    <a:lnTo>
                      <a:pt x="21" y="8"/>
                    </a:lnTo>
                    <a:lnTo>
                      <a:pt x="21" y="6"/>
                    </a:lnTo>
                    <a:lnTo>
                      <a:pt x="19" y="6"/>
                    </a:lnTo>
                    <a:lnTo>
                      <a:pt x="19" y="2"/>
                    </a:lnTo>
                    <a:lnTo>
                      <a:pt x="16" y="2"/>
                    </a:lnTo>
                    <a:lnTo>
                      <a:pt x="14" y="0"/>
                    </a:lnTo>
                    <a:lnTo>
                      <a:pt x="11" y="0"/>
                    </a:lnTo>
                    <a:lnTo>
                      <a:pt x="8" y="2"/>
                    </a:lnTo>
                    <a:lnTo>
                      <a:pt x="5" y="2"/>
                    </a:lnTo>
                    <a:lnTo>
                      <a:pt x="5" y="6"/>
                    </a:lnTo>
                    <a:lnTo>
                      <a:pt x="3" y="6"/>
                    </a:lnTo>
                    <a:lnTo>
                      <a:pt x="3" y="8"/>
                    </a:lnTo>
                    <a:lnTo>
                      <a:pt x="0" y="14"/>
                    </a:lnTo>
                    <a:lnTo>
                      <a:pt x="0" y="33"/>
                    </a:lnTo>
                    <a:close/>
                  </a:path>
                </a:pathLst>
              </a:custGeom>
              <a:solidFill>
                <a:srgbClr val="000000"/>
              </a:solidFill>
              <a:ln w="6350">
                <a:solidFill>
                  <a:srgbClr val="000000"/>
                </a:solidFill>
                <a:prstDash val="solid"/>
                <a:round/>
                <a:headEnd/>
                <a:tailEnd/>
              </a:ln>
            </p:spPr>
            <p:txBody>
              <a:bodyPr/>
              <a:lstStyle/>
              <a:p>
                <a:endParaRPr lang="de-DE"/>
              </a:p>
            </p:txBody>
          </p:sp>
          <p:sp>
            <p:nvSpPr>
              <p:cNvPr id="43493" name="Line 1368"/>
              <p:cNvSpPr>
                <a:spLocks noChangeShapeType="1"/>
              </p:cNvSpPr>
              <p:nvPr/>
            </p:nvSpPr>
            <p:spPr bwMode="auto">
              <a:xfrm>
                <a:off x="3250" y="157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94" name="Freeform 1369"/>
              <p:cNvSpPr>
                <a:spLocks/>
              </p:cNvSpPr>
              <p:nvPr/>
            </p:nvSpPr>
            <p:spPr bwMode="auto">
              <a:xfrm>
                <a:off x="3247" y="1577"/>
                <a:ext cx="18" cy="6"/>
              </a:xfrm>
              <a:custGeom>
                <a:avLst/>
                <a:gdLst>
                  <a:gd name="T0" fmla="*/ 0 w 72"/>
                  <a:gd name="T1" fmla="*/ 0 h 23"/>
                  <a:gd name="T2" fmla="*/ 0 w 72"/>
                  <a:gd name="T3" fmla="*/ 0 h 23"/>
                  <a:gd name="T4" fmla="*/ 0 w 72"/>
                  <a:gd name="T5" fmla="*/ 0 h 23"/>
                  <a:gd name="T6" fmla="*/ 0 w 72"/>
                  <a:gd name="T7" fmla="*/ 0 h 23"/>
                  <a:gd name="T8" fmla="*/ 0 w 72"/>
                  <a:gd name="T9" fmla="*/ 0 h 23"/>
                  <a:gd name="T10" fmla="*/ 0 w 72"/>
                  <a:gd name="T11" fmla="*/ 0 h 23"/>
                  <a:gd name="T12" fmla="*/ 0 w 72"/>
                  <a:gd name="T13" fmla="*/ 0 h 23"/>
                  <a:gd name="T14" fmla="*/ 0 w 72"/>
                  <a:gd name="T15" fmla="*/ 0 h 23"/>
                  <a:gd name="T16" fmla="*/ 0 w 72"/>
                  <a:gd name="T17" fmla="*/ 0 h 23"/>
                  <a:gd name="T18" fmla="*/ 0 w 72"/>
                  <a:gd name="T19" fmla="*/ 0 h 23"/>
                  <a:gd name="T20" fmla="*/ 0 w 72"/>
                  <a:gd name="T21" fmla="*/ 0 h 23"/>
                  <a:gd name="T22" fmla="*/ 0 w 72"/>
                  <a:gd name="T23" fmla="*/ 0 h 23"/>
                  <a:gd name="T24" fmla="*/ 0 w 72"/>
                  <a:gd name="T25" fmla="*/ 0 h 23"/>
                  <a:gd name="T26" fmla="*/ 0 w 72"/>
                  <a:gd name="T27" fmla="*/ 0 h 23"/>
                  <a:gd name="T28" fmla="*/ 0 w 72"/>
                  <a:gd name="T29" fmla="*/ 0 h 23"/>
                  <a:gd name="T30" fmla="*/ 0 w 72"/>
                  <a:gd name="T31" fmla="*/ 0 h 23"/>
                  <a:gd name="T32" fmla="*/ 0 w 72"/>
                  <a:gd name="T33" fmla="*/ 0 h 23"/>
                  <a:gd name="T34" fmla="*/ 0 w 72"/>
                  <a:gd name="T35" fmla="*/ 0 h 23"/>
                  <a:gd name="T36" fmla="*/ 0 w 72"/>
                  <a:gd name="T37" fmla="*/ 0 h 23"/>
                  <a:gd name="T38" fmla="*/ 0 w 72"/>
                  <a:gd name="T39" fmla="*/ 0 h 23"/>
                  <a:gd name="T40" fmla="*/ 0 w 72"/>
                  <a:gd name="T41" fmla="*/ 0 h 23"/>
                  <a:gd name="T42" fmla="*/ 0 w 72"/>
                  <a:gd name="T43" fmla="*/ 0 h 23"/>
                  <a:gd name="T44" fmla="*/ 0 w 72"/>
                  <a:gd name="T45" fmla="*/ 0 h 23"/>
                  <a:gd name="T46" fmla="*/ 0 w 72"/>
                  <a:gd name="T47" fmla="*/ 0 h 23"/>
                  <a:gd name="T48" fmla="*/ 0 w 72"/>
                  <a:gd name="T49" fmla="*/ 0 h 23"/>
                  <a:gd name="T50" fmla="*/ 0 w 72"/>
                  <a:gd name="T51" fmla="*/ 0 h 23"/>
                  <a:gd name="T52" fmla="*/ 0 w 72"/>
                  <a:gd name="T53" fmla="*/ 0 h 23"/>
                  <a:gd name="T54" fmla="*/ 0 w 72"/>
                  <a:gd name="T55" fmla="*/ 0 h 23"/>
                  <a:gd name="T56" fmla="*/ 0 w 72"/>
                  <a:gd name="T57" fmla="*/ 0 h 23"/>
                  <a:gd name="T58" fmla="*/ 0 w 72"/>
                  <a:gd name="T59" fmla="*/ 0 h 23"/>
                  <a:gd name="T60" fmla="*/ 0 w 72"/>
                  <a:gd name="T61" fmla="*/ 0 h 23"/>
                  <a:gd name="T62" fmla="*/ 0 w 72"/>
                  <a:gd name="T63" fmla="*/ 0 h 23"/>
                  <a:gd name="T64" fmla="*/ 0 w 72"/>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23">
                    <a:moveTo>
                      <a:pt x="11" y="0"/>
                    </a:moveTo>
                    <a:lnTo>
                      <a:pt x="11" y="0"/>
                    </a:lnTo>
                    <a:lnTo>
                      <a:pt x="8" y="2"/>
                    </a:lnTo>
                    <a:lnTo>
                      <a:pt x="5" y="2"/>
                    </a:lnTo>
                    <a:lnTo>
                      <a:pt x="5" y="6"/>
                    </a:lnTo>
                    <a:lnTo>
                      <a:pt x="3" y="6"/>
                    </a:lnTo>
                    <a:lnTo>
                      <a:pt x="3" y="8"/>
                    </a:lnTo>
                    <a:lnTo>
                      <a:pt x="0" y="11"/>
                    </a:lnTo>
                    <a:lnTo>
                      <a:pt x="0" y="14"/>
                    </a:lnTo>
                    <a:lnTo>
                      <a:pt x="3" y="17"/>
                    </a:lnTo>
                    <a:lnTo>
                      <a:pt x="3" y="19"/>
                    </a:lnTo>
                    <a:lnTo>
                      <a:pt x="5" y="19"/>
                    </a:lnTo>
                    <a:lnTo>
                      <a:pt x="5" y="23"/>
                    </a:lnTo>
                    <a:lnTo>
                      <a:pt x="8" y="23"/>
                    </a:lnTo>
                    <a:lnTo>
                      <a:pt x="11" y="23"/>
                    </a:lnTo>
                    <a:lnTo>
                      <a:pt x="58" y="23"/>
                    </a:lnTo>
                    <a:lnTo>
                      <a:pt x="61" y="23"/>
                    </a:lnTo>
                    <a:lnTo>
                      <a:pt x="64" y="23"/>
                    </a:lnTo>
                    <a:lnTo>
                      <a:pt x="67" y="23"/>
                    </a:lnTo>
                    <a:lnTo>
                      <a:pt x="67" y="19"/>
                    </a:lnTo>
                    <a:lnTo>
                      <a:pt x="69" y="19"/>
                    </a:lnTo>
                    <a:lnTo>
                      <a:pt x="69" y="17"/>
                    </a:lnTo>
                    <a:lnTo>
                      <a:pt x="72" y="14"/>
                    </a:lnTo>
                    <a:lnTo>
                      <a:pt x="72" y="11"/>
                    </a:lnTo>
                    <a:lnTo>
                      <a:pt x="69" y="8"/>
                    </a:lnTo>
                    <a:lnTo>
                      <a:pt x="69" y="6"/>
                    </a:lnTo>
                    <a:lnTo>
                      <a:pt x="67" y="6"/>
                    </a:lnTo>
                    <a:lnTo>
                      <a:pt x="67" y="2"/>
                    </a:lnTo>
                    <a:lnTo>
                      <a:pt x="64" y="2"/>
                    </a:lnTo>
                    <a:lnTo>
                      <a:pt x="58"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495" name="Line 1370"/>
              <p:cNvSpPr>
                <a:spLocks noChangeShapeType="1"/>
              </p:cNvSpPr>
              <p:nvPr/>
            </p:nvSpPr>
            <p:spPr bwMode="auto">
              <a:xfrm>
                <a:off x="3260" y="158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96" name="Freeform 1371"/>
              <p:cNvSpPr>
                <a:spLocks/>
              </p:cNvSpPr>
              <p:nvPr/>
            </p:nvSpPr>
            <p:spPr bwMode="auto">
              <a:xfrm>
                <a:off x="3260" y="1572"/>
                <a:ext cx="5" cy="11"/>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4"/>
                    </a:moveTo>
                    <a:lnTo>
                      <a:pt x="0" y="37"/>
                    </a:lnTo>
                    <a:lnTo>
                      <a:pt x="0" y="40"/>
                    </a:lnTo>
                    <a:lnTo>
                      <a:pt x="0" y="42"/>
                    </a:lnTo>
                    <a:lnTo>
                      <a:pt x="2" y="42"/>
                    </a:lnTo>
                    <a:lnTo>
                      <a:pt x="2" y="46"/>
                    </a:lnTo>
                    <a:lnTo>
                      <a:pt x="5" y="46"/>
                    </a:lnTo>
                    <a:lnTo>
                      <a:pt x="7" y="46"/>
                    </a:lnTo>
                    <a:lnTo>
                      <a:pt x="10" y="46"/>
                    </a:lnTo>
                    <a:lnTo>
                      <a:pt x="13" y="46"/>
                    </a:lnTo>
                    <a:lnTo>
                      <a:pt x="16" y="46"/>
                    </a:lnTo>
                    <a:lnTo>
                      <a:pt x="16" y="42"/>
                    </a:lnTo>
                    <a:lnTo>
                      <a:pt x="18" y="42"/>
                    </a:lnTo>
                    <a:lnTo>
                      <a:pt x="18" y="40"/>
                    </a:lnTo>
                    <a:lnTo>
                      <a:pt x="21" y="37"/>
                    </a:lnTo>
                    <a:lnTo>
                      <a:pt x="21" y="17"/>
                    </a:lnTo>
                    <a:lnTo>
                      <a:pt x="21" y="12"/>
                    </a:lnTo>
                    <a:lnTo>
                      <a:pt x="18" y="8"/>
                    </a:lnTo>
                    <a:lnTo>
                      <a:pt x="18" y="6"/>
                    </a:lnTo>
                    <a:lnTo>
                      <a:pt x="16" y="6"/>
                    </a:lnTo>
                    <a:lnTo>
                      <a:pt x="16" y="2"/>
                    </a:lnTo>
                    <a:lnTo>
                      <a:pt x="13" y="2"/>
                    </a:lnTo>
                    <a:lnTo>
                      <a:pt x="10" y="2"/>
                    </a:lnTo>
                    <a:lnTo>
                      <a:pt x="10" y="0"/>
                    </a:lnTo>
                    <a:lnTo>
                      <a:pt x="7" y="2"/>
                    </a:lnTo>
                    <a:lnTo>
                      <a:pt x="5" y="2"/>
                    </a:lnTo>
                    <a:lnTo>
                      <a:pt x="2" y="2"/>
                    </a:lnTo>
                    <a:lnTo>
                      <a:pt x="2" y="6"/>
                    </a:lnTo>
                    <a:lnTo>
                      <a:pt x="0" y="6"/>
                    </a:lnTo>
                    <a:lnTo>
                      <a:pt x="0" y="8"/>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497" name="Line 1372"/>
              <p:cNvSpPr>
                <a:spLocks noChangeShapeType="1"/>
              </p:cNvSpPr>
              <p:nvPr/>
            </p:nvSpPr>
            <p:spPr bwMode="auto">
              <a:xfrm>
                <a:off x="3262" y="157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498" name="Freeform 1373"/>
              <p:cNvSpPr>
                <a:spLocks/>
              </p:cNvSpPr>
              <p:nvPr/>
            </p:nvSpPr>
            <p:spPr bwMode="auto">
              <a:xfrm>
                <a:off x="3260" y="1572"/>
                <a:ext cx="13"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2"/>
                    </a:lnTo>
                    <a:lnTo>
                      <a:pt x="5" y="2"/>
                    </a:lnTo>
                    <a:lnTo>
                      <a:pt x="2" y="2"/>
                    </a:lnTo>
                    <a:lnTo>
                      <a:pt x="2" y="6"/>
                    </a:lnTo>
                    <a:lnTo>
                      <a:pt x="0" y="6"/>
                    </a:lnTo>
                    <a:lnTo>
                      <a:pt x="0" y="8"/>
                    </a:lnTo>
                    <a:lnTo>
                      <a:pt x="0" y="12"/>
                    </a:lnTo>
                    <a:lnTo>
                      <a:pt x="0" y="14"/>
                    </a:lnTo>
                    <a:lnTo>
                      <a:pt x="0" y="17"/>
                    </a:lnTo>
                    <a:lnTo>
                      <a:pt x="0" y="20"/>
                    </a:lnTo>
                    <a:lnTo>
                      <a:pt x="2" y="20"/>
                    </a:lnTo>
                    <a:lnTo>
                      <a:pt x="2" y="23"/>
                    </a:lnTo>
                    <a:lnTo>
                      <a:pt x="5" y="23"/>
                    </a:lnTo>
                    <a:lnTo>
                      <a:pt x="7" y="23"/>
                    </a:lnTo>
                    <a:lnTo>
                      <a:pt x="38" y="23"/>
                    </a:lnTo>
                    <a:lnTo>
                      <a:pt x="43" y="23"/>
                    </a:lnTo>
                    <a:lnTo>
                      <a:pt x="46" y="23"/>
                    </a:lnTo>
                    <a:lnTo>
                      <a:pt x="48" y="23"/>
                    </a:lnTo>
                    <a:lnTo>
                      <a:pt x="48" y="20"/>
                    </a:lnTo>
                    <a:lnTo>
                      <a:pt x="50" y="20"/>
                    </a:lnTo>
                    <a:lnTo>
                      <a:pt x="50" y="17"/>
                    </a:lnTo>
                    <a:lnTo>
                      <a:pt x="50" y="14"/>
                    </a:lnTo>
                    <a:lnTo>
                      <a:pt x="53" y="12"/>
                    </a:lnTo>
                    <a:lnTo>
                      <a:pt x="50" y="12"/>
                    </a:lnTo>
                    <a:lnTo>
                      <a:pt x="50" y="8"/>
                    </a:lnTo>
                    <a:lnTo>
                      <a:pt x="50" y="6"/>
                    </a:lnTo>
                    <a:lnTo>
                      <a:pt x="48" y="6"/>
                    </a:lnTo>
                    <a:lnTo>
                      <a:pt x="48" y="2"/>
                    </a:lnTo>
                    <a:lnTo>
                      <a:pt x="46" y="2"/>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499" name="Line 1374"/>
              <p:cNvSpPr>
                <a:spLocks noChangeShapeType="1"/>
              </p:cNvSpPr>
              <p:nvPr/>
            </p:nvSpPr>
            <p:spPr bwMode="auto">
              <a:xfrm>
                <a:off x="3268" y="157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00" name="Freeform 1375"/>
              <p:cNvSpPr>
                <a:spLocks/>
              </p:cNvSpPr>
              <p:nvPr/>
            </p:nvSpPr>
            <p:spPr bwMode="auto">
              <a:xfrm>
                <a:off x="3268" y="1561"/>
                <a:ext cx="4" cy="16"/>
              </a:xfrm>
              <a:custGeom>
                <a:avLst/>
                <a:gdLst>
                  <a:gd name="T0" fmla="*/ 0 w 17"/>
                  <a:gd name="T1" fmla="*/ 0 h 65"/>
                  <a:gd name="T2" fmla="*/ 0 w 17"/>
                  <a:gd name="T3" fmla="*/ 0 h 65"/>
                  <a:gd name="T4" fmla="*/ 0 w 17"/>
                  <a:gd name="T5" fmla="*/ 0 h 65"/>
                  <a:gd name="T6" fmla="*/ 0 w 17"/>
                  <a:gd name="T7" fmla="*/ 0 h 65"/>
                  <a:gd name="T8" fmla="*/ 0 w 17"/>
                  <a:gd name="T9" fmla="*/ 0 h 65"/>
                  <a:gd name="T10" fmla="*/ 0 w 17"/>
                  <a:gd name="T11" fmla="*/ 0 h 65"/>
                  <a:gd name="T12" fmla="*/ 0 w 17"/>
                  <a:gd name="T13" fmla="*/ 0 h 65"/>
                  <a:gd name="T14" fmla="*/ 0 w 17"/>
                  <a:gd name="T15" fmla="*/ 0 h 65"/>
                  <a:gd name="T16" fmla="*/ 0 w 17"/>
                  <a:gd name="T17" fmla="*/ 0 h 65"/>
                  <a:gd name="T18" fmla="*/ 0 w 17"/>
                  <a:gd name="T19" fmla="*/ 0 h 65"/>
                  <a:gd name="T20" fmla="*/ 0 w 17"/>
                  <a:gd name="T21" fmla="*/ 0 h 65"/>
                  <a:gd name="T22" fmla="*/ 0 w 17"/>
                  <a:gd name="T23" fmla="*/ 0 h 65"/>
                  <a:gd name="T24" fmla="*/ 0 w 17"/>
                  <a:gd name="T25" fmla="*/ 0 h 65"/>
                  <a:gd name="T26" fmla="*/ 0 w 17"/>
                  <a:gd name="T27" fmla="*/ 0 h 65"/>
                  <a:gd name="T28" fmla="*/ 0 w 17"/>
                  <a:gd name="T29" fmla="*/ 0 h 65"/>
                  <a:gd name="T30" fmla="*/ 0 w 17"/>
                  <a:gd name="T31" fmla="*/ 0 h 65"/>
                  <a:gd name="T32" fmla="*/ 0 w 17"/>
                  <a:gd name="T33" fmla="*/ 0 h 65"/>
                  <a:gd name="T34" fmla="*/ 0 w 17"/>
                  <a:gd name="T35" fmla="*/ 0 h 65"/>
                  <a:gd name="T36" fmla="*/ 0 w 17"/>
                  <a:gd name="T37" fmla="*/ 0 h 65"/>
                  <a:gd name="T38" fmla="*/ 0 w 17"/>
                  <a:gd name="T39" fmla="*/ 0 h 65"/>
                  <a:gd name="T40" fmla="*/ 0 w 17"/>
                  <a:gd name="T41" fmla="*/ 0 h 65"/>
                  <a:gd name="T42" fmla="*/ 0 w 17"/>
                  <a:gd name="T43" fmla="*/ 0 h 65"/>
                  <a:gd name="T44" fmla="*/ 0 w 17"/>
                  <a:gd name="T45" fmla="*/ 0 h 65"/>
                  <a:gd name="T46" fmla="*/ 0 w 17"/>
                  <a:gd name="T47" fmla="*/ 0 h 65"/>
                  <a:gd name="T48" fmla="*/ 0 w 17"/>
                  <a:gd name="T49" fmla="*/ 0 h 65"/>
                  <a:gd name="T50" fmla="*/ 0 w 17"/>
                  <a:gd name="T51" fmla="*/ 0 h 65"/>
                  <a:gd name="T52" fmla="*/ 0 w 17"/>
                  <a:gd name="T53" fmla="*/ 0 h 65"/>
                  <a:gd name="T54" fmla="*/ 0 w 17"/>
                  <a:gd name="T55" fmla="*/ 0 h 65"/>
                  <a:gd name="T56" fmla="*/ 0 w 17"/>
                  <a:gd name="T57" fmla="*/ 0 h 65"/>
                  <a:gd name="T58" fmla="*/ 0 w 17"/>
                  <a:gd name="T59" fmla="*/ 0 h 65"/>
                  <a:gd name="T60" fmla="*/ 0 w 17"/>
                  <a:gd name="T61" fmla="*/ 0 h 65"/>
                  <a:gd name="T62" fmla="*/ 0 w 17"/>
                  <a:gd name="T63" fmla="*/ 0 h 65"/>
                  <a:gd name="T64" fmla="*/ 0 w 1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65">
                    <a:moveTo>
                      <a:pt x="0" y="54"/>
                    </a:moveTo>
                    <a:lnTo>
                      <a:pt x="0" y="56"/>
                    </a:lnTo>
                    <a:lnTo>
                      <a:pt x="0" y="59"/>
                    </a:lnTo>
                    <a:lnTo>
                      <a:pt x="0" y="62"/>
                    </a:lnTo>
                    <a:lnTo>
                      <a:pt x="3" y="62"/>
                    </a:lnTo>
                    <a:lnTo>
                      <a:pt x="3" y="65"/>
                    </a:lnTo>
                    <a:lnTo>
                      <a:pt x="5" y="65"/>
                    </a:lnTo>
                    <a:lnTo>
                      <a:pt x="8" y="65"/>
                    </a:lnTo>
                    <a:lnTo>
                      <a:pt x="10" y="65"/>
                    </a:lnTo>
                    <a:lnTo>
                      <a:pt x="13" y="65"/>
                    </a:lnTo>
                    <a:lnTo>
                      <a:pt x="15" y="65"/>
                    </a:lnTo>
                    <a:lnTo>
                      <a:pt x="15" y="62"/>
                    </a:lnTo>
                    <a:lnTo>
                      <a:pt x="17" y="62"/>
                    </a:lnTo>
                    <a:lnTo>
                      <a:pt x="17" y="59"/>
                    </a:lnTo>
                    <a:lnTo>
                      <a:pt x="17" y="56"/>
                    </a:lnTo>
                    <a:lnTo>
                      <a:pt x="17" y="14"/>
                    </a:lnTo>
                    <a:lnTo>
                      <a:pt x="17" y="8"/>
                    </a:lnTo>
                    <a:lnTo>
                      <a:pt x="17" y="6"/>
                    </a:lnTo>
                    <a:lnTo>
                      <a:pt x="17" y="2"/>
                    </a:lnTo>
                    <a:lnTo>
                      <a:pt x="15" y="2"/>
                    </a:lnTo>
                    <a:lnTo>
                      <a:pt x="15" y="0"/>
                    </a:lnTo>
                    <a:lnTo>
                      <a:pt x="13" y="0"/>
                    </a:lnTo>
                    <a:lnTo>
                      <a:pt x="10" y="0"/>
                    </a:lnTo>
                    <a:lnTo>
                      <a:pt x="8" y="0"/>
                    </a:lnTo>
                    <a:lnTo>
                      <a:pt x="5" y="0"/>
                    </a:lnTo>
                    <a:lnTo>
                      <a:pt x="3" y="0"/>
                    </a:lnTo>
                    <a:lnTo>
                      <a:pt x="3" y="2"/>
                    </a:lnTo>
                    <a:lnTo>
                      <a:pt x="0" y="2"/>
                    </a:lnTo>
                    <a:lnTo>
                      <a:pt x="0" y="6"/>
                    </a:lnTo>
                    <a:lnTo>
                      <a:pt x="0" y="11"/>
                    </a:lnTo>
                    <a:lnTo>
                      <a:pt x="0" y="54"/>
                    </a:lnTo>
                    <a:close/>
                  </a:path>
                </a:pathLst>
              </a:custGeom>
              <a:solidFill>
                <a:srgbClr val="000000"/>
              </a:solidFill>
              <a:ln w="6350">
                <a:solidFill>
                  <a:srgbClr val="000000"/>
                </a:solidFill>
                <a:prstDash val="solid"/>
                <a:round/>
                <a:headEnd/>
                <a:tailEnd/>
              </a:ln>
            </p:spPr>
            <p:txBody>
              <a:bodyPr/>
              <a:lstStyle/>
              <a:p>
                <a:endParaRPr lang="de-DE"/>
              </a:p>
            </p:txBody>
          </p:sp>
          <p:sp>
            <p:nvSpPr>
              <p:cNvPr id="43501" name="Line 1376"/>
              <p:cNvSpPr>
                <a:spLocks noChangeShapeType="1"/>
              </p:cNvSpPr>
              <p:nvPr/>
            </p:nvSpPr>
            <p:spPr bwMode="auto">
              <a:xfrm>
                <a:off x="3271" y="15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02" name="Freeform 1377"/>
              <p:cNvSpPr>
                <a:spLocks/>
              </p:cNvSpPr>
              <p:nvPr/>
            </p:nvSpPr>
            <p:spPr bwMode="auto">
              <a:xfrm>
                <a:off x="3268" y="1561"/>
                <a:ext cx="13" cy="5"/>
              </a:xfrm>
              <a:custGeom>
                <a:avLst/>
                <a:gdLst>
                  <a:gd name="T0" fmla="*/ 0 w 51"/>
                  <a:gd name="T1" fmla="*/ 0 h 22"/>
                  <a:gd name="T2" fmla="*/ 0 w 51"/>
                  <a:gd name="T3" fmla="*/ 0 h 22"/>
                  <a:gd name="T4" fmla="*/ 0 w 51"/>
                  <a:gd name="T5" fmla="*/ 0 h 22"/>
                  <a:gd name="T6" fmla="*/ 0 w 51"/>
                  <a:gd name="T7" fmla="*/ 0 h 22"/>
                  <a:gd name="T8" fmla="*/ 0 w 51"/>
                  <a:gd name="T9" fmla="*/ 0 h 22"/>
                  <a:gd name="T10" fmla="*/ 0 w 51"/>
                  <a:gd name="T11" fmla="*/ 0 h 22"/>
                  <a:gd name="T12" fmla="*/ 0 w 51"/>
                  <a:gd name="T13" fmla="*/ 0 h 22"/>
                  <a:gd name="T14" fmla="*/ 0 w 51"/>
                  <a:gd name="T15" fmla="*/ 0 h 22"/>
                  <a:gd name="T16" fmla="*/ 0 w 51"/>
                  <a:gd name="T17" fmla="*/ 0 h 22"/>
                  <a:gd name="T18" fmla="*/ 0 w 51"/>
                  <a:gd name="T19" fmla="*/ 0 h 22"/>
                  <a:gd name="T20" fmla="*/ 0 w 51"/>
                  <a:gd name="T21" fmla="*/ 0 h 22"/>
                  <a:gd name="T22" fmla="*/ 0 w 51"/>
                  <a:gd name="T23" fmla="*/ 0 h 22"/>
                  <a:gd name="T24" fmla="*/ 0 w 51"/>
                  <a:gd name="T25" fmla="*/ 0 h 22"/>
                  <a:gd name="T26" fmla="*/ 0 w 51"/>
                  <a:gd name="T27" fmla="*/ 0 h 22"/>
                  <a:gd name="T28" fmla="*/ 0 w 51"/>
                  <a:gd name="T29" fmla="*/ 0 h 22"/>
                  <a:gd name="T30" fmla="*/ 0 w 51"/>
                  <a:gd name="T31" fmla="*/ 0 h 22"/>
                  <a:gd name="T32" fmla="*/ 0 w 51"/>
                  <a:gd name="T33" fmla="*/ 0 h 22"/>
                  <a:gd name="T34" fmla="*/ 0 w 51"/>
                  <a:gd name="T35" fmla="*/ 0 h 22"/>
                  <a:gd name="T36" fmla="*/ 0 w 51"/>
                  <a:gd name="T37" fmla="*/ 0 h 22"/>
                  <a:gd name="T38" fmla="*/ 0 w 51"/>
                  <a:gd name="T39" fmla="*/ 0 h 22"/>
                  <a:gd name="T40" fmla="*/ 0 w 51"/>
                  <a:gd name="T41" fmla="*/ 0 h 22"/>
                  <a:gd name="T42" fmla="*/ 0 w 51"/>
                  <a:gd name="T43" fmla="*/ 0 h 22"/>
                  <a:gd name="T44" fmla="*/ 0 w 51"/>
                  <a:gd name="T45" fmla="*/ 0 h 22"/>
                  <a:gd name="T46" fmla="*/ 0 w 51"/>
                  <a:gd name="T47" fmla="*/ 0 h 22"/>
                  <a:gd name="T48" fmla="*/ 0 w 51"/>
                  <a:gd name="T49" fmla="*/ 0 h 22"/>
                  <a:gd name="T50" fmla="*/ 0 w 51"/>
                  <a:gd name="T51" fmla="*/ 0 h 22"/>
                  <a:gd name="T52" fmla="*/ 0 w 51"/>
                  <a:gd name="T53" fmla="*/ 0 h 22"/>
                  <a:gd name="T54" fmla="*/ 0 w 51"/>
                  <a:gd name="T55" fmla="*/ 0 h 22"/>
                  <a:gd name="T56" fmla="*/ 0 w 51"/>
                  <a:gd name="T57" fmla="*/ 0 h 22"/>
                  <a:gd name="T58" fmla="*/ 0 w 51"/>
                  <a:gd name="T59" fmla="*/ 0 h 22"/>
                  <a:gd name="T60" fmla="*/ 0 w 51"/>
                  <a:gd name="T61" fmla="*/ 0 h 22"/>
                  <a:gd name="T62" fmla="*/ 0 w 51"/>
                  <a:gd name="T63" fmla="*/ 0 h 22"/>
                  <a:gd name="T64" fmla="*/ 0 w 51"/>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22">
                    <a:moveTo>
                      <a:pt x="10" y="0"/>
                    </a:moveTo>
                    <a:lnTo>
                      <a:pt x="8" y="0"/>
                    </a:lnTo>
                    <a:lnTo>
                      <a:pt x="5" y="0"/>
                    </a:lnTo>
                    <a:lnTo>
                      <a:pt x="3" y="0"/>
                    </a:lnTo>
                    <a:lnTo>
                      <a:pt x="3" y="2"/>
                    </a:lnTo>
                    <a:lnTo>
                      <a:pt x="0" y="2"/>
                    </a:lnTo>
                    <a:lnTo>
                      <a:pt x="0" y="6"/>
                    </a:lnTo>
                    <a:lnTo>
                      <a:pt x="0" y="8"/>
                    </a:lnTo>
                    <a:lnTo>
                      <a:pt x="0" y="11"/>
                    </a:lnTo>
                    <a:lnTo>
                      <a:pt x="0" y="14"/>
                    </a:lnTo>
                    <a:lnTo>
                      <a:pt x="0" y="16"/>
                    </a:lnTo>
                    <a:lnTo>
                      <a:pt x="3" y="16"/>
                    </a:lnTo>
                    <a:lnTo>
                      <a:pt x="3" y="19"/>
                    </a:lnTo>
                    <a:lnTo>
                      <a:pt x="5" y="19"/>
                    </a:lnTo>
                    <a:lnTo>
                      <a:pt x="8" y="22"/>
                    </a:lnTo>
                    <a:lnTo>
                      <a:pt x="38" y="22"/>
                    </a:lnTo>
                    <a:lnTo>
                      <a:pt x="43" y="22"/>
                    </a:lnTo>
                    <a:lnTo>
                      <a:pt x="46" y="19"/>
                    </a:lnTo>
                    <a:lnTo>
                      <a:pt x="48" y="19"/>
                    </a:lnTo>
                    <a:lnTo>
                      <a:pt x="48" y="16"/>
                    </a:lnTo>
                    <a:lnTo>
                      <a:pt x="51" y="16"/>
                    </a:lnTo>
                    <a:lnTo>
                      <a:pt x="51" y="14"/>
                    </a:lnTo>
                    <a:lnTo>
                      <a:pt x="51" y="11"/>
                    </a:lnTo>
                    <a:lnTo>
                      <a:pt x="51" y="8"/>
                    </a:lnTo>
                    <a:lnTo>
                      <a:pt x="51" y="6"/>
                    </a:lnTo>
                    <a:lnTo>
                      <a:pt x="51" y="2"/>
                    </a:lnTo>
                    <a:lnTo>
                      <a:pt x="48" y="2"/>
                    </a:lnTo>
                    <a:lnTo>
                      <a:pt x="48" y="0"/>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503" name="Line 1378"/>
              <p:cNvSpPr>
                <a:spLocks noChangeShapeType="1"/>
              </p:cNvSpPr>
              <p:nvPr/>
            </p:nvSpPr>
            <p:spPr bwMode="auto">
              <a:xfrm>
                <a:off x="3276" y="156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04" name="Freeform 1379"/>
              <p:cNvSpPr>
                <a:spLocks/>
              </p:cNvSpPr>
              <p:nvPr/>
            </p:nvSpPr>
            <p:spPr bwMode="auto">
              <a:xfrm>
                <a:off x="3276" y="1555"/>
                <a:ext cx="5" cy="11"/>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4"/>
                    </a:moveTo>
                    <a:lnTo>
                      <a:pt x="0" y="34"/>
                    </a:lnTo>
                    <a:lnTo>
                      <a:pt x="2" y="37"/>
                    </a:lnTo>
                    <a:lnTo>
                      <a:pt x="2" y="39"/>
                    </a:lnTo>
                    <a:lnTo>
                      <a:pt x="6" y="39"/>
                    </a:lnTo>
                    <a:lnTo>
                      <a:pt x="6" y="42"/>
                    </a:lnTo>
                    <a:lnTo>
                      <a:pt x="8" y="42"/>
                    </a:lnTo>
                    <a:lnTo>
                      <a:pt x="11" y="45"/>
                    </a:lnTo>
                    <a:lnTo>
                      <a:pt x="13" y="45"/>
                    </a:lnTo>
                    <a:lnTo>
                      <a:pt x="16" y="42"/>
                    </a:lnTo>
                    <a:lnTo>
                      <a:pt x="18" y="42"/>
                    </a:lnTo>
                    <a:lnTo>
                      <a:pt x="18" y="39"/>
                    </a:lnTo>
                    <a:lnTo>
                      <a:pt x="21" y="39"/>
                    </a:lnTo>
                    <a:lnTo>
                      <a:pt x="21" y="37"/>
                    </a:lnTo>
                    <a:lnTo>
                      <a:pt x="21" y="34"/>
                    </a:lnTo>
                    <a:lnTo>
                      <a:pt x="21" y="14"/>
                    </a:lnTo>
                    <a:lnTo>
                      <a:pt x="21" y="8"/>
                    </a:lnTo>
                    <a:lnTo>
                      <a:pt x="21" y="6"/>
                    </a:lnTo>
                    <a:lnTo>
                      <a:pt x="18" y="2"/>
                    </a:lnTo>
                    <a:lnTo>
                      <a:pt x="18" y="0"/>
                    </a:lnTo>
                    <a:lnTo>
                      <a:pt x="16" y="0"/>
                    </a:lnTo>
                    <a:lnTo>
                      <a:pt x="13" y="0"/>
                    </a:lnTo>
                    <a:lnTo>
                      <a:pt x="11" y="0"/>
                    </a:lnTo>
                    <a:lnTo>
                      <a:pt x="8" y="0"/>
                    </a:lnTo>
                    <a:lnTo>
                      <a:pt x="6" y="0"/>
                    </a:lnTo>
                    <a:lnTo>
                      <a:pt x="6" y="2"/>
                    </a:lnTo>
                    <a:lnTo>
                      <a:pt x="2" y="6"/>
                    </a:lnTo>
                    <a:lnTo>
                      <a:pt x="0" y="14"/>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505" name="Line 1380"/>
              <p:cNvSpPr>
                <a:spLocks noChangeShapeType="1"/>
              </p:cNvSpPr>
              <p:nvPr/>
            </p:nvSpPr>
            <p:spPr bwMode="auto">
              <a:xfrm>
                <a:off x="3278" y="155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506" name="Freeform 1381"/>
              <p:cNvSpPr>
                <a:spLocks/>
              </p:cNvSpPr>
              <p:nvPr/>
            </p:nvSpPr>
            <p:spPr bwMode="auto">
              <a:xfrm>
                <a:off x="3276" y="1555"/>
                <a:ext cx="17" cy="6"/>
              </a:xfrm>
              <a:custGeom>
                <a:avLst/>
                <a:gdLst>
                  <a:gd name="T0" fmla="*/ 0 w 71"/>
                  <a:gd name="T1" fmla="*/ 0 h 23"/>
                  <a:gd name="T2" fmla="*/ 0 w 71"/>
                  <a:gd name="T3" fmla="*/ 0 h 23"/>
                  <a:gd name="T4" fmla="*/ 0 w 71"/>
                  <a:gd name="T5" fmla="*/ 0 h 23"/>
                  <a:gd name="T6" fmla="*/ 0 w 71"/>
                  <a:gd name="T7" fmla="*/ 0 h 23"/>
                  <a:gd name="T8" fmla="*/ 0 w 71"/>
                  <a:gd name="T9" fmla="*/ 0 h 23"/>
                  <a:gd name="T10" fmla="*/ 0 w 71"/>
                  <a:gd name="T11" fmla="*/ 0 h 23"/>
                  <a:gd name="T12" fmla="*/ 0 w 71"/>
                  <a:gd name="T13" fmla="*/ 0 h 23"/>
                  <a:gd name="T14" fmla="*/ 0 w 71"/>
                  <a:gd name="T15" fmla="*/ 0 h 23"/>
                  <a:gd name="T16" fmla="*/ 0 w 71"/>
                  <a:gd name="T17" fmla="*/ 0 h 23"/>
                  <a:gd name="T18" fmla="*/ 0 w 71"/>
                  <a:gd name="T19" fmla="*/ 0 h 23"/>
                  <a:gd name="T20" fmla="*/ 0 w 71"/>
                  <a:gd name="T21" fmla="*/ 0 h 23"/>
                  <a:gd name="T22" fmla="*/ 0 w 71"/>
                  <a:gd name="T23" fmla="*/ 0 h 23"/>
                  <a:gd name="T24" fmla="*/ 0 w 71"/>
                  <a:gd name="T25" fmla="*/ 0 h 23"/>
                  <a:gd name="T26" fmla="*/ 0 w 71"/>
                  <a:gd name="T27" fmla="*/ 0 h 23"/>
                  <a:gd name="T28" fmla="*/ 0 w 71"/>
                  <a:gd name="T29" fmla="*/ 0 h 23"/>
                  <a:gd name="T30" fmla="*/ 0 w 71"/>
                  <a:gd name="T31" fmla="*/ 0 h 23"/>
                  <a:gd name="T32" fmla="*/ 0 w 71"/>
                  <a:gd name="T33" fmla="*/ 0 h 23"/>
                  <a:gd name="T34" fmla="*/ 0 w 71"/>
                  <a:gd name="T35" fmla="*/ 0 h 23"/>
                  <a:gd name="T36" fmla="*/ 0 w 71"/>
                  <a:gd name="T37" fmla="*/ 0 h 23"/>
                  <a:gd name="T38" fmla="*/ 0 w 71"/>
                  <a:gd name="T39" fmla="*/ 0 h 23"/>
                  <a:gd name="T40" fmla="*/ 0 w 71"/>
                  <a:gd name="T41" fmla="*/ 0 h 23"/>
                  <a:gd name="T42" fmla="*/ 0 w 71"/>
                  <a:gd name="T43" fmla="*/ 0 h 23"/>
                  <a:gd name="T44" fmla="*/ 0 w 71"/>
                  <a:gd name="T45" fmla="*/ 0 h 23"/>
                  <a:gd name="T46" fmla="*/ 0 w 71"/>
                  <a:gd name="T47" fmla="*/ 0 h 23"/>
                  <a:gd name="T48" fmla="*/ 0 w 71"/>
                  <a:gd name="T49" fmla="*/ 0 h 23"/>
                  <a:gd name="T50" fmla="*/ 0 w 71"/>
                  <a:gd name="T51" fmla="*/ 0 h 23"/>
                  <a:gd name="T52" fmla="*/ 0 w 71"/>
                  <a:gd name="T53" fmla="*/ 0 h 23"/>
                  <a:gd name="T54" fmla="*/ 0 w 71"/>
                  <a:gd name="T55" fmla="*/ 0 h 23"/>
                  <a:gd name="T56" fmla="*/ 0 w 71"/>
                  <a:gd name="T57" fmla="*/ 0 h 23"/>
                  <a:gd name="T58" fmla="*/ 0 w 71"/>
                  <a:gd name="T59" fmla="*/ 0 h 23"/>
                  <a:gd name="T60" fmla="*/ 0 w 71"/>
                  <a:gd name="T61" fmla="*/ 0 h 23"/>
                  <a:gd name="T62" fmla="*/ 0 w 71"/>
                  <a:gd name="T63" fmla="*/ 0 h 23"/>
                  <a:gd name="T64" fmla="*/ 0 w 7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23">
                    <a:moveTo>
                      <a:pt x="11" y="0"/>
                    </a:moveTo>
                    <a:lnTo>
                      <a:pt x="11" y="0"/>
                    </a:lnTo>
                    <a:lnTo>
                      <a:pt x="8" y="0"/>
                    </a:lnTo>
                    <a:lnTo>
                      <a:pt x="6" y="0"/>
                    </a:lnTo>
                    <a:lnTo>
                      <a:pt x="6" y="2"/>
                    </a:lnTo>
                    <a:lnTo>
                      <a:pt x="2" y="6"/>
                    </a:lnTo>
                    <a:lnTo>
                      <a:pt x="0" y="8"/>
                    </a:lnTo>
                    <a:lnTo>
                      <a:pt x="0" y="12"/>
                    </a:lnTo>
                    <a:lnTo>
                      <a:pt x="0" y="14"/>
                    </a:lnTo>
                    <a:lnTo>
                      <a:pt x="2" y="14"/>
                    </a:lnTo>
                    <a:lnTo>
                      <a:pt x="2" y="17"/>
                    </a:lnTo>
                    <a:lnTo>
                      <a:pt x="6" y="19"/>
                    </a:lnTo>
                    <a:lnTo>
                      <a:pt x="8" y="19"/>
                    </a:lnTo>
                    <a:lnTo>
                      <a:pt x="11" y="23"/>
                    </a:lnTo>
                    <a:lnTo>
                      <a:pt x="59" y="23"/>
                    </a:lnTo>
                    <a:lnTo>
                      <a:pt x="64" y="23"/>
                    </a:lnTo>
                    <a:lnTo>
                      <a:pt x="64" y="19"/>
                    </a:lnTo>
                    <a:lnTo>
                      <a:pt x="66" y="19"/>
                    </a:lnTo>
                    <a:lnTo>
                      <a:pt x="69" y="19"/>
                    </a:lnTo>
                    <a:lnTo>
                      <a:pt x="69" y="17"/>
                    </a:lnTo>
                    <a:lnTo>
                      <a:pt x="69" y="14"/>
                    </a:lnTo>
                    <a:lnTo>
                      <a:pt x="71" y="14"/>
                    </a:lnTo>
                    <a:lnTo>
                      <a:pt x="71" y="12"/>
                    </a:lnTo>
                    <a:lnTo>
                      <a:pt x="71" y="8"/>
                    </a:lnTo>
                    <a:lnTo>
                      <a:pt x="69" y="6"/>
                    </a:lnTo>
                    <a:lnTo>
                      <a:pt x="69" y="2"/>
                    </a:lnTo>
                    <a:lnTo>
                      <a:pt x="66" y="0"/>
                    </a:lnTo>
                    <a:lnTo>
                      <a:pt x="64" y="0"/>
                    </a:lnTo>
                    <a:lnTo>
                      <a:pt x="59" y="0"/>
                    </a:lnTo>
                    <a:lnTo>
                      <a:pt x="11" y="0"/>
                    </a:lnTo>
                    <a:close/>
                  </a:path>
                </a:pathLst>
              </a:custGeom>
              <a:solidFill>
                <a:srgbClr val="000000"/>
              </a:solidFill>
              <a:ln w="6350">
                <a:solidFill>
                  <a:srgbClr val="000000"/>
                </a:solidFill>
                <a:prstDash val="solid"/>
                <a:round/>
                <a:headEnd/>
                <a:tailEnd/>
              </a:ln>
            </p:spPr>
            <p:txBody>
              <a:bodyPr/>
              <a:lstStyle/>
              <a:p>
                <a:endParaRPr lang="de-DE"/>
              </a:p>
            </p:txBody>
          </p:sp>
        </p:grpSp>
        <p:sp>
          <p:nvSpPr>
            <p:cNvPr id="43187" name="Line 1382"/>
            <p:cNvSpPr>
              <a:spLocks noChangeShapeType="1"/>
            </p:cNvSpPr>
            <p:nvPr/>
          </p:nvSpPr>
          <p:spPr bwMode="auto">
            <a:xfrm>
              <a:off x="3031" y="1649"/>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88" name="Freeform 1383"/>
            <p:cNvSpPr>
              <a:spLocks/>
            </p:cNvSpPr>
            <p:nvPr/>
          </p:nvSpPr>
          <p:spPr bwMode="auto">
            <a:xfrm>
              <a:off x="3031" y="1643"/>
              <a:ext cx="6"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0" y="28"/>
                  </a:lnTo>
                  <a:lnTo>
                    <a:pt x="2" y="30"/>
                  </a:lnTo>
                  <a:lnTo>
                    <a:pt x="4" y="30"/>
                  </a:lnTo>
                  <a:lnTo>
                    <a:pt x="8" y="34"/>
                  </a:lnTo>
                  <a:lnTo>
                    <a:pt x="10" y="34"/>
                  </a:lnTo>
                  <a:lnTo>
                    <a:pt x="13" y="34"/>
                  </a:lnTo>
                  <a:lnTo>
                    <a:pt x="13" y="30"/>
                  </a:lnTo>
                  <a:lnTo>
                    <a:pt x="15" y="30"/>
                  </a:lnTo>
                  <a:lnTo>
                    <a:pt x="18" y="30"/>
                  </a:lnTo>
                  <a:lnTo>
                    <a:pt x="18" y="28"/>
                  </a:lnTo>
                  <a:lnTo>
                    <a:pt x="18" y="25"/>
                  </a:lnTo>
                  <a:lnTo>
                    <a:pt x="20" y="25"/>
                  </a:lnTo>
                  <a:lnTo>
                    <a:pt x="20" y="17"/>
                  </a:lnTo>
                  <a:lnTo>
                    <a:pt x="20" y="8"/>
                  </a:lnTo>
                  <a:lnTo>
                    <a:pt x="18" y="5"/>
                  </a:lnTo>
                  <a:lnTo>
                    <a:pt x="18" y="2"/>
                  </a:lnTo>
                  <a:lnTo>
                    <a:pt x="15" y="0"/>
                  </a:lnTo>
                  <a:lnTo>
                    <a:pt x="13" y="0"/>
                  </a:lnTo>
                  <a:lnTo>
                    <a:pt x="10" y="0"/>
                  </a:lnTo>
                  <a:lnTo>
                    <a:pt x="8" y="0"/>
                  </a:lnTo>
                  <a:lnTo>
                    <a:pt x="4" y="0"/>
                  </a:lnTo>
                  <a:lnTo>
                    <a:pt x="2" y="0"/>
                  </a:lnTo>
                  <a:lnTo>
                    <a:pt x="2" y="2"/>
                  </a:lnTo>
                  <a:lnTo>
                    <a:pt x="0" y="5"/>
                  </a:lnTo>
                  <a:lnTo>
                    <a:pt x="0" y="13"/>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189" name="Line 1384"/>
            <p:cNvSpPr>
              <a:spLocks noChangeShapeType="1"/>
            </p:cNvSpPr>
            <p:nvPr/>
          </p:nvSpPr>
          <p:spPr bwMode="auto">
            <a:xfrm>
              <a:off x="3035" y="164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90" name="Freeform 1385"/>
            <p:cNvSpPr>
              <a:spLocks/>
            </p:cNvSpPr>
            <p:nvPr/>
          </p:nvSpPr>
          <p:spPr bwMode="auto">
            <a:xfrm>
              <a:off x="3031" y="1643"/>
              <a:ext cx="10"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4" y="0"/>
                  </a:lnTo>
                  <a:lnTo>
                    <a:pt x="2" y="0"/>
                  </a:lnTo>
                  <a:lnTo>
                    <a:pt x="2" y="2"/>
                  </a:lnTo>
                  <a:lnTo>
                    <a:pt x="0" y="5"/>
                  </a:lnTo>
                  <a:lnTo>
                    <a:pt x="0" y="8"/>
                  </a:lnTo>
                  <a:lnTo>
                    <a:pt x="0" y="11"/>
                  </a:lnTo>
                  <a:lnTo>
                    <a:pt x="0" y="13"/>
                  </a:lnTo>
                  <a:lnTo>
                    <a:pt x="0" y="17"/>
                  </a:lnTo>
                  <a:lnTo>
                    <a:pt x="2" y="19"/>
                  </a:lnTo>
                  <a:lnTo>
                    <a:pt x="4" y="19"/>
                  </a:lnTo>
                  <a:lnTo>
                    <a:pt x="8" y="23"/>
                  </a:lnTo>
                  <a:lnTo>
                    <a:pt x="23" y="23"/>
                  </a:lnTo>
                  <a:lnTo>
                    <a:pt x="28" y="23"/>
                  </a:lnTo>
                  <a:lnTo>
                    <a:pt x="30" y="19"/>
                  </a:lnTo>
                  <a:lnTo>
                    <a:pt x="33" y="19"/>
                  </a:lnTo>
                  <a:lnTo>
                    <a:pt x="33" y="17"/>
                  </a:lnTo>
                  <a:lnTo>
                    <a:pt x="35" y="13"/>
                  </a:lnTo>
                  <a:lnTo>
                    <a:pt x="35" y="11"/>
                  </a:lnTo>
                  <a:lnTo>
                    <a:pt x="35" y="8"/>
                  </a:lnTo>
                  <a:lnTo>
                    <a:pt x="35" y="5"/>
                  </a:lnTo>
                  <a:lnTo>
                    <a:pt x="33" y="5"/>
                  </a:lnTo>
                  <a:lnTo>
                    <a:pt x="33"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91" name="Line 1386"/>
            <p:cNvSpPr>
              <a:spLocks noChangeShapeType="1"/>
            </p:cNvSpPr>
            <p:nvPr/>
          </p:nvSpPr>
          <p:spPr bwMode="auto">
            <a:xfrm>
              <a:off x="3036" y="164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92" name="Freeform 1387"/>
            <p:cNvSpPr>
              <a:spLocks/>
            </p:cNvSpPr>
            <p:nvPr/>
          </p:nvSpPr>
          <p:spPr bwMode="auto">
            <a:xfrm>
              <a:off x="3036" y="1641"/>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5"/>
                  </a:lnTo>
                  <a:lnTo>
                    <a:pt x="3" y="29"/>
                  </a:lnTo>
                  <a:lnTo>
                    <a:pt x="3" y="31"/>
                  </a:lnTo>
                  <a:lnTo>
                    <a:pt x="5" y="31"/>
                  </a:lnTo>
                  <a:lnTo>
                    <a:pt x="8" y="31"/>
                  </a:lnTo>
                  <a:lnTo>
                    <a:pt x="8" y="35"/>
                  </a:lnTo>
                  <a:lnTo>
                    <a:pt x="10" y="35"/>
                  </a:lnTo>
                  <a:lnTo>
                    <a:pt x="13" y="35"/>
                  </a:lnTo>
                  <a:lnTo>
                    <a:pt x="15" y="31"/>
                  </a:lnTo>
                  <a:lnTo>
                    <a:pt x="18" y="31"/>
                  </a:lnTo>
                  <a:lnTo>
                    <a:pt x="18" y="29"/>
                  </a:lnTo>
                  <a:lnTo>
                    <a:pt x="20" y="25"/>
                  </a:lnTo>
                  <a:lnTo>
                    <a:pt x="20" y="17"/>
                  </a:lnTo>
                  <a:lnTo>
                    <a:pt x="20" y="8"/>
                  </a:lnTo>
                  <a:lnTo>
                    <a:pt x="20" y="6"/>
                  </a:lnTo>
                  <a:lnTo>
                    <a:pt x="18" y="6"/>
                  </a:lnTo>
                  <a:lnTo>
                    <a:pt x="18" y="3"/>
                  </a:lnTo>
                  <a:lnTo>
                    <a:pt x="15" y="3"/>
                  </a:lnTo>
                  <a:lnTo>
                    <a:pt x="15" y="0"/>
                  </a:lnTo>
                  <a:lnTo>
                    <a:pt x="13" y="0"/>
                  </a:lnTo>
                  <a:lnTo>
                    <a:pt x="10" y="0"/>
                  </a:lnTo>
                  <a:lnTo>
                    <a:pt x="8" y="0"/>
                  </a:lnTo>
                  <a:lnTo>
                    <a:pt x="5" y="3"/>
                  </a:lnTo>
                  <a:lnTo>
                    <a:pt x="3" y="3"/>
                  </a:lnTo>
                  <a:lnTo>
                    <a:pt x="3" y="6"/>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193" name="Line 1388"/>
            <p:cNvSpPr>
              <a:spLocks noChangeShapeType="1"/>
            </p:cNvSpPr>
            <p:nvPr/>
          </p:nvSpPr>
          <p:spPr bwMode="auto">
            <a:xfrm>
              <a:off x="3038" y="164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94" name="Freeform 1389"/>
            <p:cNvSpPr>
              <a:spLocks/>
            </p:cNvSpPr>
            <p:nvPr/>
          </p:nvSpPr>
          <p:spPr bwMode="auto">
            <a:xfrm>
              <a:off x="3036" y="1641"/>
              <a:ext cx="32" cy="5"/>
            </a:xfrm>
            <a:custGeom>
              <a:avLst/>
              <a:gdLst>
                <a:gd name="T0" fmla="*/ 0 w 119"/>
                <a:gd name="T1" fmla="*/ 0 h 23"/>
                <a:gd name="T2" fmla="*/ 0 w 119"/>
                <a:gd name="T3" fmla="*/ 0 h 23"/>
                <a:gd name="T4" fmla="*/ 0 w 119"/>
                <a:gd name="T5" fmla="*/ 0 h 23"/>
                <a:gd name="T6" fmla="*/ 0 w 119"/>
                <a:gd name="T7" fmla="*/ 0 h 23"/>
                <a:gd name="T8" fmla="*/ 0 w 119"/>
                <a:gd name="T9" fmla="*/ 0 h 23"/>
                <a:gd name="T10" fmla="*/ 0 w 119"/>
                <a:gd name="T11" fmla="*/ 0 h 23"/>
                <a:gd name="T12" fmla="*/ 0 w 119"/>
                <a:gd name="T13" fmla="*/ 0 h 23"/>
                <a:gd name="T14" fmla="*/ 0 w 119"/>
                <a:gd name="T15" fmla="*/ 0 h 23"/>
                <a:gd name="T16" fmla="*/ 0 w 119"/>
                <a:gd name="T17" fmla="*/ 0 h 23"/>
                <a:gd name="T18" fmla="*/ 0 w 119"/>
                <a:gd name="T19" fmla="*/ 0 h 23"/>
                <a:gd name="T20" fmla="*/ 0 w 119"/>
                <a:gd name="T21" fmla="*/ 0 h 23"/>
                <a:gd name="T22" fmla="*/ 0 w 119"/>
                <a:gd name="T23" fmla="*/ 0 h 23"/>
                <a:gd name="T24" fmla="*/ 0 w 119"/>
                <a:gd name="T25" fmla="*/ 0 h 23"/>
                <a:gd name="T26" fmla="*/ 0 w 119"/>
                <a:gd name="T27" fmla="*/ 0 h 23"/>
                <a:gd name="T28" fmla="*/ 0 w 119"/>
                <a:gd name="T29" fmla="*/ 0 h 23"/>
                <a:gd name="T30" fmla="*/ 0 w 119"/>
                <a:gd name="T31" fmla="*/ 0 h 23"/>
                <a:gd name="T32" fmla="*/ 0 w 119"/>
                <a:gd name="T33" fmla="*/ 0 h 23"/>
                <a:gd name="T34" fmla="*/ 0 w 119"/>
                <a:gd name="T35" fmla="*/ 0 h 23"/>
                <a:gd name="T36" fmla="*/ 0 w 119"/>
                <a:gd name="T37" fmla="*/ 0 h 23"/>
                <a:gd name="T38" fmla="*/ 0 w 119"/>
                <a:gd name="T39" fmla="*/ 0 h 23"/>
                <a:gd name="T40" fmla="*/ 0 w 119"/>
                <a:gd name="T41" fmla="*/ 0 h 23"/>
                <a:gd name="T42" fmla="*/ 0 w 119"/>
                <a:gd name="T43" fmla="*/ 0 h 23"/>
                <a:gd name="T44" fmla="*/ 0 w 119"/>
                <a:gd name="T45" fmla="*/ 0 h 23"/>
                <a:gd name="T46" fmla="*/ 0 w 119"/>
                <a:gd name="T47" fmla="*/ 0 h 23"/>
                <a:gd name="T48" fmla="*/ 0 w 119"/>
                <a:gd name="T49" fmla="*/ 0 h 23"/>
                <a:gd name="T50" fmla="*/ 0 w 119"/>
                <a:gd name="T51" fmla="*/ 0 h 23"/>
                <a:gd name="T52" fmla="*/ 0 w 119"/>
                <a:gd name="T53" fmla="*/ 0 h 23"/>
                <a:gd name="T54" fmla="*/ 0 w 119"/>
                <a:gd name="T55" fmla="*/ 0 h 23"/>
                <a:gd name="T56" fmla="*/ 0 w 119"/>
                <a:gd name="T57" fmla="*/ 0 h 23"/>
                <a:gd name="T58" fmla="*/ 0 w 119"/>
                <a:gd name="T59" fmla="*/ 0 h 23"/>
                <a:gd name="T60" fmla="*/ 0 w 119"/>
                <a:gd name="T61" fmla="*/ 0 h 23"/>
                <a:gd name="T62" fmla="*/ 0 w 119"/>
                <a:gd name="T63" fmla="*/ 0 h 23"/>
                <a:gd name="T64" fmla="*/ 0 w 11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23">
                  <a:moveTo>
                    <a:pt x="10" y="0"/>
                  </a:moveTo>
                  <a:lnTo>
                    <a:pt x="8" y="0"/>
                  </a:lnTo>
                  <a:lnTo>
                    <a:pt x="5" y="3"/>
                  </a:lnTo>
                  <a:lnTo>
                    <a:pt x="3" y="3"/>
                  </a:lnTo>
                  <a:lnTo>
                    <a:pt x="3" y="6"/>
                  </a:lnTo>
                  <a:lnTo>
                    <a:pt x="0" y="6"/>
                  </a:lnTo>
                  <a:lnTo>
                    <a:pt x="0" y="8"/>
                  </a:lnTo>
                  <a:lnTo>
                    <a:pt x="0" y="12"/>
                  </a:lnTo>
                  <a:lnTo>
                    <a:pt x="0" y="14"/>
                  </a:lnTo>
                  <a:lnTo>
                    <a:pt x="3" y="17"/>
                  </a:lnTo>
                  <a:lnTo>
                    <a:pt x="3" y="20"/>
                  </a:lnTo>
                  <a:lnTo>
                    <a:pt x="5" y="20"/>
                  </a:lnTo>
                  <a:lnTo>
                    <a:pt x="8" y="23"/>
                  </a:lnTo>
                  <a:lnTo>
                    <a:pt x="104" y="23"/>
                  </a:lnTo>
                  <a:lnTo>
                    <a:pt x="112" y="23"/>
                  </a:lnTo>
                  <a:lnTo>
                    <a:pt x="114" y="20"/>
                  </a:lnTo>
                  <a:lnTo>
                    <a:pt x="117" y="20"/>
                  </a:lnTo>
                  <a:lnTo>
                    <a:pt x="117" y="17"/>
                  </a:lnTo>
                  <a:lnTo>
                    <a:pt x="117" y="14"/>
                  </a:lnTo>
                  <a:lnTo>
                    <a:pt x="119" y="14"/>
                  </a:lnTo>
                  <a:lnTo>
                    <a:pt x="119" y="12"/>
                  </a:lnTo>
                  <a:lnTo>
                    <a:pt x="119" y="8"/>
                  </a:lnTo>
                  <a:lnTo>
                    <a:pt x="117" y="6"/>
                  </a:lnTo>
                  <a:lnTo>
                    <a:pt x="117" y="3"/>
                  </a:lnTo>
                  <a:lnTo>
                    <a:pt x="114" y="3"/>
                  </a:lnTo>
                  <a:lnTo>
                    <a:pt x="112" y="0"/>
                  </a:lnTo>
                  <a:lnTo>
                    <a:pt x="107"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195" name="Line 1390"/>
            <p:cNvSpPr>
              <a:spLocks noChangeShapeType="1"/>
            </p:cNvSpPr>
            <p:nvPr/>
          </p:nvSpPr>
          <p:spPr bwMode="auto">
            <a:xfrm>
              <a:off x="3063" y="164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96" name="Freeform 1391"/>
            <p:cNvSpPr>
              <a:spLocks/>
            </p:cNvSpPr>
            <p:nvPr/>
          </p:nvSpPr>
          <p:spPr bwMode="auto">
            <a:xfrm>
              <a:off x="3063" y="1635"/>
              <a:ext cx="5" cy="11"/>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5"/>
                  </a:moveTo>
                  <a:lnTo>
                    <a:pt x="0" y="37"/>
                  </a:lnTo>
                  <a:lnTo>
                    <a:pt x="0" y="40"/>
                  </a:lnTo>
                  <a:lnTo>
                    <a:pt x="4" y="43"/>
                  </a:lnTo>
                  <a:lnTo>
                    <a:pt x="6" y="43"/>
                  </a:lnTo>
                  <a:lnTo>
                    <a:pt x="6" y="46"/>
                  </a:lnTo>
                  <a:lnTo>
                    <a:pt x="9" y="46"/>
                  </a:lnTo>
                  <a:lnTo>
                    <a:pt x="11" y="46"/>
                  </a:lnTo>
                  <a:lnTo>
                    <a:pt x="14" y="46"/>
                  </a:lnTo>
                  <a:lnTo>
                    <a:pt x="16" y="43"/>
                  </a:lnTo>
                  <a:lnTo>
                    <a:pt x="19" y="43"/>
                  </a:lnTo>
                  <a:lnTo>
                    <a:pt x="19" y="40"/>
                  </a:lnTo>
                  <a:lnTo>
                    <a:pt x="19" y="37"/>
                  </a:lnTo>
                  <a:lnTo>
                    <a:pt x="21" y="37"/>
                  </a:lnTo>
                  <a:lnTo>
                    <a:pt x="21" y="18"/>
                  </a:lnTo>
                  <a:lnTo>
                    <a:pt x="21" y="8"/>
                  </a:lnTo>
                  <a:lnTo>
                    <a:pt x="19" y="6"/>
                  </a:lnTo>
                  <a:lnTo>
                    <a:pt x="19" y="3"/>
                  </a:lnTo>
                  <a:lnTo>
                    <a:pt x="16" y="3"/>
                  </a:lnTo>
                  <a:lnTo>
                    <a:pt x="14" y="0"/>
                  </a:lnTo>
                  <a:lnTo>
                    <a:pt x="11" y="0"/>
                  </a:lnTo>
                  <a:lnTo>
                    <a:pt x="9" y="0"/>
                  </a:lnTo>
                  <a:lnTo>
                    <a:pt x="6" y="0"/>
                  </a:lnTo>
                  <a:lnTo>
                    <a:pt x="6" y="3"/>
                  </a:lnTo>
                  <a:lnTo>
                    <a:pt x="4" y="3"/>
                  </a:lnTo>
                  <a:lnTo>
                    <a:pt x="0" y="6"/>
                  </a:lnTo>
                  <a:lnTo>
                    <a:pt x="0" y="14"/>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197" name="Line 1392"/>
            <p:cNvSpPr>
              <a:spLocks noChangeShapeType="1"/>
            </p:cNvSpPr>
            <p:nvPr/>
          </p:nvSpPr>
          <p:spPr bwMode="auto">
            <a:xfrm>
              <a:off x="3065" y="163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198" name="Freeform 1393"/>
            <p:cNvSpPr>
              <a:spLocks/>
            </p:cNvSpPr>
            <p:nvPr/>
          </p:nvSpPr>
          <p:spPr bwMode="auto">
            <a:xfrm>
              <a:off x="3063" y="1635"/>
              <a:ext cx="10" cy="6"/>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1" y="0"/>
                  </a:moveTo>
                  <a:lnTo>
                    <a:pt x="9" y="0"/>
                  </a:lnTo>
                  <a:lnTo>
                    <a:pt x="6" y="0"/>
                  </a:lnTo>
                  <a:lnTo>
                    <a:pt x="6" y="3"/>
                  </a:lnTo>
                  <a:lnTo>
                    <a:pt x="4" y="3"/>
                  </a:lnTo>
                  <a:lnTo>
                    <a:pt x="0" y="6"/>
                  </a:lnTo>
                  <a:lnTo>
                    <a:pt x="0" y="8"/>
                  </a:lnTo>
                  <a:lnTo>
                    <a:pt x="0" y="12"/>
                  </a:lnTo>
                  <a:lnTo>
                    <a:pt x="0" y="14"/>
                  </a:lnTo>
                  <a:lnTo>
                    <a:pt x="0" y="18"/>
                  </a:lnTo>
                  <a:lnTo>
                    <a:pt x="4" y="20"/>
                  </a:lnTo>
                  <a:lnTo>
                    <a:pt x="6" y="20"/>
                  </a:lnTo>
                  <a:lnTo>
                    <a:pt x="6" y="23"/>
                  </a:lnTo>
                  <a:lnTo>
                    <a:pt x="9" y="23"/>
                  </a:lnTo>
                  <a:lnTo>
                    <a:pt x="24" y="23"/>
                  </a:lnTo>
                  <a:lnTo>
                    <a:pt x="29" y="23"/>
                  </a:lnTo>
                  <a:lnTo>
                    <a:pt x="31" y="23"/>
                  </a:lnTo>
                  <a:lnTo>
                    <a:pt x="31" y="20"/>
                  </a:lnTo>
                  <a:lnTo>
                    <a:pt x="33" y="20"/>
                  </a:lnTo>
                  <a:lnTo>
                    <a:pt x="36" y="18"/>
                  </a:lnTo>
                  <a:lnTo>
                    <a:pt x="36" y="14"/>
                  </a:lnTo>
                  <a:lnTo>
                    <a:pt x="36" y="12"/>
                  </a:lnTo>
                  <a:lnTo>
                    <a:pt x="36" y="8"/>
                  </a:lnTo>
                  <a:lnTo>
                    <a:pt x="36" y="6"/>
                  </a:lnTo>
                  <a:lnTo>
                    <a:pt x="33" y="3"/>
                  </a:lnTo>
                  <a:lnTo>
                    <a:pt x="31" y="3"/>
                  </a:lnTo>
                  <a:lnTo>
                    <a:pt x="31" y="0"/>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199" name="Line 1394"/>
            <p:cNvSpPr>
              <a:spLocks noChangeShapeType="1"/>
            </p:cNvSpPr>
            <p:nvPr/>
          </p:nvSpPr>
          <p:spPr bwMode="auto">
            <a:xfrm>
              <a:off x="3066" y="163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00" name="Freeform 1395"/>
            <p:cNvSpPr>
              <a:spLocks/>
            </p:cNvSpPr>
            <p:nvPr/>
          </p:nvSpPr>
          <p:spPr bwMode="auto">
            <a:xfrm>
              <a:off x="3066" y="1632"/>
              <a:ext cx="7"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5"/>
                  </a:lnTo>
                  <a:lnTo>
                    <a:pt x="3" y="25"/>
                  </a:lnTo>
                  <a:lnTo>
                    <a:pt x="3" y="29"/>
                  </a:lnTo>
                  <a:lnTo>
                    <a:pt x="3" y="31"/>
                  </a:lnTo>
                  <a:lnTo>
                    <a:pt x="5" y="31"/>
                  </a:lnTo>
                  <a:lnTo>
                    <a:pt x="8" y="34"/>
                  </a:lnTo>
                  <a:lnTo>
                    <a:pt x="10" y="34"/>
                  </a:lnTo>
                  <a:lnTo>
                    <a:pt x="13" y="34"/>
                  </a:lnTo>
                  <a:lnTo>
                    <a:pt x="15" y="34"/>
                  </a:lnTo>
                  <a:lnTo>
                    <a:pt x="15" y="31"/>
                  </a:lnTo>
                  <a:lnTo>
                    <a:pt x="17" y="31"/>
                  </a:lnTo>
                  <a:lnTo>
                    <a:pt x="20" y="29"/>
                  </a:lnTo>
                  <a:lnTo>
                    <a:pt x="20" y="25"/>
                  </a:lnTo>
                  <a:lnTo>
                    <a:pt x="20" y="17"/>
                  </a:lnTo>
                  <a:lnTo>
                    <a:pt x="20" y="9"/>
                  </a:lnTo>
                  <a:lnTo>
                    <a:pt x="20" y="6"/>
                  </a:lnTo>
                  <a:lnTo>
                    <a:pt x="17" y="3"/>
                  </a:lnTo>
                  <a:lnTo>
                    <a:pt x="15" y="3"/>
                  </a:lnTo>
                  <a:lnTo>
                    <a:pt x="15" y="0"/>
                  </a:lnTo>
                  <a:lnTo>
                    <a:pt x="13" y="0"/>
                  </a:lnTo>
                  <a:lnTo>
                    <a:pt x="10" y="0"/>
                  </a:lnTo>
                  <a:lnTo>
                    <a:pt x="8" y="0"/>
                  </a:lnTo>
                  <a:lnTo>
                    <a:pt x="5" y="3"/>
                  </a:lnTo>
                  <a:lnTo>
                    <a:pt x="3" y="3"/>
                  </a:lnTo>
                  <a:lnTo>
                    <a:pt x="3"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01" name="Line 1396"/>
            <p:cNvSpPr>
              <a:spLocks noChangeShapeType="1"/>
            </p:cNvSpPr>
            <p:nvPr/>
          </p:nvSpPr>
          <p:spPr bwMode="auto">
            <a:xfrm>
              <a:off x="3069" y="1632"/>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02" name="Freeform 1397"/>
            <p:cNvSpPr>
              <a:spLocks/>
            </p:cNvSpPr>
            <p:nvPr/>
          </p:nvSpPr>
          <p:spPr bwMode="auto">
            <a:xfrm>
              <a:off x="3066" y="1632"/>
              <a:ext cx="11" cy="6"/>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8" y="0"/>
                  </a:lnTo>
                  <a:lnTo>
                    <a:pt x="5" y="3"/>
                  </a:lnTo>
                  <a:lnTo>
                    <a:pt x="3" y="3"/>
                  </a:lnTo>
                  <a:lnTo>
                    <a:pt x="3" y="6"/>
                  </a:lnTo>
                  <a:lnTo>
                    <a:pt x="0" y="9"/>
                  </a:lnTo>
                  <a:lnTo>
                    <a:pt x="0" y="11"/>
                  </a:lnTo>
                  <a:lnTo>
                    <a:pt x="0" y="14"/>
                  </a:lnTo>
                  <a:lnTo>
                    <a:pt x="3" y="17"/>
                  </a:lnTo>
                  <a:lnTo>
                    <a:pt x="3" y="19"/>
                  </a:lnTo>
                  <a:lnTo>
                    <a:pt x="5" y="19"/>
                  </a:lnTo>
                  <a:lnTo>
                    <a:pt x="8" y="23"/>
                  </a:lnTo>
                  <a:lnTo>
                    <a:pt x="22" y="23"/>
                  </a:lnTo>
                  <a:lnTo>
                    <a:pt x="27" y="23"/>
                  </a:lnTo>
                  <a:lnTo>
                    <a:pt x="30" y="23"/>
                  </a:lnTo>
                  <a:lnTo>
                    <a:pt x="32" y="19"/>
                  </a:lnTo>
                  <a:lnTo>
                    <a:pt x="35" y="17"/>
                  </a:lnTo>
                  <a:lnTo>
                    <a:pt x="37" y="14"/>
                  </a:lnTo>
                  <a:lnTo>
                    <a:pt x="37" y="11"/>
                  </a:lnTo>
                  <a:lnTo>
                    <a:pt x="37" y="9"/>
                  </a:lnTo>
                  <a:lnTo>
                    <a:pt x="35" y="6"/>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03" name="Line 1398"/>
            <p:cNvSpPr>
              <a:spLocks noChangeShapeType="1"/>
            </p:cNvSpPr>
            <p:nvPr/>
          </p:nvSpPr>
          <p:spPr bwMode="auto">
            <a:xfrm>
              <a:off x="3072" y="163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04" name="Freeform 1399"/>
            <p:cNvSpPr>
              <a:spLocks/>
            </p:cNvSpPr>
            <p:nvPr/>
          </p:nvSpPr>
          <p:spPr bwMode="auto">
            <a:xfrm>
              <a:off x="3072" y="1626"/>
              <a:ext cx="5" cy="12"/>
            </a:xfrm>
            <a:custGeom>
              <a:avLst/>
              <a:gdLst>
                <a:gd name="T0" fmla="*/ 0 w 20"/>
                <a:gd name="T1" fmla="*/ 0 h 46"/>
                <a:gd name="T2" fmla="*/ 0 w 20"/>
                <a:gd name="T3" fmla="*/ 0 h 46"/>
                <a:gd name="T4" fmla="*/ 0 w 20"/>
                <a:gd name="T5" fmla="*/ 0 h 46"/>
                <a:gd name="T6" fmla="*/ 0 w 20"/>
                <a:gd name="T7" fmla="*/ 0 h 46"/>
                <a:gd name="T8" fmla="*/ 0 w 20"/>
                <a:gd name="T9" fmla="*/ 0 h 46"/>
                <a:gd name="T10" fmla="*/ 0 w 20"/>
                <a:gd name="T11" fmla="*/ 0 h 46"/>
                <a:gd name="T12" fmla="*/ 0 w 20"/>
                <a:gd name="T13" fmla="*/ 0 h 46"/>
                <a:gd name="T14" fmla="*/ 0 w 20"/>
                <a:gd name="T15" fmla="*/ 0 h 46"/>
                <a:gd name="T16" fmla="*/ 0 w 20"/>
                <a:gd name="T17" fmla="*/ 0 h 46"/>
                <a:gd name="T18" fmla="*/ 0 w 20"/>
                <a:gd name="T19" fmla="*/ 0 h 46"/>
                <a:gd name="T20" fmla="*/ 0 w 20"/>
                <a:gd name="T21" fmla="*/ 0 h 46"/>
                <a:gd name="T22" fmla="*/ 0 w 20"/>
                <a:gd name="T23" fmla="*/ 0 h 46"/>
                <a:gd name="T24" fmla="*/ 0 w 20"/>
                <a:gd name="T25" fmla="*/ 0 h 46"/>
                <a:gd name="T26" fmla="*/ 0 w 20"/>
                <a:gd name="T27" fmla="*/ 0 h 46"/>
                <a:gd name="T28" fmla="*/ 0 w 20"/>
                <a:gd name="T29" fmla="*/ 0 h 46"/>
                <a:gd name="T30" fmla="*/ 0 w 20"/>
                <a:gd name="T31" fmla="*/ 0 h 46"/>
                <a:gd name="T32" fmla="*/ 0 w 20"/>
                <a:gd name="T33" fmla="*/ 0 h 46"/>
                <a:gd name="T34" fmla="*/ 0 w 20"/>
                <a:gd name="T35" fmla="*/ 0 h 46"/>
                <a:gd name="T36" fmla="*/ 0 w 20"/>
                <a:gd name="T37" fmla="*/ 0 h 46"/>
                <a:gd name="T38" fmla="*/ 0 w 20"/>
                <a:gd name="T39" fmla="*/ 0 h 46"/>
                <a:gd name="T40" fmla="*/ 0 w 20"/>
                <a:gd name="T41" fmla="*/ 0 h 46"/>
                <a:gd name="T42" fmla="*/ 0 w 20"/>
                <a:gd name="T43" fmla="*/ 0 h 46"/>
                <a:gd name="T44" fmla="*/ 0 w 20"/>
                <a:gd name="T45" fmla="*/ 0 h 46"/>
                <a:gd name="T46" fmla="*/ 0 w 20"/>
                <a:gd name="T47" fmla="*/ 0 h 46"/>
                <a:gd name="T48" fmla="*/ 0 w 20"/>
                <a:gd name="T49" fmla="*/ 0 h 46"/>
                <a:gd name="T50" fmla="*/ 0 w 20"/>
                <a:gd name="T51" fmla="*/ 0 h 46"/>
                <a:gd name="T52" fmla="*/ 0 w 20"/>
                <a:gd name="T53" fmla="*/ 0 h 46"/>
                <a:gd name="T54" fmla="*/ 0 w 20"/>
                <a:gd name="T55" fmla="*/ 0 h 46"/>
                <a:gd name="T56" fmla="*/ 0 w 20"/>
                <a:gd name="T57" fmla="*/ 0 h 46"/>
                <a:gd name="T58" fmla="*/ 0 w 20"/>
                <a:gd name="T59" fmla="*/ 0 h 46"/>
                <a:gd name="T60" fmla="*/ 0 w 20"/>
                <a:gd name="T61" fmla="*/ 0 h 46"/>
                <a:gd name="T62" fmla="*/ 0 w 20"/>
                <a:gd name="T63" fmla="*/ 0 h 46"/>
                <a:gd name="T64" fmla="*/ 0 w 20"/>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6">
                  <a:moveTo>
                    <a:pt x="0" y="34"/>
                  </a:moveTo>
                  <a:lnTo>
                    <a:pt x="0" y="37"/>
                  </a:lnTo>
                  <a:lnTo>
                    <a:pt x="0" y="40"/>
                  </a:lnTo>
                  <a:lnTo>
                    <a:pt x="3" y="42"/>
                  </a:lnTo>
                  <a:lnTo>
                    <a:pt x="5" y="46"/>
                  </a:lnTo>
                  <a:lnTo>
                    <a:pt x="8" y="46"/>
                  </a:lnTo>
                  <a:lnTo>
                    <a:pt x="10" y="46"/>
                  </a:lnTo>
                  <a:lnTo>
                    <a:pt x="13" y="46"/>
                  </a:lnTo>
                  <a:lnTo>
                    <a:pt x="15" y="42"/>
                  </a:lnTo>
                  <a:lnTo>
                    <a:pt x="18" y="40"/>
                  </a:lnTo>
                  <a:lnTo>
                    <a:pt x="20" y="37"/>
                  </a:lnTo>
                  <a:lnTo>
                    <a:pt x="20" y="17"/>
                  </a:lnTo>
                  <a:lnTo>
                    <a:pt x="20" y="9"/>
                  </a:lnTo>
                  <a:lnTo>
                    <a:pt x="18" y="9"/>
                  </a:lnTo>
                  <a:lnTo>
                    <a:pt x="18" y="6"/>
                  </a:lnTo>
                  <a:lnTo>
                    <a:pt x="15" y="4"/>
                  </a:lnTo>
                  <a:lnTo>
                    <a:pt x="13" y="0"/>
                  </a:lnTo>
                  <a:lnTo>
                    <a:pt x="10" y="0"/>
                  </a:lnTo>
                  <a:lnTo>
                    <a:pt x="8" y="0"/>
                  </a:lnTo>
                  <a:lnTo>
                    <a:pt x="5" y="0"/>
                  </a:lnTo>
                  <a:lnTo>
                    <a:pt x="3" y="4"/>
                  </a:lnTo>
                  <a:lnTo>
                    <a:pt x="0" y="6"/>
                  </a:lnTo>
                  <a:lnTo>
                    <a:pt x="0" y="9"/>
                  </a:lnTo>
                  <a:lnTo>
                    <a:pt x="0" y="15"/>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205" name="Line 1400"/>
            <p:cNvSpPr>
              <a:spLocks noChangeShapeType="1"/>
            </p:cNvSpPr>
            <p:nvPr/>
          </p:nvSpPr>
          <p:spPr bwMode="auto">
            <a:xfrm>
              <a:off x="3074" y="162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06" name="Freeform 1401"/>
            <p:cNvSpPr>
              <a:spLocks/>
            </p:cNvSpPr>
            <p:nvPr/>
          </p:nvSpPr>
          <p:spPr bwMode="auto">
            <a:xfrm>
              <a:off x="3072" y="1626"/>
              <a:ext cx="14" cy="6"/>
            </a:xfrm>
            <a:custGeom>
              <a:avLst/>
              <a:gdLst>
                <a:gd name="T0" fmla="*/ 0 w 54"/>
                <a:gd name="T1" fmla="*/ 0 h 23"/>
                <a:gd name="T2" fmla="*/ 0 w 54"/>
                <a:gd name="T3" fmla="*/ 0 h 23"/>
                <a:gd name="T4" fmla="*/ 0 w 54"/>
                <a:gd name="T5" fmla="*/ 0 h 23"/>
                <a:gd name="T6" fmla="*/ 0 w 54"/>
                <a:gd name="T7" fmla="*/ 0 h 23"/>
                <a:gd name="T8" fmla="*/ 0 w 54"/>
                <a:gd name="T9" fmla="*/ 0 h 23"/>
                <a:gd name="T10" fmla="*/ 0 w 54"/>
                <a:gd name="T11" fmla="*/ 0 h 23"/>
                <a:gd name="T12" fmla="*/ 0 w 54"/>
                <a:gd name="T13" fmla="*/ 0 h 23"/>
                <a:gd name="T14" fmla="*/ 0 w 54"/>
                <a:gd name="T15" fmla="*/ 0 h 23"/>
                <a:gd name="T16" fmla="*/ 0 w 54"/>
                <a:gd name="T17" fmla="*/ 0 h 23"/>
                <a:gd name="T18" fmla="*/ 0 w 54"/>
                <a:gd name="T19" fmla="*/ 0 h 23"/>
                <a:gd name="T20" fmla="*/ 0 w 54"/>
                <a:gd name="T21" fmla="*/ 0 h 23"/>
                <a:gd name="T22" fmla="*/ 0 w 54"/>
                <a:gd name="T23" fmla="*/ 0 h 23"/>
                <a:gd name="T24" fmla="*/ 0 w 54"/>
                <a:gd name="T25" fmla="*/ 0 h 23"/>
                <a:gd name="T26" fmla="*/ 0 w 54"/>
                <a:gd name="T27" fmla="*/ 0 h 23"/>
                <a:gd name="T28" fmla="*/ 0 w 54"/>
                <a:gd name="T29" fmla="*/ 0 h 23"/>
                <a:gd name="T30" fmla="*/ 0 w 54"/>
                <a:gd name="T31" fmla="*/ 0 h 23"/>
                <a:gd name="T32" fmla="*/ 0 w 54"/>
                <a:gd name="T33" fmla="*/ 0 h 23"/>
                <a:gd name="T34" fmla="*/ 0 w 54"/>
                <a:gd name="T35" fmla="*/ 0 h 23"/>
                <a:gd name="T36" fmla="*/ 0 w 54"/>
                <a:gd name="T37" fmla="*/ 0 h 23"/>
                <a:gd name="T38" fmla="*/ 0 w 54"/>
                <a:gd name="T39" fmla="*/ 0 h 23"/>
                <a:gd name="T40" fmla="*/ 0 w 54"/>
                <a:gd name="T41" fmla="*/ 0 h 23"/>
                <a:gd name="T42" fmla="*/ 0 w 54"/>
                <a:gd name="T43" fmla="*/ 0 h 23"/>
                <a:gd name="T44" fmla="*/ 0 w 54"/>
                <a:gd name="T45" fmla="*/ 0 h 23"/>
                <a:gd name="T46" fmla="*/ 0 w 54"/>
                <a:gd name="T47" fmla="*/ 0 h 23"/>
                <a:gd name="T48" fmla="*/ 0 w 54"/>
                <a:gd name="T49" fmla="*/ 0 h 23"/>
                <a:gd name="T50" fmla="*/ 0 w 54"/>
                <a:gd name="T51" fmla="*/ 0 h 23"/>
                <a:gd name="T52" fmla="*/ 0 w 54"/>
                <a:gd name="T53" fmla="*/ 0 h 23"/>
                <a:gd name="T54" fmla="*/ 0 w 54"/>
                <a:gd name="T55" fmla="*/ 0 h 23"/>
                <a:gd name="T56" fmla="*/ 0 w 54"/>
                <a:gd name="T57" fmla="*/ 0 h 23"/>
                <a:gd name="T58" fmla="*/ 0 w 54"/>
                <a:gd name="T59" fmla="*/ 0 h 23"/>
                <a:gd name="T60" fmla="*/ 0 w 54"/>
                <a:gd name="T61" fmla="*/ 0 h 23"/>
                <a:gd name="T62" fmla="*/ 0 w 54"/>
                <a:gd name="T63" fmla="*/ 0 h 23"/>
                <a:gd name="T64" fmla="*/ 0 w 5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23">
                  <a:moveTo>
                    <a:pt x="10" y="0"/>
                  </a:moveTo>
                  <a:lnTo>
                    <a:pt x="8" y="0"/>
                  </a:lnTo>
                  <a:lnTo>
                    <a:pt x="5" y="0"/>
                  </a:lnTo>
                  <a:lnTo>
                    <a:pt x="3" y="4"/>
                  </a:lnTo>
                  <a:lnTo>
                    <a:pt x="0" y="6"/>
                  </a:lnTo>
                  <a:lnTo>
                    <a:pt x="0" y="9"/>
                  </a:lnTo>
                  <a:lnTo>
                    <a:pt x="0" y="12"/>
                  </a:lnTo>
                  <a:lnTo>
                    <a:pt x="0" y="15"/>
                  </a:lnTo>
                  <a:lnTo>
                    <a:pt x="0" y="17"/>
                  </a:lnTo>
                  <a:lnTo>
                    <a:pt x="3" y="21"/>
                  </a:lnTo>
                  <a:lnTo>
                    <a:pt x="5" y="23"/>
                  </a:lnTo>
                  <a:lnTo>
                    <a:pt x="8" y="23"/>
                  </a:lnTo>
                  <a:lnTo>
                    <a:pt x="39" y="23"/>
                  </a:lnTo>
                  <a:lnTo>
                    <a:pt x="44" y="23"/>
                  </a:lnTo>
                  <a:lnTo>
                    <a:pt x="46" y="23"/>
                  </a:lnTo>
                  <a:lnTo>
                    <a:pt x="49" y="21"/>
                  </a:lnTo>
                  <a:lnTo>
                    <a:pt x="51" y="17"/>
                  </a:lnTo>
                  <a:lnTo>
                    <a:pt x="51" y="15"/>
                  </a:lnTo>
                  <a:lnTo>
                    <a:pt x="54" y="12"/>
                  </a:lnTo>
                  <a:lnTo>
                    <a:pt x="51" y="9"/>
                  </a:lnTo>
                  <a:lnTo>
                    <a:pt x="51" y="6"/>
                  </a:lnTo>
                  <a:lnTo>
                    <a:pt x="49" y="4"/>
                  </a:lnTo>
                  <a:lnTo>
                    <a:pt x="46" y="0"/>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07" name="Line 1402"/>
            <p:cNvSpPr>
              <a:spLocks noChangeShapeType="1"/>
            </p:cNvSpPr>
            <p:nvPr/>
          </p:nvSpPr>
          <p:spPr bwMode="auto">
            <a:xfrm>
              <a:off x="3080" y="162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08" name="Freeform 1403"/>
            <p:cNvSpPr>
              <a:spLocks/>
            </p:cNvSpPr>
            <p:nvPr/>
          </p:nvSpPr>
          <p:spPr bwMode="auto">
            <a:xfrm>
              <a:off x="3080" y="1623"/>
              <a:ext cx="6" cy="9"/>
            </a:xfrm>
            <a:custGeom>
              <a:avLst/>
              <a:gdLst>
                <a:gd name="T0" fmla="*/ 0 w 17"/>
                <a:gd name="T1" fmla="*/ 0 h 34"/>
                <a:gd name="T2" fmla="*/ 0 w 17"/>
                <a:gd name="T3" fmla="*/ 0 h 34"/>
                <a:gd name="T4" fmla="*/ 0 w 17"/>
                <a:gd name="T5" fmla="*/ 0 h 34"/>
                <a:gd name="T6" fmla="*/ 0 w 17"/>
                <a:gd name="T7" fmla="*/ 0 h 34"/>
                <a:gd name="T8" fmla="*/ 0 w 17"/>
                <a:gd name="T9" fmla="*/ 0 h 34"/>
                <a:gd name="T10" fmla="*/ 0 w 17"/>
                <a:gd name="T11" fmla="*/ 0 h 34"/>
                <a:gd name="T12" fmla="*/ 0 w 17"/>
                <a:gd name="T13" fmla="*/ 0 h 34"/>
                <a:gd name="T14" fmla="*/ 0 w 17"/>
                <a:gd name="T15" fmla="*/ 0 h 34"/>
                <a:gd name="T16" fmla="*/ 0 w 17"/>
                <a:gd name="T17" fmla="*/ 0 h 34"/>
                <a:gd name="T18" fmla="*/ 0 w 17"/>
                <a:gd name="T19" fmla="*/ 0 h 34"/>
                <a:gd name="T20" fmla="*/ 0 w 17"/>
                <a:gd name="T21" fmla="*/ 0 h 34"/>
                <a:gd name="T22" fmla="*/ 0 w 17"/>
                <a:gd name="T23" fmla="*/ 0 h 34"/>
                <a:gd name="T24" fmla="*/ 0 w 17"/>
                <a:gd name="T25" fmla="*/ 0 h 34"/>
                <a:gd name="T26" fmla="*/ 0 w 17"/>
                <a:gd name="T27" fmla="*/ 0 h 34"/>
                <a:gd name="T28" fmla="*/ 0 w 17"/>
                <a:gd name="T29" fmla="*/ 0 h 34"/>
                <a:gd name="T30" fmla="*/ 0 w 17"/>
                <a:gd name="T31" fmla="*/ 0 h 34"/>
                <a:gd name="T32" fmla="*/ 0 w 17"/>
                <a:gd name="T33" fmla="*/ 0 h 34"/>
                <a:gd name="T34" fmla="*/ 0 w 17"/>
                <a:gd name="T35" fmla="*/ 0 h 34"/>
                <a:gd name="T36" fmla="*/ 0 w 17"/>
                <a:gd name="T37" fmla="*/ 0 h 34"/>
                <a:gd name="T38" fmla="*/ 0 w 17"/>
                <a:gd name="T39" fmla="*/ 0 h 34"/>
                <a:gd name="T40" fmla="*/ 0 w 17"/>
                <a:gd name="T41" fmla="*/ 0 h 34"/>
                <a:gd name="T42" fmla="*/ 0 w 17"/>
                <a:gd name="T43" fmla="*/ 0 h 34"/>
                <a:gd name="T44" fmla="*/ 0 w 17"/>
                <a:gd name="T45" fmla="*/ 0 h 34"/>
                <a:gd name="T46" fmla="*/ 0 w 17"/>
                <a:gd name="T47" fmla="*/ 0 h 34"/>
                <a:gd name="T48" fmla="*/ 0 w 17"/>
                <a:gd name="T49" fmla="*/ 0 h 34"/>
                <a:gd name="T50" fmla="*/ 0 w 17"/>
                <a:gd name="T51" fmla="*/ 0 h 34"/>
                <a:gd name="T52" fmla="*/ 0 w 17"/>
                <a:gd name="T53" fmla="*/ 0 h 34"/>
                <a:gd name="T54" fmla="*/ 0 w 17"/>
                <a:gd name="T55" fmla="*/ 0 h 34"/>
                <a:gd name="T56" fmla="*/ 0 w 17"/>
                <a:gd name="T57" fmla="*/ 0 h 34"/>
                <a:gd name="T58" fmla="*/ 0 w 17"/>
                <a:gd name="T59" fmla="*/ 0 h 34"/>
                <a:gd name="T60" fmla="*/ 0 w 17"/>
                <a:gd name="T61" fmla="*/ 0 h 34"/>
                <a:gd name="T62" fmla="*/ 0 w 17"/>
                <a:gd name="T63" fmla="*/ 0 h 34"/>
                <a:gd name="T64" fmla="*/ 0 w 17"/>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4">
                  <a:moveTo>
                    <a:pt x="0" y="23"/>
                  </a:moveTo>
                  <a:lnTo>
                    <a:pt x="0" y="26"/>
                  </a:lnTo>
                  <a:lnTo>
                    <a:pt x="0" y="28"/>
                  </a:lnTo>
                  <a:lnTo>
                    <a:pt x="2" y="32"/>
                  </a:lnTo>
                  <a:lnTo>
                    <a:pt x="5" y="34"/>
                  </a:lnTo>
                  <a:lnTo>
                    <a:pt x="7" y="34"/>
                  </a:lnTo>
                  <a:lnTo>
                    <a:pt x="10" y="34"/>
                  </a:lnTo>
                  <a:lnTo>
                    <a:pt x="12" y="34"/>
                  </a:lnTo>
                  <a:lnTo>
                    <a:pt x="15" y="32"/>
                  </a:lnTo>
                  <a:lnTo>
                    <a:pt x="17" y="28"/>
                  </a:lnTo>
                  <a:lnTo>
                    <a:pt x="17" y="26"/>
                  </a:lnTo>
                  <a:lnTo>
                    <a:pt x="17" y="17"/>
                  </a:lnTo>
                  <a:lnTo>
                    <a:pt x="17" y="9"/>
                  </a:lnTo>
                  <a:lnTo>
                    <a:pt x="17" y="6"/>
                  </a:lnTo>
                  <a:lnTo>
                    <a:pt x="15" y="3"/>
                  </a:lnTo>
                  <a:lnTo>
                    <a:pt x="12" y="0"/>
                  </a:lnTo>
                  <a:lnTo>
                    <a:pt x="10" y="0"/>
                  </a:lnTo>
                  <a:lnTo>
                    <a:pt x="7" y="0"/>
                  </a:lnTo>
                  <a:lnTo>
                    <a:pt x="5" y="0"/>
                  </a:lnTo>
                  <a:lnTo>
                    <a:pt x="2" y="3"/>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09" name="Line 1404"/>
            <p:cNvSpPr>
              <a:spLocks noChangeShapeType="1"/>
            </p:cNvSpPr>
            <p:nvPr/>
          </p:nvSpPr>
          <p:spPr bwMode="auto">
            <a:xfrm>
              <a:off x="3084" y="16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10" name="Freeform 1405"/>
            <p:cNvSpPr>
              <a:spLocks/>
            </p:cNvSpPr>
            <p:nvPr/>
          </p:nvSpPr>
          <p:spPr bwMode="auto">
            <a:xfrm>
              <a:off x="3080" y="1623"/>
              <a:ext cx="10"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7" y="0"/>
                  </a:lnTo>
                  <a:lnTo>
                    <a:pt x="5" y="0"/>
                  </a:lnTo>
                  <a:lnTo>
                    <a:pt x="2" y="3"/>
                  </a:lnTo>
                  <a:lnTo>
                    <a:pt x="0" y="6"/>
                  </a:lnTo>
                  <a:lnTo>
                    <a:pt x="0" y="9"/>
                  </a:lnTo>
                  <a:lnTo>
                    <a:pt x="0" y="11"/>
                  </a:lnTo>
                  <a:lnTo>
                    <a:pt x="0" y="15"/>
                  </a:lnTo>
                  <a:lnTo>
                    <a:pt x="0" y="17"/>
                  </a:lnTo>
                  <a:lnTo>
                    <a:pt x="2" y="20"/>
                  </a:lnTo>
                  <a:lnTo>
                    <a:pt x="5" y="23"/>
                  </a:lnTo>
                  <a:lnTo>
                    <a:pt x="7" y="23"/>
                  </a:lnTo>
                  <a:lnTo>
                    <a:pt x="22" y="23"/>
                  </a:lnTo>
                  <a:lnTo>
                    <a:pt x="27" y="23"/>
                  </a:lnTo>
                  <a:lnTo>
                    <a:pt x="30" y="20"/>
                  </a:lnTo>
                  <a:lnTo>
                    <a:pt x="32" y="20"/>
                  </a:lnTo>
                  <a:lnTo>
                    <a:pt x="32" y="17"/>
                  </a:lnTo>
                  <a:lnTo>
                    <a:pt x="35" y="17"/>
                  </a:lnTo>
                  <a:lnTo>
                    <a:pt x="35" y="15"/>
                  </a:lnTo>
                  <a:lnTo>
                    <a:pt x="35" y="11"/>
                  </a:lnTo>
                  <a:lnTo>
                    <a:pt x="35" y="9"/>
                  </a:lnTo>
                  <a:lnTo>
                    <a:pt x="32" y="6"/>
                  </a:lnTo>
                  <a:lnTo>
                    <a:pt x="32" y="3"/>
                  </a:lnTo>
                  <a:lnTo>
                    <a:pt x="30" y="3"/>
                  </a:lnTo>
                  <a:lnTo>
                    <a:pt x="27"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11" name="Line 1406"/>
            <p:cNvSpPr>
              <a:spLocks noChangeShapeType="1"/>
            </p:cNvSpPr>
            <p:nvPr/>
          </p:nvSpPr>
          <p:spPr bwMode="auto">
            <a:xfrm>
              <a:off x="3085" y="162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12" name="Freeform 1407"/>
            <p:cNvSpPr>
              <a:spLocks/>
            </p:cNvSpPr>
            <p:nvPr/>
          </p:nvSpPr>
          <p:spPr bwMode="auto">
            <a:xfrm>
              <a:off x="3085" y="1621"/>
              <a:ext cx="5" cy="8"/>
            </a:xfrm>
            <a:custGeom>
              <a:avLst/>
              <a:gdLst>
                <a:gd name="T0" fmla="*/ 0 w 20"/>
                <a:gd name="T1" fmla="*/ 0 h 35"/>
                <a:gd name="T2" fmla="*/ 0 w 20"/>
                <a:gd name="T3" fmla="*/ 0 h 35"/>
                <a:gd name="T4" fmla="*/ 0 w 20"/>
                <a:gd name="T5" fmla="*/ 0 h 35"/>
                <a:gd name="T6" fmla="*/ 0 w 20"/>
                <a:gd name="T7" fmla="*/ 0 h 35"/>
                <a:gd name="T8" fmla="*/ 0 w 20"/>
                <a:gd name="T9" fmla="*/ 0 h 35"/>
                <a:gd name="T10" fmla="*/ 0 w 20"/>
                <a:gd name="T11" fmla="*/ 0 h 35"/>
                <a:gd name="T12" fmla="*/ 0 w 20"/>
                <a:gd name="T13" fmla="*/ 0 h 35"/>
                <a:gd name="T14" fmla="*/ 0 w 20"/>
                <a:gd name="T15" fmla="*/ 0 h 35"/>
                <a:gd name="T16" fmla="*/ 0 w 20"/>
                <a:gd name="T17" fmla="*/ 0 h 35"/>
                <a:gd name="T18" fmla="*/ 0 w 20"/>
                <a:gd name="T19" fmla="*/ 0 h 35"/>
                <a:gd name="T20" fmla="*/ 0 w 20"/>
                <a:gd name="T21" fmla="*/ 0 h 35"/>
                <a:gd name="T22" fmla="*/ 0 w 20"/>
                <a:gd name="T23" fmla="*/ 0 h 35"/>
                <a:gd name="T24" fmla="*/ 0 w 20"/>
                <a:gd name="T25" fmla="*/ 0 h 35"/>
                <a:gd name="T26" fmla="*/ 0 w 20"/>
                <a:gd name="T27" fmla="*/ 0 h 35"/>
                <a:gd name="T28" fmla="*/ 0 w 20"/>
                <a:gd name="T29" fmla="*/ 0 h 35"/>
                <a:gd name="T30" fmla="*/ 0 w 20"/>
                <a:gd name="T31" fmla="*/ 0 h 35"/>
                <a:gd name="T32" fmla="*/ 0 w 20"/>
                <a:gd name="T33" fmla="*/ 0 h 35"/>
                <a:gd name="T34" fmla="*/ 0 w 20"/>
                <a:gd name="T35" fmla="*/ 0 h 35"/>
                <a:gd name="T36" fmla="*/ 0 w 20"/>
                <a:gd name="T37" fmla="*/ 0 h 35"/>
                <a:gd name="T38" fmla="*/ 0 w 20"/>
                <a:gd name="T39" fmla="*/ 0 h 35"/>
                <a:gd name="T40" fmla="*/ 0 w 20"/>
                <a:gd name="T41" fmla="*/ 0 h 35"/>
                <a:gd name="T42" fmla="*/ 0 w 20"/>
                <a:gd name="T43" fmla="*/ 0 h 35"/>
                <a:gd name="T44" fmla="*/ 0 w 20"/>
                <a:gd name="T45" fmla="*/ 0 h 35"/>
                <a:gd name="T46" fmla="*/ 0 w 20"/>
                <a:gd name="T47" fmla="*/ 0 h 35"/>
                <a:gd name="T48" fmla="*/ 0 w 20"/>
                <a:gd name="T49" fmla="*/ 0 h 35"/>
                <a:gd name="T50" fmla="*/ 0 w 20"/>
                <a:gd name="T51" fmla="*/ 0 h 35"/>
                <a:gd name="T52" fmla="*/ 0 w 20"/>
                <a:gd name="T53" fmla="*/ 0 h 35"/>
                <a:gd name="T54" fmla="*/ 0 w 20"/>
                <a:gd name="T55" fmla="*/ 0 h 35"/>
                <a:gd name="T56" fmla="*/ 0 w 20"/>
                <a:gd name="T57" fmla="*/ 0 h 35"/>
                <a:gd name="T58" fmla="*/ 0 w 20"/>
                <a:gd name="T59" fmla="*/ 0 h 35"/>
                <a:gd name="T60" fmla="*/ 0 w 20"/>
                <a:gd name="T61" fmla="*/ 0 h 35"/>
                <a:gd name="T62" fmla="*/ 0 w 20"/>
                <a:gd name="T63" fmla="*/ 0 h 35"/>
                <a:gd name="T64" fmla="*/ 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0" y="23"/>
                  </a:moveTo>
                  <a:lnTo>
                    <a:pt x="0" y="27"/>
                  </a:lnTo>
                  <a:lnTo>
                    <a:pt x="0" y="29"/>
                  </a:lnTo>
                  <a:lnTo>
                    <a:pt x="2" y="29"/>
                  </a:lnTo>
                  <a:lnTo>
                    <a:pt x="2" y="32"/>
                  </a:lnTo>
                  <a:lnTo>
                    <a:pt x="5" y="32"/>
                  </a:lnTo>
                  <a:lnTo>
                    <a:pt x="5" y="35"/>
                  </a:lnTo>
                  <a:lnTo>
                    <a:pt x="7" y="35"/>
                  </a:lnTo>
                  <a:lnTo>
                    <a:pt x="10" y="35"/>
                  </a:lnTo>
                  <a:lnTo>
                    <a:pt x="12" y="35"/>
                  </a:lnTo>
                  <a:lnTo>
                    <a:pt x="15" y="32"/>
                  </a:lnTo>
                  <a:lnTo>
                    <a:pt x="17" y="32"/>
                  </a:lnTo>
                  <a:lnTo>
                    <a:pt x="17" y="29"/>
                  </a:lnTo>
                  <a:lnTo>
                    <a:pt x="20" y="29"/>
                  </a:lnTo>
                  <a:lnTo>
                    <a:pt x="20" y="27"/>
                  </a:lnTo>
                  <a:lnTo>
                    <a:pt x="20" y="18"/>
                  </a:lnTo>
                  <a:lnTo>
                    <a:pt x="20" y="10"/>
                  </a:lnTo>
                  <a:lnTo>
                    <a:pt x="17" y="6"/>
                  </a:lnTo>
                  <a:lnTo>
                    <a:pt x="17" y="4"/>
                  </a:lnTo>
                  <a:lnTo>
                    <a:pt x="15" y="4"/>
                  </a:lnTo>
                  <a:lnTo>
                    <a:pt x="12" y="0"/>
                  </a:lnTo>
                  <a:lnTo>
                    <a:pt x="10" y="0"/>
                  </a:lnTo>
                  <a:lnTo>
                    <a:pt x="7" y="0"/>
                  </a:lnTo>
                  <a:lnTo>
                    <a:pt x="5" y="0"/>
                  </a:lnTo>
                  <a:lnTo>
                    <a:pt x="5" y="4"/>
                  </a:lnTo>
                  <a:lnTo>
                    <a:pt x="2" y="4"/>
                  </a:lnTo>
                  <a:lnTo>
                    <a:pt x="2" y="6"/>
                  </a:lnTo>
                  <a:lnTo>
                    <a:pt x="0" y="10"/>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13" name="Line 1408"/>
            <p:cNvSpPr>
              <a:spLocks noChangeShapeType="1"/>
            </p:cNvSpPr>
            <p:nvPr/>
          </p:nvSpPr>
          <p:spPr bwMode="auto">
            <a:xfrm>
              <a:off x="3088" y="162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14" name="Freeform 1409"/>
            <p:cNvSpPr>
              <a:spLocks/>
            </p:cNvSpPr>
            <p:nvPr/>
          </p:nvSpPr>
          <p:spPr bwMode="auto">
            <a:xfrm>
              <a:off x="3085" y="1621"/>
              <a:ext cx="14" cy="5"/>
            </a:xfrm>
            <a:custGeom>
              <a:avLst/>
              <a:gdLst>
                <a:gd name="T0" fmla="*/ 0 w 53"/>
                <a:gd name="T1" fmla="*/ 0 h 23"/>
                <a:gd name="T2" fmla="*/ 0 w 53"/>
                <a:gd name="T3" fmla="*/ 0 h 23"/>
                <a:gd name="T4" fmla="*/ 0 w 53"/>
                <a:gd name="T5" fmla="*/ 0 h 23"/>
                <a:gd name="T6" fmla="*/ 0 w 53"/>
                <a:gd name="T7" fmla="*/ 0 h 23"/>
                <a:gd name="T8" fmla="*/ 0 w 53"/>
                <a:gd name="T9" fmla="*/ 0 h 23"/>
                <a:gd name="T10" fmla="*/ 0 w 53"/>
                <a:gd name="T11" fmla="*/ 0 h 23"/>
                <a:gd name="T12" fmla="*/ 0 w 53"/>
                <a:gd name="T13" fmla="*/ 0 h 23"/>
                <a:gd name="T14" fmla="*/ 0 w 53"/>
                <a:gd name="T15" fmla="*/ 0 h 23"/>
                <a:gd name="T16" fmla="*/ 0 w 53"/>
                <a:gd name="T17" fmla="*/ 0 h 23"/>
                <a:gd name="T18" fmla="*/ 0 w 53"/>
                <a:gd name="T19" fmla="*/ 0 h 23"/>
                <a:gd name="T20" fmla="*/ 0 w 53"/>
                <a:gd name="T21" fmla="*/ 0 h 23"/>
                <a:gd name="T22" fmla="*/ 0 w 53"/>
                <a:gd name="T23" fmla="*/ 0 h 23"/>
                <a:gd name="T24" fmla="*/ 0 w 53"/>
                <a:gd name="T25" fmla="*/ 0 h 23"/>
                <a:gd name="T26" fmla="*/ 0 w 53"/>
                <a:gd name="T27" fmla="*/ 0 h 23"/>
                <a:gd name="T28" fmla="*/ 0 w 53"/>
                <a:gd name="T29" fmla="*/ 0 h 23"/>
                <a:gd name="T30" fmla="*/ 0 w 53"/>
                <a:gd name="T31" fmla="*/ 0 h 23"/>
                <a:gd name="T32" fmla="*/ 0 w 53"/>
                <a:gd name="T33" fmla="*/ 0 h 23"/>
                <a:gd name="T34" fmla="*/ 0 w 53"/>
                <a:gd name="T35" fmla="*/ 0 h 23"/>
                <a:gd name="T36" fmla="*/ 0 w 53"/>
                <a:gd name="T37" fmla="*/ 0 h 23"/>
                <a:gd name="T38" fmla="*/ 0 w 53"/>
                <a:gd name="T39" fmla="*/ 0 h 23"/>
                <a:gd name="T40" fmla="*/ 0 w 53"/>
                <a:gd name="T41" fmla="*/ 0 h 23"/>
                <a:gd name="T42" fmla="*/ 0 w 53"/>
                <a:gd name="T43" fmla="*/ 0 h 23"/>
                <a:gd name="T44" fmla="*/ 0 w 53"/>
                <a:gd name="T45" fmla="*/ 0 h 23"/>
                <a:gd name="T46" fmla="*/ 0 w 53"/>
                <a:gd name="T47" fmla="*/ 0 h 23"/>
                <a:gd name="T48" fmla="*/ 0 w 53"/>
                <a:gd name="T49" fmla="*/ 0 h 23"/>
                <a:gd name="T50" fmla="*/ 0 w 53"/>
                <a:gd name="T51" fmla="*/ 0 h 23"/>
                <a:gd name="T52" fmla="*/ 0 w 53"/>
                <a:gd name="T53" fmla="*/ 0 h 23"/>
                <a:gd name="T54" fmla="*/ 0 w 53"/>
                <a:gd name="T55" fmla="*/ 0 h 23"/>
                <a:gd name="T56" fmla="*/ 0 w 53"/>
                <a:gd name="T57" fmla="*/ 0 h 23"/>
                <a:gd name="T58" fmla="*/ 0 w 53"/>
                <a:gd name="T59" fmla="*/ 0 h 23"/>
                <a:gd name="T60" fmla="*/ 0 w 53"/>
                <a:gd name="T61" fmla="*/ 0 h 23"/>
                <a:gd name="T62" fmla="*/ 0 w 53"/>
                <a:gd name="T63" fmla="*/ 0 h 23"/>
                <a:gd name="T64" fmla="*/ 0 w 5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3">
                  <a:moveTo>
                    <a:pt x="10" y="0"/>
                  </a:moveTo>
                  <a:lnTo>
                    <a:pt x="7" y="0"/>
                  </a:lnTo>
                  <a:lnTo>
                    <a:pt x="5" y="0"/>
                  </a:lnTo>
                  <a:lnTo>
                    <a:pt x="5" y="4"/>
                  </a:lnTo>
                  <a:lnTo>
                    <a:pt x="2" y="4"/>
                  </a:lnTo>
                  <a:lnTo>
                    <a:pt x="2" y="6"/>
                  </a:lnTo>
                  <a:lnTo>
                    <a:pt x="0" y="10"/>
                  </a:lnTo>
                  <a:lnTo>
                    <a:pt x="0" y="12"/>
                  </a:lnTo>
                  <a:lnTo>
                    <a:pt x="0" y="15"/>
                  </a:lnTo>
                  <a:lnTo>
                    <a:pt x="0" y="18"/>
                  </a:lnTo>
                  <a:lnTo>
                    <a:pt x="2" y="18"/>
                  </a:lnTo>
                  <a:lnTo>
                    <a:pt x="2" y="21"/>
                  </a:lnTo>
                  <a:lnTo>
                    <a:pt x="5" y="21"/>
                  </a:lnTo>
                  <a:lnTo>
                    <a:pt x="5" y="23"/>
                  </a:lnTo>
                  <a:lnTo>
                    <a:pt x="7" y="23"/>
                  </a:lnTo>
                  <a:lnTo>
                    <a:pt x="38" y="23"/>
                  </a:lnTo>
                  <a:lnTo>
                    <a:pt x="45" y="23"/>
                  </a:lnTo>
                  <a:lnTo>
                    <a:pt x="48" y="21"/>
                  </a:lnTo>
                  <a:lnTo>
                    <a:pt x="50" y="21"/>
                  </a:lnTo>
                  <a:lnTo>
                    <a:pt x="50" y="18"/>
                  </a:lnTo>
                  <a:lnTo>
                    <a:pt x="53" y="18"/>
                  </a:lnTo>
                  <a:lnTo>
                    <a:pt x="53" y="15"/>
                  </a:lnTo>
                  <a:lnTo>
                    <a:pt x="53" y="12"/>
                  </a:lnTo>
                  <a:lnTo>
                    <a:pt x="53" y="10"/>
                  </a:lnTo>
                  <a:lnTo>
                    <a:pt x="50" y="6"/>
                  </a:lnTo>
                  <a:lnTo>
                    <a:pt x="50" y="4"/>
                  </a:lnTo>
                  <a:lnTo>
                    <a:pt x="48" y="4"/>
                  </a:lnTo>
                  <a:lnTo>
                    <a:pt x="45"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15" name="Line 1410"/>
            <p:cNvSpPr>
              <a:spLocks noChangeShapeType="1"/>
            </p:cNvSpPr>
            <p:nvPr/>
          </p:nvSpPr>
          <p:spPr bwMode="auto">
            <a:xfrm>
              <a:off x="3093" y="162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16" name="Freeform 1411"/>
            <p:cNvSpPr>
              <a:spLocks/>
            </p:cNvSpPr>
            <p:nvPr/>
          </p:nvSpPr>
          <p:spPr bwMode="auto">
            <a:xfrm>
              <a:off x="3093" y="1618"/>
              <a:ext cx="6"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0" y="29"/>
                  </a:lnTo>
                  <a:lnTo>
                    <a:pt x="2" y="32"/>
                  </a:lnTo>
                  <a:lnTo>
                    <a:pt x="5" y="32"/>
                  </a:lnTo>
                  <a:lnTo>
                    <a:pt x="5" y="34"/>
                  </a:lnTo>
                  <a:lnTo>
                    <a:pt x="7" y="34"/>
                  </a:lnTo>
                  <a:lnTo>
                    <a:pt x="10" y="34"/>
                  </a:lnTo>
                  <a:lnTo>
                    <a:pt x="12" y="34"/>
                  </a:lnTo>
                  <a:lnTo>
                    <a:pt x="15" y="32"/>
                  </a:lnTo>
                  <a:lnTo>
                    <a:pt x="17" y="32"/>
                  </a:lnTo>
                  <a:lnTo>
                    <a:pt x="17" y="29"/>
                  </a:lnTo>
                  <a:lnTo>
                    <a:pt x="20" y="29"/>
                  </a:lnTo>
                  <a:lnTo>
                    <a:pt x="20" y="26"/>
                  </a:lnTo>
                  <a:lnTo>
                    <a:pt x="20" y="17"/>
                  </a:lnTo>
                  <a:lnTo>
                    <a:pt x="20" y="9"/>
                  </a:lnTo>
                  <a:lnTo>
                    <a:pt x="17" y="6"/>
                  </a:lnTo>
                  <a:lnTo>
                    <a:pt x="17" y="3"/>
                  </a:lnTo>
                  <a:lnTo>
                    <a:pt x="15" y="3"/>
                  </a:lnTo>
                  <a:lnTo>
                    <a:pt x="12" y="0"/>
                  </a:lnTo>
                  <a:lnTo>
                    <a:pt x="10" y="0"/>
                  </a:lnTo>
                  <a:lnTo>
                    <a:pt x="7" y="0"/>
                  </a:lnTo>
                  <a:lnTo>
                    <a:pt x="5" y="0"/>
                  </a:lnTo>
                  <a:lnTo>
                    <a:pt x="5" y="3"/>
                  </a:lnTo>
                  <a:lnTo>
                    <a:pt x="2" y="3"/>
                  </a:lnTo>
                  <a:lnTo>
                    <a:pt x="0" y="6"/>
                  </a:lnTo>
                  <a:lnTo>
                    <a:pt x="0" y="9"/>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17" name="Line 1412"/>
            <p:cNvSpPr>
              <a:spLocks noChangeShapeType="1"/>
            </p:cNvSpPr>
            <p:nvPr/>
          </p:nvSpPr>
          <p:spPr bwMode="auto">
            <a:xfrm>
              <a:off x="3097" y="161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18" name="Freeform 1413"/>
            <p:cNvSpPr>
              <a:spLocks/>
            </p:cNvSpPr>
            <p:nvPr/>
          </p:nvSpPr>
          <p:spPr bwMode="auto">
            <a:xfrm>
              <a:off x="3093" y="1618"/>
              <a:ext cx="19" cy="5"/>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w 68"/>
                <a:gd name="T39" fmla="*/ 0 h 23"/>
                <a:gd name="T40" fmla="*/ 0 w 68"/>
                <a:gd name="T41" fmla="*/ 0 h 23"/>
                <a:gd name="T42" fmla="*/ 0 w 68"/>
                <a:gd name="T43" fmla="*/ 0 h 23"/>
                <a:gd name="T44" fmla="*/ 0 w 68"/>
                <a:gd name="T45" fmla="*/ 0 h 23"/>
                <a:gd name="T46" fmla="*/ 0 w 68"/>
                <a:gd name="T47" fmla="*/ 0 h 23"/>
                <a:gd name="T48" fmla="*/ 0 w 68"/>
                <a:gd name="T49" fmla="*/ 0 h 23"/>
                <a:gd name="T50" fmla="*/ 0 w 68"/>
                <a:gd name="T51" fmla="*/ 0 h 23"/>
                <a:gd name="T52" fmla="*/ 0 w 68"/>
                <a:gd name="T53" fmla="*/ 0 h 23"/>
                <a:gd name="T54" fmla="*/ 0 w 68"/>
                <a:gd name="T55" fmla="*/ 0 h 23"/>
                <a:gd name="T56" fmla="*/ 0 w 68"/>
                <a:gd name="T57" fmla="*/ 0 h 23"/>
                <a:gd name="T58" fmla="*/ 0 w 68"/>
                <a:gd name="T59" fmla="*/ 0 h 23"/>
                <a:gd name="T60" fmla="*/ 0 w 68"/>
                <a:gd name="T61" fmla="*/ 0 h 23"/>
                <a:gd name="T62" fmla="*/ 0 w 68"/>
                <a:gd name="T63" fmla="*/ 0 h 23"/>
                <a:gd name="T64" fmla="*/ 0 w 6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3">
                  <a:moveTo>
                    <a:pt x="10" y="0"/>
                  </a:moveTo>
                  <a:lnTo>
                    <a:pt x="7" y="0"/>
                  </a:lnTo>
                  <a:lnTo>
                    <a:pt x="5" y="0"/>
                  </a:lnTo>
                  <a:lnTo>
                    <a:pt x="5" y="3"/>
                  </a:lnTo>
                  <a:lnTo>
                    <a:pt x="2" y="3"/>
                  </a:lnTo>
                  <a:lnTo>
                    <a:pt x="0" y="6"/>
                  </a:lnTo>
                  <a:lnTo>
                    <a:pt x="0" y="9"/>
                  </a:lnTo>
                  <a:lnTo>
                    <a:pt x="0" y="11"/>
                  </a:lnTo>
                  <a:lnTo>
                    <a:pt x="0" y="15"/>
                  </a:lnTo>
                  <a:lnTo>
                    <a:pt x="0" y="17"/>
                  </a:lnTo>
                  <a:lnTo>
                    <a:pt x="2" y="21"/>
                  </a:lnTo>
                  <a:lnTo>
                    <a:pt x="5" y="23"/>
                  </a:lnTo>
                  <a:lnTo>
                    <a:pt x="7" y="23"/>
                  </a:lnTo>
                  <a:lnTo>
                    <a:pt x="56" y="23"/>
                  </a:lnTo>
                  <a:lnTo>
                    <a:pt x="61" y="23"/>
                  </a:lnTo>
                  <a:lnTo>
                    <a:pt x="63" y="23"/>
                  </a:lnTo>
                  <a:lnTo>
                    <a:pt x="65" y="21"/>
                  </a:lnTo>
                  <a:lnTo>
                    <a:pt x="65" y="17"/>
                  </a:lnTo>
                  <a:lnTo>
                    <a:pt x="68" y="17"/>
                  </a:lnTo>
                  <a:lnTo>
                    <a:pt x="68" y="15"/>
                  </a:lnTo>
                  <a:lnTo>
                    <a:pt x="68" y="11"/>
                  </a:lnTo>
                  <a:lnTo>
                    <a:pt x="68" y="9"/>
                  </a:lnTo>
                  <a:lnTo>
                    <a:pt x="65" y="6"/>
                  </a:lnTo>
                  <a:lnTo>
                    <a:pt x="65" y="3"/>
                  </a:lnTo>
                  <a:lnTo>
                    <a:pt x="63" y="3"/>
                  </a:lnTo>
                  <a:lnTo>
                    <a:pt x="63" y="0"/>
                  </a:lnTo>
                  <a:lnTo>
                    <a:pt x="58"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19" name="Line 1414"/>
            <p:cNvSpPr>
              <a:spLocks noChangeShapeType="1"/>
            </p:cNvSpPr>
            <p:nvPr/>
          </p:nvSpPr>
          <p:spPr bwMode="auto">
            <a:xfrm>
              <a:off x="3106" y="162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20" name="Freeform 1415"/>
            <p:cNvSpPr>
              <a:spLocks/>
            </p:cNvSpPr>
            <p:nvPr/>
          </p:nvSpPr>
          <p:spPr bwMode="auto">
            <a:xfrm>
              <a:off x="3106" y="1615"/>
              <a:ext cx="6" cy="8"/>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w 21"/>
                <a:gd name="T45" fmla="*/ 0 h 33"/>
                <a:gd name="T46" fmla="*/ 0 w 21"/>
                <a:gd name="T47" fmla="*/ 0 h 33"/>
                <a:gd name="T48" fmla="*/ 0 w 21"/>
                <a:gd name="T49" fmla="*/ 0 h 33"/>
                <a:gd name="T50" fmla="*/ 0 w 21"/>
                <a:gd name="T51" fmla="*/ 0 h 33"/>
                <a:gd name="T52" fmla="*/ 0 w 21"/>
                <a:gd name="T53" fmla="*/ 0 h 33"/>
                <a:gd name="T54" fmla="*/ 0 w 21"/>
                <a:gd name="T55" fmla="*/ 0 h 33"/>
                <a:gd name="T56" fmla="*/ 0 w 21"/>
                <a:gd name="T57" fmla="*/ 0 h 33"/>
                <a:gd name="T58" fmla="*/ 0 w 21"/>
                <a:gd name="T59" fmla="*/ 0 h 33"/>
                <a:gd name="T60" fmla="*/ 0 w 21"/>
                <a:gd name="T61" fmla="*/ 0 h 33"/>
                <a:gd name="T62" fmla="*/ 0 w 21"/>
                <a:gd name="T63" fmla="*/ 0 h 33"/>
                <a:gd name="T64" fmla="*/ 0 w 21"/>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33">
                  <a:moveTo>
                    <a:pt x="0" y="21"/>
                  </a:moveTo>
                  <a:lnTo>
                    <a:pt x="0" y="25"/>
                  </a:lnTo>
                  <a:lnTo>
                    <a:pt x="0" y="27"/>
                  </a:lnTo>
                  <a:lnTo>
                    <a:pt x="4" y="27"/>
                  </a:lnTo>
                  <a:lnTo>
                    <a:pt x="4" y="31"/>
                  </a:lnTo>
                  <a:lnTo>
                    <a:pt x="6" y="33"/>
                  </a:lnTo>
                  <a:lnTo>
                    <a:pt x="9" y="33"/>
                  </a:lnTo>
                  <a:lnTo>
                    <a:pt x="11" y="33"/>
                  </a:lnTo>
                  <a:lnTo>
                    <a:pt x="14" y="33"/>
                  </a:lnTo>
                  <a:lnTo>
                    <a:pt x="16" y="33"/>
                  </a:lnTo>
                  <a:lnTo>
                    <a:pt x="18" y="31"/>
                  </a:lnTo>
                  <a:lnTo>
                    <a:pt x="18" y="27"/>
                  </a:lnTo>
                  <a:lnTo>
                    <a:pt x="21" y="27"/>
                  </a:lnTo>
                  <a:lnTo>
                    <a:pt x="21" y="25"/>
                  </a:lnTo>
                  <a:lnTo>
                    <a:pt x="21" y="16"/>
                  </a:lnTo>
                  <a:lnTo>
                    <a:pt x="21" y="8"/>
                  </a:lnTo>
                  <a:lnTo>
                    <a:pt x="18" y="4"/>
                  </a:lnTo>
                  <a:lnTo>
                    <a:pt x="18" y="2"/>
                  </a:lnTo>
                  <a:lnTo>
                    <a:pt x="16" y="2"/>
                  </a:lnTo>
                  <a:lnTo>
                    <a:pt x="14" y="0"/>
                  </a:lnTo>
                  <a:lnTo>
                    <a:pt x="11" y="0"/>
                  </a:lnTo>
                  <a:lnTo>
                    <a:pt x="9" y="0"/>
                  </a:lnTo>
                  <a:lnTo>
                    <a:pt x="9" y="2"/>
                  </a:lnTo>
                  <a:lnTo>
                    <a:pt x="6" y="2"/>
                  </a:lnTo>
                  <a:lnTo>
                    <a:pt x="4" y="2"/>
                  </a:lnTo>
                  <a:lnTo>
                    <a:pt x="4" y="4"/>
                  </a:lnTo>
                  <a:lnTo>
                    <a:pt x="0" y="8"/>
                  </a:lnTo>
                  <a:lnTo>
                    <a:pt x="0" y="13"/>
                  </a:lnTo>
                  <a:lnTo>
                    <a:pt x="0" y="21"/>
                  </a:lnTo>
                  <a:close/>
                </a:path>
              </a:pathLst>
            </a:custGeom>
            <a:solidFill>
              <a:srgbClr val="000000"/>
            </a:solidFill>
            <a:ln w="6350">
              <a:solidFill>
                <a:srgbClr val="000000"/>
              </a:solidFill>
              <a:prstDash val="solid"/>
              <a:round/>
              <a:headEnd/>
              <a:tailEnd/>
            </a:ln>
          </p:spPr>
          <p:txBody>
            <a:bodyPr/>
            <a:lstStyle/>
            <a:p>
              <a:endParaRPr lang="de-DE"/>
            </a:p>
          </p:txBody>
        </p:sp>
        <p:sp>
          <p:nvSpPr>
            <p:cNvPr id="43221" name="Line 1416"/>
            <p:cNvSpPr>
              <a:spLocks noChangeShapeType="1"/>
            </p:cNvSpPr>
            <p:nvPr/>
          </p:nvSpPr>
          <p:spPr bwMode="auto">
            <a:xfrm>
              <a:off x="3110" y="16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22" name="Freeform 1417"/>
            <p:cNvSpPr>
              <a:spLocks/>
            </p:cNvSpPr>
            <p:nvPr/>
          </p:nvSpPr>
          <p:spPr bwMode="auto">
            <a:xfrm>
              <a:off x="3106" y="1615"/>
              <a:ext cx="11" cy="6"/>
            </a:xfrm>
            <a:custGeom>
              <a:avLst/>
              <a:gdLst>
                <a:gd name="T0" fmla="*/ 0 w 38"/>
                <a:gd name="T1" fmla="*/ 0 h 21"/>
                <a:gd name="T2" fmla="*/ 0 w 38"/>
                <a:gd name="T3" fmla="*/ 0 h 21"/>
                <a:gd name="T4" fmla="*/ 0 w 38"/>
                <a:gd name="T5" fmla="*/ 0 h 21"/>
                <a:gd name="T6" fmla="*/ 0 w 38"/>
                <a:gd name="T7" fmla="*/ 0 h 21"/>
                <a:gd name="T8" fmla="*/ 0 w 38"/>
                <a:gd name="T9" fmla="*/ 0 h 21"/>
                <a:gd name="T10" fmla="*/ 0 w 38"/>
                <a:gd name="T11" fmla="*/ 0 h 21"/>
                <a:gd name="T12" fmla="*/ 0 w 38"/>
                <a:gd name="T13" fmla="*/ 0 h 21"/>
                <a:gd name="T14" fmla="*/ 0 w 38"/>
                <a:gd name="T15" fmla="*/ 0 h 21"/>
                <a:gd name="T16" fmla="*/ 0 w 38"/>
                <a:gd name="T17" fmla="*/ 0 h 21"/>
                <a:gd name="T18" fmla="*/ 0 w 38"/>
                <a:gd name="T19" fmla="*/ 0 h 21"/>
                <a:gd name="T20" fmla="*/ 0 w 38"/>
                <a:gd name="T21" fmla="*/ 0 h 21"/>
                <a:gd name="T22" fmla="*/ 0 w 38"/>
                <a:gd name="T23" fmla="*/ 0 h 21"/>
                <a:gd name="T24" fmla="*/ 0 w 38"/>
                <a:gd name="T25" fmla="*/ 0 h 21"/>
                <a:gd name="T26" fmla="*/ 0 w 38"/>
                <a:gd name="T27" fmla="*/ 0 h 21"/>
                <a:gd name="T28" fmla="*/ 0 w 38"/>
                <a:gd name="T29" fmla="*/ 0 h 21"/>
                <a:gd name="T30" fmla="*/ 0 w 38"/>
                <a:gd name="T31" fmla="*/ 0 h 21"/>
                <a:gd name="T32" fmla="*/ 0 w 38"/>
                <a:gd name="T33" fmla="*/ 0 h 21"/>
                <a:gd name="T34" fmla="*/ 0 w 38"/>
                <a:gd name="T35" fmla="*/ 0 h 21"/>
                <a:gd name="T36" fmla="*/ 0 w 38"/>
                <a:gd name="T37" fmla="*/ 0 h 21"/>
                <a:gd name="T38" fmla="*/ 0 w 38"/>
                <a:gd name="T39" fmla="*/ 0 h 21"/>
                <a:gd name="T40" fmla="*/ 0 w 38"/>
                <a:gd name="T41" fmla="*/ 0 h 21"/>
                <a:gd name="T42" fmla="*/ 0 w 38"/>
                <a:gd name="T43" fmla="*/ 0 h 21"/>
                <a:gd name="T44" fmla="*/ 0 w 38"/>
                <a:gd name="T45" fmla="*/ 0 h 21"/>
                <a:gd name="T46" fmla="*/ 0 w 38"/>
                <a:gd name="T47" fmla="*/ 0 h 21"/>
                <a:gd name="T48" fmla="*/ 0 w 38"/>
                <a:gd name="T49" fmla="*/ 0 h 21"/>
                <a:gd name="T50" fmla="*/ 0 w 38"/>
                <a:gd name="T51" fmla="*/ 0 h 21"/>
                <a:gd name="T52" fmla="*/ 0 w 38"/>
                <a:gd name="T53" fmla="*/ 0 h 21"/>
                <a:gd name="T54" fmla="*/ 0 w 38"/>
                <a:gd name="T55" fmla="*/ 0 h 21"/>
                <a:gd name="T56" fmla="*/ 0 w 38"/>
                <a:gd name="T57" fmla="*/ 0 h 21"/>
                <a:gd name="T58" fmla="*/ 0 w 38"/>
                <a:gd name="T59" fmla="*/ 0 h 21"/>
                <a:gd name="T60" fmla="*/ 0 w 38"/>
                <a:gd name="T61" fmla="*/ 0 h 21"/>
                <a:gd name="T62" fmla="*/ 0 w 38"/>
                <a:gd name="T63" fmla="*/ 0 h 21"/>
                <a:gd name="T64" fmla="*/ 0 w 38"/>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1">
                  <a:moveTo>
                    <a:pt x="11" y="0"/>
                  </a:moveTo>
                  <a:lnTo>
                    <a:pt x="9" y="0"/>
                  </a:lnTo>
                  <a:lnTo>
                    <a:pt x="9" y="2"/>
                  </a:lnTo>
                  <a:lnTo>
                    <a:pt x="6" y="2"/>
                  </a:lnTo>
                  <a:lnTo>
                    <a:pt x="4" y="2"/>
                  </a:lnTo>
                  <a:lnTo>
                    <a:pt x="4" y="4"/>
                  </a:lnTo>
                  <a:lnTo>
                    <a:pt x="0" y="8"/>
                  </a:lnTo>
                  <a:lnTo>
                    <a:pt x="0" y="10"/>
                  </a:lnTo>
                  <a:lnTo>
                    <a:pt x="0" y="13"/>
                  </a:lnTo>
                  <a:lnTo>
                    <a:pt x="0" y="16"/>
                  </a:lnTo>
                  <a:lnTo>
                    <a:pt x="4" y="16"/>
                  </a:lnTo>
                  <a:lnTo>
                    <a:pt x="4" y="19"/>
                  </a:lnTo>
                  <a:lnTo>
                    <a:pt x="6" y="21"/>
                  </a:lnTo>
                  <a:lnTo>
                    <a:pt x="9" y="21"/>
                  </a:lnTo>
                  <a:lnTo>
                    <a:pt x="23" y="21"/>
                  </a:lnTo>
                  <a:lnTo>
                    <a:pt x="28" y="21"/>
                  </a:lnTo>
                  <a:lnTo>
                    <a:pt x="31" y="21"/>
                  </a:lnTo>
                  <a:lnTo>
                    <a:pt x="33" y="21"/>
                  </a:lnTo>
                  <a:lnTo>
                    <a:pt x="33" y="19"/>
                  </a:lnTo>
                  <a:lnTo>
                    <a:pt x="36" y="16"/>
                  </a:lnTo>
                  <a:lnTo>
                    <a:pt x="36" y="13"/>
                  </a:lnTo>
                  <a:lnTo>
                    <a:pt x="38" y="10"/>
                  </a:lnTo>
                  <a:lnTo>
                    <a:pt x="36" y="8"/>
                  </a:lnTo>
                  <a:lnTo>
                    <a:pt x="36" y="4"/>
                  </a:lnTo>
                  <a:lnTo>
                    <a:pt x="33" y="2"/>
                  </a:lnTo>
                  <a:lnTo>
                    <a:pt x="31" y="2"/>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223" name="Line 1418"/>
            <p:cNvSpPr>
              <a:spLocks noChangeShapeType="1"/>
            </p:cNvSpPr>
            <p:nvPr/>
          </p:nvSpPr>
          <p:spPr bwMode="auto">
            <a:xfrm>
              <a:off x="3111" y="161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24" name="Freeform 1419"/>
            <p:cNvSpPr>
              <a:spLocks/>
            </p:cNvSpPr>
            <p:nvPr/>
          </p:nvSpPr>
          <p:spPr bwMode="auto">
            <a:xfrm>
              <a:off x="3111" y="1612"/>
              <a:ext cx="5" cy="9"/>
            </a:xfrm>
            <a:custGeom>
              <a:avLst/>
              <a:gdLst>
                <a:gd name="T0" fmla="*/ 0 w 18"/>
                <a:gd name="T1" fmla="*/ 0 h 33"/>
                <a:gd name="T2" fmla="*/ 0 w 18"/>
                <a:gd name="T3" fmla="*/ 0 h 33"/>
                <a:gd name="T4" fmla="*/ 0 w 18"/>
                <a:gd name="T5" fmla="*/ 0 h 33"/>
                <a:gd name="T6" fmla="*/ 0 w 18"/>
                <a:gd name="T7" fmla="*/ 0 h 33"/>
                <a:gd name="T8" fmla="*/ 0 w 18"/>
                <a:gd name="T9" fmla="*/ 0 h 33"/>
                <a:gd name="T10" fmla="*/ 0 w 18"/>
                <a:gd name="T11" fmla="*/ 0 h 33"/>
                <a:gd name="T12" fmla="*/ 0 w 18"/>
                <a:gd name="T13" fmla="*/ 0 h 33"/>
                <a:gd name="T14" fmla="*/ 0 w 18"/>
                <a:gd name="T15" fmla="*/ 0 h 33"/>
                <a:gd name="T16" fmla="*/ 0 w 18"/>
                <a:gd name="T17" fmla="*/ 0 h 33"/>
                <a:gd name="T18" fmla="*/ 0 w 18"/>
                <a:gd name="T19" fmla="*/ 0 h 33"/>
                <a:gd name="T20" fmla="*/ 0 w 18"/>
                <a:gd name="T21" fmla="*/ 0 h 33"/>
                <a:gd name="T22" fmla="*/ 0 w 18"/>
                <a:gd name="T23" fmla="*/ 0 h 33"/>
                <a:gd name="T24" fmla="*/ 0 w 18"/>
                <a:gd name="T25" fmla="*/ 0 h 33"/>
                <a:gd name="T26" fmla="*/ 0 w 18"/>
                <a:gd name="T27" fmla="*/ 0 h 33"/>
                <a:gd name="T28" fmla="*/ 0 w 18"/>
                <a:gd name="T29" fmla="*/ 0 h 33"/>
                <a:gd name="T30" fmla="*/ 0 w 18"/>
                <a:gd name="T31" fmla="*/ 0 h 33"/>
                <a:gd name="T32" fmla="*/ 0 w 18"/>
                <a:gd name="T33" fmla="*/ 0 h 33"/>
                <a:gd name="T34" fmla="*/ 0 w 18"/>
                <a:gd name="T35" fmla="*/ 0 h 33"/>
                <a:gd name="T36" fmla="*/ 0 w 18"/>
                <a:gd name="T37" fmla="*/ 0 h 33"/>
                <a:gd name="T38" fmla="*/ 0 w 18"/>
                <a:gd name="T39" fmla="*/ 0 h 33"/>
                <a:gd name="T40" fmla="*/ 0 w 18"/>
                <a:gd name="T41" fmla="*/ 0 h 33"/>
                <a:gd name="T42" fmla="*/ 0 w 18"/>
                <a:gd name="T43" fmla="*/ 0 h 33"/>
                <a:gd name="T44" fmla="*/ 0 w 18"/>
                <a:gd name="T45" fmla="*/ 0 h 33"/>
                <a:gd name="T46" fmla="*/ 0 w 18"/>
                <a:gd name="T47" fmla="*/ 0 h 33"/>
                <a:gd name="T48" fmla="*/ 0 w 18"/>
                <a:gd name="T49" fmla="*/ 0 h 33"/>
                <a:gd name="T50" fmla="*/ 0 w 18"/>
                <a:gd name="T51" fmla="*/ 0 h 33"/>
                <a:gd name="T52" fmla="*/ 0 w 18"/>
                <a:gd name="T53" fmla="*/ 0 h 33"/>
                <a:gd name="T54" fmla="*/ 0 w 18"/>
                <a:gd name="T55" fmla="*/ 0 h 33"/>
                <a:gd name="T56" fmla="*/ 0 w 18"/>
                <a:gd name="T57" fmla="*/ 0 h 33"/>
                <a:gd name="T58" fmla="*/ 0 w 18"/>
                <a:gd name="T59" fmla="*/ 0 h 33"/>
                <a:gd name="T60" fmla="*/ 0 w 18"/>
                <a:gd name="T61" fmla="*/ 0 h 33"/>
                <a:gd name="T62" fmla="*/ 0 w 18"/>
                <a:gd name="T63" fmla="*/ 0 h 33"/>
                <a:gd name="T64" fmla="*/ 0 w 18"/>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3">
                  <a:moveTo>
                    <a:pt x="0" y="22"/>
                  </a:moveTo>
                  <a:lnTo>
                    <a:pt x="0" y="25"/>
                  </a:lnTo>
                  <a:lnTo>
                    <a:pt x="0" y="28"/>
                  </a:lnTo>
                  <a:lnTo>
                    <a:pt x="3" y="31"/>
                  </a:lnTo>
                  <a:lnTo>
                    <a:pt x="3" y="33"/>
                  </a:lnTo>
                  <a:lnTo>
                    <a:pt x="5" y="33"/>
                  </a:lnTo>
                  <a:lnTo>
                    <a:pt x="8" y="33"/>
                  </a:lnTo>
                  <a:lnTo>
                    <a:pt x="10" y="33"/>
                  </a:lnTo>
                  <a:lnTo>
                    <a:pt x="13" y="33"/>
                  </a:lnTo>
                  <a:lnTo>
                    <a:pt x="15" y="33"/>
                  </a:lnTo>
                  <a:lnTo>
                    <a:pt x="15" y="31"/>
                  </a:lnTo>
                  <a:lnTo>
                    <a:pt x="18" y="28"/>
                  </a:lnTo>
                  <a:lnTo>
                    <a:pt x="18" y="25"/>
                  </a:lnTo>
                  <a:lnTo>
                    <a:pt x="18" y="16"/>
                  </a:lnTo>
                  <a:lnTo>
                    <a:pt x="18" y="8"/>
                  </a:lnTo>
                  <a:lnTo>
                    <a:pt x="18" y="6"/>
                  </a:lnTo>
                  <a:lnTo>
                    <a:pt x="15" y="3"/>
                  </a:lnTo>
                  <a:lnTo>
                    <a:pt x="13" y="3"/>
                  </a:lnTo>
                  <a:lnTo>
                    <a:pt x="10" y="0"/>
                  </a:lnTo>
                  <a:lnTo>
                    <a:pt x="8" y="0"/>
                  </a:lnTo>
                  <a:lnTo>
                    <a:pt x="5" y="3"/>
                  </a:lnTo>
                  <a:lnTo>
                    <a:pt x="3" y="3"/>
                  </a:lnTo>
                  <a:lnTo>
                    <a:pt x="0" y="6"/>
                  </a:lnTo>
                  <a:lnTo>
                    <a:pt x="0" y="8"/>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225" name="Line 1420"/>
            <p:cNvSpPr>
              <a:spLocks noChangeShapeType="1"/>
            </p:cNvSpPr>
            <p:nvPr/>
          </p:nvSpPr>
          <p:spPr bwMode="auto">
            <a:xfrm>
              <a:off x="3114" y="161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26" name="Freeform 1421"/>
            <p:cNvSpPr>
              <a:spLocks/>
            </p:cNvSpPr>
            <p:nvPr/>
          </p:nvSpPr>
          <p:spPr bwMode="auto">
            <a:xfrm>
              <a:off x="3111" y="1612"/>
              <a:ext cx="9"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3"/>
                  </a:lnTo>
                  <a:lnTo>
                    <a:pt x="3" y="3"/>
                  </a:lnTo>
                  <a:lnTo>
                    <a:pt x="0" y="6"/>
                  </a:lnTo>
                  <a:lnTo>
                    <a:pt x="0" y="8"/>
                  </a:lnTo>
                  <a:lnTo>
                    <a:pt x="0" y="12"/>
                  </a:lnTo>
                  <a:lnTo>
                    <a:pt x="0" y="14"/>
                  </a:lnTo>
                  <a:lnTo>
                    <a:pt x="0" y="16"/>
                  </a:lnTo>
                  <a:lnTo>
                    <a:pt x="3" y="20"/>
                  </a:lnTo>
                  <a:lnTo>
                    <a:pt x="3" y="22"/>
                  </a:lnTo>
                  <a:lnTo>
                    <a:pt x="5" y="22"/>
                  </a:lnTo>
                  <a:lnTo>
                    <a:pt x="8" y="22"/>
                  </a:lnTo>
                  <a:lnTo>
                    <a:pt x="23" y="22"/>
                  </a:lnTo>
                  <a:lnTo>
                    <a:pt x="28" y="22"/>
                  </a:lnTo>
                  <a:lnTo>
                    <a:pt x="30" y="22"/>
                  </a:lnTo>
                  <a:lnTo>
                    <a:pt x="33" y="20"/>
                  </a:lnTo>
                  <a:lnTo>
                    <a:pt x="33" y="16"/>
                  </a:lnTo>
                  <a:lnTo>
                    <a:pt x="35" y="16"/>
                  </a:lnTo>
                  <a:lnTo>
                    <a:pt x="35" y="14"/>
                  </a:lnTo>
                  <a:lnTo>
                    <a:pt x="35" y="12"/>
                  </a:lnTo>
                  <a:lnTo>
                    <a:pt x="35" y="8"/>
                  </a:lnTo>
                  <a:lnTo>
                    <a:pt x="33" y="6"/>
                  </a:lnTo>
                  <a:lnTo>
                    <a:pt x="33" y="3"/>
                  </a:lnTo>
                  <a:lnTo>
                    <a:pt x="30" y="3"/>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27" name="Line 1422"/>
            <p:cNvSpPr>
              <a:spLocks noChangeShapeType="1"/>
            </p:cNvSpPr>
            <p:nvPr/>
          </p:nvSpPr>
          <p:spPr bwMode="auto">
            <a:xfrm>
              <a:off x="3115" y="161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28" name="Freeform 1423"/>
            <p:cNvSpPr>
              <a:spLocks/>
            </p:cNvSpPr>
            <p:nvPr/>
          </p:nvSpPr>
          <p:spPr bwMode="auto">
            <a:xfrm>
              <a:off x="3115" y="1607"/>
              <a:ext cx="5" cy="11"/>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w 20"/>
                <a:gd name="T15" fmla="*/ 0 h 44"/>
                <a:gd name="T16" fmla="*/ 0 w 20"/>
                <a:gd name="T17" fmla="*/ 0 h 44"/>
                <a:gd name="T18" fmla="*/ 0 w 20"/>
                <a:gd name="T19" fmla="*/ 0 h 44"/>
                <a:gd name="T20" fmla="*/ 0 w 20"/>
                <a:gd name="T21" fmla="*/ 0 h 44"/>
                <a:gd name="T22" fmla="*/ 0 w 20"/>
                <a:gd name="T23" fmla="*/ 0 h 44"/>
                <a:gd name="T24" fmla="*/ 0 w 20"/>
                <a:gd name="T25" fmla="*/ 0 h 44"/>
                <a:gd name="T26" fmla="*/ 0 w 20"/>
                <a:gd name="T27" fmla="*/ 0 h 44"/>
                <a:gd name="T28" fmla="*/ 0 w 20"/>
                <a:gd name="T29" fmla="*/ 0 h 44"/>
                <a:gd name="T30" fmla="*/ 0 w 20"/>
                <a:gd name="T31" fmla="*/ 0 h 44"/>
                <a:gd name="T32" fmla="*/ 0 w 20"/>
                <a:gd name="T33" fmla="*/ 0 h 44"/>
                <a:gd name="T34" fmla="*/ 0 w 20"/>
                <a:gd name="T35" fmla="*/ 0 h 44"/>
                <a:gd name="T36" fmla="*/ 0 w 20"/>
                <a:gd name="T37" fmla="*/ 0 h 44"/>
                <a:gd name="T38" fmla="*/ 0 w 20"/>
                <a:gd name="T39" fmla="*/ 0 h 44"/>
                <a:gd name="T40" fmla="*/ 0 w 20"/>
                <a:gd name="T41" fmla="*/ 0 h 44"/>
                <a:gd name="T42" fmla="*/ 0 w 20"/>
                <a:gd name="T43" fmla="*/ 0 h 44"/>
                <a:gd name="T44" fmla="*/ 0 w 20"/>
                <a:gd name="T45" fmla="*/ 0 h 44"/>
                <a:gd name="T46" fmla="*/ 0 w 20"/>
                <a:gd name="T47" fmla="*/ 0 h 44"/>
                <a:gd name="T48" fmla="*/ 0 w 20"/>
                <a:gd name="T49" fmla="*/ 0 h 44"/>
                <a:gd name="T50" fmla="*/ 0 w 20"/>
                <a:gd name="T51" fmla="*/ 0 h 44"/>
                <a:gd name="T52" fmla="*/ 0 w 20"/>
                <a:gd name="T53" fmla="*/ 0 h 44"/>
                <a:gd name="T54" fmla="*/ 0 w 20"/>
                <a:gd name="T55" fmla="*/ 0 h 44"/>
                <a:gd name="T56" fmla="*/ 0 w 20"/>
                <a:gd name="T57" fmla="*/ 0 h 44"/>
                <a:gd name="T58" fmla="*/ 0 w 20"/>
                <a:gd name="T59" fmla="*/ 0 h 44"/>
                <a:gd name="T60" fmla="*/ 0 w 20"/>
                <a:gd name="T61" fmla="*/ 0 h 44"/>
                <a:gd name="T62" fmla="*/ 0 w 20"/>
                <a:gd name="T63" fmla="*/ 0 h 44"/>
                <a:gd name="T64" fmla="*/ 0 w 2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4">
                  <a:moveTo>
                    <a:pt x="0" y="34"/>
                  </a:moveTo>
                  <a:lnTo>
                    <a:pt x="0" y="36"/>
                  </a:lnTo>
                  <a:lnTo>
                    <a:pt x="0" y="38"/>
                  </a:lnTo>
                  <a:lnTo>
                    <a:pt x="3" y="38"/>
                  </a:lnTo>
                  <a:lnTo>
                    <a:pt x="3" y="42"/>
                  </a:lnTo>
                  <a:lnTo>
                    <a:pt x="5" y="44"/>
                  </a:lnTo>
                  <a:lnTo>
                    <a:pt x="8" y="44"/>
                  </a:lnTo>
                  <a:lnTo>
                    <a:pt x="10" y="44"/>
                  </a:lnTo>
                  <a:lnTo>
                    <a:pt x="13" y="44"/>
                  </a:lnTo>
                  <a:lnTo>
                    <a:pt x="15" y="44"/>
                  </a:lnTo>
                  <a:lnTo>
                    <a:pt x="18" y="42"/>
                  </a:lnTo>
                  <a:lnTo>
                    <a:pt x="18" y="38"/>
                  </a:lnTo>
                  <a:lnTo>
                    <a:pt x="20" y="38"/>
                  </a:lnTo>
                  <a:lnTo>
                    <a:pt x="20" y="36"/>
                  </a:lnTo>
                  <a:lnTo>
                    <a:pt x="20" y="17"/>
                  </a:lnTo>
                  <a:lnTo>
                    <a:pt x="20" y="11"/>
                  </a:lnTo>
                  <a:lnTo>
                    <a:pt x="20" y="7"/>
                  </a:lnTo>
                  <a:lnTo>
                    <a:pt x="18" y="5"/>
                  </a:lnTo>
                  <a:lnTo>
                    <a:pt x="15" y="2"/>
                  </a:lnTo>
                  <a:lnTo>
                    <a:pt x="13" y="0"/>
                  </a:lnTo>
                  <a:lnTo>
                    <a:pt x="10" y="0"/>
                  </a:lnTo>
                  <a:lnTo>
                    <a:pt x="8" y="0"/>
                  </a:lnTo>
                  <a:lnTo>
                    <a:pt x="5" y="2"/>
                  </a:lnTo>
                  <a:lnTo>
                    <a:pt x="3" y="5"/>
                  </a:lnTo>
                  <a:lnTo>
                    <a:pt x="0" y="7"/>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229" name="Line 1424"/>
            <p:cNvSpPr>
              <a:spLocks noChangeShapeType="1"/>
            </p:cNvSpPr>
            <p:nvPr/>
          </p:nvSpPr>
          <p:spPr bwMode="auto">
            <a:xfrm>
              <a:off x="3118" y="160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30" name="Freeform 1425"/>
            <p:cNvSpPr>
              <a:spLocks/>
            </p:cNvSpPr>
            <p:nvPr/>
          </p:nvSpPr>
          <p:spPr bwMode="auto">
            <a:xfrm>
              <a:off x="3115" y="1607"/>
              <a:ext cx="10" cy="5"/>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8" y="0"/>
                  </a:lnTo>
                  <a:lnTo>
                    <a:pt x="5" y="2"/>
                  </a:lnTo>
                  <a:lnTo>
                    <a:pt x="3" y="5"/>
                  </a:lnTo>
                  <a:lnTo>
                    <a:pt x="0" y="7"/>
                  </a:lnTo>
                  <a:lnTo>
                    <a:pt x="0" y="11"/>
                  </a:lnTo>
                  <a:lnTo>
                    <a:pt x="0" y="13"/>
                  </a:lnTo>
                  <a:lnTo>
                    <a:pt x="0" y="17"/>
                  </a:lnTo>
                  <a:lnTo>
                    <a:pt x="3" y="19"/>
                  </a:lnTo>
                  <a:lnTo>
                    <a:pt x="5" y="22"/>
                  </a:lnTo>
                  <a:lnTo>
                    <a:pt x="8" y="22"/>
                  </a:lnTo>
                  <a:lnTo>
                    <a:pt x="24" y="22"/>
                  </a:lnTo>
                  <a:lnTo>
                    <a:pt x="29" y="22"/>
                  </a:lnTo>
                  <a:lnTo>
                    <a:pt x="31" y="22"/>
                  </a:lnTo>
                  <a:lnTo>
                    <a:pt x="34" y="22"/>
                  </a:lnTo>
                  <a:lnTo>
                    <a:pt x="34" y="19"/>
                  </a:lnTo>
                  <a:lnTo>
                    <a:pt x="36" y="19"/>
                  </a:lnTo>
                  <a:lnTo>
                    <a:pt x="36" y="17"/>
                  </a:lnTo>
                  <a:lnTo>
                    <a:pt x="36" y="13"/>
                  </a:lnTo>
                  <a:lnTo>
                    <a:pt x="36" y="11"/>
                  </a:lnTo>
                  <a:lnTo>
                    <a:pt x="36" y="7"/>
                  </a:lnTo>
                  <a:lnTo>
                    <a:pt x="36" y="5"/>
                  </a:lnTo>
                  <a:lnTo>
                    <a:pt x="34" y="5"/>
                  </a:lnTo>
                  <a:lnTo>
                    <a:pt x="34" y="2"/>
                  </a:lnTo>
                  <a:lnTo>
                    <a:pt x="31" y="2"/>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31" name="Line 1426"/>
            <p:cNvSpPr>
              <a:spLocks noChangeShapeType="1"/>
            </p:cNvSpPr>
            <p:nvPr/>
          </p:nvSpPr>
          <p:spPr bwMode="auto">
            <a:xfrm>
              <a:off x="3119" y="160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32" name="Freeform 1427"/>
            <p:cNvSpPr>
              <a:spLocks/>
            </p:cNvSpPr>
            <p:nvPr/>
          </p:nvSpPr>
          <p:spPr bwMode="auto">
            <a:xfrm>
              <a:off x="3119" y="1601"/>
              <a:ext cx="6" cy="11"/>
            </a:xfrm>
            <a:custGeom>
              <a:avLst/>
              <a:gdLst>
                <a:gd name="T0" fmla="*/ 0 w 21"/>
                <a:gd name="T1" fmla="*/ 0 h 45"/>
                <a:gd name="T2" fmla="*/ 0 w 21"/>
                <a:gd name="T3" fmla="*/ 0 h 45"/>
                <a:gd name="T4" fmla="*/ 0 w 21"/>
                <a:gd name="T5" fmla="*/ 0 h 45"/>
                <a:gd name="T6" fmla="*/ 0 w 21"/>
                <a:gd name="T7" fmla="*/ 0 h 45"/>
                <a:gd name="T8" fmla="*/ 0 w 21"/>
                <a:gd name="T9" fmla="*/ 0 h 45"/>
                <a:gd name="T10" fmla="*/ 0 w 21"/>
                <a:gd name="T11" fmla="*/ 0 h 45"/>
                <a:gd name="T12" fmla="*/ 0 w 21"/>
                <a:gd name="T13" fmla="*/ 0 h 45"/>
                <a:gd name="T14" fmla="*/ 0 w 21"/>
                <a:gd name="T15" fmla="*/ 0 h 45"/>
                <a:gd name="T16" fmla="*/ 0 w 21"/>
                <a:gd name="T17" fmla="*/ 0 h 45"/>
                <a:gd name="T18" fmla="*/ 0 w 21"/>
                <a:gd name="T19" fmla="*/ 0 h 45"/>
                <a:gd name="T20" fmla="*/ 0 w 21"/>
                <a:gd name="T21" fmla="*/ 0 h 45"/>
                <a:gd name="T22" fmla="*/ 0 w 21"/>
                <a:gd name="T23" fmla="*/ 0 h 45"/>
                <a:gd name="T24" fmla="*/ 0 w 21"/>
                <a:gd name="T25" fmla="*/ 0 h 45"/>
                <a:gd name="T26" fmla="*/ 0 w 21"/>
                <a:gd name="T27" fmla="*/ 0 h 45"/>
                <a:gd name="T28" fmla="*/ 0 w 21"/>
                <a:gd name="T29" fmla="*/ 0 h 45"/>
                <a:gd name="T30" fmla="*/ 0 w 21"/>
                <a:gd name="T31" fmla="*/ 0 h 45"/>
                <a:gd name="T32" fmla="*/ 0 w 21"/>
                <a:gd name="T33" fmla="*/ 0 h 45"/>
                <a:gd name="T34" fmla="*/ 0 w 21"/>
                <a:gd name="T35" fmla="*/ 0 h 45"/>
                <a:gd name="T36" fmla="*/ 0 w 21"/>
                <a:gd name="T37" fmla="*/ 0 h 45"/>
                <a:gd name="T38" fmla="*/ 0 w 21"/>
                <a:gd name="T39" fmla="*/ 0 h 45"/>
                <a:gd name="T40" fmla="*/ 0 w 21"/>
                <a:gd name="T41" fmla="*/ 0 h 45"/>
                <a:gd name="T42" fmla="*/ 0 w 21"/>
                <a:gd name="T43" fmla="*/ 0 h 45"/>
                <a:gd name="T44" fmla="*/ 0 w 21"/>
                <a:gd name="T45" fmla="*/ 0 h 45"/>
                <a:gd name="T46" fmla="*/ 0 w 21"/>
                <a:gd name="T47" fmla="*/ 0 h 45"/>
                <a:gd name="T48" fmla="*/ 0 w 21"/>
                <a:gd name="T49" fmla="*/ 0 h 45"/>
                <a:gd name="T50" fmla="*/ 0 w 21"/>
                <a:gd name="T51" fmla="*/ 0 h 45"/>
                <a:gd name="T52" fmla="*/ 0 w 21"/>
                <a:gd name="T53" fmla="*/ 0 h 45"/>
                <a:gd name="T54" fmla="*/ 0 w 21"/>
                <a:gd name="T55" fmla="*/ 0 h 45"/>
                <a:gd name="T56" fmla="*/ 0 w 21"/>
                <a:gd name="T57" fmla="*/ 0 h 45"/>
                <a:gd name="T58" fmla="*/ 0 w 21"/>
                <a:gd name="T59" fmla="*/ 0 h 45"/>
                <a:gd name="T60" fmla="*/ 0 w 21"/>
                <a:gd name="T61" fmla="*/ 0 h 45"/>
                <a:gd name="T62" fmla="*/ 0 w 21"/>
                <a:gd name="T63" fmla="*/ 0 h 45"/>
                <a:gd name="T64" fmla="*/ 0 w 2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5">
                  <a:moveTo>
                    <a:pt x="0" y="34"/>
                  </a:moveTo>
                  <a:lnTo>
                    <a:pt x="3" y="36"/>
                  </a:lnTo>
                  <a:lnTo>
                    <a:pt x="3" y="40"/>
                  </a:lnTo>
                  <a:lnTo>
                    <a:pt x="3" y="42"/>
                  </a:lnTo>
                  <a:lnTo>
                    <a:pt x="5" y="42"/>
                  </a:lnTo>
                  <a:lnTo>
                    <a:pt x="5" y="45"/>
                  </a:lnTo>
                  <a:lnTo>
                    <a:pt x="9" y="45"/>
                  </a:lnTo>
                  <a:lnTo>
                    <a:pt x="11" y="45"/>
                  </a:lnTo>
                  <a:lnTo>
                    <a:pt x="14" y="45"/>
                  </a:lnTo>
                  <a:lnTo>
                    <a:pt x="16" y="45"/>
                  </a:lnTo>
                  <a:lnTo>
                    <a:pt x="19" y="45"/>
                  </a:lnTo>
                  <a:lnTo>
                    <a:pt x="19" y="42"/>
                  </a:lnTo>
                  <a:lnTo>
                    <a:pt x="21" y="42"/>
                  </a:lnTo>
                  <a:lnTo>
                    <a:pt x="21" y="40"/>
                  </a:lnTo>
                  <a:lnTo>
                    <a:pt x="21" y="36"/>
                  </a:lnTo>
                  <a:lnTo>
                    <a:pt x="21" y="17"/>
                  </a:lnTo>
                  <a:lnTo>
                    <a:pt x="21" y="11"/>
                  </a:lnTo>
                  <a:lnTo>
                    <a:pt x="21" y="8"/>
                  </a:lnTo>
                  <a:lnTo>
                    <a:pt x="21" y="5"/>
                  </a:lnTo>
                  <a:lnTo>
                    <a:pt x="19" y="5"/>
                  </a:lnTo>
                  <a:lnTo>
                    <a:pt x="19" y="2"/>
                  </a:lnTo>
                  <a:lnTo>
                    <a:pt x="16" y="2"/>
                  </a:lnTo>
                  <a:lnTo>
                    <a:pt x="14" y="0"/>
                  </a:lnTo>
                  <a:lnTo>
                    <a:pt x="11" y="0"/>
                  </a:lnTo>
                  <a:lnTo>
                    <a:pt x="9" y="2"/>
                  </a:lnTo>
                  <a:lnTo>
                    <a:pt x="5" y="2"/>
                  </a:lnTo>
                  <a:lnTo>
                    <a:pt x="5" y="5"/>
                  </a:lnTo>
                  <a:lnTo>
                    <a:pt x="3" y="5"/>
                  </a:lnTo>
                  <a:lnTo>
                    <a:pt x="3" y="8"/>
                  </a:lnTo>
                  <a:lnTo>
                    <a:pt x="0" y="13"/>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233" name="Line 1428"/>
            <p:cNvSpPr>
              <a:spLocks noChangeShapeType="1"/>
            </p:cNvSpPr>
            <p:nvPr/>
          </p:nvSpPr>
          <p:spPr bwMode="auto">
            <a:xfrm>
              <a:off x="3123" y="160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34" name="Freeform 1429"/>
            <p:cNvSpPr>
              <a:spLocks/>
            </p:cNvSpPr>
            <p:nvPr/>
          </p:nvSpPr>
          <p:spPr bwMode="auto">
            <a:xfrm>
              <a:off x="3119" y="1601"/>
              <a:ext cx="11"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1" y="0"/>
                  </a:moveTo>
                  <a:lnTo>
                    <a:pt x="11" y="0"/>
                  </a:lnTo>
                  <a:lnTo>
                    <a:pt x="9" y="2"/>
                  </a:lnTo>
                  <a:lnTo>
                    <a:pt x="5" y="2"/>
                  </a:lnTo>
                  <a:lnTo>
                    <a:pt x="5" y="5"/>
                  </a:lnTo>
                  <a:lnTo>
                    <a:pt x="3" y="5"/>
                  </a:lnTo>
                  <a:lnTo>
                    <a:pt x="3" y="8"/>
                  </a:lnTo>
                  <a:lnTo>
                    <a:pt x="3" y="11"/>
                  </a:lnTo>
                  <a:lnTo>
                    <a:pt x="0" y="11"/>
                  </a:lnTo>
                  <a:lnTo>
                    <a:pt x="3" y="13"/>
                  </a:lnTo>
                  <a:lnTo>
                    <a:pt x="3" y="17"/>
                  </a:lnTo>
                  <a:lnTo>
                    <a:pt x="3" y="19"/>
                  </a:lnTo>
                  <a:lnTo>
                    <a:pt x="5" y="19"/>
                  </a:lnTo>
                  <a:lnTo>
                    <a:pt x="5" y="23"/>
                  </a:lnTo>
                  <a:lnTo>
                    <a:pt x="9" y="23"/>
                  </a:lnTo>
                  <a:lnTo>
                    <a:pt x="11" y="23"/>
                  </a:lnTo>
                  <a:lnTo>
                    <a:pt x="26" y="23"/>
                  </a:lnTo>
                  <a:lnTo>
                    <a:pt x="31" y="23"/>
                  </a:lnTo>
                  <a:lnTo>
                    <a:pt x="34" y="23"/>
                  </a:lnTo>
                  <a:lnTo>
                    <a:pt x="36" y="19"/>
                  </a:lnTo>
                  <a:lnTo>
                    <a:pt x="38" y="17"/>
                  </a:lnTo>
                  <a:lnTo>
                    <a:pt x="38" y="13"/>
                  </a:lnTo>
                  <a:lnTo>
                    <a:pt x="38" y="11"/>
                  </a:lnTo>
                  <a:lnTo>
                    <a:pt x="38" y="8"/>
                  </a:lnTo>
                  <a:lnTo>
                    <a:pt x="36" y="5"/>
                  </a:lnTo>
                  <a:lnTo>
                    <a:pt x="34" y="2"/>
                  </a:lnTo>
                  <a:lnTo>
                    <a:pt x="31" y="2"/>
                  </a:lnTo>
                  <a:lnTo>
                    <a:pt x="26"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235" name="Line 1430"/>
            <p:cNvSpPr>
              <a:spLocks noChangeShapeType="1"/>
            </p:cNvSpPr>
            <p:nvPr/>
          </p:nvSpPr>
          <p:spPr bwMode="auto">
            <a:xfrm>
              <a:off x="3125" y="16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36" name="Freeform 1431"/>
            <p:cNvSpPr>
              <a:spLocks/>
            </p:cNvSpPr>
            <p:nvPr/>
          </p:nvSpPr>
          <p:spPr bwMode="auto">
            <a:xfrm>
              <a:off x="3125" y="1598"/>
              <a:ext cx="5" cy="9"/>
            </a:xfrm>
            <a:custGeom>
              <a:avLst/>
              <a:gdLst>
                <a:gd name="T0" fmla="*/ 0 w 19"/>
                <a:gd name="T1" fmla="*/ 0 h 35"/>
                <a:gd name="T2" fmla="*/ 0 w 19"/>
                <a:gd name="T3" fmla="*/ 0 h 35"/>
                <a:gd name="T4" fmla="*/ 0 w 19"/>
                <a:gd name="T5" fmla="*/ 0 h 35"/>
                <a:gd name="T6" fmla="*/ 0 w 19"/>
                <a:gd name="T7" fmla="*/ 0 h 35"/>
                <a:gd name="T8" fmla="*/ 0 w 19"/>
                <a:gd name="T9" fmla="*/ 0 h 35"/>
                <a:gd name="T10" fmla="*/ 0 w 19"/>
                <a:gd name="T11" fmla="*/ 0 h 35"/>
                <a:gd name="T12" fmla="*/ 0 w 19"/>
                <a:gd name="T13" fmla="*/ 0 h 35"/>
                <a:gd name="T14" fmla="*/ 0 w 19"/>
                <a:gd name="T15" fmla="*/ 0 h 35"/>
                <a:gd name="T16" fmla="*/ 0 w 19"/>
                <a:gd name="T17" fmla="*/ 0 h 35"/>
                <a:gd name="T18" fmla="*/ 0 w 19"/>
                <a:gd name="T19" fmla="*/ 0 h 35"/>
                <a:gd name="T20" fmla="*/ 0 w 19"/>
                <a:gd name="T21" fmla="*/ 0 h 35"/>
                <a:gd name="T22" fmla="*/ 0 w 19"/>
                <a:gd name="T23" fmla="*/ 0 h 35"/>
                <a:gd name="T24" fmla="*/ 0 w 19"/>
                <a:gd name="T25" fmla="*/ 0 h 35"/>
                <a:gd name="T26" fmla="*/ 0 w 19"/>
                <a:gd name="T27" fmla="*/ 0 h 35"/>
                <a:gd name="T28" fmla="*/ 0 w 19"/>
                <a:gd name="T29" fmla="*/ 0 h 35"/>
                <a:gd name="T30" fmla="*/ 0 w 19"/>
                <a:gd name="T31" fmla="*/ 0 h 35"/>
                <a:gd name="T32" fmla="*/ 0 w 19"/>
                <a:gd name="T33" fmla="*/ 0 h 35"/>
                <a:gd name="T34" fmla="*/ 0 w 19"/>
                <a:gd name="T35" fmla="*/ 0 h 35"/>
                <a:gd name="T36" fmla="*/ 0 w 19"/>
                <a:gd name="T37" fmla="*/ 0 h 35"/>
                <a:gd name="T38" fmla="*/ 0 w 19"/>
                <a:gd name="T39" fmla="*/ 0 h 35"/>
                <a:gd name="T40" fmla="*/ 0 w 19"/>
                <a:gd name="T41" fmla="*/ 0 h 35"/>
                <a:gd name="T42" fmla="*/ 0 w 19"/>
                <a:gd name="T43" fmla="*/ 0 h 35"/>
                <a:gd name="T44" fmla="*/ 0 w 19"/>
                <a:gd name="T45" fmla="*/ 0 h 35"/>
                <a:gd name="T46" fmla="*/ 0 w 19"/>
                <a:gd name="T47" fmla="*/ 0 h 35"/>
                <a:gd name="T48" fmla="*/ 0 w 19"/>
                <a:gd name="T49" fmla="*/ 0 h 35"/>
                <a:gd name="T50" fmla="*/ 0 w 19"/>
                <a:gd name="T51" fmla="*/ 0 h 35"/>
                <a:gd name="T52" fmla="*/ 0 w 19"/>
                <a:gd name="T53" fmla="*/ 0 h 35"/>
                <a:gd name="T54" fmla="*/ 0 w 19"/>
                <a:gd name="T55" fmla="*/ 0 h 35"/>
                <a:gd name="T56" fmla="*/ 0 w 19"/>
                <a:gd name="T57" fmla="*/ 0 h 35"/>
                <a:gd name="T58" fmla="*/ 0 w 19"/>
                <a:gd name="T59" fmla="*/ 0 h 35"/>
                <a:gd name="T60" fmla="*/ 0 w 19"/>
                <a:gd name="T61" fmla="*/ 0 h 35"/>
                <a:gd name="T62" fmla="*/ 0 w 19"/>
                <a:gd name="T63" fmla="*/ 0 h 35"/>
                <a:gd name="T64" fmla="*/ 0 w 19"/>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5">
                  <a:moveTo>
                    <a:pt x="0" y="23"/>
                  </a:moveTo>
                  <a:lnTo>
                    <a:pt x="0" y="25"/>
                  </a:lnTo>
                  <a:lnTo>
                    <a:pt x="0" y="29"/>
                  </a:lnTo>
                  <a:lnTo>
                    <a:pt x="2" y="31"/>
                  </a:lnTo>
                  <a:lnTo>
                    <a:pt x="5" y="35"/>
                  </a:lnTo>
                  <a:lnTo>
                    <a:pt x="7" y="35"/>
                  </a:lnTo>
                  <a:lnTo>
                    <a:pt x="10" y="35"/>
                  </a:lnTo>
                  <a:lnTo>
                    <a:pt x="12" y="35"/>
                  </a:lnTo>
                  <a:lnTo>
                    <a:pt x="15" y="35"/>
                  </a:lnTo>
                  <a:lnTo>
                    <a:pt x="17" y="31"/>
                  </a:lnTo>
                  <a:lnTo>
                    <a:pt x="19" y="29"/>
                  </a:lnTo>
                  <a:lnTo>
                    <a:pt x="19" y="25"/>
                  </a:lnTo>
                  <a:lnTo>
                    <a:pt x="19" y="17"/>
                  </a:lnTo>
                  <a:lnTo>
                    <a:pt x="19" y="12"/>
                  </a:lnTo>
                  <a:lnTo>
                    <a:pt x="19" y="8"/>
                  </a:lnTo>
                  <a:lnTo>
                    <a:pt x="17" y="6"/>
                  </a:lnTo>
                  <a:lnTo>
                    <a:pt x="15" y="3"/>
                  </a:lnTo>
                  <a:lnTo>
                    <a:pt x="12" y="3"/>
                  </a:lnTo>
                  <a:lnTo>
                    <a:pt x="10" y="0"/>
                  </a:lnTo>
                  <a:lnTo>
                    <a:pt x="7" y="3"/>
                  </a:lnTo>
                  <a:lnTo>
                    <a:pt x="5" y="3"/>
                  </a:lnTo>
                  <a:lnTo>
                    <a:pt x="2" y="6"/>
                  </a:lnTo>
                  <a:lnTo>
                    <a:pt x="0"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37" name="Line 1432"/>
            <p:cNvSpPr>
              <a:spLocks noChangeShapeType="1"/>
            </p:cNvSpPr>
            <p:nvPr/>
          </p:nvSpPr>
          <p:spPr bwMode="auto">
            <a:xfrm>
              <a:off x="3127" y="159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38" name="Freeform 1433"/>
            <p:cNvSpPr>
              <a:spLocks/>
            </p:cNvSpPr>
            <p:nvPr/>
          </p:nvSpPr>
          <p:spPr bwMode="auto">
            <a:xfrm>
              <a:off x="3125" y="1598"/>
              <a:ext cx="8" cy="6"/>
            </a:xfrm>
            <a:custGeom>
              <a:avLst/>
              <a:gdLst>
                <a:gd name="T0" fmla="*/ 0 w 34"/>
                <a:gd name="T1" fmla="*/ 0 h 23"/>
                <a:gd name="T2" fmla="*/ 0 w 34"/>
                <a:gd name="T3" fmla="*/ 0 h 23"/>
                <a:gd name="T4" fmla="*/ 0 w 34"/>
                <a:gd name="T5" fmla="*/ 0 h 23"/>
                <a:gd name="T6" fmla="*/ 0 w 34"/>
                <a:gd name="T7" fmla="*/ 0 h 23"/>
                <a:gd name="T8" fmla="*/ 0 w 34"/>
                <a:gd name="T9" fmla="*/ 0 h 23"/>
                <a:gd name="T10" fmla="*/ 0 w 34"/>
                <a:gd name="T11" fmla="*/ 0 h 23"/>
                <a:gd name="T12" fmla="*/ 0 w 34"/>
                <a:gd name="T13" fmla="*/ 0 h 23"/>
                <a:gd name="T14" fmla="*/ 0 w 34"/>
                <a:gd name="T15" fmla="*/ 0 h 23"/>
                <a:gd name="T16" fmla="*/ 0 w 34"/>
                <a:gd name="T17" fmla="*/ 0 h 23"/>
                <a:gd name="T18" fmla="*/ 0 w 34"/>
                <a:gd name="T19" fmla="*/ 0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0 h 23"/>
                <a:gd name="T32" fmla="*/ 0 w 34"/>
                <a:gd name="T33" fmla="*/ 0 h 23"/>
                <a:gd name="T34" fmla="*/ 0 w 34"/>
                <a:gd name="T35" fmla="*/ 0 h 23"/>
                <a:gd name="T36" fmla="*/ 0 w 34"/>
                <a:gd name="T37" fmla="*/ 0 h 23"/>
                <a:gd name="T38" fmla="*/ 0 w 34"/>
                <a:gd name="T39" fmla="*/ 0 h 23"/>
                <a:gd name="T40" fmla="*/ 0 w 34"/>
                <a:gd name="T41" fmla="*/ 0 h 23"/>
                <a:gd name="T42" fmla="*/ 0 w 34"/>
                <a:gd name="T43" fmla="*/ 0 h 23"/>
                <a:gd name="T44" fmla="*/ 0 w 34"/>
                <a:gd name="T45" fmla="*/ 0 h 23"/>
                <a:gd name="T46" fmla="*/ 0 w 34"/>
                <a:gd name="T47" fmla="*/ 0 h 23"/>
                <a:gd name="T48" fmla="*/ 0 w 34"/>
                <a:gd name="T49" fmla="*/ 0 h 23"/>
                <a:gd name="T50" fmla="*/ 0 w 34"/>
                <a:gd name="T51" fmla="*/ 0 h 23"/>
                <a:gd name="T52" fmla="*/ 0 w 34"/>
                <a:gd name="T53" fmla="*/ 0 h 23"/>
                <a:gd name="T54" fmla="*/ 0 w 34"/>
                <a:gd name="T55" fmla="*/ 0 h 23"/>
                <a:gd name="T56" fmla="*/ 0 w 34"/>
                <a:gd name="T57" fmla="*/ 0 h 23"/>
                <a:gd name="T58" fmla="*/ 0 w 34"/>
                <a:gd name="T59" fmla="*/ 0 h 23"/>
                <a:gd name="T60" fmla="*/ 0 w 34"/>
                <a:gd name="T61" fmla="*/ 0 h 23"/>
                <a:gd name="T62" fmla="*/ 0 w 34"/>
                <a:gd name="T63" fmla="*/ 0 h 23"/>
                <a:gd name="T64" fmla="*/ 0 w 34"/>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23">
                  <a:moveTo>
                    <a:pt x="10" y="0"/>
                  </a:moveTo>
                  <a:lnTo>
                    <a:pt x="7" y="3"/>
                  </a:lnTo>
                  <a:lnTo>
                    <a:pt x="5" y="3"/>
                  </a:lnTo>
                  <a:lnTo>
                    <a:pt x="2" y="6"/>
                  </a:lnTo>
                  <a:lnTo>
                    <a:pt x="0" y="8"/>
                  </a:lnTo>
                  <a:lnTo>
                    <a:pt x="0" y="12"/>
                  </a:lnTo>
                  <a:lnTo>
                    <a:pt x="0" y="14"/>
                  </a:lnTo>
                  <a:lnTo>
                    <a:pt x="0" y="17"/>
                  </a:lnTo>
                  <a:lnTo>
                    <a:pt x="2" y="20"/>
                  </a:lnTo>
                  <a:lnTo>
                    <a:pt x="5" y="23"/>
                  </a:lnTo>
                  <a:lnTo>
                    <a:pt x="7" y="23"/>
                  </a:lnTo>
                  <a:lnTo>
                    <a:pt x="22" y="23"/>
                  </a:lnTo>
                  <a:lnTo>
                    <a:pt x="27" y="23"/>
                  </a:lnTo>
                  <a:lnTo>
                    <a:pt x="29" y="23"/>
                  </a:lnTo>
                  <a:lnTo>
                    <a:pt x="32" y="23"/>
                  </a:lnTo>
                  <a:lnTo>
                    <a:pt x="32" y="20"/>
                  </a:lnTo>
                  <a:lnTo>
                    <a:pt x="34" y="20"/>
                  </a:lnTo>
                  <a:lnTo>
                    <a:pt x="34" y="17"/>
                  </a:lnTo>
                  <a:lnTo>
                    <a:pt x="34" y="14"/>
                  </a:lnTo>
                  <a:lnTo>
                    <a:pt x="34" y="12"/>
                  </a:lnTo>
                  <a:lnTo>
                    <a:pt x="34" y="8"/>
                  </a:lnTo>
                  <a:lnTo>
                    <a:pt x="34" y="6"/>
                  </a:lnTo>
                  <a:lnTo>
                    <a:pt x="32" y="6"/>
                  </a:lnTo>
                  <a:lnTo>
                    <a:pt x="32" y="3"/>
                  </a:lnTo>
                  <a:lnTo>
                    <a:pt x="29" y="3"/>
                  </a:lnTo>
                  <a:lnTo>
                    <a:pt x="2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39" name="Line 1434"/>
            <p:cNvSpPr>
              <a:spLocks noChangeShapeType="1"/>
            </p:cNvSpPr>
            <p:nvPr/>
          </p:nvSpPr>
          <p:spPr bwMode="auto">
            <a:xfrm>
              <a:off x="3128" y="160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40" name="Freeform 1435"/>
            <p:cNvSpPr>
              <a:spLocks/>
            </p:cNvSpPr>
            <p:nvPr/>
          </p:nvSpPr>
          <p:spPr bwMode="auto">
            <a:xfrm>
              <a:off x="3128" y="1595"/>
              <a:ext cx="5" cy="9"/>
            </a:xfrm>
            <a:custGeom>
              <a:avLst/>
              <a:gdLst>
                <a:gd name="T0" fmla="*/ 0 w 19"/>
                <a:gd name="T1" fmla="*/ 0 h 34"/>
                <a:gd name="T2" fmla="*/ 0 w 19"/>
                <a:gd name="T3" fmla="*/ 0 h 34"/>
                <a:gd name="T4" fmla="*/ 0 w 19"/>
                <a:gd name="T5" fmla="*/ 0 h 34"/>
                <a:gd name="T6" fmla="*/ 0 w 19"/>
                <a:gd name="T7" fmla="*/ 0 h 34"/>
                <a:gd name="T8" fmla="*/ 0 w 19"/>
                <a:gd name="T9" fmla="*/ 0 h 34"/>
                <a:gd name="T10" fmla="*/ 0 w 19"/>
                <a:gd name="T11" fmla="*/ 0 h 34"/>
                <a:gd name="T12" fmla="*/ 0 w 19"/>
                <a:gd name="T13" fmla="*/ 0 h 34"/>
                <a:gd name="T14" fmla="*/ 0 w 19"/>
                <a:gd name="T15" fmla="*/ 0 h 34"/>
                <a:gd name="T16" fmla="*/ 0 w 19"/>
                <a:gd name="T17" fmla="*/ 0 h 34"/>
                <a:gd name="T18" fmla="*/ 0 w 19"/>
                <a:gd name="T19" fmla="*/ 0 h 34"/>
                <a:gd name="T20" fmla="*/ 0 w 19"/>
                <a:gd name="T21" fmla="*/ 0 h 34"/>
                <a:gd name="T22" fmla="*/ 0 w 19"/>
                <a:gd name="T23" fmla="*/ 0 h 34"/>
                <a:gd name="T24" fmla="*/ 0 w 19"/>
                <a:gd name="T25" fmla="*/ 0 h 34"/>
                <a:gd name="T26" fmla="*/ 0 w 19"/>
                <a:gd name="T27" fmla="*/ 0 h 34"/>
                <a:gd name="T28" fmla="*/ 0 w 19"/>
                <a:gd name="T29" fmla="*/ 0 h 34"/>
                <a:gd name="T30" fmla="*/ 0 w 19"/>
                <a:gd name="T31" fmla="*/ 0 h 34"/>
                <a:gd name="T32" fmla="*/ 0 w 19"/>
                <a:gd name="T33" fmla="*/ 0 h 34"/>
                <a:gd name="T34" fmla="*/ 0 w 19"/>
                <a:gd name="T35" fmla="*/ 0 h 34"/>
                <a:gd name="T36" fmla="*/ 0 w 19"/>
                <a:gd name="T37" fmla="*/ 0 h 34"/>
                <a:gd name="T38" fmla="*/ 0 w 19"/>
                <a:gd name="T39" fmla="*/ 0 h 34"/>
                <a:gd name="T40" fmla="*/ 0 w 19"/>
                <a:gd name="T41" fmla="*/ 0 h 34"/>
                <a:gd name="T42" fmla="*/ 0 w 19"/>
                <a:gd name="T43" fmla="*/ 0 h 34"/>
                <a:gd name="T44" fmla="*/ 0 w 19"/>
                <a:gd name="T45" fmla="*/ 0 h 34"/>
                <a:gd name="T46" fmla="*/ 0 w 19"/>
                <a:gd name="T47" fmla="*/ 0 h 34"/>
                <a:gd name="T48" fmla="*/ 0 w 19"/>
                <a:gd name="T49" fmla="*/ 0 h 34"/>
                <a:gd name="T50" fmla="*/ 0 w 19"/>
                <a:gd name="T51" fmla="*/ 0 h 34"/>
                <a:gd name="T52" fmla="*/ 0 w 19"/>
                <a:gd name="T53" fmla="*/ 0 h 34"/>
                <a:gd name="T54" fmla="*/ 0 w 19"/>
                <a:gd name="T55" fmla="*/ 0 h 34"/>
                <a:gd name="T56" fmla="*/ 0 w 19"/>
                <a:gd name="T57" fmla="*/ 0 h 34"/>
                <a:gd name="T58" fmla="*/ 0 w 19"/>
                <a:gd name="T59" fmla="*/ 0 h 34"/>
                <a:gd name="T60" fmla="*/ 0 w 19"/>
                <a:gd name="T61" fmla="*/ 0 h 34"/>
                <a:gd name="T62" fmla="*/ 0 w 19"/>
                <a:gd name="T63" fmla="*/ 0 h 34"/>
                <a:gd name="T64" fmla="*/ 0 w 19"/>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4">
                  <a:moveTo>
                    <a:pt x="0" y="23"/>
                  </a:moveTo>
                  <a:lnTo>
                    <a:pt x="0" y="25"/>
                  </a:lnTo>
                  <a:lnTo>
                    <a:pt x="2" y="28"/>
                  </a:lnTo>
                  <a:lnTo>
                    <a:pt x="2" y="31"/>
                  </a:lnTo>
                  <a:lnTo>
                    <a:pt x="4" y="34"/>
                  </a:lnTo>
                  <a:lnTo>
                    <a:pt x="7" y="34"/>
                  </a:lnTo>
                  <a:lnTo>
                    <a:pt x="9" y="34"/>
                  </a:lnTo>
                  <a:lnTo>
                    <a:pt x="12" y="34"/>
                  </a:lnTo>
                  <a:lnTo>
                    <a:pt x="14" y="34"/>
                  </a:lnTo>
                  <a:lnTo>
                    <a:pt x="17" y="34"/>
                  </a:lnTo>
                  <a:lnTo>
                    <a:pt x="17" y="31"/>
                  </a:lnTo>
                  <a:lnTo>
                    <a:pt x="19" y="31"/>
                  </a:lnTo>
                  <a:lnTo>
                    <a:pt x="19" y="28"/>
                  </a:lnTo>
                  <a:lnTo>
                    <a:pt x="19" y="25"/>
                  </a:lnTo>
                  <a:lnTo>
                    <a:pt x="19" y="17"/>
                  </a:lnTo>
                  <a:lnTo>
                    <a:pt x="19" y="11"/>
                  </a:lnTo>
                  <a:lnTo>
                    <a:pt x="19" y="8"/>
                  </a:lnTo>
                  <a:lnTo>
                    <a:pt x="19" y="6"/>
                  </a:lnTo>
                  <a:lnTo>
                    <a:pt x="17" y="6"/>
                  </a:lnTo>
                  <a:lnTo>
                    <a:pt x="17" y="2"/>
                  </a:lnTo>
                  <a:lnTo>
                    <a:pt x="14" y="2"/>
                  </a:lnTo>
                  <a:lnTo>
                    <a:pt x="12" y="2"/>
                  </a:lnTo>
                  <a:lnTo>
                    <a:pt x="9" y="0"/>
                  </a:lnTo>
                  <a:lnTo>
                    <a:pt x="9" y="2"/>
                  </a:lnTo>
                  <a:lnTo>
                    <a:pt x="7" y="2"/>
                  </a:lnTo>
                  <a:lnTo>
                    <a:pt x="4" y="2"/>
                  </a:lnTo>
                  <a:lnTo>
                    <a:pt x="2" y="6"/>
                  </a:lnTo>
                  <a:lnTo>
                    <a:pt x="2" y="8"/>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41" name="Line 1436"/>
            <p:cNvSpPr>
              <a:spLocks noChangeShapeType="1"/>
            </p:cNvSpPr>
            <p:nvPr/>
          </p:nvSpPr>
          <p:spPr bwMode="auto">
            <a:xfrm>
              <a:off x="3131" y="159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42" name="Freeform 1437"/>
            <p:cNvSpPr>
              <a:spLocks/>
            </p:cNvSpPr>
            <p:nvPr/>
          </p:nvSpPr>
          <p:spPr bwMode="auto">
            <a:xfrm>
              <a:off x="3128" y="1595"/>
              <a:ext cx="11"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9" y="0"/>
                  </a:moveTo>
                  <a:lnTo>
                    <a:pt x="9" y="2"/>
                  </a:lnTo>
                  <a:lnTo>
                    <a:pt x="7" y="2"/>
                  </a:lnTo>
                  <a:lnTo>
                    <a:pt x="4" y="2"/>
                  </a:lnTo>
                  <a:lnTo>
                    <a:pt x="2" y="6"/>
                  </a:lnTo>
                  <a:lnTo>
                    <a:pt x="2" y="8"/>
                  </a:lnTo>
                  <a:lnTo>
                    <a:pt x="0" y="11"/>
                  </a:lnTo>
                  <a:lnTo>
                    <a:pt x="0" y="14"/>
                  </a:lnTo>
                  <a:lnTo>
                    <a:pt x="2" y="17"/>
                  </a:lnTo>
                  <a:lnTo>
                    <a:pt x="2" y="19"/>
                  </a:lnTo>
                  <a:lnTo>
                    <a:pt x="4" y="23"/>
                  </a:lnTo>
                  <a:lnTo>
                    <a:pt x="7" y="23"/>
                  </a:lnTo>
                  <a:lnTo>
                    <a:pt x="9" y="23"/>
                  </a:lnTo>
                  <a:lnTo>
                    <a:pt x="24" y="23"/>
                  </a:lnTo>
                  <a:lnTo>
                    <a:pt x="30" y="23"/>
                  </a:lnTo>
                  <a:lnTo>
                    <a:pt x="33" y="23"/>
                  </a:lnTo>
                  <a:lnTo>
                    <a:pt x="35" y="19"/>
                  </a:lnTo>
                  <a:lnTo>
                    <a:pt x="35" y="17"/>
                  </a:lnTo>
                  <a:lnTo>
                    <a:pt x="38" y="14"/>
                  </a:lnTo>
                  <a:lnTo>
                    <a:pt x="38" y="11"/>
                  </a:lnTo>
                  <a:lnTo>
                    <a:pt x="35" y="8"/>
                  </a:lnTo>
                  <a:lnTo>
                    <a:pt x="35" y="6"/>
                  </a:lnTo>
                  <a:lnTo>
                    <a:pt x="33" y="2"/>
                  </a:lnTo>
                  <a:lnTo>
                    <a:pt x="30" y="2"/>
                  </a:lnTo>
                  <a:lnTo>
                    <a:pt x="24" y="0"/>
                  </a:lnTo>
                  <a:lnTo>
                    <a:pt x="9" y="0"/>
                  </a:lnTo>
                  <a:close/>
                </a:path>
              </a:pathLst>
            </a:custGeom>
            <a:solidFill>
              <a:srgbClr val="000000"/>
            </a:solidFill>
            <a:ln w="6350">
              <a:solidFill>
                <a:srgbClr val="000000"/>
              </a:solidFill>
              <a:prstDash val="solid"/>
              <a:round/>
              <a:headEnd/>
              <a:tailEnd/>
            </a:ln>
          </p:spPr>
          <p:txBody>
            <a:bodyPr/>
            <a:lstStyle/>
            <a:p>
              <a:endParaRPr lang="de-DE"/>
            </a:p>
          </p:txBody>
        </p:sp>
        <p:sp>
          <p:nvSpPr>
            <p:cNvPr id="43243" name="Line 1438"/>
            <p:cNvSpPr>
              <a:spLocks noChangeShapeType="1"/>
            </p:cNvSpPr>
            <p:nvPr/>
          </p:nvSpPr>
          <p:spPr bwMode="auto">
            <a:xfrm>
              <a:off x="3133" y="159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44" name="Freeform 1439"/>
            <p:cNvSpPr>
              <a:spLocks/>
            </p:cNvSpPr>
            <p:nvPr/>
          </p:nvSpPr>
          <p:spPr bwMode="auto">
            <a:xfrm>
              <a:off x="3133" y="1590"/>
              <a:ext cx="6" cy="11"/>
            </a:xfrm>
            <a:custGeom>
              <a:avLst/>
              <a:gdLst>
                <a:gd name="T0" fmla="*/ 0 w 21"/>
                <a:gd name="T1" fmla="*/ 0 h 43"/>
                <a:gd name="T2" fmla="*/ 0 w 21"/>
                <a:gd name="T3" fmla="*/ 0 h 43"/>
                <a:gd name="T4" fmla="*/ 0 w 21"/>
                <a:gd name="T5" fmla="*/ 0 h 43"/>
                <a:gd name="T6" fmla="*/ 0 w 21"/>
                <a:gd name="T7" fmla="*/ 0 h 43"/>
                <a:gd name="T8" fmla="*/ 0 w 21"/>
                <a:gd name="T9" fmla="*/ 0 h 43"/>
                <a:gd name="T10" fmla="*/ 0 w 21"/>
                <a:gd name="T11" fmla="*/ 0 h 43"/>
                <a:gd name="T12" fmla="*/ 0 w 21"/>
                <a:gd name="T13" fmla="*/ 0 h 43"/>
                <a:gd name="T14" fmla="*/ 0 w 21"/>
                <a:gd name="T15" fmla="*/ 0 h 43"/>
                <a:gd name="T16" fmla="*/ 0 w 21"/>
                <a:gd name="T17" fmla="*/ 0 h 43"/>
                <a:gd name="T18" fmla="*/ 0 w 21"/>
                <a:gd name="T19" fmla="*/ 0 h 43"/>
                <a:gd name="T20" fmla="*/ 0 w 21"/>
                <a:gd name="T21" fmla="*/ 0 h 43"/>
                <a:gd name="T22" fmla="*/ 0 w 21"/>
                <a:gd name="T23" fmla="*/ 0 h 43"/>
                <a:gd name="T24" fmla="*/ 0 w 21"/>
                <a:gd name="T25" fmla="*/ 0 h 43"/>
                <a:gd name="T26" fmla="*/ 0 w 21"/>
                <a:gd name="T27" fmla="*/ 0 h 43"/>
                <a:gd name="T28" fmla="*/ 0 w 21"/>
                <a:gd name="T29" fmla="*/ 0 h 43"/>
                <a:gd name="T30" fmla="*/ 0 w 21"/>
                <a:gd name="T31" fmla="*/ 0 h 43"/>
                <a:gd name="T32" fmla="*/ 0 w 21"/>
                <a:gd name="T33" fmla="*/ 0 h 43"/>
                <a:gd name="T34" fmla="*/ 0 w 21"/>
                <a:gd name="T35" fmla="*/ 0 h 43"/>
                <a:gd name="T36" fmla="*/ 0 w 21"/>
                <a:gd name="T37" fmla="*/ 0 h 43"/>
                <a:gd name="T38" fmla="*/ 0 w 21"/>
                <a:gd name="T39" fmla="*/ 0 h 43"/>
                <a:gd name="T40" fmla="*/ 0 w 21"/>
                <a:gd name="T41" fmla="*/ 0 h 43"/>
                <a:gd name="T42" fmla="*/ 0 w 21"/>
                <a:gd name="T43" fmla="*/ 0 h 43"/>
                <a:gd name="T44" fmla="*/ 0 w 21"/>
                <a:gd name="T45" fmla="*/ 0 h 43"/>
                <a:gd name="T46" fmla="*/ 0 w 21"/>
                <a:gd name="T47" fmla="*/ 0 h 43"/>
                <a:gd name="T48" fmla="*/ 0 w 21"/>
                <a:gd name="T49" fmla="*/ 0 h 43"/>
                <a:gd name="T50" fmla="*/ 0 w 21"/>
                <a:gd name="T51" fmla="*/ 0 h 43"/>
                <a:gd name="T52" fmla="*/ 0 w 21"/>
                <a:gd name="T53" fmla="*/ 0 h 43"/>
                <a:gd name="T54" fmla="*/ 0 w 21"/>
                <a:gd name="T55" fmla="*/ 0 h 43"/>
                <a:gd name="T56" fmla="*/ 0 w 21"/>
                <a:gd name="T57" fmla="*/ 0 h 43"/>
                <a:gd name="T58" fmla="*/ 0 w 21"/>
                <a:gd name="T59" fmla="*/ 0 h 43"/>
                <a:gd name="T60" fmla="*/ 0 w 21"/>
                <a:gd name="T61" fmla="*/ 0 h 43"/>
                <a:gd name="T62" fmla="*/ 0 w 21"/>
                <a:gd name="T63" fmla="*/ 0 h 43"/>
                <a:gd name="T64" fmla="*/ 0 w 21"/>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3">
                  <a:moveTo>
                    <a:pt x="0" y="31"/>
                  </a:moveTo>
                  <a:lnTo>
                    <a:pt x="0" y="34"/>
                  </a:lnTo>
                  <a:lnTo>
                    <a:pt x="0" y="37"/>
                  </a:lnTo>
                  <a:lnTo>
                    <a:pt x="0" y="39"/>
                  </a:lnTo>
                  <a:lnTo>
                    <a:pt x="2" y="39"/>
                  </a:lnTo>
                  <a:lnTo>
                    <a:pt x="5" y="43"/>
                  </a:lnTo>
                  <a:lnTo>
                    <a:pt x="7" y="43"/>
                  </a:lnTo>
                  <a:lnTo>
                    <a:pt x="10" y="43"/>
                  </a:lnTo>
                  <a:lnTo>
                    <a:pt x="13" y="43"/>
                  </a:lnTo>
                  <a:lnTo>
                    <a:pt x="16" y="43"/>
                  </a:lnTo>
                  <a:lnTo>
                    <a:pt x="18" y="39"/>
                  </a:lnTo>
                  <a:lnTo>
                    <a:pt x="18" y="37"/>
                  </a:lnTo>
                  <a:lnTo>
                    <a:pt x="21" y="34"/>
                  </a:lnTo>
                  <a:lnTo>
                    <a:pt x="21" y="14"/>
                  </a:lnTo>
                  <a:lnTo>
                    <a:pt x="21" y="8"/>
                  </a:lnTo>
                  <a:lnTo>
                    <a:pt x="18" y="6"/>
                  </a:lnTo>
                  <a:lnTo>
                    <a:pt x="18" y="3"/>
                  </a:lnTo>
                  <a:lnTo>
                    <a:pt x="16" y="0"/>
                  </a:lnTo>
                  <a:lnTo>
                    <a:pt x="13" y="0"/>
                  </a:lnTo>
                  <a:lnTo>
                    <a:pt x="10" y="0"/>
                  </a:lnTo>
                  <a:lnTo>
                    <a:pt x="7" y="0"/>
                  </a:lnTo>
                  <a:lnTo>
                    <a:pt x="5" y="0"/>
                  </a:lnTo>
                  <a:lnTo>
                    <a:pt x="2" y="3"/>
                  </a:lnTo>
                  <a:lnTo>
                    <a:pt x="0" y="3"/>
                  </a:lnTo>
                  <a:lnTo>
                    <a:pt x="0" y="6"/>
                  </a:lnTo>
                  <a:lnTo>
                    <a:pt x="0" y="12"/>
                  </a:lnTo>
                  <a:lnTo>
                    <a:pt x="0" y="31"/>
                  </a:lnTo>
                  <a:close/>
                </a:path>
              </a:pathLst>
            </a:custGeom>
            <a:solidFill>
              <a:srgbClr val="000000"/>
            </a:solidFill>
            <a:ln w="6350">
              <a:solidFill>
                <a:srgbClr val="000000"/>
              </a:solidFill>
              <a:prstDash val="solid"/>
              <a:round/>
              <a:headEnd/>
              <a:tailEnd/>
            </a:ln>
          </p:spPr>
          <p:txBody>
            <a:bodyPr/>
            <a:lstStyle/>
            <a:p>
              <a:endParaRPr lang="de-DE"/>
            </a:p>
          </p:txBody>
        </p:sp>
        <p:sp>
          <p:nvSpPr>
            <p:cNvPr id="43245" name="Line 1440"/>
            <p:cNvSpPr>
              <a:spLocks noChangeShapeType="1"/>
            </p:cNvSpPr>
            <p:nvPr/>
          </p:nvSpPr>
          <p:spPr bwMode="auto">
            <a:xfrm>
              <a:off x="3136" y="159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46" name="Freeform 1441"/>
            <p:cNvSpPr>
              <a:spLocks/>
            </p:cNvSpPr>
            <p:nvPr/>
          </p:nvSpPr>
          <p:spPr bwMode="auto">
            <a:xfrm>
              <a:off x="3133" y="1590"/>
              <a:ext cx="10" cy="5"/>
            </a:xfrm>
            <a:custGeom>
              <a:avLst/>
              <a:gdLst>
                <a:gd name="T0" fmla="*/ 0 w 36"/>
                <a:gd name="T1" fmla="*/ 0 h 20"/>
                <a:gd name="T2" fmla="*/ 0 w 36"/>
                <a:gd name="T3" fmla="*/ 0 h 20"/>
                <a:gd name="T4" fmla="*/ 0 w 36"/>
                <a:gd name="T5" fmla="*/ 0 h 20"/>
                <a:gd name="T6" fmla="*/ 0 w 36"/>
                <a:gd name="T7" fmla="*/ 0 h 20"/>
                <a:gd name="T8" fmla="*/ 0 w 36"/>
                <a:gd name="T9" fmla="*/ 0 h 20"/>
                <a:gd name="T10" fmla="*/ 0 w 36"/>
                <a:gd name="T11" fmla="*/ 0 h 20"/>
                <a:gd name="T12" fmla="*/ 0 w 36"/>
                <a:gd name="T13" fmla="*/ 0 h 20"/>
                <a:gd name="T14" fmla="*/ 0 w 36"/>
                <a:gd name="T15" fmla="*/ 0 h 20"/>
                <a:gd name="T16" fmla="*/ 0 w 36"/>
                <a:gd name="T17" fmla="*/ 0 h 20"/>
                <a:gd name="T18" fmla="*/ 0 w 36"/>
                <a:gd name="T19" fmla="*/ 0 h 20"/>
                <a:gd name="T20" fmla="*/ 0 w 36"/>
                <a:gd name="T21" fmla="*/ 0 h 20"/>
                <a:gd name="T22" fmla="*/ 0 w 36"/>
                <a:gd name="T23" fmla="*/ 0 h 20"/>
                <a:gd name="T24" fmla="*/ 0 w 36"/>
                <a:gd name="T25" fmla="*/ 0 h 20"/>
                <a:gd name="T26" fmla="*/ 0 w 36"/>
                <a:gd name="T27" fmla="*/ 0 h 20"/>
                <a:gd name="T28" fmla="*/ 0 w 36"/>
                <a:gd name="T29" fmla="*/ 0 h 20"/>
                <a:gd name="T30" fmla="*/ 0 w 36"/>
                <a:gd name="T31" fmla="*/ 0 h 20"/>
                <a:gd name="T32" fmla="*/ 0 w 36"/>
                <a:gd name="T33" fmla="*/ 0 h 20"/>
                <a:gd name="T34" fmla="*/ 0 w 36"/>
                <a:gd name="T35" fmla="*/ 0 h 20"/>
                <a:gd name="T36" fmla="*/ 0 w 36"/>
                <a:gd name="T37" fmla="*/ 0 h 20"/>
                <a:gd name="T38" fmla="*/ 0 w 36"/>
                <a:gd name="T39" fmla="*/ 0 h 20"/>
                <a:gd name="T40" fmla="*/ 0 w 36"/>
                <a:gd name="T41" fmla="*/ 0 h 20"/>
                <a:gd name="T42" fmla="*/ 0 w 36"/>
                <a:gd name="T43" fmla="*/ 0 h 20"/>
                <a:gd name="T44" fmla="*/ 0 w 36"/>
                <a:gd name="T45" fmla="*/ 0 h 20"/>
                <a:gd name="T46" fmla="*/ 0 w 36"/>
                <a:gd name="T47" fmla="*/ 0 h 20"/>
                <a:gd name="T48" fmla="*/ 0 w 36"/>
                <a:gd name="T49" fmla="*/ 0 h 20"/>
                <a:gd name="T50" fmla="*/ 0 w 36"/>
                <a:gd name="T51" fmla="*/ 0 h 20"/>
                <a:gd name="T52" fmla="*/ 0 w 36"/>
                <a:gd name="T53" fmla="*/ 0 h 20"/>
                <a:gd name="T54" fmla="*/ 0 w 36"/>
                <a:gd name="T55" fmla="*/ 0 h 20"/>
                <a:gd name="T56" fmla="*/ 0 w 36"/>
                <a:gd name="T57" fmla="*/ 0 h 20"/>
                <a:gd name="T58" fmla="*/ 0 w 36"/>
                <a:gd name="T59" fmla="*/ 0 h 20"/>
                <a:gd name="T60" fmla="*/ 0 w 36"/>
                <a:gd name="T61" fmla="*/ 0 h 20"/>
                <a:gd name="T62" fmla="*/ 0 w 36"/>
                <a:gd name="T63" fmla="*/ 0 h 20"/>
                <a:gd name="T64" fmla="*/ 0 w 3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0">
                  <a:moveTo>
                    <a:pt x="10" y="0"/>
                  </a:moveTo>
                  <a:lnTo>
                    <a:pt x="7" y="0"/>
                  </a:lnTo>
                  <a:lnTo>
                    <a:pt x="5" y="0"/>
                  </a:lnTo>
                  <a:lnTo>
                    <a:pt x="2" y="3"/>
                  </a:lnTo>
                  <a:lnTo>
                    <a:pt x="0" y="3"/>
                  </a:lnTo>
                  <a:lnTo>
                    <a:pt x="0" y="6"/>
                  </a:lnTo>
                  <a:lnTo>
                    <a:pt x="0" y="8"/>
                  </a:lnTo>
                  <a:lnTo>
                    <a:pt x="0" y="12"/>
                  </a:lnTo>
                  <a:lnTo>
                    <a:pt x="0" y="14"/>
                  </a:lnTo>
                  <a:lnTo>
                    <a:pt x="0" y="18"/>
                  </a:lnTo>
                  <a:lnTo>
                    <a:pt x="2" y="18"/>
                  </a:lnTo>
                  <a:lnTo>
                    <a:pt x="5" y="20"/>
                  </a:lnTo>
                  <a:lnTo>
                    <a:pt x="7" y="20"/>
                  </a:lnTo>
                  <a:lnTo>
                    <a:pt x="23" y="20"/>
                  </a:lnTo>
                  <a:lnTo>
                    <a:pt x="28" y="20"/>
                  </a:lnTo>
                  <a:lnTo>
                    <a:pt x="31" y="20"/>
                  </a:lnTo>
                  <a:lnTo>
                    <a:pt x="33" y="18"/>
                  </a:lnTo>
                  <a:lnTo>
                    <a:pt x="36" y="18"/>
                  </a:lnTo>
                  <a:lnTo>
                    <a:pt x="36" y="14"/>
                  </a:lnTo>
                  <a:lnTo>
                    <a:pt x="36" y="12"/>
                  </a:lnTo>
                  <a:lnTo>
                    <a:pt x="36" y="8"/>
                  </a:lnTo>
                  <a:lnTo>
                    <a:pt x="36" y="6"/>
                  </a:lnTo>
                  <a:lnTo>
                    <a:pt x="36" y="3"/>
                  </a:lnTo>
                  <a:lnTo>
                    <a:pt x="33" y="3"/>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47" name="Line 1442"/>
            <p:cNvSpPr>
              <a:spLocks noChangeShapeType="1"/>
            </p:cNvSpPr>
            <p:nvPr/>
          </p:nvSpPr>
          <p:spPr bwMode="auto">
            <a:xfrm>
              <a:off x="3138" y="159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48" name="Freeform 1443"/>
            <p:cNvSpPr>
              <a:spLocks/>
            </p:cNvSpPr>
            <p:nvPr/>
          </p:nvSpPr>
          <p:spPr bwMode="auto">
            <a:xfrm>
              <a:off x="3138" y="1588"/>
              <a:ext cx="5" cy="8"/>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w 20"/>
                <a:gd name="T13" fmla="*/ 0 h 33"/>
                <a:gd name="T14" fmla="*/ 0 w 20"/>
                <a:gd name="T15" fmla="*/ 0 h 33"/>
                <a:gd name="T16" fmla="*/ 0 w 20"/>
                <a:gd name="T17" fmla="*/ 0 h 33"/>
                <a:gd name="T18" fmla="*/ 0 w 20"/>
                <a:gd name="T19" fmla="*/ 0 h 33"/>
                <a:gd name="T20" fmla="*/ 0 w 20"/>
                <a:gd name="T21" fmla="*/ 0 h 33"/>
                <a:gd name="T22" fmla="*/ 0 w 20"/>
                <a:gd name="T23" fmla="*/ 0 h 33"/>
                <a:gd name="T24" fmla="*/ 0 w 20"/>
                <a:gd name="T25" fmla="*/ 0 h 33"/>
                <a:gd name="T26" fmla="*/ 0 w 20"/>
                <a:gd name="T27" fmla="*/ 0 h 33"/>
                <a:gd name="T28" fmla="*/ 0 w 20"/>
                <a:gd name="T29" fmla="*/ 0 h 33"/>
                <a:gd name="T30" fmla="*/ 0 w 20"/>
                <a:gd name="T31" fmla="*/ 0 h 33"/>
                <a:gd name="T32" fmla="*/ 0 w 20"/>
                <a:gd name="T33" fmla="*/ 0 h 33"/>
                <a:gd name="T34" fmla="*/ 0 w 20"/>
                <a:gd name="T35" fmla="*/ 0 h 33"/>
                <a:gd name="T36" fmla="*/ 0 w 20"/>
                <a:gd name="T37" fmla="*/ 0 h 33"/>
                <a:gd name="T38" fmla="*/ 0 w 20"/>
                <a:gd name="T39" fmla="*/ 0 h 33"/>
                <a:gd name="T40" fmla="*/ 0 w 20"/>
                <a:gd name="T41" fmla="*/ 0 h 33"/>
                <a:gd name="T42" fmla="*/ 0 w 20"/>
                <a:gd name="T43" fmla="*/ 0 h 33"/>
                <a:gd name="T44" fmla="*/ 0 w 20"/>
                <a:gd name="T45" fmla="*/ 0 h 33"/>
                <a:gd name="T46" fmla="*/ 0 w 20"/>
                <a:gd name="T47" fmla="*/ 0 h 33"/>
                <a:gd name="T48" fmla="*/ 0 w 20"/>
                <a:gd name="T49" fmla="*/ 0 h 33"/>
                <a:gd name="T50" fmla="*/ 0 w 20"/>
                <a:gd name="T51" fmla="*/ 0 h 33"/>
                <a:gd name="T52" fmla="*/ 0 w 20"/>
                <a:gd name="T53" fmla="*/ 0 h 33"/>
                <a:gd name="T54" fmla="*/ 0 w 20"/>
                <a:gd name="T55" fmla="*/ 0 h 33"/>
                <a:gd name="T56" fmla="*/ 0 w 20"/>
                <a:gd name="T57" fmla="*/ 0 h 33"/>
                <a:gd name="T58" fmla="*/ 0 w 20"/>
                <a:gd name="T59" fmla="*/ 0 h 33"/>
                <a:gd name="T60" fmla="*/ 0 w 20"/>
                <a:gd name="T61" fmla="*/ 0 h 33"/>
                <a:gd name="T62" fmla="*/ 0 w 20"/>
                <a:gd name="T63" fmla="*/ 0 h 33"/>
                <a:gd name="T64" fmla="*/ 0 w 2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3">
                  <a:moveTo>
                    <a:pt x="0" y="23"/>
                  </a:moveTo>
                  <a:lnTo>
                    <a:pt x="0" y="23"/>
                  </a:lnTo>
                  <a:lnTo>
                    <a:pt x="0" y="25"/>
                  </a:lnTo>
                  <a:lnTo>
                    <a:pt x="2" y="29"/>
                  </a:lnTo>
                  <a:lnTo>
                    <a:pt x="5" y="31"/>
                  </a:lnTo>
                  <a:lnTo>
                    <a:pt x="7" y="31"/>
                  </a:lnTo>
                  <a:lnTo>
                    <a:pt x="10" y="33"/>
                  </a:lnTo>
                  <a:lnTo>
                    <a:pt x="12" y="31"/>
                  </a:lnTo>
                  <a:lnTo>
                    <a:pt x="15" y="31"/>
                  </a:lnTo>
                  <a:lnTo>
                    <a:pt x="17" y="29"/>
                  </a:lnTo>
                  <a:lnTo>
                    <a:pt x="20" y="29"/>
                  </a:lnTo>
                  <a:lnTo>
                    <a:pt x="20" y="25"/>
                  </a:lnTo>
                  <a:lnTo>
                    <a:pt x="20" y="23"/>
                  </a:lnTo>
                  <a:lnTo>
                    <a:pt x="20" y="14"/>
                  </a:lnTo>
                  <a:lnTo>
                    <a:pt x="20" y="8"/>
                  </a:lnTo>
                  <a:lnTo>
                    <a:pt x="20" y="6"/>
                  </a:lnTo>
                  <a:lnTo>
                    <a:pt x="20" y="2"/>
                  </a:lnTo>
                  <a:lnTo>
                    <a:pt x="17" y="2"/>
                  </a:lnTo>
                  <a:lnTo>
                    <a:pt x="15" y="0"/>
                  </a:lnTo>
                  <a:lnTo>
                    <a:pt x="12" y="0"/>
                  </a:lnTo>
                  <a:lnTo>
                    <a:pt x="10" y="0"/>
                  </a:lnTo>
                  <a:lnTo>
                    <a:pt x="7" y="0"/>
                  </a:lnTo>
                  <a:lnTo>
                    <a:pt x="5" y="0"/>
                  </a:lnTo>
                  <a:lnTo>
                    <a:pt x="2" y="2"/>
                  </a:lnTo>
                  <a:lnTo>
                    <a:pt x="0" y="6"/>
                  </a:lnTo>
                  <a:lnTo>
                    <a:pt x="0" y="14"/>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49" name="Line 1444"/>
            <p:cNvSpPr>
              <a:spLocks noChangeShapeType="1"/>
            </p:cNvSpPr>
            <p:nvPr/>
          </p:nvSpPr>
          <p:spPr bwMode="auto">
            <a:xfrm>
              <a:off x="3140" y="158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50" name="Freeform 1445"/>
            <p:cNvSpPr>
              <a:spLocks/>
            </p:cNvSpPr>
            <p:nvPr/>
          </p:nvSpPr>
          <p:spPr bwMode="auto">
            <a:xfrm>
              <a:off x="3138" y="1588"/>
              <a:ext cx="9" cy="5"/>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3">
                  <a:moveTo>
                    <a:pt x="10" y="0"/>
                  </a:moveTo>
                  <a:lnTo>
                    <a:pt x="7" y="0"/>
                  </a:lnTo>
                  <a:lnTo>
                    <a:pt x="5" y="0"/>
                  </a:lnTo>
                  <a:lnTo>
                    <a:pt x="2" y="2"/>
                  </a:lnTo>
                  <a:lnTo>
                    <a:pt x="0" y="6"/>
                  </a:lnTo>
                  <a:lnTo>
                    <a:pt x="0" y="8"/>
                  </a:lnTo>
                  <a:lnTo>
                    <a:pt x="0" y="11"/>
                  </a:lnTo>
                  <a:lnTo>
                    <a:pt x="0" y="14"/>
                  </a:lnTo>
                  <a:lnTo>
                    <a:pt x="2" y="17"/>
                  </a:lnTo>
                  <a:lnTo>
                    <a:pt x="5" y="19"/>
                  </a:lnTo>
                  <a:lnTo>
                    <a:pt x="7" y="19"/>
                  </a:lnTo>
                  <a:lnTo>
                    <a:pt x="7" y="23"/>
                  </a:lnTo>
                  <a:lnTo>
                    <a:pt x="22" y="23"/>
                  </a:lnTo>
                  <a:lnTo>
                    <a:pt x="27" y="23"/>
                  </a:lnTo>
                  <a:lnTo>
                    <a:pt x="30" y="19"/>
                  </a:lnTo>
                  <a:lnTo>
                    <a:pt x="32" y="19"/>
                  </a:lnTo>
                  <a:lnTo>
                    <a:pt x="32" y="17"/>
                  </a:lnTo>
                  <a:lnTo>
                    <a:pt x="35" y="17"/>
                  </a:lnTo>
                  <a:lnTo>
                    <a:pt x="35" y="14"/>
                  </a:lnTo>
                  <a:lnTo>
                    <a:pt x="37" y="11"/>
                  </a:lnTo>
                  <a:lnTo>
                    <a:pt x="37" y="8"/>
                  </a:lnTo>
                  <a:lnTo>
                    <a:pt x="35" y="6"/>
                  </a:lnTo>
                  <a:lnTo>
                    <a:pt x="35" y="2"/>
                  </a:lnTo>
                  <a:lnTo>
                    <a:pt x="32" y="2"/>
                  </a:lnTo>
                  <a:lnTo>
                    <a:pt x="32" y="0"/>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51" name="Line 1446"/>
            <p:cNvSpPr>
              <a:spLocks noChangeShapeType="1"/>
            </p:cNvSpPr>
            <p:nvPr/>
          </p:nvSpPr>
          <p:spPr bwMode="auto">
            <a:xfrm>
              <a:off x="3142" y="159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52" name="Freeform 1447"/>
            <p:cNvSpPr>
              <a:spLocks/>
            </p:cNvSpPr>
            <p:nvPr/>
          </p:nvSpPr>
          <p:spPr bwMode="auto">
            <a:xfrm>
              <a:off x="3142" y="1585"/>
              <a:ext cx="5"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2"/>
                  </a:lnTo>
                  <a:lnTo>
                    <a:pt x="0" y="25"/>
                  </a:lnTo>
                  <a:lnTo>
                    <a:pt x="0" y="28"/>
                  </a:lnTo>
                  <a:lnTo>
                    <a:pt x="3" y="28"/>
                  </a:lnTo>
                  <a:lnTo>
                    <a:pt x="3" y="30"/>
                  </a:lnTo>
                  <a:lnTo>
                    <a:pt x="5" y="30"/>
                  </a:lnTo>
                  <a:lnTo>
                    <a:pt x="8" y="34"/>
                  </a:lnTo>
                  <a:lnTo>
                    <a:pt x="10" y="34"/>
                  </a:lnTo>
                  <a:lnTo>
                    <a:pt x="13" y="30"/>
                  </a:lnTo>
                  <a:lnTo>
                    <a:pt x="15" y="30"/>
                  </a:lnTo>
                  <a:lnTo>
                    <a:pt x="15" y="28"/>
                  </a:lnTo>
                  <a:lnTo>
                    <a:pt x="18" y="28"/>
                  </a:lnTo>
                  <a:lnTo>
                    <a:pt x="18" y="25"/>
                  </a:lnTo>
                  <a:lnTo>
                    <a:pt x="20" y="22"/>
                  </a:lnTo>
                  <a:lnTo>
                    <a:pt x="20" y="13"/>
                  </a:lnTo>
                  <a:lnTo>
                    <a:pt x="20" y="8"/>
                  </a:lnTo>
                  <a:lnTo>
                    <a:pt x="18" y="5"/>
                  </a:lnTo>
                  <a:lnTo>
                    <a:pt x="18" y="2"/>
                  </a:lnTo>
                  <a:lnTo>
                    <a:pt x="15" y="2"/>
                  </a:lnTo>
                  <a:lnTo>
                    <a:pt x="15" y="0"/>
                  </a:lnTo>
                  <a:lnTo>
                    <a:pt x="13" y="0"/>
                  </a:lnTo>
                  <a:lnTo>
                    <a:pt x="10" y="0"/>
                  </a:lnTo>
                  <a:lnTo>
                    <a:pt x="8" y="0"/>
                  </a:lnTo>
                  <a:lnTo>
                    <a:pt x="5" y="0"/>
                  </a:lnTo>
                  <a:lnTo>
                    <a:pt x="3" y="0"/>
                  </a:lnTo>
                  <a:lnTo>
                    <a:pt x="3" y="2"/>
                  </a:lnTo>
                  <a:lnTo>
                    <a:pt x="0" y="2"/>
                  </a:lnTo>
                  <a:lnTo>
                    <a:pt x="0" y="5"/>
                  </a:lnTo>
                  <a:lnTo>
                    <a:pt x="0" y="13"/>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253" name="Line 1448"/>
            <p:cNvSpPr>
              <a:spLocks noChangeShapeType="1"/>
            </p:cNvSpPr>
            <p:nvPr/>
          </p:nvSpPr>
          <p:spPr bwMode="auto">
            <a:xfrm>
              <a:off x="3145" y="158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54" name="Freeform 1449"/>
            <p:cNvSpPr>
              <a:spLocks/>
            </p:cNvSpPr>
            <p:nvPr/>
          </p:nvSpPr>
          <p:spPr bwMode="auto">
            <a:xfrm>
              <a:off x="3142" y="1585"/>
              <a:ext cx="10" cy="5"/>
            </a:xfrm>
            <a:custGeom>
              <a:avLst/>
              <a:gdLst>
                <a:gd name="T0" fmla="*/ 0 w 36"/>
                <a:gd name="T1" fmla="*/ 0 h 22"/>
                <a:gd name="T2" fmla="*/ 0 w 36"/>
                <a:gd name="T3" fmla="*/ 0 h 22"/>
                <a:gd name="T4" fmla="*/ 0 w 36"/>
                <a:gd name="T5" fmla="*/ 0 h 22"/>
                <a:gd name="T6" fmla="*/ 0 w 36"/>
                <a:gd name="T7" fmla="*/ 0 h 22"/>
                <a:gd name="T8" fmla="*/ 0 w 36"/>
                <a:gd name="T9" fmla="*/ 0 h 22"/>
                <a:gd name="T10" fmla="*/ 0 w 36"/>
                <a:gd name="T11" fmla="*/ 0 h 22"/>
                <a:gd name="T12" fmla="*/ 0 w 36"/>
                <a:gd name="T13" fmla="*/ 0 h 22"/>
                <a:gd name="T14" fmla="*/ 0 w 36"/>
                <a:gd name="T15" fmla="*/ 0 h 22"/>
                <a:gd name="T16" fmla="*/ 0 w 36"/>
                <a:gd name="T17" fmla="*/ 0 h 22"/>
                <a:gd name="T18" fmla="*/ 0 w 36"/>
                <a:gd name="T19" fmla="*/ 0 h 22"/>
                <a:gd name="T20" fmla="*/ 0 w 36"/>
                <a:gd name="T21" fmla="*/ 0 h 22"/>
                <a:gd name="T22" fmla="*/ 0 w 36"/>
                <a:gd name="T23" fmla="*/ 0 h 22"/>
                <a:gd name="T24" fmla="*/ 0 w 36"/>
                <a:gd name="T25" fmla="*/ 0 h 22"/>
                <a:gd name="T26" fmla="*/ 0 w 36"/>
                <a:gd name="T27" fmla="*/ 0 h 22"/>
                <a:gd name="T28" fmla="*/ 0 w 36"/>
                <a:gd name="T29" fmla="*/ 0 h 22"/>
                <a:gd name="T30" fmla="*/ 0 w 36"/>
                <a:gd name="T31" fmla="*/ 0 h 22"/>
                <a:gd name="T32" fmla="*/ 0 w 36"/>
                <a:gd name="T33" fmla="*/ 0 h 22"/>
                <a:gd name="T34" fmla="*/ 0 w 36"/>
                <a:gd name="T35" fmla="*/ 0 h 22"/>
                <a:gd name="T36" fmla="*/ 0 w 36"/>
                <a:gd name="T37" fmla="*/ 0 h 22"/>
                <a:gd name="T38" fmla="*/ 0 w 36"/>
                <a:gd name="T39" fmla="*/ 0 h 22"/>
                <a:gd name="T40" fmla="*/ 0 w 36"/>
                <a:gd name="T41" fmla="*/ 0 h 22"/>
                <a:gd name="T42" fmla="*/ 0 w 36"/>
                <a:gd name="T43" fmla="*/ 0 h 22"/>
                <a:gd name="T44" fmla="*/ 0 w 36"/>
                <a:gd name="T45" fmla="*/ 0 h 22"/>
                <a:gd name="T46" fmla="*/ 0 w 36"/>
                <a:gd name="T47" fmla="*/ 0 h 22"/>
                <a:gd name="T48" fmla="*/ 0 w 36"/>
                <a:gd name="T49" fmla="*/ 0 h 22"/>
                <a:gd name="T50" fmla="*/ 0 w 36"/>
                <a:gd name="T51" fmla="*/ 0 h 22"/>
                <a:gd name="T52" fmla="*/ 0 w 36"/>
                <a:gd name="T53" fmla="*/ 0 h 22"/>
                <a:gd name="T54" fmla="*/ 0 w 36"/>
                <a:gd name="T55" fmla="*/ 0 h 22"/>
                <a:gd name="T56" fmla="*/ 0 w 36"/>
                <a:gd name="T57" fmla="*/ 0 h 22"/>
                <a:gd name="T58" fmla="*/ 0 w 36"/>
                <a:gd name="T59" fmla="*/ 0 h 22"/>
                <a:gd name="T60" fmla="*/ 0 w 36"/>
                <a:gd name="T61" fmla="*/ 0 h 22"/>
                <a:gd name="T62" fmla="*/ 0 w 36"/>
                <a:gd name="T63" fmla="*/ 0 h 22"/>
                <a:gd name="T64" fmla="*/ 0 w 3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2">
                  <a:moveTo>
                    <a:pt x="10" y="0"/>
                  </a:moveTo>
                  <a:lnTo>
                    <a:pt x="8" y="0"/>
                  </a:lnTo>
                  <a:lnTo>
                    <a:pt x="5" y="0"/>
                  </a:lnTo>
                  <a:lnTo>
                    <a:pt x="3" y="0"/>
                  </a:lnTo>
                  <a:lnTo>
                    <a:pt x="3" y="2"/>
                  </a:lnTo>
                  <a:lnTo>
                    <a:pt x="0" y="2"/>
                  </a:lnTo>
                  <a:lnTo>
                    <a:pt x="0" y="5"/>
                  </a:lnTo>
                  <a:lnTo>
                    <a:pt x="0" y="8"/>
                  </a:lnTo>
                  <a:lnTo>
                    <a:pt x="0" y="11"/>
                  </a:lnTo>
                  <a:lnTo>
                    <a:pt x="0" y="13"/>
                  </a:lnTo>
                  <a:lnTo>
                    <a:pt x="0" y="17"/>
                  </a:lnTo>
                  <a:lnTo>
                    <a:pt x="3" y="17"/>
                  </a:lnTo>
                  <a:lnTo>
                    <a:pt x="3" y="19"/>
                  </a:lnTo>
                  <a:lnTo>
                    <a:pt x="5" y="19"/>
                  </a:lnTo>
                  <a:lnTo>
                    <a:pt x="8" y="22"/>
                  </a:lnTo>
                  <a:lnTo>
                    <a:pt x="23" y="22"/>
                  </a:lnTo>
                  <a:lnTo>
                    <a:pt x="27" y="22"/>
                  </a:lnTo>
                  <a:lnTo>
                    <a:pt x="30" y="19"/>
                  </a:lnTo>
                  <a:lnTo>
                    <a:pt x="33" y="17"/>
                  </a:lnTo>
                  <a:lnTo>
                    <a:pt x="36" y="13"/>
                  </a:lnTo>
                  <a:lnTo>
                    <a:pt x="36" y="11"/>
                  </a:lnTo>
                  <a:lnTo>
                    <a:pt x="36" y="8"/>
                  </a:lnTo>
                  <a:lnTo>
                    <a:pt x="36" y="5"/>
                  </a:lnTo>
                  <a:lnTo>
                    <a:pt x="33" y="2"/>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55" name="Line 1450"/>
            <p:cNvSpPr>
              <a:spLocks noChangeShapeType="1"/>
            </p:cNvSpPr>
            <p:nvPr/>
          </p:nvSpPr>
          <p:spPr bwMode="auto">
            <a:xfrm>
              <a:off x="3146" y="158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56" name="Freeform 1451"/>
            <p:cNvSpPr>
              <a:spLocks/>
            </p:cNvSpPr>
            <p:nvPr/>
          </p:nvSpPr>
          <p:spPr bwMode="auto">
            <a:xfrm>
              <a:off x="3146" y="1573"/>
              <a:ext cx="6" cy="17"/>
            </a:xfrm>
            <a:custGeom>
              <a:avLst/>
              <a:gdLst>
                <a:gd name="T0" fmla="*/ 0 w 21"/>
                <a:gd name="T1" fmla="*/ 0 h 68"/>
                <a:gd name="T2" fmla="*/ 0 w 21"/>
                <a:gd name="T3" fmla="*/ 0 h 68"/>
                <a:gd name="T4" fmla="*/ 0 w 21"/>
                <a:gd name="T5" fmla="*/ 0 h 68"/>
                <a:gd name="T6" fmla="*/ 0 w 21"/>
                <a:gd name="T7" fmla="*/ 0 h 68"/>
                <a:gd name="T8" fmla="*/ 0 w 21"/>
                <a:gd name="T9" fmla="*/ 0 h 68"/>
                <a:gd name="T10" fmla="*/ 0 w 21"/>
                <a:gd name="T11" fmla="*/ 0 h 68"/>
                <a:gd name="T12" fmla="*/ 0 w 21"/>
                <a:gd name="T13" fmla="*/ 0 h 68"/>
                <a:gd name="T14" fmla="*/ 0 w 21"/>
                <a:gd name="T15" fmla="*/ 0 h 68"/>
                <a:gd name="T16" fmla="*/ 0 w 21"/>
                <a:gd name="T17" fmla="*/ 0 h 68"/>
                <a:gd name="T18" fmla="*/ 0 w 21"/>
                <a:gd name="T19" fmla="*/ 0 h 68"/>
                <a:gd name="T20" fmla="*/ 0 w 21"/>
                <a:gd name="T21" fmla="*/ 0 h 68"/>
                <a:gd name="T22" fmla="*/ 0 w 21"/>
                <a:gd name="T23" fmla="*/ 0 h 68"/>
                <a:gd name="T24" fmla="*/ 0 w 21"/>
                <a:gd name="T25" fmla="*/ 0 h 68"/>
                <a:gd name="T26" fmla="*/ 0 w 21"/>
                <a:gd name="T27" fmla="*/ 0 h 68"/>
                <a:gd name="T28" fmla="*/ 0 w 21"/>
                <a:gd name="T29" fmla="*/ 0 h 68"/>
                <a:gd name="T30" fmla="*/ 0 w 21"/>
                <a:gd name="T31" fmla="*/ 0 h 68"/>
                <a:gd name="T32" fmla="*/ 0 w 21"/>
                <a:gd name="T33" fmla="*/ 0 h 68"/>
                <a:gd name="T34" fmla="*/ 0 w 21"/>
                <a:gd name="T35" fmla="*/ 0 h 68"/>
                <a:gd name="T36" fmla="*/ 0 w 21"/>
                <a:gd name="T37" fmla="*/ 0 h 68"/>
                <a:gd name="T38" fmla="*/ 0 w 21"/>
                <a:gd name="T39" fmla="*/ 0 h 68"/>
                <a:gd name="T40" fmla="*/ 0 w 21"/>
                <a:gd name="T41" fmla="*/ 0 h 68"/>
                <a:gd name="T42" fmla="*/ 0 w 21"/>
                <a:gd name="T43" fmla="*/ 0 h 68"/>
                <a:gd name="T44" fmla="*/ 0 w 21"/>
                <a:gd name="T45" fmla="*/ 0 h 68"/>
                <a:gd name="T46" fmla="*/ 0 w 21"/>
                <a:gd name="T47" fmla="*/ 0 h 68"/>
                <a:gd name="T48" fmla="*/ 0 w 21"/>
                <a:gd name="T49" fmla="*/ 0 h 68"/>
                <a:gd name="T50" fmla="*/ 0 w 21"/>
                <a:gd name="T51" fmla="*/ 0 h 68"/>
                <a:gd name="T52" fmla="*/ 0 w 21"/>
                <a:gd name="T53" fmla="*/ 0 h 68"/>
                <a:gd name="T54" fmla="*/ 0 w 21"/>
                <a:gd name="T55" fmla="*/ 0 h 68"/>
                <a:gd name="T56" fmla="*/ 0 w 21"/>
                <a:gd name="T57" fmla="*/ 0 h 68"/>
                <a:gd name="T58" fmla="*/ 0 w 21"/>
                <a:gd name="T59" fmla="*/ 0 h 68"/>
                <a:gd name="T60" fmla="*/ 0 w 21"/>
                <a:gd name="T61" fmla="*/ 0 h 68"/>
                <a:gd name="T62" fmla="*/ 0 w 21"/>
                <a:gd name="T63" fmla="*/ 0 h 68"/>
                <a:gd name="T64" fmla="*/ 0 w 21"/>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68">
                  <a:moveTo>
                    <a:pt x="0" y="57"/>
                  </a:moveTo>
                  <a:lnTo>
                    <a:pt x="0" y="57"/>
                  </a:lnTo>
                  <a:lnTo>
                    <a:pt x="0" y="59"/>
                  </a:lnTo>
                  <a:lnTo>
                    <a:pt x="3" y="63"/>
                  </a:lnTo>
                  <a:lnTo>
                    <a:pt x="5" y="65"/>
                  </a:lnTo>
                  <a:lnTo>
                    <a:pt x="8" y="65"/>
                  </a:lnTo>
                  <a:lnTo>
                    <a:pt x="8" y="68"/>
                  </a:lnTo>
                  <a:lnTo>
                    <a:pt x="10" y="68"/>
                  </a:lnTo>
                  <a:lnTo>
                    <a:pt x="12" y="68"/>
                  </a:lnTo>
                  <a:lnTo>
                    <a:pt x="15" y="65"/>
                  </a:lnTo>
                  <a:lnTo>
                    <a:pt x="18" y="63"/>
                  </a:lnTo>
                  <a:lnTo>
                    <a:pt x="21" y="59"/>
                  </a:lnTo>
                  <a:lnTo>
                    <a:pt x="21" y="57"/>
                  </a:lnTo>
                  <a:lnTo>
                    <a:pt x="21" y="14"/>
                  </a:lnTo>
                  <a:lnTo>
                    <a:pt x="21" y="8"/>
                  </a:lnTo>
                  <a:lnTo>
                    <a:pt x="21" y="6"/>
                  </a:lnTo>
                  <a:lnTo>
                    <a:pt x="18" y="6"/>
                  </a:lnTo>
                  <a:lnTo>
                    <a:pt x="18" y="3"/>
                  </a:lnTo>
                  <a:lnTo>
                    <a:pt x="15" y="0"/>
                  </a:lnTo>
                  <a:lnTo>
                    <a:pt x="12" y="0"/>
                  </a:lnTo>
                  <a:lnTo>
                    <a:pt x="10" y="0"/>
                  </a:lnTo>
                  <a:lnTo>
                    <a:pt x="8" y="0"/>
                  </a:lnTo>
                  <a:lnTo>
                    <a:pt x="5" y="0"/>
                  </a:lnTo>
                  <a:lnTo>
                    <a:pt x="3" y="3"/>
                  </a:lnTo>
                  <a:lnTo>
                    <a:pt x="3" y="6"/>
                  </a:lnTo>
                  <a:lnTo>
                    <a:pt x="0" y="6"/>
                  </a:lnTo>
                  <a:lnTo>
                    <a:pt x="0" y="14"/>
                  </a:lnTo>
                  <a:lnTo>
                    <a:pt x="0" y="57"/>
                  </a:lnTo>
                  <a:close/>
                </a:path>
              </a:pathLst>
            </a:custGeom>
            <a:solidFill>
              <a:srgbClr val="000000"/>
            </a:solidFill>
            <a:ln w="6350">
              <a:solidFill>
                <a:srgbClr val="000000"/>
              </a:solidFill>
              <a:prstDash val="solid"/>
              <a:round/>
              <a:headEnd/>
              <a:tailEnd/>
            </a:ln>
          </p:spPr>
          <p:txBody>
            <a:bodyPr/>
            <a:lstStyle/>
            <a:p>
              <a:endParaRPr lang="de-DE"/>
            </a:p>
          </p:txBody>
        </p:sp>
        <p:sp>
          <p:nvSpPr>
            <p:cNvPr id="43257" name="Line 1452"/>
            <p:cNvSpPr>
              <a:spLocks noChangeShapeType="1"/>
            </p:cNvSpPr>
            <p:nvPr/>
          </p:nvSpPr>
          <p:spPr bwMode="auto">
            <a:xfrm>
              <a:off x="3149" y="15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58" name="Freeform 1453"/>
            <p:cNvSpPr>
              <a:spLocks/>
            </p:cNvSpPr>
            <p:nvPr/>
          </p:nvSpPr>
          <p:spPr bwMode="auto">
            <a:xfrm>
              <a:off x="3146" y="1573"/>
              <a:ext cx="42" cy="6"/>
            </a:xfrm>
            <a:custGeom>
              <a:avLst/>
              <a:gdLst>
                <a:gd name="T0" fmla="*/ 0 w 152"/>
                <a:gd name="T1" fmla="*/ 0 h 23"/>
                <a:gd name="T2" fmla="*/ 0 w 152"/>
                <a:gd name="T3" fmla="*/ 0 h 23"/>
                <a:gd name="T4" fmla="*/ 0 w 152"/>
                <a:gd name="T5" fmla="*/ 0 h 23"/>
                <a:gd name="T6" fmla="*/ 0 w 152"/>
                <a:gd name="T7" fmla="*/ 0 h 23"/>
                <a:gd name="T8" fmla="*/ 0 w 152"/>
                <a:gd name="T9" fmla="*/ 0 h 23"/>
                <a:gd name="T10" fmla="*/ 0 w 152"/>
                <a:gd name="T11" fmla="*/ 0 h 23"/>
                <a:gd name="T12" fmla="*/ 0 w 152"/>
                <a:gd name="T13" fmla="*/ 0 h 23"/>
                <a:gd name="T14" fmla="*/ 0 w 152"/>
                <a:gd name="T15" fmla="*/ 0 h 23"/>
                <a:gd name="T16" fmla="*/ 0 w 152"/>
                <a:gd name="T17" fmla="*/ 0 h 23"/>
                <a:gd name="T18" fmla="*/ 0 w 152"/>
                <a:gd name="T19" fmla="*/ 0 h 23"/>
                <a:gd name="T20" fmla="*/ 0 w 152"/>
                <a:gd name="T21" fmla="*/ 0 h 23"/>
                <a:gd name="T22" fmla="*/ 0 w 152"/>
                <a:gd name="T23" fmla="*/ 0 h 23"/>
                <a:gd name="T24" fmla="*/ 0 w 152"/>
                <a:gd name="T25" fmla="*/ 0 h 23"/>
                <a:gd name="T26" fmla="*/ 0 w 152"/>
                <a:gd name="T27" fmla="*/ 0 h 23"/>
                <a:gd name="T28" fmla="*/ 0 w 152"/>
                <a:gd name="T29" fmla="*/ 0 h 23"/>
                <a:gd name="T30" fmla="*/ 0 w 152"/>
                <a:gd name="T31" fmla="*/ 0 h 23"/>
                <a:gd name="T32" fmla="*/ 0 w 152"/>
                <a:gd name="T33" fmla="*/ 0 h 23"/>
                <a:gd name="T34" fmla="*/ 0 w 152"/>
                <a:gd name="T35" fmla="*/ 0 h 23"/>
                <a:gd name="T36" fmla="*/ 0 w 152"/>
                <a:gd name="T37" fmla="*/ 0 h 23"/>
                <a:gd name="T38" fmla="*/ 0 w 152"/>
                <a:gd name="T39" fmla="*/ 0 h 23"/>
                <a:gd name="T40" fmla="*/ 0 w 152"/>
                <a:gd name="T41" fmla="*/ 0 h 23"/>
                <a:gd name="T42" fmla="*/ 0 w 152"/>
                <a:gd name="T43" fmla="*/ 0 h 23"/>
                <a:gd name="T44" fmla="*/ 0 w 152"/>
                <a:gd name="T45" fmla="*/ 0 h 23"/>
                <a:gd name="T46" fmla="*/ 0 w 152"/>
                <a:gd name="T47" fmla="*/ 0 h 23"/>
                <a:gd name="T48" fmla="*/ 0 w 152"/>
                <a:gd name="T49" fmla="*/ 0 h 23"/>
                <a:gd name="T50" fmla="*/ 0 w 152"/>
                <a:gd name="T51" fmla="*/ 0 h 23"/>
                <a:gd name="T52" fmla="*/ 0 w 152"/>
                <a:gd name="T53" fmla="*/ 0 h 23"/>
                <a:gd name="T54" fmla="*/ 0 w 152"/>
                <a:gd name="T55" fmla="*/ 0 h 23"/>
                <a:gd name="T56" fmla="*/ 0 w 152"/>
                <a:gd name="T57" fmla="*/ 0 h 23"/>
                <a:gd name="T58" fmla="*/ 0 w 152"/>
                <a:gd name="T59" fmla="*/ 0 h 23"/>
                <a:gd name="T60" fmla="*/ 0 w 152"/>
                <a:gd name="T61" fmla="*/ 0 h 23"/>
                <a:gd name="T62" fmla="*/ 0 w 152"/>
                <a:gd name="T63" fmla="*/ 0 h 23"/>
                <a:gd name="T64" fmla="*/ 0 w 152"/>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3">
                  <a:moveTo>
                    <a:pt x="10" y="0"/>
                  </a:moveTo>
                  <a:lnTo>
                    <a:pt x="8" y="0"/>
                  </a:lnTo>
                  <a:lnTo>
                    <a:pt x="5" y="0"/>
                  </a:lnTo>
                  <a:lnTo>
                    <a:pt x="3" y="3"/>
                  </a:lnTo>
                  <a:lnTo>
                    <a:pt x="3" y="6"/>
                  </a:lnTo>
                  <a:lnTo>
                    <a:pt x="0" y="6"/>
                  </a:lnTo>
                  <a:lnTo>
                    <a:pt x="0" y="8"/>
                  </a:lnTo>
                  <a:lnTo>
                    <a:pt x="0" y="11"/>
                  </a:lnTo>
                  <a:lnTo>
                    <a:pt x="0" y="14"/>
                  </a:lnTo>
                  <a:lnTo>
                    <a:pt x="3" y="17"/>
                  </a:lnTo>
                  <a:lnTo>
                    <a:pt x="3" y="19"/>
                  </a:lnTo>
                  <a:lnTo>
                    <a:pt x="5" y="19"/>
                  </a:lnTo>
                  <a:lnTo>
                    <a:pt x="8" y="19"/>
                  </a:lnTo>
                  <a:lnTo>
                    <a:pt x="8" y="23"/>
                  </a:lnTo>
                  <a:lnTo>
                    <a:pt x="137" y="23"/>
                  </a:lnTo>
                  <a:lnTo>
                    <a:pt x="142" y="23"/>
                  </a:lnTo>
                  <a:lnTo>
                    <a:pt x="145" y="19"/>
                  </a:lnTo>
                  <a:lnTo>
                    <a:pt x="147" y="19"/>
                  </a:lnTo>
                  <a:lnTo>
                    <a:pt x="150" y="17"/>
                  </a:lnTo>
                  <a:lnTo>
                    <a:pt x="150" y="14"/>
                  </a:lnTo>
                  <a:lnTo>
                    <a:pt x="152" y="11"/>
                  </a:lnTo>
                  <a:lnTo>
                    <a:pt x="150" y="8"/>
                  </a:lnTo>
                  <a:lnTo>
                    <a:pt x="150" y="6"/>
                  </a:lnTo>
                  <a:lnTo>
                    <a:pt x="147" y="3"/>
                  </a:lnTo>
                  <a:lnTo>
                    <a:pt x="147" y="0"/>
                  </a:lnTo>
                  <a:lnTo>
                    <a:pt x="145" y="0"/>
                  </a:lnTo>
                  <a:lnTo>
                    <a:pt x="1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59" name="Line 1454"/>
            <p:cNvSpPr>
              <a:spLocks noChangeShapeType="1"/>
            </p:cNvSpPr>
            <p:nvPr/>
          </p:nvSpPr>
          <p:spPr bwMode="auto">
            <a:xfrm>
              <a:off x="3182" y="157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60" name="Freeform 1455"/>
            <p:cNvSpPr>
              <a:spLocks/>
            </p:cNvSpPr>
            <p:nvPr/>
          </p:nvSpPr>
          <p:spPr bwMode="auto">
            <a:xfrm>
              <a:off x="3182" y="1570"/>
              <a:ext cx="4" cy="9"/>
            </a:xfrm>
            <a:custGeom>
              <a:avLst/>
              <a:gdLst>
                <a:gd name="T0" fmla="*/ 0 w 18"/>
                <a:gd name="T1" fmla="*/ 0 h 34"/>
                <a:gd name="T2" fmla="*/ 0 w 18"/>
                <a:gd name="T3" fmla="*/ 0 h 34"/>
                <a:gd name="T4" fmla="*/ 0 w 18"/>
                <a:gd name="T5" fmla="*/ 0 h 34"/>
                <a:gd name="T6" fmla="*/ 0 w 18"/>
                <a:gd name="T7" fmla="*/ 0 h 34"/>
                <a:gd name="T8" fmla="*/ 0 w 18"/>
                <a:gd name="T9" fmla="*/ 0 h 34"/>
                <a:gd name="T10" fmla="*/ 0 w 18"/>
                <a:gd name="T11" fmla="*/ 0 h 34"/>
                <a:gd name="T12" fmla="*/ 0 w 18"/>
                <a:gd name="T13" fmla="*/ 0 h 34"/>
                <a:gd name="T14" fmla="*/ 0 w 18"/>
                <a:gd name="T15" fmla="*/ 0 h 34"/>
                <a:gd name="T16" fmla="*/ 0 w 18"/>
                <a:gd name="T17" fmla="*/ 0 h 34"/>
                <a:gd name="T18" fmla="*/ 0 w 18"/>
                <a:gd name="T19" fmla="*/ 0 h 34"/>
                <a:gd name="T20" fmla="*/ 0 w 18"/>
                <a:gd name="T21" fmla="*/ 0 h 34"/>
                <a:gd name="T22" fmla="*/ 0 w 18"/>
                <a:gd name="T23" fmla="*/ 0 h 34"/>
                <a:gd name="T24" fmla="*/ 0 w 18"/>
                <a:gd name="T25" fmla="*/ 0 h 34"/>
                <a:gd name="T26" fmla="*/ 0 w 18"/>
                <a:gd name="T27" fmla="*/ 0 h 34"/>
                <a:gd name="T28" fmla="*/ 0 w 18"/>
                <a:gd name="T29" fmla="*/ 0 h 34"/>
                <a:gd name="T30" fmla="*/ 0 w 18"/>
                <a:gd name="T31" fmla="*/ 0 h 34"/>
                <a:gd name="T32" fmla="*/ 0 w 18"/>
                <a:gd name="T33" fmla="*/ 0 h 34"/>
                <a:gd name="T34" fmla="*/ 0 w 18"/>
                <a:gd name="T35" fmla="*/ 0 h 34"/>
                <a:gd name="T36" fmla="*/ 0 w 18"/>
                <a:gd name="T37" fmla="*/ 0 h 34"/>
                <a:gd name="T38" fmla="*/ 0 w 18"/>
                <a:gd name="T39" fmla="*/ 0 h 34"/>
                <a:gd name="T40" fmla="*/ 0 w 18"/>
                <a:gd name="T41" fmla="*/ 0 h 34"/>
                <a:gd name="T42" fmla="*/ 0 w 18"/>
                <a:gd name="T43" fmla="*/ 0 h 34"/>
                <a:gd name="T44" fmla="*/ 0 w 18"/>
                <a:gd name="T45" fmla="*/ 0 h 34"/>
                <a:gd name="T46" fmla="*/ 0 w 18"/>
                <a:gd name="T47" fmla="*/ 0 h 34"/>
                <a:gd name="T48" fmla="*/ 0 w 18"/>
                <a:gd name="T49" fmla="*/ 0 h 34"/>
                <a:gd name="T50" fmla="*/ 0 w 18"/>
                <a:gd name="T51" fmla="*/ 0 h 34"/>
                <a:gd name="T52" fmla="*/ 0 w 18"/>
                <a:gd name="T53" fmla="*/ 0 h 34"/>
                <a:gd name="T54" fmla="*/ 0 w 18"/>
                <a:gd name="T55" fmla="*/ 0 h 34"/>
                <a:gd name="T56" fmla="*/ 0 w 18"/>
                <a:gd name="T57" fmla="*/ 0 h 34"/>
                <a:gd name="T58" fmla="*/ 0 w 18"/>
                <a:gd name="T59" fmla="*/ 0 h 34"/>
                <a:gd name="T60" fmla="*/ 0 w 18"/>
                <a:gd name="T61" fmla="*/ 0 h 34"/>
                <a:gd name="T62" fmla="*/ 0 w 18"/>
                <a:gd name="T63" fmla="*/ 0 h 34"/>
                <a:gd name="T64" fmla="*/ 0 w 18"/>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4">
                  <a:moveTo>
                    <a:pt x="0" y="22"/>
                  </a:moveTo>
                  <a:lnTo>
                    <a:pt x="0" y="25"/>
                  </a:lnTo>
                  <a:lnTo>
                    <a:pt x="0" y="28"/>
                  </a:lnTo>
                  <a:lnTo>
                    <a:pt x="3" y="30"/>
                  </a:lnTo>
                  <a:lnTo>
                    <a:pt x="5" y="30"/>
                  </a:lnTo>
                  <a:lnTo>
                    <a:pt x="8" y="34"/>
                  </a:lnTo>
                  <a:lnTo>
                    <a:pt x="10" y="34"/>
                  </a:lnTo>
                  <a:lnTo>
                    <a:pt x="13" y="30"/>
                  </a:lnTo>
                  <a:lnTo>
                    <a:pt x="15" y="30"/>
                  </a:lnTo>
                  <a:lnTo>
                    <a:pt x="18" y="28"/>
                  </a:lnTo>
                  <a:lnTo>
                    <a:pt x="18" y="25"/>
                  </a:lnTo>
                  <a:lnTo>
                    <a:pt x="18" y="17"/>
                  </a:lnTo>
                  <a:lnTo>
                    <a:pt x="18" y="9"/>
                  </a:lnTo>
                  <a:lnTo>
                    <a:pt x="18" y="5"/>
                  </a:lnTo>
                  <a:lnTo>
                    <a:pt x="15" y="3"/>
                  </a:lnTo>
                  <a:lnTo>
                    <a:pt x="15" y="0"/>
                  </a:lnTo>
                  <a:lnTo>
                    <a:pt x="13" y="0"/>
                  </a:lnTo>
                  <a:lnTo>
                    <a:pt x="10" y="0"/>
                  </a:lnTo>
                  <a:lnTo>
                    <a:pt x="8" y="0"/>
                  </a:lnTo>
                  <a:lnTo>
                    <a:pt x="5" y="0"/>
                  </a:lnTo>
                  <a:lnTo>
                    <a:pt x="3" y="0"/>
                  </a:lnTo>
                  <a:lnTo>
                    <a:pt x="3" y="3"/>
                  </a:lnTo>
                  <a:lnTo>
                    <a:pt x="0" y="5"/>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261" name="Line 1456"/>
            <p:cNvSpPr>
              <a:spLocks noChangeShapeType="1"/>
            </p:cNvSpPr>
            <p:nvPr/>
          </p:nvSpPr>
          <p:spPr bwMode="auto">
            <a:xfrm>
              <a:off x="3184" y="15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62" name="Freeform 1457"/>
            <p:cNvSpPr>
              <a:spLocks/>
            </p:cNvSpPr>
            <p:nvPr/>
          </p:nvSpPr>
          <p:spPr bwMode="auto">
            <a:xfrm>
              <a:off x="3182" y="1570"/>
              <a:ext cx="10" cy="6"/>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w 35"/>
                <a:gd name="T15" fmla="*/ 0 h 22"/>
                <a:gd name="T16" fmla="*/ 0 w 35"/>
                <a:gd name="T17" fmla="*/ 0 h 22"/>
                <a:gd name="T18" fmla="*/ 0 w 35"/>
                <a:gd name="T19" fmla="*/ 0 h 22"/>
                <a:gd name="T20" fmla="*/ 0 w 35"/>
                <a:gd name="T21" fmla="*/ 0 h 22"/>
                <a:gd name="T22" fmla="*/ 0 w 35"/>
                <a:gd name="T23" fmla="*/ 0 h 22"/>
                <a:gd name="T24" fmla="*/ 0 w 35"/>
                <a:gd name="T25" fmla="*/ 0 h 22"/>
                <a:gd name="T26" fmla="*/ 0 w 35"/>
                <a:gd name="T27" fmla="*/ 0 h 22"/>
                <a:gd name="T28" fmla="*/ 0 w 35"/>
                <a:gd name="T29" fmla="*/ 0 h 22"/>
                <a:gd name="T30" fmla="*/ 0 w 35"/>
                <a:gd name="T31" fmla="*/ 0 h 22"/>
                <a:gd name="T32" fmla="*/ 0 w 35"/>
                <a:gd name="T33" fmla="*/ 0 h 22"/>
                <a:gd name="T34" fmla="*/ 0 w 35"/>
                <a:gd name="T35" fmla="*/ 0 h 22"/>
                <a:gd name="T36" fmla="*/ 0 w 35"/>
                <a:gd name="T37" fmla="*/ 0 h 22"/>
                <a:gd name="T38" fmla="*/ 0 w 35"/>
                <a:gd name="T39" fmla="*/ 0 h 22"/>
                <a:gd name="T40" fmla="*/ 0 w 35"/>
                <a:gd name="T41" fmla="*/ 0 h 22"/>
                <a:gd name="T42" fmla="*/ 0 w 35"/>
                <a:gd name="T43" fmla="*/ 0 h 22"/>
                <a:gd name="T44" fmla="*/ 0 w 35"/>
                <a:gd name="T45" fmla="*/ 0 h 22"/>
                <a:gd name="T46" fmla="*/ 0 w 35"/>
                <a:gd name="T47" fmla="*/ 0 h 22"/>
                <a:gd name="T48" fmla="*/ 0 w 35"/>
                <a:gd name="T49" fmla="*/ 0 h 22"/>
                <a:gd name="T50" fmla="*/ 0 w 35"/>
                <a:gd name="T51" fmla="*/ 0 h 22"/>
                <a:gd name="T52" fmla="*/ 0 w 35"/>
                <a:gd name="T53" fmla="*/ 0 h 22"/>
                <a:gd name="T54" fmla="*/ 0 w 35"/>
                <a:gd name="T55" fmla="*/ 0 h 22"/>
                <a:gd name="T56" fmla="*/ 0 w 35"/>
                <a:gd name="T57" fmla="*/ 0 h 22"/>
                <a:gd name="T58" fmla="*/ 0 w 35"/>
                <a:gd name="T59" fmla="*/ 0 h 22"/>
                <a:gd name="T60" fmla="*/ 0 w 35"/>
                <a:gd name="T61" fmla="*/ 0 h 22"/>
                <a:gd name="T62" fmla="*/ 0 w 35"/>
                <a:gd name="T63" fmla="*/ 0 h 22"/>
                <a:gd name="T64" fmla="*/ 0 w 35"/>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2">
                  <a:moveTo>
                    <a:pt x="10" y="0"/>
                  </a:moveTo>
                  <a:lnTo>
                    <a:pt x="8" y="0"/>
                  </a:lnTo>
                  <a:lnTo>
                    <a:pt x="5" y="0"/>
                  </a:lnTo>
                  <a:lnTo>
                    <a:pt x="3" y="0"/>
                  </a:lnTo>
                  <a:lnTo>
                    <a:pt x="3" y="3"/>
                  </a:lnTo>
                  <a:lnTo>
                    <a:pt x="0" y="5"/>
                  </a:lnTo>
                  <a:lnTo>
                    <a:pt x="0" y="9"/>
                  </a:lnTo>
                  <a:lnTo>
                    <a:pt x="0" y="11"/>
                  </a:lnTo>
                  <a:lnTo>
                    <a:pt x="0" y="14"/>
                  </a:lnTo>
                  <a:lnTo>
                    <a:pt x="0" y="17"/>
                  </a:lnTo>
                  <a:lnTo>
                    <a:pt x="3" y="19"/>
                  </a:lnTo>
                  <a:lnTo>
                    <a:pt x="5" y="22"/>
                  </a:lnTo>
                  <a:lnTo>
                    <a:pt x="8" y="22"/>
                  </a:lnTo>
                  <a:lnTo>
                    <a:pt x="22" y="22"/>
                  </a:lnTo>
                  <a:lnTo>
                    <a:pt x="27" y="22"/>
                  </a:lnTo>
                  <a:lnTo>
                    <a:pt x="30" y="22"/>
                  </a:lnTo>
                  <a:lnTo>
                    <a:pt x="30" y="19"/>
                  </a:lnTo>
                  <a:lnTo>
                    <a:pt x="32" y="19"/>
                  </a:lnTo>
                  <a:lnTo>
                    <a:pt x="32" y="17"/>
                  </a:lnTo>
                  <a:lnTo>
                    <a:pt x="35" y="14"/>
                  </a:lnTo>
                  <a:lnTo>
                    <a:pt x="35" y="11"/>
                  </a:lnTo>
                  <a:lnTo>
                    <a:pt x="35" y="9"/>
                  </a:lnTo>
                  <a:lnTo>
                    <a:pt x="35" y="5"/>
                  </a:lnTo>
                  <a:lnTo>
                    <a:pt x="32" y="5"/>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63" name="Line 1458"/>
            <p:cNvSpPr>
              <a:spLocks noChangeShapeType="1"/>
            </p:cNvSpPr>
            <p:nvPr/>
          </p:nvSpPr>
          <p:spPr bwMode="auto">
            <a:xfrm>
              <a:off x="3185" y="157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64" name="Freeform 1459"/>
            <p:cNvSpPr>
              <a:spLocks/>
            </p:cNvSpPr>
            <p:nvPr/>
          </p:nvSpPr>
          <p:spPr bwMode="auto">
            <a:xfrm>
              <a:off x="3185" y="1568"/>
              <a:ext cx="7" cy="8"/>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3" y="29"/>
                  </a:lnTo>
                  <a:lnTo>
                    <a:pt x="3" y="31"/>
                  </a:lnTo>
                  <a:lnTo>
                    <a:pt x="5" y="31"/>
                  </a:lnTo>
                  <a:lnTo>
                    <a:pt x="5" y="34"/>
                  </a:lnTo>
                  <a:lnTo>
                    <a:pt x="7" y="34"/>
                  </a:lnTo>
                  <a:lnTo>
                    <a:pt x="10" y="34"/>
                  </a:lnTo>
                  <a:lnTo>
                    <a:pt x="12" y="34"/>
                  </a:lnTo>
                  <a:lnTo>
                    <a:pt x="15" y="34"/>
                  </a:lnTo>
                  <a:lnTo>
                    <a:pt x="15" y="31"/>
                  </a:lnTo>
                  <a:lnTo>
                    <a:pt x="17" y="31"/>
                  </a:lnTo>
                  <a:lnTo>
                    <a:pt x="17" y="29"/>
                  </a:lnTo>
                  <a:lnTo>
                    <a:pt x="20" y="26"/>
                  </a:lnTo>
                  <a:lnTo>
                    <a:pt x="20" y="17"/>
                  </a:lnTo>
                  <a:lnTo>
                    <a:pt x="20" y="9"/>
                  </a:lnTo>
                  <a:lnTo>
                    <a:pt x="20" y="6"/>
                  </a:lnTo>
                  <a:lnTo>
                    <a:pt x="17" y="6"/>
                  </a:lnTo>
                  <a:lnTo>
                    <a:pt x="17" y="4"/>
                  </a:lnTo>
                  <a:lnTo>
                    <a:pt x="15" y="4"/>
                  </a:lnTo>
                  <a:lnTo>
                    <a:pt x="15" y="0"/>
                  </a:lnTo>
                  <a:lnTo>
                    <a:pt x="12" y="0"/>
                  </a:lnTo>
                  <a:lnTo>
                    <a:pt x="10" y="0"/>
                  </a:lnTo>
                  <a:lnTo>
                    <a:pt x="7" y="0"/>
                  </a:lnTo>
                  <a:lnTo>
                    <a:pt x="5" y="0"/>
                  </a:lnTo>
                  <a:lnTo>
                    <a:pt x="5" y="4"/>
                  </a:lnTo>
                  <a:lnTo>
                    <a:pt x="3" y="4"/>
                  </a:lnTo>
                  <a:lnTo>
                    <a:pt x="3" y="6"/>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65" name="Line 1460"/>
            <p:cNvSpPr>
              <a:spLocks noChangeShapeType="1"/>
            </p:cNvSpPr>
            <p:nvPr/>
          </p:nvSpPr>
          <p:spPr bwMode="auto">
            <a:xfrm>
              <a:off x="3189" y="156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66" name="Freeform 1461"/>
            <p:cNvSpPr>
              <a:spLocks/>
            </p:cNvSpPr>
            <p:nvPr/>
          </p:nvSpPr>
          <p:spPr bwMode="auto">
            <a:xfrm>
              <a:off x="3185" y="1568"/>
              <a:ext cx="10" cy="5"/>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w 36"/>
                <a:gd name="T11" fmla="*/ 0 h 23"/>
                <a:gd name="T12" fmla="*/ 0 w 36"/>
                <a:gd name="T13" fmla="*/ 0 h 23"/>
                <a:gd name="T14" fmla="*/ 0 w 36"/>
                <a:gd name="T15" fmla="*/ 0 h 23"/>
                <a:gd name="T16" fmla="*/ 0 w 36"/>
                <a:gd name="T17" fmla="*/ 0 h 23"/>
                <a:gd name="T18" fmla="*/ 0 w 36"/>
                <a:gd name="T19" fmla="*/ 0 h 23"/>
                <a:gd name="T20" fmla="*/ 0 w 36"/>
                <a:gd name="T21" fmla="*/ 0 h 23"/>
                <a:gd name="T22" fmla="*/ 0 w 36"/>
                <a:gd name="T23" fmla="*/ 0 h 23"/>
                <a:gd name="T24" fmla="*/ 0 w 36"/>
                <a:gd name="T25" fmla="*/ 0 h 23"/>
                <a:gd name="T26" fmla="*/ 0 w 36"/>
                <a:gd name="T27" fmla="*/ 0 h 23"/>
                <a:gd name="T28" fmla="*/ 0 w 36"/>
                <a:gd name="T29" fmla="*/ 0 h 23"/>
                <a:gd name="T30" fmla="*/ 0 w 36"/>
                <a:gd name="T31" fmla="*/ 0 h 23"/>
                <a:gd name="T32" fmla="*/ 0 w 36"/>
                <a:gd name="T33" fmla="*/ 0 h 23"/>
                <a:gd name="T34" fmla="*/ 0 w 36"/>
                <a:gd name="T35" fmla="*/ 0 h 23"/>
                <a:gd name="T36" fmla="*/ 0 w 36"/>
                <a:gd name="T37" fmla="*/ 0 h 23"/>
                <a:gd name="T38" fmla="*/ 0 w 36"/>
                <a:gd name="T39" fmla="*/ 0 h 23"/>
                <a:gd name="T40" fmla="*/ 0 w 36"/>
                <a:gd name="T41" fmla="*/ 0 h 23"/>
                <a:gd name="T42" fmla="*/ 0 w 36"/>
                <a:gd name="T43" fmla="*/ 0 h 23"/>
                <a:gd name="T44" fmla="*/ 0 w 36"/>
                <a:gd name="T45" fmla="*/ 0 h 23"/>
                <a:gd name="T46" fmla="*/ 0 w 36"/>
                <a:gd name="T47" fmla="*/ 0 h 23"/>
                <a:gd name="T48" fmla="*/ 0 w 36"/>
                <a:gd name="T49" fmla="*/ 0 h 23"/>
                <a:gd name="T50" fmla="*/ 0 w 36"/>
                <a:gd name="T51" fmla="*/ 0 h 23"/>
                <a:gd name="T52" fmla="*/ 0 w 36"/>
                <a:gd name="T53" fmla="*/ 0 h 23"/>
                <a:gd name="T54" fmla="*/ 0 w 36"/>
                <a:gd name="T55" fmla="*/ 0 h 23"/>
                <a:gd name="T56" fmla="*/ 0 w 36"/>
                <a:gd name="T57" fmla="*/ 0 h 23"/>
                <a:gd name="T58" fmla="*/ 0 w 36"/>
                <a:gd name="T59" fmla="*/ 0 h 23"/>
                <a:gd name="T60" fmla="*/ 0 w 36"/>
                <a:gd name="T61" fmla="*/ 0 h 23"/>
                <a:gd name="T62" fmla="*/ 0 w 36"/>
                <a:gd name="T63" fmla="*/ 0 h 23"/>
                <a:gd name="T64" fmla="*/ 0 w 3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3">
                  <a:moveTo>
                    <a:pt x="10" y="0"/>
                  </a:moveTo>
                  <a:lnTo>
                    <a:pt x="7" y="0"/>
                  </a:lnTo>
                  <a:lnTo>
                    <a:pt x="5" y="0"/>
                  </a:lnTo>
                  <a:lnTo>
                    <a:pt x="5" y="4"/>
                  </a:lnTo>
                  <a:lnTo>
                    <a:pt x="3" y="4"/>
                  </a:lnTo>
                  <a:lnTo>
                    <a:pt x="3" y="6"/>
                  </a:lnTo>
                  <a:lnTo>
                    <a:pt x="0" y="6"/>
                  </a:lnTo>
                  <a:lnTo>
                    <a:pt x="0" y="9"/>
                  </a:lnTo>
                  <a:lnTo>
                    <a:pt x="0" y="12"/>
                  </a:lnTo>
                  <a:lnTo>
                    <a:pt x="0" y="15"/>
                  </a:lnTo>
                  <a:lnTo>
                    <a:pt x="3" y="17"/>
                  </a:lnTo>
                  <a:lnTo>
                    <a:pt x="3" y="21"/>
                  </a:lnTo>
                  <a:lnTo>
                    <a:pt x="5" y="21"/>
                  </a:lnTo>
                  <a:lnTo>
                    <a:pt x="5" y="23"/>
                  </a:lnTo>
                  <a:lnTo>
                    <a:pt x="7" y="23"/>
                  </a:lnTo>
                  <a:lnTo>
                    <a:pt x="22" y="23"/>
                  </a:lnTo>
                  <a:lnTo>
                    <a:pt x="27" y="23"/>
                  </a:lnTo>
                  <a:lnTo>
                    <a:pt x="30" y="23"/>
                  </a:lnTo>
                  <a:lnTo>
                    <a:pt x="33" y="21"/>
                  </a:lnTo>
                  <a:lnTo>
                    <a:pt x="36" y="17"/>
                  </a:lnTo>
                  <a:lnTo>
                    <a:pt x="36" y="15"/>
                  </a:lnTo>
                  <a:lnTo>
                    <a:pt x="36" y="12"/>
                  </a:lnTo>
                  <a:lnTo>
                    <a:pt x="36" y="9"/>
                  </a:lnTo>
                  <a:lnTo>
                    <a:pt x="36" y="6"/>
                  </a:lnTo>
                  <a:lnTo>
                    <a:pt x="33" y="4"/>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67" name="Line 1462"/>
            <p:cNvSpPr>
              <a:spLocks noChangeShapeType="1"/>
            </p:cNvSpPr>
            <p:nvPr/>
          </p:nvSpPr>
          <p:spPr bwMode="auto">
            <a:xfrm>
              <a:off x="3190" y="157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68" name="Freeform 1463"/>
            <p:cNvSpPr>
              <a:spLocks/>
            </p:cNvSpPr>
            <p:nvPr/>
          </p:nvSpPr>
          <p:spPr bwMode="auto">
            <a:xfrm>
              <a:off x="3190" y="1562"/>
              <a:ext cx="5" cy="11"/>
            </a:xfrm>
            <a:custGeom>
              <a:avLst/>
              <a:gdLst>
                <a:gd name="T0" fmla="*/ 0 w 21"/>
                <a:gd name="T1" fmla="*/ 0 h 46"/>
                <a:gd name="T2" fmla="*/ 0 w 21"/>
                <a:gd name="T3" fmla="*/ 0 h 46"/>
                <a:gd name="T4" fmla="*/ 0 w 21"/>
                <a:gd name="T5" fmla="*/ 0 h 46"/>
                <a:gd name="T6" fmla="*/ 0 w 21"/>
                <a:gd name="T7" fmla="*/ 0 h 46"/>
                <a:gd name="T8" fmla="*/ 0 w 21"/>
                <a:gd name="T9" fmla="*/ 0 h 46"/>
                <a:gd name="T10" fmla="*/ 0 w 21"/>
                <a:gd name="T11" fmla="*/ 0 h 46"/>
                <a:gd name="T12" fmla="*/ 0 w 21"/>
                <a:gd name="T13" fmla="*/ 0 h 46"/>
                <a:gd name="T14" fmla="*/ 0 w 21"/>
                <a:gd name="T15" fmla="*/ 0 h 46"/>
                <a:gd name="T16" fmla="*/ 0 w 21"/>
                <a:gd name="T17" fmla="*/ 0 h 46"/>
                <a:gd name="T18" fmla="*/ 0 w 21"/>
                <a:gd name="T19" fmla="*/ 0 h 46"/>
                <a:gd name="T20" fmla="*/ 0 w 21"/>
                <a:gd name="T21" fmla="*/ 0 h 46"/>
                <a:gd name="T22" fmla="*/ 0 w 21"/>
                <a:gd name="T23" fmla="*/ 0 h 46"/>
                <a:gd name="T24" fmla="*/ 0 w 21"/>
                <a:gd name="T25" fmla="*/ 0 h 46"/>
                <a:gd name="T26" fmla="*/ 0 w 21"/>
                <a:gd name="T27" fmla="*/ 0 h 46"/>
                <a:gd name="T28" fmla="*/ 0 w 21"/>
                <a:gd name="T29" fmla="*/ 0 h 46"/>
                <a:gd name="T30" fmla="*/ 0 w 21"/>
                <a:gd name="T31" fmla="*/ 0 h 46"/>
                <a:gd name="T32" fmla="*/ 0 w 21"/>
                <a:gd name="T33" fmla="*/ 0 h 46"/>
                <a:gd name="T34" fmla="*/ 0 w 21"/>
                <a:gd name="T35" fmla="*/ 0 h 46"/>
                <a:gd name="T36" fmla="*/ 0 w 21"/>
                <a:gd name="T37" fmla="*/ 0 h 46"/>
                <a:gd name="T38" fmla="*/ 0 w 21"/>
                <a:gd name="T39" fmla="*/ 0 h 46"/>
                <a:gd name="T40" fmla="*/ 0 w 21"/>
                <a:gd name="T41" fmla="*/ 0 h 46"/>
                <a:gd name="T42" fmla="*/ 0 w 21"/>
                <a:gd name="T43" fmla="*/ 0 h 46"/>
                <a:gd name="T44" fmla="*/ 0 w 21"/>
                <a:gd name="T45" fmla="*/ 0 h 46"/>
                <a:gd name="T46" fmla="*/ 0 w 21"/>
                <a:gd name="T47" fmla="*/ 0 h 46"/>
                <a:gd name="T48" fmla="*/ 0 w 21"/>
                <a:gd name="T49" fmla="*/ 0 h 46"/>
                <a:gd name="T50" fmla="*/ 0 w 21"/>
                <a:gd name="T51" fmla="*/ 0 h 46"/>
                <a:gd name="T52" fmla="*/ 0 w 21"/>
                <a:gd name="T53" fmla="*/ 0 h 46"/>
                <a:gd name="T54" fmla="*/ 0 w 21"/>
                <a:gd name="T55" fmla="*/ 0 h 46"/>
                <a:gd name="T56" fmla="*/ 0 w 21"/>
                <a:gd name="T57" fmla="*/ 0 h 46"/>
                <a:gd name="T58" fmla="*/ 0 w 21"/>
                <a:gd name="T59" fmla="*/ 0 h 46"/>
                <a:gd name="T60" fmla="*/ 0 w 21"/>
                <a:gd name="T61" fmla="*/ 0 h 46"/>
                <a:gd name="T62" fmla="*/ 0 w 21"/>
                <a:gd name="T63" fmla="*/ 0 h 46"/>
                <a:gd name="T64" fmla="*/ 0 w 21"/>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46">
                  <a:moveTo>
                    <a:pt x="0" y="35"/>
                  </a:moveTo>
                  <a:lnTo>
                    <a:pt x="0" y="38"/>
                  </a:lnTo>
                  <a:lnTo>
                    <a:pt x="2" y="38"/>
                  </a:lnTo>
                  <a:lnTo>
                    <a:pt x="2" y="40"/>
                  </a:lnTo>
                  <a:lnTo>
                    <a:pt x="5" y="44"/>
                  </a:lnTo>
                  <a:lnTo>
                    <a:pt x="7" y="46"/>
                  </a:lnTo>
                  <a:lnTo>
                    <a:pt x="10" y="46"/>
                  </a:lnTo>
                  <a:lnTo>
                    <a:pt x="12" y="46"/>
                  </a:lnTo>
                  <a:lnTo>
                    <a:pt x="15" y="46"/>
                  </a:lnTo>
                  <a:lnTo>
                    <a:pt x="18" y="44"/>
                  </a:lnTo>
                  <a:lnTo>
                    <a:pt x="21" y="40"/>
                  </a:lnTo>
                  <a:lnTo>
                    <a:pt x="21" y="38"/>
                  </a:lnTo>
                  <a:lnTo>
                    <a:pt x="21" y="18"/>
                  </a:lnTo>
                  <a:lnTo>
                    <a:pt x="21" y="10"/>
                  </a:lnTo>
                  <a:lnTo>
                    <a:pt x="21" y="6"/>
                  </a:lnTo>
                  <a:lnTo>
                    <a:pt x="18" y="4"/>
                  </a:lnTo>
                  <a:lnTo>
                    <a:pt x="15" y="0"/>
                  </a:lnTo>
                  <a:lnTo>
                    <a:pt x="12" y="0"/>
                  </a:lnTo>
                  <a:lnTo>
                    <a:pt x="10" y="0"/>
                  </a:lnTo>
                  <a:lnTo>
                    <a:pt x="7" y="0"/>
                  </a:lnTo>
                  <a:lnTo>
                    <a:pt x="5" y="4"/>
                  </a:lnTo>
                  <a:lnTo>
                    <a:pt x="2" y="6"/>
                  </a:lnTo>
                  <a:lnTo>
                    <a:pt x="0" y="15"/>
                  </a:lnTo>
                  <a:lnTo>
                    <a:pt x="0" y="35"/>
                  </a:lnTo>
                  <a:close/>
                </a:path>
              </a:pathLst>
            </a:custGeom>
            <a:solidFill>
              <a:srgbClr val="000000"/>
            </a:solidFill>
            <a:ln w="6350">
              <a:solidFill>
                <a:srgbClr val="000000"/>
              </a:solidFill>
              <a:prstDash val="solid"/>
              <a:round/>
              <a:headEnd/>
              <a:tailEnd/>
            </a:ln>
          </p:spPr>
          <p:txBody>
            <a:bodyPr/>
            <a:lstStyle/>
            <a:p>
              <a:endParaRPr lang="de-DE"/>
            </a:p>
          </p:txBody>
        </p:sp>
        <p:sp>
          <p:nvSpPr>
            <p:cNvPr id="43269" name="Line 1464"/>
            <p:cNvSpPr>
              <a:spLocks noChangeShapeType="1"/>
            </p:cNvSpPr>
            <p:nvPr/>
          </p:nvSpPr>
          <p:spPr bwMode="auto">
            <a:xfrm>
              <a:off x="3193" y="15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70" name="Freeform 1465"/>
            <p:cNvSpPr>
              <a:spLocks/>
            </p:cNvSpPr>
            <p:nvPr/>
          </p:nvSpPr>
          <p:spPr bwMode="auto">
            <a:xfrm>
              <a:off x="3190" y="1562"/>
              <a:ext cx="11" cy="6"/>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w 38"/>
                <a:gd name="T27" fmla="*/ 0 h 23"/>
                <a:gd name="T28" fmla="*/ 0 w 38"/>
                <a:gd name="T29" fmla="*/ 0 h 23"/>
                <a:gd name="T30" fmla="*/ 0 w 38"/>
                <a:gd name="T31" fmla="*/ 0 h 23"/>
                <a:gd name="T32" fmla="*/ 0 w 38"/>
                <a:gd name="T33" fmla="*/ 0 h 23"/>
                <a:gd name="T34" fmla="*/ 0 w 38"/>
                <a:gd name="T35" fmla="*/ 0 h 23"/>
                <a:gd name="T36" fmla="*/ 0 w 38"/>
                <a:gd name="T37" fmla="*/ 0 h 23"/>
                <a:gd name="T38" fmla="*/ 0 w 38"/>
                <a:gd name="T39" fmla="*/ 0 h 23"/>
                <a:gd name="T40" fmla="*/ 0 w 38"/>
                <a:gd name="T41" fmla="*/ 0 h 23"/>
                <a:gd name="T42" fmla="*/ 0 w 38"/>
                <a:gd name="T43" fmla="*/ 0 h 23"/>
                <a:gd name="T44" fmla="*/ 0 w 38"/>
                <a:gd name="T45" fmla="*/ 0 h 23"/>
                <a:gd name="T46" fmla="*/ 0 w 38"/>
                <a:gd name="T47" fmla="*/ 0 h 23"/>
                <a:gd name="T48" fmla="*/ 0 w 38"/>
                <a:gd name="T49" fmla="*/ 0 h 23"/>
                <a:gd name="T50" fmla="*/ 0 w 38"/>
                <a:gd name="T51" fmla="*/ 0 h 23"/>
                <a:gd name="T52" fmla="*/ 0 w 38"/>
                <a:gd name="T53" fmla="*/ 0 h 23"/>
                <a:gd name="T54" fmla="*/ 0 w 38"/>
                <a:gd name="T55" fmla="*/ 0 h 23"/>
                <a:gd name="T56" fmla="*/ 0 w 38"/>
                <a:gd name="T57" fmla="*/ 0 h 23"/>
                <a:gd name="T58" fmla="*/ 0 w 38"/>
                <a:gd name="T59" fmla="*/ 0 h 23"/>
                <a:gd name="T60" fmla="*/ 0 w 38"/>
                <a:gd name="T61" fmla="*/ 0 h 23"/>
                <a:gd name="T62" fmla="*/ 0 w 38"/>
                <a:gd name="T63" fmla="*/ 0 h 23"/>
                <a:gd name="T64" fmla="*/ 0 w 38"/>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23">
                  <a:moveTo>
                    <a:pt x="10" y="0"/>
                  </a:moveTo>
                  <a:lnTo>
                    <a:pt x="10" y="0"/>
                  </a:lnTo>
                  <a:lnTo>
                    <a:pt x="7" y="0"/>
                  </a:lnTo>
                  <a:lnTo>
                    <a:pt x="5" y="4"/>
                  </a:lnTo>
                  <a:lnTo>
                    <a:pt x="2" y="6"/>
                  </a:lnTo>
                  <a:lnTo>
                    <a:pt x="0" y="10"/>
                  </a:lnTo>
                  <a:lnTo>
                    <a:pt x="0" y="12"/>
                  </a:lnTo>
                  <a:lnTo>
                    <a:pt x="0" y="15"/>
                  </a:lnTo>
                  <a:lnTo>
                    <a:pt x="2" y="15"/>
                  </a:lnTo>
                  <a:lnTo>
                    <a:pt x="2" y="18"/>
                  </a:lnTo>
                  <a:lnTo>
                    <a:pt x="5" y="21"/>
                  </a:lnTo>
                  <a:lnTo>
                    <a:pt x="7" y="23"/>
                  </a:lnTo>
                  <a:lnTo>
                    <a:pt x="10" y="23"/>
                  </a:lnTo>
                  <a:lnTo>
                    <a:pt x="26" y="23"/>
                  </a:lnTo>
                  <a:lnTo>
                    <a:pt x="31" y="23"/>
                  </a:lnTo>
                  <a:lnTo>
                    <a:pt x="33" y="21"/>
                  </a:lnTo>
                  <a:lnTo>
                    <a:pt x="36" y="21"/>
                  </a:lnTo>
                  <a:lnTo>
                    <a:pt x="36" y="18"/>
                  </a:lnTo>
                  <a:lnTo>
                    <a:pt x="38" y="15"/>
                  </a:lnTo>
                  <a:lnTo>
                    <a:pt x="38" y="12"/>
                  </a:lnTo>
                  <a:lnTo>
                    <a:pt x="38" y="10"/>
                  </a:lnTo>
                  <a:lnTo>
                    <a:pt x="38" y="6"/>
                  </a:lnTo>
                  <a:lnTo>
                    <a:pt x="36" y="6"/>
                  </a:lnTo>
                  <a:lnTo>
                    <a:pt x="36" y="4"/>
                  </a:lnTo>
                  <a:lnTo>
                    <a:pt x="33" y="4"/>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71" name="Line 1466"/>
            <p:cNvSpPr>
              <a:spLocks noChangeShapeType="1"/>
            </p:cNvSpPr>
            <p:nvPr/>
          </p:nvSpPr>
          <p:spPr bwMode="auto">
            <a:xfrm>
              <a:off x="3195" y="156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72" name="Freeform 1467"/>
            <p:cNvSpPr>
              <a:spLocks/>
            </p:cNvSpPr>
            <p:nvPr/>
          </p:nvSpPr>
          <p:spPr bwMode="auto">
            <a:xfrm>
              <a:off x="3195" y="1559"/>
              <a:ext cx="6"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3"/>
                  </a:moveTo>
                  <a:lnTo>
                    <a:pt x="0" y="26"/>
                  </a:lnTo>
                  <a:lnTo>
                    <a:pt x="3" y="29"/>
                  </a:lnTo>
                  <a:lnTo>
                    <a:pt x="3" y="32"/>
                  </a:lnTo>
                  <a:lnTo>
                    <a:pt x="5" y="32"/>
                  </a:lnTo>
                  <a:lnTo>
                    <a:pt x="5" y="34"/>
                  </a:lnTo>
                  <a:lnTo>
                    <a:pt x="8" y="34"/>
                  </a:lnTo>
                  <a:lnTo>
                    <a:pt x="10" y="34"/>
                  </a:lnTo>
                  <a:lnTo>
                    <a:pt x="13" y="34"/>
                  </a:lnTo>
                  <a:lnTo>
                    <a:pt x="15" y="32"/>
                  </a:lnTo>
                  <a:lnTo>
                    <a:pt x="18" y="32"/>
                  </a:lnTo>
                  <a:lnTo>
                    <a:pt x="18" y="29"/>
                  </a:lnTo>
                  <a:lnTo>
                    <a:pt x="20" y="26"/>
                  </a:lnTo>
                  <a:lnTo>
                    <a:pt x="20" y="17"/>
                  </a:lnTo>
                  <a:lnTo>
                    <a:pt x="20" y="9"/>
                  </a:lnTo>
                  <a:lnTo>
                    <a:pt x="20" y="6"/>
                  </a:lnTo>
                  <a:lnTo>
                    <a:pt x="18" y="6"/>
                  </a:lnTo>
                  <a:lnTo>
                    <a:pt x="18" y="3"/>
                  </a:lnTo>
                  <a:lnTo>
                    <a:pt x="15" y="3"/>
                  </a:lnTo>
                  <a:lnTo>
                    <a:pt x="13" y="0"/>
                  </a:lnTo>
                  <a:lnTo>
                    <a:pt x="10" y="0"/>
                  </a:lnTo>
                  <a:lnTo>
                    <a:pt x="8" y="0"/>
                  </a:lnTo>
                  <a:lnTo>
                    <a:pt x="5" y="0"/>
                  </a:lnTo>
                  <a:lnTo>
                    <a:pt x="5" y="3"/>
                  </a:lnTo>
                  <a:lnTo>
                    <a:pt x="3" y="3"/>
                  </a:lnTo>
                  <a:lnTo>
                    <a:pt x="3" y="6"/>
                  </a:lnTo>
                  <a:lnTo>
                    <a:pt x="0" y="6"/>
                  </a:lnTo>
                  <a:lnTo>
                    <a:pt x="0" y="15"/>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73" name="Line 1468"/>
            <p:cNvSpPr>
              <a:spLocks noChangeShapeType="1"/>
            </p:cNvSpPr>
            <p:nvPr/>
          </p:nvSpPr>
          <p:spPr bwMode="auto">
            <a:xfrm>
              <a:off x="3197" y="15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74" name="Freeform 1469"/>
            <p:cNvSpPr>
              <a:spLocks/>
            </p:cNvSpPr>
            <p:nvPr/>
          </p:nvSpPr>
          <p:spPr bwMode="auto">
            <a:xfrm>
              <a:off x="3195" y="1559"/>
              <a:ext cx="10" cy="6"/>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23">
                  <a:moveTo>
                    <a:pt x="10" y="0"/>
                  </a:moveTo>
                  <a:lnTo>
                    <a:pt x="8" y="0"/>
                  </a:lnTo>
                  <a:lnTo>
                    <a:pt x="5" y="0"/>
                  </a:lnTo>
                  <a:lnTo>
                    <a:pt x="5" y="3"/>
                  </a:lnTo>
                  <a:lnTo>
                    <a:pt x="3" y="3"/>
                  </a:lnTo>
                  <a:lnTo>
                    <a:pt x="3" y="6"/>
                  </a:lnTo>
                  <a:lnTo>
                    <a:pt x="0" y="6"/>
                  </a:lnTo>
                  <a:lnTo>
                    <a:pt x="0" y="9"/>
                  </a:lnTo>
                  <a:lnTo>
                    <a:pt x="0" y="11"/>
                  </a:lnTo>
                  <a:lnTo>
                    <a:pt x="0" y="15"/>
                  </a:lnTo>
                  <a:lnTo>
                    <a:pt x="3" y="17"/>
                  </a:lnTo>
                  <a:lnTo>
                    <a:pt x="3" y="21"/>
                  </a:lnTo>
                  <a:lnTo>
                    <a:pt x="5" y="21"/>
                  </a:lnTo>
                  <a:lnTo>
                    <a:pt x="5" y="23"/>
                  </a:lnTo>
                  <a:lnTo>
                    <a:pt x="8" y="23"/>
                  </a:lnTo>
                  <a:lnTo>
                    <a:pt x="23" y="23"/>
                  </a:lnTo>
                  <a:lnTo>
                    <a:pt x="28" y="23"/>
                  </a:lnTo>
                  <a:lnTo>
                    <a:pt x="30" y="23"/>
                  </a:lnTo>
                  <a:lnTo>
                    <a:pt x="33" y="21"/>
                  </a:lnTo>
                  <a:lnTo>
                    <a:pt x="35" y="17"/>
                  </a:lnTo>
                  <a:lnTo>
                    <a:pt x="35" y="15"/>
                  </a:lnTo>
                  <a:lnTo>
                    <a:pt x="35" y="11"/>
                  </a:lnTo>
                  <a:lnTo>
                    <a:pt x="35" y="9"/>
                  </a:lnTo>
                  <a:lnTo>
                    <a:pt x="35" y="6"/>
                  </a:lnTo>
                  <a:lnTo>
                    <a:pt x="33"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75" name="Line 1470"/>
            <p:cNvSpPr>
              <a:spLocks noChangeShapeType="1"/>
            </p:cNvSpPr>
            <p:nvPr/>
          </p:nvSpPr>
          <p:spPr bwMode="auto">
            <a:xfrm>
              <a:off x="3198" y="156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76" name="Freeform 1471"/>
            <p:cNvSpPr>
              <a:spLocks/>
            </p:cNvSpPr>
            <p:nvPr/>
          </p:nvSpPr>
          <p:spPr bwMode="auto">
            <a:xfrm>
              <a:off x="3198" y="1556"/>
              <a:ext cx="7" cy="9"/>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w 20"/>
                <a:gd name="T27" fmla="*/ 0 h 34"/>
                <a:gd name="T28" fmla="*/ 0 w 20"/>
                <a:gd name="T29" fmla="*/ 0 h 34"/>
                <a:gd name="T30" fmla="*/ 0 w 20"/>
                <a:gd name="T31" fmla="*/ 0 h 34"/>
                <a:gd name="T32" fmla="*/ 0 w 20"/>
                <a:gd name="T33" fmla="*/ 0 h 34"/>
                <a:gd name="T34" fmla="*/ 0 w 20"/>
                <a:gd name="T35" fmla="*/ 0 h 34"/>
                <a:gd name="T36" fmla="*/ 0 w 20"/>
                <a:gd name="T37" fmla="*/ 0 h 34"/>
                <a:gd name="T38" fmla="*/ 0 w 20"/>
                <a:gd name="T39" fmla="*/ 0 h 34"/>
                <a:gd name="T40" fmla="*/ 0 w 20"/>
                <a:gd name="T41" fmla="*/ 0 h 34"/>
                <a:gd name="T42" fmla="*/ 0 w 20"/>
                <a:gd name="T43" fmla="*/ 0 h 34"/>
                <a:gd name="T44" fmla="*/ 0 w 20"/>
                <a:gd name="T45" fmla="*/ 0 h 34"/>
                <a:gd name="T46" fmla="*/ 0 w 20"/>
                <a:gd name="T47" fmla="*/ 0 h 34"/>
                <a:gd name="T48" fmla="*/ 0 w 20"/>
                <a:gd name="T49" fmla="*/ 0 h 34"/>
                <a:gd name="T50" fmla="*/ 0 w 20"/>
                <a:gd name="T51" fmla="*/ 0 h 34"/>
                <a:gd name="T52" fmla="*/ 0 w 20"/>
                <a:gd name="T53" fmla="*/ 0 h 34"/>
                <a:gd name="T54" fmla="*/ 0 w 20"/>
                <a:gd name="T55" fmla="*/ 0 h 34"/>
                <a:gd name="T56" fmla="*/ 0 w 20"/>
                <a:gd name="T57" fmla="*/ 0 h 34"/>
                <a:gd name="T58" fmla="*/ 0 w 20"/>
                <a:gd name="T59" fmla="*/ 0 h 34"/>
                <a:gd name="T60" fmla="*/ 0 w 20"/>
                <a:gd name="T61" fmla="*/ 0 h 34"/>
                <a:gd name="T62" fmla="*/ 0 w 20"/>
                <a:gd name="T63" fmla="*/ 0 h 34"/>
                <a:gd name="T64" fmla="*/ 0 w 20"/>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4">
                  <a:moveTo>
                    <a:pt x="0" y="22"/>
                  </a:moveTo>
                  <a:lnTo>
                    <a:pt x="0" y="26"/>
                  </a:lnTo>
                  <a:lnTo>
                    <a:pt x="3" y="26"/>
                  </a:lnTo>
                  <a:lnTo>
                    <a:pt x="3" y="28"/>
                  </a:lnTo>
                  <a:lnTo>
                    <a:pt x="3" y="32"/>
                  </a:lnTo>
                  <a:lnTo>
                    <a:pt x="5" y="32"/>
                  </a:lnTo>
                  <a:lnTo>
                    <a:pt x="8" y="34"/>
                  </a:lnTo>
                  <a:lnTo>
                    <a:pt x="10" y="34"/>
                  </a:lnTo>
                  <a:lnTo>
                    <a:pt x="13" y="34"/>
                  </a:lnTo>
                  <a:lnTo>
                    <a:pt x="15" y="34"/>
                  </a:lnTo>
                  <a:lnTo>
                    <a:pt x="18" y="32"/>
                  </a:lnTo>
                  <a:lnTo>
                    <a:pt x="20" y="28"/>
                  </a:lnTo>
                  <a:lnTo>
                    <a:pt x="20" y="26"/>
                  </a:lnTo>
                  <a:lnTo>
                    <a:pt x="20" y="17"/>
                  </a:lnTo>
                  <a:lnTo>
                    <a:pt x="20" y="9"/>
                  </a:lnTo>
                  <a:lnTo>
                    <a:pt x="20" y="5"/>
                  </a:lnTo>
                  <a:lnTo>
                    <a:pt x="18" y="3"/>
                  </a:lnTo>
                  <a:lnTo>
                    <a:pt x="15" y="0"/>
                  </a:lnTo>
                  <a:lnTo>
                    <a:pt x="13" y="0"/>
                  </a:lnTo>
                  <a:lnTo>
                    <a:pt x="10" y="0"/>
                  </a:lnTo>
                  <a:lnTo>
                    <a:pt x="8" y="0"/>
                  </a:lnTo>
                  <a:lnTo>
                    <a:pt x="5" y="3"/>
                  </a:lnTo>
                  <a:lnTo>
                    <a:pt x="3" y="3"/>
                  </a:lnTo>
                  <a:lnTo>
                    <a:pt x="3" y="5"/>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277" name="Line 1472"/>
            <p:cNvSpPr>
              <a:spLocks noChangeShapeType="1"/>
            </p:cNvSpPr>
            <p:nvPr/>
          </p:nvSpPr>
          <p:spPr bwMode="auto">
            <a:xfrm>
              <a:off x="3202" y="15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78" name="Freeform 1473"/>
            <p:cNvSpPr>
              <a:spLocks/>
            </p:cNvSpPr>
            <p:nvPr/>
          </p:nvSpPr>
          <p:spPr bwMode="auto">
            <a:xfrm>
              <a:off x="3198" y="1556"/>
              <a:ext cx="11" cy="6"/>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w 37"/>
                <a:gd name="T63" fmla="*/ 0 h 22"/>
                <a:gd name="T64" fmla="*/ 0 w 3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 h="22">
                  <a:moveTo>
                    <a:pt x="10" y="0"/>
                  </a:moveTo>
                  <a:lnTo>
                    <a:pt x="10" y="0"/>
                  </a:lnTo>
                  <a:lnTo>
                    <a:pt x="8" y="0"/>
                  </a:lnTo>
                  <a:lnTo>
                    <a:pt x="5" y="3"/>
                  </a:lnTo>
                  <a:lnTo>
                    <a:pt x="3" y="3"/>
                  </a:lnTo>
                  <a:lnTo>
                    <a:pt x="3" y="5"/>
                  </a:lnTo>
                  <a:lnTo>
                    <a:pt x="0" y="9"/>
                  </a:lnTo>
                  <a:lnTo>
                    <a:pt x="0" y="11"/>
                  </a:lnTo>
                  <a:lnTo>
                    <a:pt x="0" y="14"/>
                  </a:lnTo>
                  <a:lnTo>
                    <a:pt x="3" y="14"/>
                  </a:lnTo>
                  <a:lnTo>
                    <a:pt x="3" y="17"/>
                  </a:lnTo>
                  <a:lnTo>
                    <a:pt x="3" y="20"/>
                  </a:lnTo>
                  <a:lnTo>
                    <a:pt x="5" y="20"/>
                  </a:lnTo>
                  <a:lnTo>
                    <a:pt x="8" y="22"/>
                  </a:lnTo>
                  <a:lnTo>
                    <a:pt x="10" y="22"/>
                  </a:lnTo>
                  <a:lnTo>
                    <a:pt x="25" y="22"/>
                  </a:lnTo>
                  <a:lnTo>
                    <a:pt x="30" y="22"/>
                  </a:lnTo>
                  <a:lnTo>
                    <a:pt x="32" y="20"/>
                  </a:lnTo>
                  <a:lnTo>
                    <a:pt x="35" y="20"/>
                  </a:lnTo>
                  <a:lnTo>
                    <a:pt x="35" y="17"/>
                  </a:lnTo>
                  <a:lnTo>
                    <a:pt x="35" y="14"/>
                  </a:lnTo>
                  <a:lnTo>
                    <a:pt x="37" y="14"/>
                  </a:lnTo>
                  <a:lnTo>
                    <a:pt x="37" y="11"/>
                  </a:lnTo>
                  <a:lnTo>
                    <a:pt x="37" y="9"/>
                  </a:lnTo>
                  <a:lnTo>
                    <a:pt x="35" y="5"/>
                  </a:lnTo>
                  <a:lnTo>
                    <a:pt x="35" y="3"/>
                  </a:lnTo>
                  <a:lnTo>
                    <a:pt x="32" y="3"/>
                  </a:lnTo>
                  <a:lnTo>
                    <a:pt x="30" y="0"/>
                  </a:lnTo>
                  <a:lnTo>
                    <a:pt x="25"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79" name="Line 1474"/>
            <p:cNvSpPr>
              <a:spLocks noChangeShapeType="1"/>
            </p:cNvSpPr>
            <p:nvPr/>
          </p:nvSpPr>
          <p:spPr bwMode="auto">
            <a:xfrm>
              <a:off x="3204" y="155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80" name="Freeform 1475"/>
            <p:cNvSpPr>
              <a:spLocks/>
            </p:cNvSpPr>
            <p:nvPr/>
          </p:nvSpPr>
          <p:spPr bwMode="auto">
            <a:xfrm>
              <a:off x="3204" y="1554"/>
              <a:ext cx="5"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0 h 33"/>
                <a:gd name="T16" fmla="*/ 0 w 19"/>
                <a:gd name="T17" fmla="*/ 0 h 33"/>
                <a:gd name="T18" fmla="*/ 0 w 19"/>
                <a:gd name="T19" fmla="*/ 0 h 33"/>
                <a:gd name="T20" fmla="*/ 0 w 19"/>
                <a:gd name="T21" fmla="*/ 0 h 33"/>
                <a:gd name="T22" fmla="*/ 0 w 19"/>
                <a:gd name="T23" fmla="*/ 0 h 33"/>
                <a:gd name="T24" fmla="*/ 0 w 19"/>
                <a:gd name="T25" fmla="*/ 0 h 33"/>
                <a:gd name="T26" fmla="*/ 0 w 19"/>
                <a:gd name="T27" fmla="*/ 0 h 33"/>
                <a:gd name="T28" fmla="*/ 0 w 19"/>
                <a:gd name="T29" fmla="*/ 0 h 33"/>
                <a:gd name="T30" fmla="*/ 0 w 19"/>
                <a:gd name="T31" fmla="*/ 0 h 33"/>
                <a:gd name="T32" fmla="*/ 0 w 19"/>
                <a:gd name="T33" fmla="*/ 0 h 33"/>
                <a:gd name="T34" fmla="*/ 0 w 19"/>
                <a:gd name="T35" fmla="*/ 0 h 33"/>
                <a:gd name="T36" fmla="*/ 0 w 19"/>
                <a:gd name="T37" fmla="*/ 0 h 33"/>
                <a:gd name="T38" fmla="*/ 0 w 19"/>
                <a:gd name="T39" fmla="*/ 0 h 33"/>
                <a:gd name="T40" fmla="*/ 0 w 19"/>
                <a:gd name="T41" fmla="*/ 0 h 33"/>
                <a:gd name="T42" fmla="*/ 0 w 19"/>
                <a:gd name="T43" fmla="*/ 0 h 33"/>
                <a:gd name="T44" fmla="*/ 0 w 19"/>
                <a:gd name="T45" fmla="*/ 0 h 33"/>
                <a:gd name="T46" fmla="*/ 0 w 19"/>
                <a:gd name="T47" fmla="*/ 0 h 33"/>
                <a:gd name="T48" fmla="*/ 0 w 19"/>
                <a:gd name="T49" fmla="*/ 0 h 33"/>
                <a:gd name="T50" fmla="*/ 0 w 19"/>
                <a:gd name="T51" fmla="*/ 0 h 33"/>
                <a:gd name="T52" fmla="*/ 0 w 19"/>
                <a:gd name="T53" fmla="*/ 0 h 33"/>
                <a:gd name="T54" fmla="*/ 0 w 19"/>
                <a:gd name="T55" fmla="*/ 0 h 33"/>
                <a:gd name="T56" fmla="*/ 0 w 19"/>
                <a:gd name="T57" fmla="*/ 0 h 33"/>
                <a:gd name="T58" fmla="*/ 0 w 19"/>
                <a:gd name="T59" fmla="*/ 0 h 33"/>
                <a:gd name="T60" fmla="*/ 0 w 19"/>
                <a:gd name="T61" fmla="*/ 0 h 33"/>
                <a:gd name="T62" fmla="*/ 0 w 19"/>
                <a:gd name="T63" fmla="*/ 0 h 33"/>
                <a:gd name="T64" fmla="*/ 0 w 19"/>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33">
                  <a:moveTo>
                    <a:pt x="0" y="22"/>
                  </a:moveTo>
                  <a:lnTo>
                    <a:pt x="0" y="25"/>
                  </a:lnTo>
                  <a:lnTo>
                    <a:pt x="0" y="28"/>
                  </a:lnTo>
                  <a:lnTo>
                    <a:pt x="2" y="31"/>
                  </a:lnTo>
                  <a:lnTo>
                    <a:pt x="5" y="31"/>
                  </a:lnTo>
                  <a:lnTo>
                    <a:pt x="5" y="33"/>
                  </a:lnTo>
                  <a:lnTo>
                    <a:pt x="7" y="33"/>
                  </a:lnTo>
                  <a:lnTo>
                    <a:pt x="10" y="33"/>
                  </a:lnTo>
                  <a:lnTo>
                    <a:pt x="12" y="33"/>
                  </a:lnTo>
                  <a:lnTo>
                    <a:pt x="14" y="31"/>
                  </a:lnTo>
                  <a:lnTo>
                    <a:pt x="17" y="31"/>
                  </a:lnTo>
                  <a:lnTo>
                    <a:pt x="17" y="28"/>
                  </a:lnTo>
                  <a:lnTo>
                    <a:pt x="17" y="25"/>
                  </a:lnTo>
                  <a:lnTo>
                    <a:pt x="19" y="25"/>
                  </a:lnTo>
                  <a:lnTo>
                    <a:pt x="19" y="16"/>
                  </a:lnTo>
                  <a:lnTo>
                    <a:pt x="19" y="8"/>
                  </a:lnTo>
                  <a:lnTo>
                    <a:pt x="17" y="6"/>
                  </a:lnTo>
                  <a:lnTo>
                    <a:pt x="17" y="3"/>
                  </a:lnTo>
                  <a:lnTo>
                    <a:pt x="14" y="3"/>
                  </a:lnTo>
                  <a:lnTo>
                    <a:pt x="12" y="0"/>
                  </a:lnTo>
                  <a:lnTo>
                    <a:pt x="10" y="0"/>
                  </a:lnTo>
                  <a:lnTo>
                    <a:pt x="7" y="0"/>
                  </a:lnTo>
                  <a:lnTo>
                    <a:pt x="5" y="0"/>
                  </a:lnTo>
                  <a:lnTo>
                    <a:pt x="5" y="3"/>
                  </a:lnTo>
                  <a:lnTo>
                    <a:pt x="2" y="3"/>
                  </a:lnTo>
                  <a:lnTo>
                    <a:pt x="0" y="6"/>
                  </a:lnTo>
                  <a:lnTo>
                    <a:pt x="0" y="14"/>
                  </a:lnTo>
                  <a:lnTo>
                    <a:pt x="0" y="22"/>
                  </a:lnTo>
                  <a:close/>
                </a:path>
              </a:pathLst>
            </a:custGeom>
            <a:solidFill>
              <a:srgbClr val="000000"/>
            </a:solidFill>
            <a:ln w="6350">
              <a:solidFill>
                <a:srgbClr val="000000"/>
              </a:solidFill>
              <a:prstDash val="solid"/>
              <a:round/>
              <a:headEnd/>
              <a:tailEnd/>
            </a:ln>
          </p:spPr>
          <p:txBody>
            <a:bodyPr/>
            <a:lstStyle/>
            <a:p>
              <a:endParaRPr lang="de-DE"/>
            </a:p>
          </p:txBody>
        </p:sp>
        <p:sp>
          <p:nvSpPr>
            <p:cNvPr id="43281" name="Line 1476"/>
            <p:cNvSpPr>
              <a:spLocks noChangeShapeType="1"/>
            </p:cNvSpPr>
            <p:nvPr/>
          </p:nvSpPr>
          <p:spPr bwMode="auto">
            <a:xfrm>
              <a:off x="3207" y="155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82" name="Freeform 1477"/>
            <p:cNvSpPr>
              <a:spLocks/>
            </p:cNvSpPr>
            <p:nvPr/>
          </p:nvSpPr>
          <p:spPr bwMode="auto">
            <a:xfrm>
              <a:off x="3204" y="1554"/>
              <a:ext cx="23" cy="5"/>
            </a:xfrm>
            <a:custGeom>
              <a:avLst/>
              <a:gdLst>
                <a:gd name="T0" fmla="*/ 0 w 83"/>
                <a:gd name="T1" fmla="*/ 0 h 22"/>
                <a:gd name="T2" fmla="*/ 0 w 83"/>
                <a:gd name="T3" fmla="*/ 0 h 22"/>
                <a:gd name="T4" fmla="*/ 0 w 83"/>
                <a:gd name="T5" fmla="*/ 0 h 22"/>
                <a:gd name="T6" fmla="*/ 0 w 83"/>
                <a:gd name="T7" fmla="*/ 0 h 22"/>
                <a:gd name="T8" fmla="*/ 0 w 83"/>
                <a:gd name="T9" fmla="*/ 0 h 22"/>
                <a:gd name="T10" fmla="*/ 0 w 83"/>
                <a:gd name="T11" fmla="*/ 0 h 22"/>
                <a:gd name="T12" fmla="*/ 0 w 83"/>
                <a:gd name="T13" fmla="*/ 0 h 22"/>
                <a:gd name="T14" fmla="*/ 0 w 83"/>
                <a:gd name="T15" fmla="*/ 0 h 22"/>
                <a:gd name="T16" fmla="*/ 0 w 83"/>
                <a:gd name="T17" fmla="*/ 0 h 22"/>
                <a:gd name="T18" fmla="*/ 0 w 83"/>
                <a:gd name="T19" fmla="*/ 0 h 22"/>
                <a:gd name="T20" fmla="*/ 0 w 83"/>
                <a:gd name="T21" fmla="*/ 0 h 22"/>
                <a:gd name="T22" fmla="*/ 0 w 83"/>
                <a:gd name="T23" fmla="*/ 0 h 22"/>
                <a:gd name="T24" fmla="*/ 0 w 83"/>
                <a:gd name="T25" fmla="*/ 0 h 22"/>
                <a:gd name="T26" fmla="*/ 0 w 83"/>
                <a:gd name="T27" fmla="*/ 0 h 22"/>
                <a:gd name="T28" fmla="*/ 0 w 83"/>
                <a:gd name="T29" fmla="*/ 0 h 22"/>
                <a:gd name="T30" fmla="*/ 0 w 83"/>
                <a:gd name="T31" fmla="*/ 0 h 22"/>
                <a:gd name="T32" fmla="*/ 0 w 83"/>
                <a:gd name="T33" fmla="*/ 0 h 22"/>
                <a:gd name="T34" fmla="*/ 0 w 83"/>
                <a:gd name="T35" fmla="*/ 0 h 22"/>
                <a:gd name="T36" fmla="*/ 0 w 83"/>
                <a:gd name="T37" fmla="*/ 0 h 22"/>
                <a:gd name="T38" fmla="*/ 0 w 83"/>
                <a:gd name="T39" fmla="*/ 0 h 22"/>
                <a:gd name="T40" fmla="*/ 0 w 83"/>
                <a:gd name="T41" fmla="*/ 0 h 22"/>
                <a:gd name="T42" fmla="*/ 0 w 83"/>
                <a:gd name="T43" fmla="*/ 0 h 22"/>
                <a:gd name="T44" fmla="*/ 0 w 83"/>
                <a:gd name="T45" fmla="*/ 0 h 22"/>
                <a:gd name="T46" fmla="*/ 0 w 83"/>
                <a:gd name="T47" fmla="*/ 0 h 22"/>
                <a:gd name="T48" fmla="*/ 0 w 83"/>
                <a:gd name="T49" fmla="*/ 0 h 22"/>
                <a:gd name="T50" fmla="*/ 0 w 83"/>
                <a:gd name="T51" fmla="*/ 0 h 22"/>
                <a:gd name="T52" fmla="*/ 0 w 83"/>
                <a:gd name="T53" fmla="*/ 0 h 22"/>
                <a:gd name="T54" fmla="*/ 0 w 83"/>
                <a:gd name="T55" fmla="*/ 0 h 22"/>
                <a:gd name="T56" fmla="*/ 0 w 83"/>
                <a:gd name="T57" fmla="*/ 0 h 22"/>
                <a:gd name="T58" fmla="*/ 0 w 83"/>
                <a:gd name="T59" fmla="*/ 0 h 22"/>
                <a:gd name="T60" fmla="*/ 0 w 83"/>
                <a:gd name="T61" fmla="*/ 0 h 22"/>
                <a:gd name="T62" fmla="*/ 0 w 83"/>
                <a:gd name="T63" fmla="*/ 0 h 22"/>
                <a:gd name="T64" fmla="*/ 0 w 83"/>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22">
                  <a:moveTo>
                    <a:pt x="10" y="0"/>
                  </a:moveTo>
                  <a:lnTo>
                    <a:pt x="7" y="0"/>
                  </a:lnTo>
                  <a:lnTo>
                    <a:pt x="5" y="0"/>
                  </a:lnTo>
                  <a:lnTo>
                    <a:pt x="5" y="3"/>
                  </a:lnTo>
                  <a:lnTo>
                    <a:pt x="2" y="3"/>
                  </a:lnTo>
                  <a:lnTo>
                    <a:pt x="0" y="6"/>
                  </a:lnTo>
                  <a:lnTo>
                    <a:pt x="0" y="8"/>
                  </a:lnTo>
                  <a:lnTo>
                    <a:pt x="0" y="11"/>
                  </a:lnTo>
                  <a:lnTo>
                    <a:pt x="0" y="14"/>
                  </a:lnTo>
                  <a:lnTo>
                    <a:pt x="0" y="16"/>
                  </a:lnTo>
                  <a:lnTo>
                    <a:pt x="2" y="20"/>
                  </a:lnTo>
                  <a:lnTo>
                    <a:pt x="5" y="20"/>
                  </a:lnTo>
                  <a:lnTo>
                    <a:pt x="5" y="22"/>
                  </a:lnTo>
                  <a:lnTo>
                    <a:pt x="7" y="22"/>
                  </a:lnTo>
                  <a:lnTo>
                    <a:pt x="70" y="22"/>
                  </a:lnTo>
                  <a:lnTo>
                    <a:pt x="76" y="22"/>
                  </a:lnTo>
                  <a:lnTo>
                    <a:pt x="79" y="22"/>
                  </a:lnTo>
                  <a:lnTo>
                    <a:pt x="81" y="20"/>
                  </a:lnTo>
                  <a:lnTo>
                    <a:pt x="83" y="16"/>
                  </a:lnTo>
                  <a:lnTo>
                    <a:pt x="83" y="14"/>
                  </a:lnTo>
                  <a:lnTo>
                    <a:pt x="83" y="11"/>
                  </a:lnTo>
                  <a:lnTo>
                    <a:pt x="83" y="8"/>
                  </a:lnTo>
                  <a:lnTo>
                    <a:pt x="83" y="6"/>
                  </a:lnTo>
                  <a:lnTo>
                    <a:pt x="81" y="3"/>
                  </a:lnTo>
                  <a:lnTo>
                    <a:pt x="79" y="0"/>
                  </a:lnTo>
                  <a:lnTo>
                    <a:pt x="73"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83" name="Line 1478"/>
            <p:cNvSpPr>
              <a:spLocks noChangeShapeType="1"/>
            </p:cNvSpPr>
            <p:nvPr/>
          </p:nvSpPr>
          <p:spPr bwMode="auto">
            <a:xfrm>
              <a:off x="3221" y="155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84" name="Freeform 1479"/>
            <p:cNvSpPr>
              <a:spLocks/>
            </p:cNvSpPr>
            <p:nvPr/>
          </p:nvSpPr>
          <p:spPr bwMode="auto">
            <a:xfrm>
              <a:off x="3221" y="1548"/>
              <a:ext cx="6" cy="11"/>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2" y="37"/>
                  </a:lnTo>
                  <a:lnTo>
                    <a:pt x="2" y="39"/>
                  </a:lnTo>
                  <a:lnTo>
                    <a:pt x="5" y="43"/>
                  </a:lnTo>
                  <a:lnTo>
                    <a:pt x="7" y="45"/>
                  </a:lnTo>
                  <a:lnTo>
                    <a:pt x="10" y="45"/>
                  </a:lnTo>
                  <a:lnTo>
                    <a:pt x="13" y="45"/>
                  </a:lnTo>
                  <a:lnTo>
                    <a:pt x="16" y="45"/>
                  </a:lnTo>
                  <a:lnTo>
                    <a:pt x="18" y="43"/>
                  </a:lnTo>
                  <a:lnTo>
                    <a:pt x="20" y="39"/>
                  </a:lnTo>
                  <a:lnTo>
                    <a:pt x="20" y="37"/>
                  </a:lnTo>
                  <a:lnTo>
                    <a:pt x="20" y="14"/>
                  </a:lnTo>
                  <a:lnTo>
                    <a:pt x="20" y="8"/>
                  </a:lnTo>
                  <a:lnTo>
                    <a:pt x="20" y="6"/>
                  </a:lnTo>
                  <a:lnTo>
                    <a:pt x="18" y="3"/>
                  </a:lnTo>
                  <a:lnTo>
                    <a:pt x="16" y="0"/>
                  </a:lnTo>
                  <a:lnTo>
                    <a:pt x="13" y="0"/>
                  </a:lnTo>
                  <a:lnTo>
                    <a:pt x="10" y="0"/>
                  </a:lnTo>
                  <a:lnTo>
                    <a:pt x="7" y="0"/>
                  </a:lnTo>
                  <a:lnTo>
                    <a:pt x="5" y="3"/>
                  </a:lnTo>
                  <a:lnTo>
                    <a:pt x="2" y="6"/>
                  </a:lnTo>
                  <a:lnTo>
                    <a:pt x="0" y="12"/>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285" name="Line 1480"/>
            <p:cNvSpPr>
              <a:spLocks noChangeShapeType="1"/>
            </p:cNvSpPr>
            <p:nvPr/>
          </p:nvSpPr>
          <p:spPr bwMode="auto">
            <a:xfrm>
              <a:off x="3223" y="1548"/>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86" name="Freeform 1481"/>
            <p:cNvSpPr>
              <a:spLocks/>
            </p:cNvSpPr>
            <p:nvPr/>
          </p:nvSpPr>
          <p:spPr bwMode="auto">
            <a:xfrm>
              <a:off x="3221" y="1548"/>
              <a:ext cx="23" cy="6"/>
            </a:xfrm>
            <a:custGeom>
              <a:avLst/>
              <a:gdLst>
                <a:gd name="T0" fmla="*/ 0 w 86"/>
                <a:gd name="T1" fmla="*/ 0 h 23"/>
                <a:gd name="T2" fmla="*/ 0 w 86"/>
                <a:gd name="T3" fmla="*/ 0 h 23"/>
                <a:gd name="T4" fmla="*/ 0 w 86"/>
                <a:gd name="T5" fmla="*/ 0 h 23"/>
                <a:gd name="T6" fmla="*/ 0 w 86"/>
                <a:gd name="T7" fmla="*/ 0 h 23"/>
                <a:gd name="T8" fmla="*/ 0 w 86"/>
                <a:gd name="T9" fmla="*/ 0 h 23"/>
                <a:gd name="T10" fmla="*/ 0 w 86"/>
                <a:gd name="T11" fmla="*/ 0 h 23"/>
                <a:gd name="T12" fmla="*/ 0 w 86"/>
                <a:gd name="T13" fmla="*/ 0 h 23"/>
                <a:gd name="T14" fmla="*/ 0 w 86"/>
                <a:gd name="T15" fmla="*/ 0 h 23"/>
                <a:gd name="T16" fmla="*/ 0 w 86"/>
                <a:gd name="T17" fmla="*/ 0 h 23"/>
                <a:gd name="T18" fmla="*/ 0 w 86"/>
                <a:gd name="T19" fmla="*/ 0 h 23"/>
                <a:gd name="T20" fmla="*/ 0 w 86"/>
                <a:gd name="T21" fmla="*/ 0 h 23"/>
                <a:gd name="T22" fmla="*/ 0 w 86"/>
                <a:gd name="T23" fmla="*/ 0 h 23"/>
                <a:gd name="T24" fmla="*/ 0 w 86"/>
                <a:gd name="T25" fmla="*/ 0 h 23"/>
                <a:gd name="T26" fmla="*/ 0 w 86"/>
                <a:gd name="T27" fmla="*/ 0 h 23"/>
                <a:gd name="T28" fmla="*/ 0 w 86"/>
                <a:gd name="T29" fmla="*/ 0 h 23"/>
                <a:gd name="T30" fmla="*/ 0 w 86"/>
                <a:gd name="T31" fmla="*/ 0 h 23"/>
                <a:gd name="T32" fmla="*/ 0 w 86"/>
                <a:gd name="T33" fmla="*/ 0 h 23"/>
                <a:gd name="T34" fmla="*/ 0 w 86"/>
                <a:gd name="T35" fmla="*/ 0 h 23"/>
                <a:gd name="T36" fmla="*/ 0 w 86"/>
                <a:gd name="T37" fmla="*/ 0 h 23"/>
                <a:gd name="T38" fmla="*/ 0 w 86"/>
                <a:gd name="T39" fmla="*/ 0 h 23"/>
                <a:gd name="T40" fmla="*/ 0 w 86"/>
                <a:gd name="T41" fmla="*/ 0 h 23"/>
                <a:gd name="T42" fmla="*/ 0 w 86"/>
                <a:gd name="T43" fmla="*/ 0 h 23"/>
                <a:gd name="T44" fmla="*/ 0 w 86"/>
                <a:gd name="T45" fmla="*/ 0 h 23"/>
                <a:gd name="T46" fmla="*/ 0 w 86"/>
                <a:gd name="T47" fmla="*/ 0 h 23"/>
                <a:gd name="T48" fmla="*/ 0 w 86"/>
                <a:gd name="T49" fmla="*/ 0 h 23"/>
                <a:gd name="T50" fmla="*/ 0 w 86"/>
                <a:gd name="T51" fmla="*/ 0 h 23"/>
                <a:gd name="T52" fmla="*/ 0 w 86"/>
                <a:gd name="T53" fmla="*/ 0 h 23"/>
                <a:gd name="T54" fmla="*/ 0 w 86"/>
                <a:gd name="T55" fmla="*/ 0 h 23"/>
                <a:gd name="T56" fmla="*/ 0 w 86"/>
                <a:gd name="T57" fmla="*/ 0 h 23"/>
                <a:gd name="T58" fmla="*/ 0 w 86"/>
                <a:gd name="T59" fmla="*/ 0 h 23"/>
                <a:gd name="T60" fmla="*/ 0 w 86"/>
                <a:gd name="T61" fmla="*/ 0 h 23"/>
                <a:gd name="T62" fmla="*/ 0 w 86"/>
                <a:gd name="T63" fmla="*/ 0 h 23"/>
                <a:gd name="T64" fmla="*/ 0 w 86"/>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23">
                  <a:moveTo>
                    <a:pt x="10" y="0"/>
                  </a:moveTo>
                  <a:lnTo>
                    <a:pt x="10" y="0"/>
                  </a:lnTo>
                  <a:lnTo>
                    <a:pt x="7" y="0"/>
                  </a:lnTo>
                  <a:lnTo>
                    <a:pt x="5" y="3"/>
                  </a:lnTo>
                  <a:lnTo>
                    <a:pt x="2" y="6"/>
                  </a:lnTo>
                  <a:lnTo>
                    <a:pt x="2" y="8"/>
                  </a:lnTo>
                  <a:lnTo>
                    <a:pt x="0" y="12"/>
                  </a:lnTo>
                  <a:lnTo>
                    <a:pt x="2" y="14"/>
                  </a:lnTo>
                  <a:lnTo>
                    <a:pt x="2" y="18"/>
                  </a:lnTo>
                  <a:lnTo>
                    <a:pt x="5" y="20"/>
                  </a:lnTo>
                  <a:lnTo>
                    <a:pt x="7" y="23"/>
                  </a:lnTo>
                  <a:lnTo>
                    <a:pt x="10" y="23"/>
                  </a:lnTo>
                  <a:lnTo>
                    <a:pt x="74" y="23"/>
                  </a:lnTo>
                  <a:lnTo>
                    <a:pt x="79" y="23"/>
                  </a:lnTo>
                  <a:lnTo>
                    <a:pt x="81" y="23"/>
                  </a:lnTo>
                  <a:lnTo>
                    <a:pt x="81" y="20"/>
                  </a:lnTo>
                  <a:lnTo>
                    <a:pt x="84" y="20"/>
                  </a:lnTo>
                  <a:lnTo>
                    <a:pt x="86" y="18"/>
                  </a:lnTo>
                  <a:lnTo>
                    <a:pt x="86" y="14"/>
                  </a:lnTo>
                  <a:lnTo>
                    <a:pt x="86" y="12"/>
                  </a:lnTo>
                  <a:lnTo>
                    <a:pt x="86" y="8"/>
                  </a:lnTo>
                  <a:lnTo>
                    <a:pt x="86" y="6"/>
                  </a:lnTo>
                  <a:lnTo>
                    <a:pt x="84" y="3"/>
                  </a:lnTo>
                  <a:lnTo>
                    <a:pt x="81" y="3"/>
                  </a:lnTo>
                  <a:lnTo>
                    <a:pt x="81" y="0"/>
                  </a:lnTo>
                  <a:lnTo>
                    <a:pt x="74"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87" name="Line 1482"/>
            <p:cNvSpPr>
              <a:spLocks noChangeShapeType="1"/>
            </p:cNvSpPr>
            <p:nvPr/>
          </p:nvSpPr>
          <p:spPr bwMode="auto">
            <a:xfrm>
              <a:off x="3238" y="1551"/>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88" name="Freeform 1483"/>
            <p:cNvSpPr>
              <a:spLocks/>
            </p:cNvSpPr>
            <p:nvPr/>
          </p:nvSpPr>
          <p:spPr bwMode="auto">
            <a:xfrm>
              <a:off x="3238" y="1542"/>
              <a:ext cx="6" cy="12"/>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6"/>
                  </a:lnTo>
                  <a:lnTo>
                    <a:pt x="3" y="40"/>
                  </a:lnTo>
                  <a:lnTo>
                    <a:pt x="3" y="42"/>
                  </a:lnTo>
                  <a:lnTo>
                    <a:pt x="5" y="42"/>
                  </a:lnTo>
                  <a:lnTo>
                    <a:pt x="8" y="45"/>
                  </a:lnTo>
                  <a:lnTo>
                    <a:pt x="10" y="45"/>
                  </a:lnTo>
                  <a:lnTo>
                    <a:pt x="13" y="45"/>
                  </a:lnTo>
                  <a:lnTo>
                    <a:pt x="15" y="45"/>
                  </a:lnTo>
                  <a:lnTo>
                    <a:pt x="15" y="42"/>
                  </a:lnTo>
                  <a:lnTo>
                    <a:pt x="18" y="42"/>
                  </a:lnTo>
                  <a:lnTo>
                    <a:pt x="20" y="40"/>
                  </a:lnTo>
                  <a:lnTo>
                    <a:pt x="20" y="36"/>
                  </a:lnTo>
                  <a:lnTo>
                    <a:pt x="20" y="13"/>
                  </a:lnTo>
                  <a:lnTo>
                    <a:pt x="20" y="8"/>
                  </a:lnTo>
                  <a:lnTo>
                    <a:pt x="20" y="5"/>
                  </a:lnTo>
                  <a:lnTo>
                    <a:pt x="18" y="2"/>
                  </a:lnTo>
                  <a:lnTo>
                    <a:pt x="15" y="2"/>
                  </a:lnTo>
                  <a:lnTo>
                    <a:pt x="15" y="0"/>
                  </a:lnTo>
                  <a:lnTo>
                    <a:pt x="13" y="0"/>
                  </a:lnTo>
                  <a:lnTo>
                    <a:pt x="10" y="0"/>
                  </a:lnTo>
                  <a:lnTo>
                    <a:pt x="8" y="0"/>
                  </a:lnTo>
                  <a:lnTo>
                    <a:pt x="5" y="2"/>
                  </a:lnTo>
                  <a:lnTo>
                    <a:pt x="3" y="2"/>
                  </a:lnTo>
                  <a:lnTo>
                    <a:pt x="3" y="5"/>
                  </a:lnTo>
                  <a:lnTo>
                    <a:pt x="0" y="11"/>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289" name="Line 1484"/>
            <p:cNvSpPr>
              <a:spLocks noChangeShapeType="1"/>
            </p:cNvSpPr>
            <p:nvPr/>
          </p:nvSpPr>
          <p:spPr bwMode="auto">
            <a:xfrm>
              <a:off x="3242" y="154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90" name="Freeform 1485"/>
            <p:cNvSpPr>
              <a:spLocks/>
            </p:cNvSpPr>
            <p:nvPr/>
          </p:nvSpPr>
          <p:spPr bwMode="auto">
            <a:xfrm>
              <a:off x="3238" y="1542"/>
              <a:ext cx="15" cy="6"/>
            </a:xfrm>
            <a:custGeom>
              <a:avLst/>
              <a:gdLst>
                <a:gd name="T0" fmla="*/ 0 w 52"/>
                <a:gd name="T1" fmla="*/ 0 h 22"/>
                <a:gd name="T2" fmla="*/ 0 w 52"/>
                <a:gd name="T3" fmla="*/ 0 h 22"/>
                <a:gd name="T4" fmla="*/ 0 w 52"/>
                <a:gd name="T5" fmla="*/ 0 h 22"/>
                <a:gd name="T6" fmla="*/ 0 w 52"/>
                <a:gd name="T7" fmla="*/ 0 h 22"/>
                <a:gd name="T8" fmla="*/ 0 w 52"/>
                <a:gd name="T9" fmla="*/ 0 h 22"/>
                <a:gd name="T10" fmla="*/ 0 w 52"/>
                <a:gd name="T11" fmla="*/ 0 h 22"/>
                <a:gd name="T12" fmla="*/ 0 w 52"/>
                <a:gd name="T13" fmla="*/ 0 h 22"/>
                <a:gd name="T14" fmla="*/ 0 w 52"/>
                <a:gd name="T15" fmla="*/ 0 h 22"/>
                <a:gd name="T16" fmla="*/ 0 w 52"/>
                <a:gd name="T17" fmla="*/ 0 h 22"/>
                <a:gd name="T18" fmla="*/ 0 w 52"/>
                <a:gd name="T19" fmla="*/ 0 h 22"/>
                <a:gd name="T20" fmla="*/ 0 w 52"/>
                <a:gd name="T21" fmla="*/ 0 h 22"/>
                <a:gd name="T22" fmla="*/ 0 w 52"/>
                <a:gd name="T23" fmla="*/ 0 h 22"/>
                <a:gd name="T24" fmla="*/ 0 w 52"/>
                <a:gd name="T25" fmla="*/ 0 h 22"/>
                <a:gd name="T26" fmla="*/ 0 w 52"/>
                <a:gd name="T27" fmla="*/ 0 h 22"/>
                <a:gd name="T28" fmla="*/ 0 w 52"/>
                <a:gd name="T29" fmla="*/ 0 h 22"/>
                <a:gd name="T30" fmla="*/ 0 w 52"/>
                <a:gd name="T31" fmla="*/ 0 h 22"/>
                <a:gd name="T32" fmla="*/ 0 w 52"/>
                <a:gd name="T33" fmla="*/ 0 h 22"/>
                <a:gd name="T34" fmla="*/ 0 w 52"/>
                <a:gd name="T35" fmla="*/ 0 h 22"/>
                <a:gd name="T36" fmla="*/ 0 w 52"/>
                <a:gd name="T37" fmla="*/ 0 h 22"/>
                <a:gd name="T38" fmla="*/ 0 w 52"/>
                <a:gd name="T39" fmla="*/ 0 h 22"/>
                <a:gd name="T40" fmla="*/ 0 w 52"/>
                <a:gd name="T41" fmla="*/ 0 h 22"/>
                <a:gd name="T42" fmla="*/ 0 w 52"/>
                <a:gd name="T43" fmla="*/ 0 h 22"/>
                <a:gd name="T44" fmla="*/ 0 w 52"/>
                <a:gd name="T45" fmla="*/ 0 h 22"/>
                <a:gd name="T46" fmla="*/ 0 w 52"/>
                <a:gd name="T47" fmla="*/ 0 h 22"/>
                <a:gd name="T48" fmla="*/ 0 w 52"/>
                <a:gd name="T49" fmla="*/ 0 h 22"/>
                <a:gd name="T50" fmla="*/ 0 w 52"/>
                <a:gd name="T51" fmla="*/ 0 h 22"/>
                <a:gd name="T52" fmla="*/ 0 w 52"/>
                <a:gd name="T53" fmla="*/ 0 h 22"/>
                <a:gd name="T54" fmla="*/ 0 w 52"/>
                <a:gd name="T55" fmla="*/ 0 h 22"/>
                <a:gd name="T56" fmla="*/ 0 w 52"/>
                <a:gd name="T57" fmla="*/ 0 h 22"/>
                <a:gd name="T58" fmla="*/ 0 w 52"/>
                <a:gd name="T59" fmla="*/ 0 h 22"/>
                <a:gd name="T60" fmla="*/ 0 w 52"/>
                <a:gd name="T61" fmla="*/ 0 h 22"/>
                <a:gd name="T62" fmla="*/ 0 w 52"/>
                <a:gd name="T63" fmla="*/ 0 h 22"/>
                <a:gd name="T64" fmla="*/ 0 w 52"/>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22">
                  <a:moveTo>
                    <a:pt x="10" y="0"/>
                  </a:moveTo>
                  <a:lnTo>
                    <a:pt x="8" y="0"/>
                  </a:lnTo>
                  <a:lnTo>
                    <a:pt x="5" y="2"/>
                  </a:lnTo>
                  <a:lnTo>
                    <a:pt x="3" y="2"/>
                  </a:lnTo>
                  <a:lnTo>
                    <a:pt x="3" y="5"/>
                  </a:lnTo>
                  <a:lnTo>
                    <a:pt x="0" y="8"/>
                  </a:lnTo>
                  <a:lnTo>
                    <a:pt x="0" y="11"/>
                  </a:lnTo>
                  <a:lnTo>
                    <a:pt x="0" y="13"/>
                  </a:lnTo>
                  <a:lnTo>
                    <a:pt x="3" y="13"/>
                  </a:lnTo>
                  <a:lnTo>
                    <a:pt x="3" y="17"/>
                  </a:lnTo>
                  <a:lnTo>
                    <a:pt x="3" y="19"/>
                  </a:lnTo>
                  <a:lnTo>
                    <a:pt x="5" y="19"/>
                  </a:lnTo>
                  <a:lnTo>
                    <a:pt x="8" y="22"/>
                  </a:lnTo>
                  <a:lnTo>
                    <a:pt x="37" y="22"/>
                  </a:lnTo>
                  <a:lnTo>
                    <a:pt x="45" y="22"/>
                  </a:lnTo>
                  <a:lnTo>
                    <a:pt x="47" y="22"/>
                  </a:lnTo>
                  <a:lnTo>
                    <a:pt x="47" y="19"/>
                  </a:lnTo>
                  <a:lnTo>
                    <a:pt x="50" y="19"/>
                  </a:lnTo>
                  <a:lnTo>
                    <a:pt x="50" y="17"/>
                  </a:lnTo>
                  <a:lnTo>
                    <a:pt x="52" y="13"/>
                  </a:lnTo>
                  <a:lnTo>
                    <a:pt x="52" y="11"/>
                  </a:lnTo>
                  <a:lnTo>
                    <a:pt x="52" y="8"/>
                  </a:lnTo>
                  <a:lnTo>
                    <a:pt x="52" y="5"/>
                  </a:lnTo>
                  <a:lnTo>
                    <a:pt x="50" y="5"/>
                  </a:lnTo>
                  <a:lnTo>
                    <a:pt x="50" y="2"/>
                  </a:lnTo>
                  <a:lnTo>
                    <a:pt x="47" y="2"/>
                  </a:lnTo>
                  <a:lnTo>
                    <a:pt x="47" y="0"/>
                  </a:lnTo>
                  <a:lnTo>
                    <a:pt x="40"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91" name="Line 1486"/>
            <p:cNvSpPr>
              <a:spLocks noChangeShapeType="1"/>
            </p:cNvSpPr>
            <p:nvPr/>
          </p:nvSpPr>
          <p:spPr bwMode="auto">
            <a:xfrm>
              <a:off x="3247" y="1545"/>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92" name="Freeform 1487"/>
            <p:cNvSpPr>
              <a:spLocks/>
            </p:cNvSpPr>
            <p:nvPr/>
          </p:nvSpPr>
          <p:spPr bwMode="auto">
            <a:xfrm>
              <a:off x="3247" y="1536"/>
              <a:ext cx="6" cy="12"/>
            </a:xfrm>
            <a:custGeom>
              <a:avLst/>
              <a:gdLst>
                <a:gd name="T0" fmla="*/ 0 w 20"/>
                <a:gd name="T1" fmla="*/ 0 h 45"/>
                <a:gd name="T2" fmla="*/ 0 w 20"/>
                <a:gd name="T3" fmla="*/ 0 h 45"/>
                <a:gd name="T4" fmla="*/ 0 w 20"/>
                <a:gd name="T5" fmla="*/ 0 h 45"/>
                <a:gd name="T6" fmla="*/ 0 w 20"/>
                <a:gd name="T7" fmla="*/ 0 h 45"/>
                <a:gd name="T8" fmla="*/ 0 w 20"/>
                <a:gd name="T9" fmla="*/ 0 h 45"/>
                <a:gd name="T10" fmla="*/ 0 w 20"/>
                <a:gd name="T11" fmla="*/ 0 h 45"/>
                <a:gd name="T12" fmla="*/ 0 w 20"/>
                <a:gd name="T13" fmla="*/ 0 h 45"/>
                <a:gd name="T14" fmla="*/ 0 w 20"/>
                <a:gd name="T15" fmla="*/ 0 h 45"/>
                <a:gd name="T16" fmla="*/ 0 w 20"/>
                <a:gd name="T17" fmla="*/ 0 h 45"/>
                <a:gd name="T18" fmla="*/ 0 w 20"/>
                <a:gd name="T19" fmla="*/ 0 h 45"/>
                <a:gd name="T20" fmla="*/ 0 w 20"/>
                <a:gd name="T21" fmla="*/ 0 h 45"/>
                <a:gd name="T22" fmla="*/ 0 w 20"/>
                <a:gd name="T23" fmla="*/ 0 h 45"/>
                <a:gd name="T24" fmla="*/ 0 w 20"/>
                <a:gd name="T25" fmla="*/ 0 h 45"/>
                <a:gd name="T26" fmla="*/ 0 w 20"/>
                <a:gd name="T27" fmla="*/ 0 h 45"/>
                <a:gd name="T28" fmla="*/ 0 w 20"/>
                <a:gd name="T29" fmla="*/ 0 h 45"/>
                <a:gd name="T30" fmla="*/ 0 w 20"/>
                <a:gd name="T31" fmla="*/ 0 h 45"/>
                <a:gd name="T32" fmla="*/ 0 w 20"/>
                <a:gd name="T33" fmla="*/ 0 h 45"/>
                <a:gd name="T34" fmla="*/ 0 w 20"/>
                <a:gd name="T35" fmla="*/ 0 h 45"/>
                <a:gd name="T36" fmla="*/ 0 w 20"/>
                <a:gd name="T37" fmla="*/ 0 h 45"/>
                <a:gd name="T38" fmla="*/ 0 w 20"/>
                <a:gd name="T39" fmla="*/ 0 h 45"/>
                <a:gd name="T40" fmla="*/ 0 w 20"/>
                <a:gd name="T41" fmla="*/ 0 h 45"/>
                <a:gd name="T42" fmla="*/ 0 w 20"/>
                <a:gd name="T43" fmla="*/ 0 h 45"/>
                <a:gd name="T44" fmla="*/ 0 w 20"/>
                <a:gd name="T45" fmla="*/ 0 h 45"/>
                <a:gd name="T46" fmla="*/ 0 w 20"/>
                <a:gd name="T47" fmla="*/ 0 h 45"/>
                <a:gd name="T48" fmla="*/ 0 w 20"/>
                <a:gd name="T49" fmla="*/ 0 h 45"/>
                <a:gd name="T50" fmla="*/ 0 w 20"/>
                <a:gd name="T51" fmla="*/ 0 h 45"/>
                <a:gd name="T52" fmla="*/ 0 w 20"/>
                <a:gd name="T53" fmla="*/ 0 h 45"/>
                <a:gd name="T54" fmla="*/ 0 w 20"/>
                <a:gd name="T55" fmla="*/ 0 h 45"/>
                <a:gd name="T56" fmla="*/ 0 w 20"/>
                <a:gd name="T57" fmla="*/ 0 h 45"/>
                <a:gd name="T58" fmla="*/ 0 w 20"/>
                <a:gd name="T59" fmla="*/ 0 h 45"/>
                <a:gd name="T60" fmla="*/ 0 w 20"/>
                <a:gd name="T61" fmla="*/ 0 h 45"/>
                <a:gd name="T62" fmla="*/ 0 w 20"/>
                <a:gd name="T63" fmla="*/ 0 h 45"/>
                <a:gd name="T64" fmla="*/ 0 w 20"/>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45">
                  <a:moveTo>
                    <a:pt x="0" y="34"/>
                  </a:moveTo>
                  <a:lnTo>
                    <a:pt x="0" y="36"/>
                  </a:lnTo>
                  <a:lnTo>
                    <a:pt x="3" y="40"/>
                  </a:lnTo>
                  <a:lnTo>
                    <a:pt x="3" y="42"/>
                  </a:lnTo>
                  <a:lnTo>
                    <a:pt x="5" y="42"/>
                  </a:lnTo>
                  <a:lnTo>
                    <a:pt x="8" y="45"/>
                  </a:lnTo>
                  <a:lnTo>
                    <a:pt x="10" y="45"/>
                  </a:lnTo>
                  <a:lnTo>
                    <a:pt x="13" y="45"/>
                  </a:lnTo>
                  <a:lnTo>
                    <a:pt x="15" y="45"/>
                  </a:lnTo>
                  <a:lnTo>
                    <a:pt x="15" y="42"/>
                  </a:lnTo>
                  <a:lnTo>
                    <a:pt x="18" y="42"/>
                  </a:lnTo>
                  <a:lnTo>
                    <a:pt x="18" y="40"/>
                  </a:lnTo>
                  <a:lnTo>
                    <a:pt x="20" y="36"/>
                  </a:lnTo>
                  <a:lnTo>
                    <a:pt x="20" y="14"/>
                  </a:lnTo>
                  <a:lnTo>
                    <a:pt x="20" y="8"/>
                  </a:lnTo>
                  <a:lnTo>
                    <a:pt x="20" y="6"/>
                  </a:lnTo>
                  <a:lnTo>
                    <a:pt x="18" y="6"/>
                  </a:lnTo>
                  <a:lnTo>
                    <a:pt x="18" y="2"/>
                  </a:lnTo>
                  <a:lnTo>
                    <a:pt x="15" y="0"/>
                  </a:lnTo>
                  <a:lnTo>
                    <a:pt x="13" y="0"/>
                  </a:lnTo>
                  <a:lnTo>
                    <a:pt x="10" y="0"/>
                  </a:lnTo>
                  <a:lnTo>
                    <a:pt x="8" y="0"/>
                  </a:lnTo>
                  <a:lnTo>
                    <a:pt x="5" y="0"/>
                  </a:lnTo>
                  <a:lnTo>
                    <a:pt x="3" y="2"/>
                  </a:lnTo>
                  <a:lnTo>
                    <a:pt x="3" y="6"/>
                  </a:lnTo>
                  <a:lnTo>
                    <a:pt x="0" y="6"/>
                  </a:lnTo>
                  <a:lnTo>
                    <a:pt x="0" y="11"/>
                  </a:lnTo>
                  <a:lnTo>
                    <a:pt x="0" y="34"/>
                  </a:lnTo>
                  <a:close/>
                </a:path>
              </a:pathLst>
            </a:custGeom>
            <a:solidFill>
              <a:srgbClr val="000000"/>
            </a:solidFill>
            <a:ln w="6350">
              <a:solidFill>
                <a:srgbClr val="000000"/>
              </a:solidFill>
              <a:prstDash val="solid"/>
              <a:round/>
              <a:headEnd/>
              <a:tailEnd/>
            </a:ln>
          </p:spPr>
          <p:txBody>
            <a:bodyPr/>
            <a:lstStyle/>
            <a:p>
              <a:endParaRPr lang="de-DE"/>
            </a:p>
          </p:txBody>
        </p:sp>
        <p:sp>
          <p:nvSpPr>
            <p:cNvPr id="43293" name="Line 1488"/>
            <p:cNvSpPr>
              <a:spLocks noChangeShapeType="1"/>
            </p:cNvSpPr>
            <p:nvPr/>
          </p:nvSpPr>
          <p:spPr bwMode="auto">
            <a:xfrm>
              <a:off x="3250" y="15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94" name="Freeform 1489"/>
            <p:cNvSpPr>
              <a:spLocks/>
            </p:cNvSpPr>
            <p:nvPr/>
          </p:nvSpPr>
          <p:spPr bwMode="auto">
            <a:xfrm>
              <a:off x="3247" y="1536"/>
              <a:ext cx="11" cy="6"/>
            </a:xfrm>
            <a:custGeom>
              <a:avLst/>
              <a:gdLst>
                <a:gd name="T0" fmla="*/ 0 w 39"/>
                <a:gd name="T1" fmla="*/ 0 h 23"/>
                <a:gd name="T2" fmla="*/ 0 w 39"/>
                <a:gd name="T3" fmla="*/ 0 h 23"/>
                <a:gd name="T4" fmla="*/ 0 w 39"/>
                <a:gd name="T5" fmla="*/ 0 h 23"/>
                <a:gd name="T6" fmla="*/ 0 w 39"/>
                <a:gd name="T7" fmla="*/ 0 h 23"/>
                <a:gd name="T8" fmla="*/ 0 w 39"/>
                <a:gd name="T9" fmla="*/ 0 h 23"/>
                <a:gd name="T10" fmla="*/ 0 w 39"/>
                <a:gd name="T11" fmla="*/ 0 h 23"/>
                <a:gd name="T12" fmla="*/ 0 w 39"/>
                <a:gd name="T13" fmla="*/ 0 h 23"/>
                <a:gd name="T14" fmla="*/ 0 w 39"/>
                <a:gd name="T15" fmla="*/ 0 h 23"/>
                <a:gd name="T16" fmla="*/ 0 w 39"/>
                <a:gd name="T17" fmla="*/ 0 h 23"/>
                <a:gd name="T18" fmla="*/ 0 w 39"/>
                <a:gd name="T19" fmla="*/ 0 h 23"/>
                <a:gd name="T20" fmla="*/ 0 w 39"/>
                <a:gd name="T21" fmla="*/ 0 h 23"/>
                <a:gd name="T22" fmla="*/ 0 w 39"/>
                <a:gd name="T23" fmla="*/ 0 h 23"/>
                <a:gd name="T24" fmla="*/ 0 w 39"/>
                <a:gd name="T25" fmla="*/ 0 h 23"/>
                <a:gd name="T26" fmla="*/ 0 w 39"/>
                <a:gd name="T27" fmla="*/ 0 h 23"/>
                <a:gd name="T28" fmla="*/ 0 w 39"/>
                <a:gd name="T29" fmla="*/ 0 h 23"/>
                <a:gd name="T30" fmla="*/ 0 w 39"/>
                <a:gd name="T31" fmla="*/ 0 h 23"/>
                <a:gd name="T32" fmla="*/ 0 w 39"/>
                <a:gd name="T33" fmla="*/ 0 h 23"/>
                <a:gd name="T34" fmla="*/ 0 w 39"/>
                <a:gd name="T35" fmla="*/ 0 h 23"/>
                <a:gd name="T36" fmla="*/ 0 w 39"/>
                <a:gd name="T37" fmla="*/ 0 h 23"/>
                <a:gd name="T38" fmla="*/ 0 w 39"/>
                <a:gd name="T39" fmla="*/ 0 h 23"/>
                <a:gd name="T40" fmla="*/ 0 w 39"/>
                <a:gd name="T41" fmla="*/ 0 h 23"/>
                <a:gd name="T42" fmla="*/ 0 w 39"/>
                <a:gd name="T43" fmla="*/ 0 h 23"/>
                <a:gd name="T44" fmla="*/ 0 w 39"/>
                <a:gd name="T45" fmla="*/ 0 h 23"/>
                <a:gd name="T46" fmla="*/ 0 w 39"/>
                <a:gd name="T47" fmla="*/ 0 h 23"/>
                <a:gd name="T48" fmla="*/ 0 w 39"/>
                <a:gd name="T49" fmla="*/ 0 h 23"/>
                <a:gd name="T50" fmla="*/ 0 w 39"/>
                <a:gd name="T51" fmla="*/ 0 h 23"/>
                <a:gd name="T52" fmla="*/ 0 w 39"/>
                <a:gd name="T53" fmla="*/ 0 h 23"/>
                <a:gd name="T54" fmla="*/ 0 w 39"/>
                <a:gd name="T55" fmla="*/ 0 h 23"/>
                <a:gd name="T56" fmla="*/ 0 w 39"/>
                <a:gd name="T57" fmla="*/ 0 h 23"/>
                <a:gd name="T58" fmla="*/ 0 w 39"/>
                <a:gd name="T59" fmla="*/ 0 h 23"/>
                <a:gd name="T60" fmla="*/ 0 w 39"/>
                <a:gd name="T61" fmla="*/ 0 h 23"/>
                <a:gd name="T62" fmla="*/ 0 w 39"/>
                <a:gd name="T63" fmla="*/ 0 h 23"/>
                <a:gd name="T64" fmla="*/ 0 w 3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3">
                  <a:moveTo>
                    <a:pt x="10" y="0"/>
                  </a:moveTo>
                  <a:lnTo>
                    <a:pt x="8" y="0"/>
                  </a:lnTo>
                  <a:lnTo>
                    <a:pt x="5" y="0"/>
                  </a:lnTo>
                  <a:lnTo>
                    <a:pt x="3" y="2"/>
                  </a:lnTo>
                  <a:lnTo>
                    <a:pt x="3" y="6"/>
                  </a:lnTo>
                  <a:lnTo>
                    <a:pt x="0" y="6"/>
                  </a:lnTo>
                  <a:lnTo>
                    <a:pt x="0" y="8"/>
                  </a:lnTo>
                  <a:lnTo>
                    <a:pt x="0" y="11"/>
                  </a:lnTo>
                  <a:lnTo>
                    <a:pt x="0" y="14"/>
                  </a:lnTo>
                  <a:lnTo>
                    <a:pt x="3" y="17"/>
                  </a:lnTo>
                  <a:lnTo>
                    <a:pt x="3" y="19"/>
                  </a:lnTo>
                  <a:lnTo>
                    <a:pt x="5" y="19"/>
                  </a:lnTo>
                  <a:lnTo>
                    <a:pt x="8" y="19"/>
                  </a:lnTo>
                  <a:lnTo>
                    <a:pt x="8" y="23"/>
                  </a:lnTo>
                  <a:lnTo>
                    <a:pt x="24" y="23"/>
                  </a:lnTo>
                  <a:lnTo>
                    <a:pt x="29" y="23"/>
                  </a:lnTo>
                  <a:lnTo>
                    <a:pt x="31" y="19"/>
                  </a:lnTo>
                  <a:lnTo>
                    <a:pt x="34" y="19"/>
                  </a:lnTo>
                  <a:lnTo>
                    <a:pt x="36" y="17"/>
                  </a:lnTo>
                  <a:lnTo>
                    <a:pt x="36" y="14"/>
                  </a:lnTo>
                  <a:lnTo>
                    <a:pt x="39" y="11"/>
                  </a:lnTo>
                  <a:lnTo>
                    <a:pt x="36" y="8"/>
                  </a:lnTo>
                  <a:lnTo>
                    <a:pt x="36" y="6"/>
                  </a:lnTo>
                  <a:lnTo>
                    <a:pt x="34" y="2"/>
                  </a:lnTo>
                  <a:lnTo>
                    <a:pt x="34" y="0"/>
                  </a:lnTo>
                  <a:lnTo>
                    <a:pt x="31" y="0"/>
                  </a:lnTo>
                  <a:lnTo>
                    <a:pt x="26"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295" name="Line 1490"/>
            <p:cNvSpPr>
              <a:spLocks noChangeShapeType="1"/>
            </p:cNvSpPr>
            <p:nvPr/>
          </p:nvSpPr>
          <p:spPr bwMode="auto">
            <a:xfrm>
              <a:off x="3253" y="153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96" name="Freeform 1491"/>
            <p:cNvSpPr>
              <a:spLocks/>
            </p:cNvSpPr>
            <p:nvPr/>
          </p:nvSpPr>
          <p:spPr bwMode="auto">
            <a:xfrm>
              <a:off x="3253" y="1534"/>
              <a:ext cx="4" cy="8"/>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35">
                  <a:moveTo>
                    <a:pt x="0" y="23"/>
                  </a:moveTo>
                  <a:lnTo>
                    <a:pt x="0" y="26"/>
                  </a:lnTo>
                  <a:lnTo>
                    <a:pt x="0" y="29"/>
                  </a:lnTo>
                  <a:lnTo>
                    <a:pt x="2" y="31"/>
                  </a:lnTo>
                  <a:lnTo>
                    <a:pt x="6" y="31"/>
                  </a:lnTo>
                  <a:lnTo>
                    <a:pt x="8" y="35"/>
                  </a:lnTo>
                  <a:lnTo>
                    <a:pt x="11" y="35"/>
                  </a:lnTo>
                  <a:lnTo>
                    <a:pt x="13" y="31"/>
                  </a:lnTo>
                  <a:lnTo>
                    <a:pt x="16" y="31"/>
                  </a:lnTo>
                  <a:lnTo>
                    <a:pt x="18" y="29"/>
                  </a:lnTo>
                  <a:lnTo>
                    <a:pt x="18" y="26"/>
                  </a:lnTo>
                  <a:lnTo>
                    <a:pt x="18" y="14"/>
                  </a:lnTo>
                  <a:lnTo>
                    <a:pt x="18" y="8"/>
                  </a:lnTo>
                  <a:lnTo>
                    <a:pt x="18" y="6"/>
                  </a:lnTo>
                  <a:lnTo>
                    <a:pt x="18" y="4"/>
                  </a:lnTo>
                  <a:lnTo>
                    <a:pt x="16" y="4"/>
                  </a:lnTo>
                  <a:lnTo>
                    <a:pt x="16" y="0"/>
                  </a:lnTo>
                  <a:lnTo>
                    <a:pt x="13" y="0"/>
                  </a:lnTo>
                  <a:lnTo>
                    <a:pt x="11" y="0"/>
                  </a:lnTo>
                  <a:lnTo>
                    <a:pt x="8" y="0"/>
                  </a:lnTo>
                  <a:lnTo>
                    <a:pt x="6" y="0"/>
                  </a:lnTo>
                  <a:lnTo>
                    <a:pt x="2" y="0"/>
                  </a:lnTo>
                  <a:lnTo>
                    <a:pt x="2" y="4"/>
                  </a:lnTo>
                  <a:lnTo>
                    <a:pt x="0" y="4"/>
                  </a:lnTo>
                  <a:lnTo>
                    <a:pt x="0" y="6"/>
                  </a:lnTo>
                  <a:lnTo>
                    <a:pt x="0" y="12"/>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297" name="Line 1492"/>
            <p:cNvSpPr>
              <a:spLocks noChangeShapeType="1"/>
            </p:cNvSpPr>
            <p:nvPr/>
          </p:nvSpPr>
          <p:spPr bwMode="auto">
            <a:xfrm>
              <a:off x="3255" y="15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298" name="Freeform 1493"/>
            <p:cNvSpPr>
              <a:spLocks/>
            </p:cNvSpPr>
            <p:nvPr/>
          </p:nvSpPr>
          <p:spPr bwMode="auto">
            <a:xfrm>
              <a:off x="3253" y="1534"/>
              <a:ext cx="27" cy="5"/>
            </a:xfrm>
            <a:custGeom>
              <a:avLst/>
              <a:gdLst>
                <a:gd name="T0" fmla="*/ 0 w 101"/>
                <a:gd name="T1" fmla="*/ 0 h 23"/>
                <a:gd name="T2" fmla="*/ 0 w 101"/>
                <a:gd name="T3" fmla="*/ 0 h 23"/>
                <a:gd name="T4" fmla="*/ 0 w 101"/>
                <a:gd name="T5" fmla="*/ 0 h 23"/>
                <a:gd name="T6" fmla="*/ 0 w 101"/>
                <a:gd name="T7" fmla="*/ 0 h 23"/>
                <a:gd name="T8" fmla="*/ 0 w 101"/>
                <a:gd name="T9" fmla="*/ 0 h 23"/>
                <a:gd name="T10" fmla="*/ 0 w 101"/>
                <a:gd name="T11" fmla="*/ 0 h 23"/>
                <a:gd name="T12" fmla="*/ 0 w 101"/>
                <a:gd name="T13" fmla="*/ 0 h 23"/>
                <a:gd name="T14" fmla="*/ 0 w 101"/>
                <a:gd name="T15" fmla="*/ 0 h 23"/>
                <a:gd name="T16" fmla="*/ 0 w 101"/>
                <a:gd name="T17" fmla="*/ 0 h 23"/>
                <a:gd name="T18" fmla="*/ 0 w 101"/>
                <a:gd name="T19" fmla="*/ 0 h 23"/>
                <a:gd name="T20" fmla="*/ 0 w 101"/>
                <a:gd name="T21" fmla="*/ 0 h 23"/>
                <a:gd name="T22" fmla="*/ 0 w 101"/>
                <a:gd name="T23" fmla="*/ 0 h 23"/>
                <a:gd name="T24" fmla="*/ 0 w 101"/>
                <a:gd name="T25" fmla="*/ 0 h 23"/>
                <a:gd name="T26" fmla="*/ 0 w 101"/>
                <a:gd name="T27" fmla="*/ 0 h 23"/>
                <a:gd name="T28" fmla="*/ 0 w 101"/>
                <a:gd name="T29" fmla="*/ 0 h 23"/>
                <a:gd name="T30" fmla="*/ 0 w 101"/>
                <a:gd name="T31" fmla="*/ 0 h 23"/>
                <a:gd name="T32" fmla="*/ 0 w 101"/>
                <a:gd name="T33" fmla="*/ 0 h 23"/>
                <a:gd name="T34" fmla="*/ 0 w 101"/>
                <a:gd name="T35" fmla="*/ 0 h 23"/>
                <a:gd name="T36" fmla="*/ 0 w 101"/>
                <a:gd name="T37" fmla="*/ 0 h 23"/>
                <a:gd name="T38" fmla="*/ 0 w 101"/>
                <a:gd name="T39" fmla="*/ 0 h 23"/>
                <a:gd name="T40" fmla="*/ 0 w 101"/>
                <a:gd name="T41" fmla="*/ 0 h 23"/>
                <a:gd name="T42" fmla="*/ 0 w 101"/>
                <a:gd name="T43" fmla="*/ 0 h 23"/>
                <a:gd name="T44" fmla="*/ 0 w 101"/>
                <a:gd name="T45" fmla="*/ 0 h 23"/>
                <a:gd name="T46" fmla="*/ 0 w 101"/>
                <a:gd name="T47" fmla="*/ 0 h 23"/>
                <a:gd name="T48" fmla="*/ 0 w 101"/>
                <a:gd name="T49" fmla="*/ 0 h 23"/>
                <a:gd name="T50" fmla="*/ 0 w 101"/>
                <a:gd name="T51" fmla="*/ 0 h 23"/>
                <a:gd name="T52" fmla="*/ 0 w 101"/>
                <a:gd name="T53" fmla="*/ 0 h 23"/>
                <a:gd name="T54" fmla="*/ 0 w 101"/>
                <a:gd name="T55" fmla="*/ 0 h 23"/>
                <a:gd name="T56" fmla="*/ 0 w 101"/>
                <a:gd name="T57" fmla="*/ 0 h 23"/>
                <a:gd name="T58" fmla="*/ 0 w 101"/>
                <a:gd name="T59" fmla="*/ 0 h 23"/>
                <a:gd name="T60" fmla="*/ 0 w 101"/>
                <a:gd name="T61" fmla="*/ 0 h 23"/>
                <a:gd name="T62" fmla="*/ 0 w 101"/>
                <a:gd name="T63" fmla="*/ 0 h 23"/>
                <a:gd name="T64" fmla="*/ 0 w 10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23">
                  <a:moveTo>
                    <a:pt x="11" y="0"/>
                  </a:moveTo>
                  <a:lnTo>
                    <a:pt x="8" y="0"/>
                  </a:lnTo>
                  <a:lnTo>
                    <a:pt x="6" y="0"/>
                  </a:lnTo>
                  <a:lnTo>
                    <a:pt x="2" y="0"/>
                  </a:lnTo>
                  <a:lnTo>
                    <a:pt x="2" y="4"/>
                  </a:lnTo>
                  <a:lnTo>
                    <a:pt x="0" y="4"/>
                  </a:lnTo>
                  <a:lnTo>
                    <a:pt x="0" y="6"/>
                  </a:lnTo>
                  <a:lnTo>
                    <a:pt x="0" y="8"/>
                  </a:lnTo>
                  <a:lnTo>
                    <a:pt x="0" y="12"/>
                  </a:lnTo>
                  <a:lnTo>
                    <a:pt x="0" y="14"/>
                  </a:lnTo>
                  <a:lnTo>
                    <a:pt x="0" y="18"/>
                  </a:lnTo>
                  <a:lnTo>
                    <a:pt x="2" y="18"/>
                  </a:lnTo>
                  <a:lnTo>
                    <a:pt x="2" y="20"/>
                  </a:lnTo>
                  <a:lnTo>
                    <a:pt x="6" y="20"/>
                  </a:lnTo>
                  <a:lnTo>
                    <a:pt x="8" y="23"/>
                  </a:lnTo>
                  <a:lnTo>
                    <a:pt x="89" y="23"/>
                  </a:lnTo>
                  <a:lnTo>
                    <a:pt x="91" y="23"/>
                  </a:lnTo>
                  <a:lnTo>
                    <a:pt x="94" y="20"/>
                  </a:lnTo>
                  <a:lnTo>
                    <a:pt x="96" y="20"/>
                  </a:lnTo>
                  <a:lnTo>
                    <a:pt x="99" y="18"/>
                  </a:lnTo>
                  <a:lnTo>
                    <a:pt x="99" y="14"/>
                  </a:lnTo>
                  <a:lnTo>
                    <a:pt x="101" y="12"/>
                  </a:lnTo>
                  <a:lnTo>
                    <a:pt x="101" y="8"/>
                  </a:lnTo>
                  <a:lnTo>
                    <a:pt x="99" y="6"/>
                  </a:lnTo>
                  <a:lnTo>
                    <a:pt x="99" y="4"/>
                  </a:lnTo>
                  <a:lnTo>
                    <a:pt x="96" y="0"/>
                  </a:lnTo>
                  <a:lnTo>
                    <a:pt x="94" y="0"/>
                  </a:lnTo>
                  <a:lnTo>
                    <a:pt x="91" y="0"/>
                  </a:lnTo>
                  <a:lnTo>
                    <a:pt x="11" y="0"/>
                  </a:lnTo>
                  <a:close/>
                </a:path>
              </a:pathLst>
            </a:custGeom>
            <a:solidFill>
              <a:srgbClr val="000000"/>
            </a:solidFill>
            <a:ln w="6350">
              <a:solidFill>
                <a:srgbClr val="000000"/>
              </a:solidFill>
              <a:prstDash val="solid"/>
              <a:round/>
              <a:headEnd/>
              <a:tailEnd/>
            </a:ln>
          </p:spPr>
          <p:txBody>
            <a:bodyPr/>
            <a:lstStyle/>
            <a:p>
              <a:endParaRPr lang="de-DE"/>
            </a:p>
          </p:txBody>
        </p:sp>
        <p:sp>
          <p:nvSpPr>
            <p:cNvPr id="43299" name="Line 1494"/>
            <p:cNvSpPr>
              <a:spLocks noChangeShapeType="1"/>
            </p:cNvSpPr>
            <p:nvPr/>
          </p:nvSpPr>
          <p:spPr bwMode="auto">
            <a:xfrm>
              <a:off x="3274" y="1536"/>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00" name="Freeform 1495"/>
            <p:cNvSpPr>
              <a:spLocks/>
            </p:cNvSpPr>
            <p:nvPr/>
          </p:nvSpPr>
          <p:spPr bwMode="auto">
            <a:xfrm>
              <a:off x="3274" y="1530"/>
              <a:ext cx="6" cy="9"/>
            </a:xfrm>
            <a:custGeom>
              <a:avLst/>
              <a:gdLst>
                <a:gd name="T0" fmla="*/ 0 w 20"/>
                <a:gd name="T1" fmla="*/ 0 h 36"/>
                <a:gd name="T2" fmla="*/ 0 w 20"/>
                <a:gd name="T3" fmla="*/ 0 h 36"/>
                <a:gd name="T4" fmla="*/ 0 w 20"/>
                <a:gd name="T5" fmla="*/ 0 h 36"/>
                <a:gd name="T6" fmla="*/ 0 w 20"/>
                <a:gd name="T7" fmla="*/ 0 h 36"/>
                <a:gd name="T8" fmla="*/ 0 w 20"/>
                <a:gd name="T9" fmla="*/ 0 h 36"/>
                <a:gd name="T10" fmla="*/ 0 w 20"/>
                <a:gd name="T11" fmla="*/ 0 h 36"/>
                <a:gd name="T12" fmla="*/ 0 w 20"/>
                <a:gd name="T13" fmla="*/ 0 h 36"/>
                <a:gd name="T14" fmla="*/ 0 w 20"/>
                <a:gd name="T15" fmla="*/ 0 h 36"/>
                <a:gd name="T16" fmla="*/ 0 w 20"/>
                <a:gd name="T17" fmla="*/ 0 h 36"/>
                <a:gd name="T18" fmla="*/ 0 w 20"/>
                <a:gd name="T19" fmla="*/ 0 h 36"/>
                <a:gd name="T20" fmla="*/ 0 w 20"/>
                <a:gd name="T21" fmla="*/ 0 h 36"/>
                <a:gd name="T22" fmla="*/ 0 w 20"/>
                <a:gd name="T23" fmla="*/ 0 h 36"/>
                <a:gd name="T24" fmla="*/ 0 w 20"/>
                <a:gd name="T25" fmla="*/ 0 h 36"/>
                <a:gd name="T26" fmla="*/ 0 w 20"/>
                <a:gd name="T27" fmla="*/ 0 h 36"/>
                <a:gd name="T28" fmla="*/ 0 w 20"/>
                <a:gd name="T29" fmla="*/ 0 h 36"/>
                <a:gd name="T30" fmla="*/ 0 w 20"/>
                <a:gd name="T31" fmla="*/ 0 h 36"/>
                <a:gd name="T32" fmla="*/ 0 w 20"/>
                <a:gd name="T33" fmla="*/ 0 h 36"/>
                <a:gd name="T34" fmla="*/ 0 w 20"/>
                <a:gd name="T35" fmla="*/ 0 h 36"/>
                <a:gd name="T36" fmla="*/ 0 w 20"/>
                <a:gd name="T37" fmla="*/ 0 h 36"/>
                <a:gd name="T38" fmla="*/ 0 w 20"/>
                <a:gd name="T39" fmla="*/ 0 h 36"/>
                <a:gd name="T40" fmla="*/ 0 w 20"/>
                <a:gd name="T41" fmla="*/ 0 h 36"/>
                <a:gd name="T42" fmla="*/ 0 w 20"/>
                <a:gd name="T43" fmla="*/ 0 h 36"/>
                <a:gd name="T44" fmla="*/ 0 w 20"/>
                <a:gd name="T45" fmla="*/ 0 h 36"/>
                <a:gd name="T46" fmla="*/ 0 w 20"/>
                <a:gd name="T47" fmla="*/ 0 h 36"/>
                <a:gd name="T48" fmla="*/ 0 w 20"/>
                <a:gd name="T49" fmla="*/ 0 h 36"/>
                <a:gd name="T50" fmla="*/ 0 w 20"/>
                <a:gd name="T51" fmla="*/ 0 h 36"/>
                <a:gd name="T52" fmla="*/ 0 w 20"/>
                <a:gd name="T53" fmla="*/ 0 h 36"/>
                <a:gd name="T54" fmla="*/ 0 w 20"/>
                <a:gd name="T55" fmla="*/ 0 h 36"/>
                <a:gd name="T56" fmla="*/ 0 w 20"/>
                <a:gd name="T57" fmla="*/ 0 h 36"/>
                <a:gd name="T58" fmla="*/ 0 w 20"/>
                <a:gd name="T59" fmla="*/ 0 h 36"/>
                <a:gd name="T60" fmla="*/ 0 w 20"/>
                <a:gd name="T61" fmla="*/ 0 h 36"/>
                <a:gd name="T62" fmla="*/ 0 w 20"/>
                <a:gd name="T63" fmla="*/ 0 h 36"/>
                <a:gd name="T64" fmla="*/ 0 w 20"/>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6">
                  <a:moveTo>
                    <a:pt x="0" y="25"/>
                  </a:moveTo>
                  <a:lnTo>
                    <a:pt x="0" y="25"/>
                  </a:lnTo>
                  <a:lnTo>
                    <a:pt x="0" y="27"/>
                  </a:lnTo>
                  <a:lnTo>
                    <a:pt x="0" y="31"/>
                  </a:lnTo>
                  <a:lnTo>
                    <a:pt x="3" y="31"/>
                  </a:lnTo>
                  <a:lnTo>
                    <a:pt x="3" y="33"/>
                  </a:lnTo>
                  <a:lnTo>
                    <a:pt x="5" y="33"/>
                  </a:lnTo>
                  <a:lnTo>
                    <a:pt x="8" y="36"/>
                  </a:lnTo>
                  <a:lnTo>
                    <a:pt x="10" y="36"/>
                  </a:lnTo>
                  <a:lnTo>
                    <a:pt x="13" y="33"/>
                  </a:lnTo>
                  <a:lnTo>
                    <a:pt x="15" y="33"/>
                  </a:lnTo>
                  <a:lnTo>
                    <a:pt x="18" y="31"/>
                  </a:lnTo>
                  <a:lnTo>
                    <a:pt x="18" y="27"/>
                  </a:lnTo>
                  <a:lnTo>
                    <a:pt x="20" y="25"/>
                  </a:lnTo>
                  <a:lnTo>
                    <a:pt x="20" y="13"/>
                  </a:lnTo>
                  <a:lnTo>
                    <a:pt x="20" y="11"/>
                  </a:lnTo>
                  <a:lnTo>
                    <a:pt x="18" y="8"/>
                  </a:lnTo>
                  <a:lnTo>
                    <a:pt x="18" y="5"/>
                  </a:lnTo>
                  <a:lnTo>
                    <a:pt x="15" y="2"/>
                  </a:lnTo>
                  <a:lnTo>
                    <a:pt x="13" y="2"/>
                  </a:lnTo>
                  <a:lnTo>
                    <a:pt x="10" y="0"/>
                  </a:lnTo>
                  <a:lnTo>
                    <a:pt x="8" y="0"/>
                  </a:lnTo>
                  <a:lnTo>
                    <a:pt x="5" y="2"/>
                  </a:lnTo>
                  <a:lnTo>
                    <a:pt x="3" y="2"/>
                  </a:lnTo>
                  <a:lnTo>
                    <a:pt x="3" y="5"/>
                  </a:lnTo>
                  <a:lnTo>
                    <a:pt x="0" y="5"/>
                  </a:lnTo>
                  <a:lnTo>
                    <a:pt x="0" y="8"/>
                  </a:lnTo>
                  <a:lnTo>
                    <a:pt x="0" y="13"/>
                  </a:lnTo>
                  <a:lnTo>
                    <a:pt x="0" y="25"/>
                  </a:lnTo>
                  <a:close/>
                </a:path>
              </a:pathLst>
            </a:custGeom>
            <a:solidFill>
              <a:srgbClr val="000000"/>
            </a:solidFill>
            <a:ln w="6350">
              <a:solidFill>
                <a:srgbClr val="000000"/>
              </a:solidFill>
              <a:prstDash val="solid"/>
              <a:round/>
              <a:headEnd/>
              <a:tailEnd/>
            </a:ln>
          </p:spPr>
          <p:txBody>
            <a:bodyPr/>
            <a:lstStyle/>
            <a:p>
              <a:endParaRPr lang="de-DE"/>
            </a:p>
          </p:txBody>
        </p:sp>
        <p:sp>
          <p:nvSpPr>
            <p:cNvPr id="43301" name="Line 1496"/>
            <p:cNvSpPr>
              <a:spLocks noChangeShapeType="1"/>
            </p:cNvSpPr>
            <p:nvPr/>
          </p:nvSpPr>
          <p:spPr bwMode="auto">
            <a:xfrm>
              <a:off x="3277" y="1530"/>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02" name="Freeform 1497"/>
            <p:cNvSpPr>
              <a:spLocks/>
            </p:cNvSpPr>
            <p:nvPr/>
          </p:nvSpPr>
          <p:spPr bwMode="auto">
            <a:xfrm>
              <a:off x="3274" y="1530"/>
              <a:ext cx="14" cy="6"/>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21">
                  <a:moveTo>
                    <a:pt x="10" y="0"/>
                  </a:moveTo>
                  <a:lnTo>
                    <a:pt x="8" y="0"/>
                  </a:lnTo>
                  <a:lnTo>
                    <a:pt x="5" y="2"/>
                  </a:lnTo>
                  <a:lnTo>
                    <a:pt x="3" y="2"/>
                  </a:lnTo>
                  <a:lnTo>
                    <a:pt x="3" y="5"/>
                  </a:lnTo>
                  <a:lnTo>
                    <a:pt x="0" y="5"/>
                  </a:lnTo>
                  <a:lnTo>
                    <a:pt x="0" y="8"/>
                  </a:lnTo>
                  <a:lnTo>
                    <a:pt x="0" y="11"/>
                  </a:lnTo>
                  <a:lnTo>
                    <a:pt x="0" y="13"/>
                  </a:lnTo>
                  <a:lnTo>
                    <a:pt x="0" y="17"/>
                  </a:lnTo>
                  <a:lnTo>
                    <a:pt x="0" y="19"/>
                  </a:lnTo>
                  <a:lnTo>
                    <a:pt x="3" y="19"/>
                  </a:lnTo>
                  <a:lnTo>
                    <a:pt x="3" y="21"/>
                  </a:lnTo>
                  <a:lnTo>
                    <a:pt x="5" y="21"/>
                  </a:lnTo>
                  <a:lnTo>
                    <a:pt x="8" y="21"/>
                  </a:lnTo>
                  <a:lnTo>
                    <a:pt x="38" y="21"/>
                  </a:lnTo>
                  <a:lnTo>
                    <a:pt x="43" y="21"/>
                  </a:lnTo>
                  <a:lnTo>
                    <a:pt x="46" y="21"/>
                  </a:lnTo>
                  <a:lnTo>
                    <a:pt x="48" y="21"/>
                  </a:lnTo>
                  <a:lnTo>
                    <a:pt x="48" y="19"/>
                  </a:lnTo>
                  <a:lnTo>
                    <a:pt x="51" y="19"/>
                  </a:lnTo>
                  <a:lnTo>
                    <a:pt x="51" y="17"/>
                  </a:lnTo>
                  <a:lnTo>
                    <a:pt x="51" y="13"/>
                  </a:lnTo>
                  <a:lnTo>
                    <a:pt x="53" y="11"/>
                  </a:lnTo>
                  <a:lnTo>
                    <a:pt x="51" y="11"/>
                  </a:lnTo>
                  <a:lnTo>
                    <a:pt x="51" y="8"/>
                  </a:lnTo>
                  <a:lnTo>
                    <a:pt x="51" y="5"/>
                  </a:lnTo>
                  <a:lnTo>
                    <a:pt x="48" y="5"/>
                  </a:lnTo>
                  <a:lnTo>
                    <a:pt x="48" y="2"/>
                  </a:lnTo>
                  <a:lnTo>
                    <a:pt x="46" y="2"/>
                  </a:lnTo>
                  <a:lnTo>
                    <a:pt x="41" y="0"/>
                  </a:lnTo>
                  <a:lnTo>
                    <a:pt x="10" y="0"/>
                  </a:lnTo>
                  <a:close/>
                </a:path>
              </a:pathLst>
            </a:custGeom>
            <a:solidFill>
              <a:srgbClr val="000000"/>
            </a:solidFill>
            <a:ln w="6350">
              <a:solidFill>
                <a:srgbClr val="000000"/>
              </a:solidFill>
              <a:prstDash val="solid"/>
              <a:round/>
              <a:headEnd/>
              <a:tailEnd/>
            </a:ln>
          </p:spPr>
          <p:txBody>
            <a:bodyPr/>
            <a:lstStyle/>
            <a:p>
              <a:endParaRPr lang="de-DE"/>
            </a:p>
          </p:txBody>
        </p:sp>
        <p:sp>
          <p:nvSpPr>
            <p:cNvPr id="43303" name="Line 1498"/>
            <p:cNvSpPr>
              <a:spLocks noChangeShapeType="1"/>
            </p:cNvSpPr>
            <p:nvPr/>
          </p:nvSpPr>
          <p:spPr bwMode="auto">
            <a:xfrm>
              <a:off x="3283" y="153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04" name="Freeform 1499"/>
            <p:cNvSpPr>
              <a:spLocks/>
            </p:cNvSpPr>
            <p:nvPr/>
          </p:nvSpPr>
          <p:spPr bwMode="auto">
            <a:xfrm>
              <a:off x="3283" y="1527"/>
              <a:ext cx="5" cy="9"/>
            </a:xfrm>
            <a:custGeom>
              <a:avLst/>
              <a:gdLst>
                <a:gd name="T0" fmla="*/ 0 w 17"/>
                <a:gd name="T1" fmla="*/ 0 h 33"/>
                <a:gd name="T2" fmla="*/ 0 w 17"/>
                <a:gd name="T3" fmla="*/ 0 h 33"/>
                <a:gd name="T4" fmla="*/ 0 w 17"/>
                <a:gd name="T5" fmla="*/ 0 h 33"/>
                <a:gd name="T6" fmla="*/ 0 w 17"/>
                <a:gd name="T7" fmla="*/ 0 h 33"/>
                <a:gd name="T8" fmla="*/ 0 w 17"/>
                <a:gd name="T9" fmla="*/ 0 h 33"/>
                <a:gd name="T10" fmla="*/ 0 w 17"/>
                <a:gd name="T11" fmla="*/ 0 h 33"/>
                <a:gd name="T12" fmla="*/ 0 w 17"/>
                <a:gd name="T13" fmla="*/ 0 h 33"/>
                <a:gd name="T14" fmla="*/ 0 w 17"/>
                <a:gd name="T15" fmla="*/ 0 h 33"/>
                <a:gd name="T16" fmla="*/ 0 w 17"/>
                <a:gd name="T17" fmla="*/ 0 h 33"/>
                <a:gd name="T18" fmla="*/ 0 w 17"/>
                <a:gd name="T19" fmla="*/ 0 h 33"/>
                <a:gd name="T20" fmla="*/ 0 w 17"/>
                <a:gd name="T21" fmla="*/ 0 h 33"/>
                <a:gd name="T22" fmla="*/ 0 w 17"/>
                <a:gd name="T23" fmla="*/ 0 h 33"/>
                <a:gd name="T24" fmla="*/ 0 w 17"/>
                <a:gd name="T25" fmla="*/ 0 h 33"/>
                <a:gd name="T26" fmla="*/ 0 w 17"/>
                <a:gd name="T27" fmla="*/ 0 h 33"/>
                <a:gd name="T28" fmla="*/ 0 w 17"/>
                <a:gd name="T29" fmla="*/ 0 h 33"/>
                <a:gd name="T30" fmla="*/ 0 w 17"/>
                <a:gd name="T31" fmla="*/ 0 h 33"/>
                <a:gd name="T32" fmla="*/ 0 w 17"/>
                <a:gd name="T33" fmla="*/ 0 h 33"/>
                <a:gd name="T34" fmla="*/ 0 w 17"/>
                <a:gd name="T35" fmla="*/ 0 h 33"/>
                <a:gd name="T36" fmla="*/ 0 w 17"/>
                <a:gd name="T37" fmla="*/ 0 h 33"/>
                <a:gd name="T38" fmla="*/ 0 w 17"/>
                <a:gd name="T39" fmla="*/ 0 h 33"/>
                <a:gd name="T40" fmla="*/ 0 w 17"/>
                <a:gd name="T41" fmla="*/ 0 h 33"/>
                <a:gd name="T42" fmla="*/ 0 w 17"/>
                <a:gd name="T43" fmla="*/ 0 h 33"/>
                <a:gd name="T44" fmla="*/ 0 w 17"/>
                <a:gd name="T45" fmla="*/ 0 h 33"/>
                <a:gd name="T46" fmla="*/ 0 w 17"/>
                <a:gd name="T47" fmla="*/ 0 h 33"/>
                <a:gd name="T48" fmla="*/ 0 w 17"/>
                <a:gd name="T49" fmla="*/ 0 h 33"/>
                <a:gd name="T50" fmla="*/ 0 w 17"/>
                <a:gd name="T51" fmla="*/ 0 h 33"/>
                <a:gd name="T52" fmla="*/ 0 w 17"/>
                <a:gd name="T53" fmla="*/ 0 h 33"/>
                <a:gd name="T54" fmla="*/ 0 w 17"/>
                <a:gd name="T55" fmla="*/ 0 h 33"/>
                <a:gd name="T56" fmla="*/ 0 w 17"/>
                <a:gd name="T57" fmla="*/ 0 h 33"/>
                <a:gd name="T58" fmla="*/ 0 w 17"/>
                <a:gd name="T59" fmla="*/ 0 h 33"/>
                <a:gd name="T60" fmla="*/ 0 w 17"/>
                <a:gd name="T61" fmla="*/ 0 h 33"/>
                <a:gd name="T62" fmla="*/ 0 w 17"/>
                <a:gd name="T63" fmla="*/ 0 h 33"/>
                <a:gd name="T64" fmla="*/ 0 w 17"/>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33">
                  <a:moveTo>
                    <a:pt x="0" y="23"/>
                  </a:moveTo>
                  <a:lnTo>
                    <a:pt x="0" y="25"/>
                  </a:lnTo>
                  <a:lnTo>
                    <a:pt x="0" y="29"/>
                  </a:lnTo>
                  <a:lnTo>
                    <a:pt x="0" y="31"/>
                  </a:lnTo>
                  <a:lnTo>
                    <a:pt x="2" y="31"/>
                  </a:lnTo>
                  <a:lnTo>
                    <a:pt x="2" y="33"/>
                  </a:lnTo>
                  <a:lnTo>
                    <a:pt x="4" y="33"/>
                  </a:lnTo>
                  <a:lnTo>
                    <a:pt x="7" y="33"/>
                  </a:lnTo>
                  <a:lnTo>
                    <a:pt x="9" y="33"/>
                  </a:lnTo>
                  <a:lnTo>
                    <a:pt x="12" y="33"/>
                  </a:lnTo>
                  <a:lnTo>
                    <a:pt x="14" y="33"/>
                  </a:lnTo>
                  <a:lnTo>
                    <a:pt x="14" y="31"/>
                  </a:lnTo>
                  <a:lnTo>
                    <a:pt x="17" y="31"/>
                  </a:lnTo>
                  <a:lnTo>
                    <a:pt x="17" y="29"/>
                  </a:lnTo>
                  <a:lnTo>
                    <a:pt x="17" y="25"/>
                  </a:lnTo>
                  <a:lnTo>
                    <a:pt x="17" y="14"/>
                  </a:lnTo>
                  <a:lnTo>
                    <a:pt x="17" y="8"/>
                  </a:lnTo>
                  <a:lnTo>
                    <a:pt x="17" y="6"/>
                  </a:lnTo>
                  <a:lnTo>
                    <a:pt x="14" y="3"/>
                  </a:lnTo>
                  <a:lnTo>
                    <a:pt x="12" y="0"/>
                  </a:lnTo>
                  <a:lnTo>
                    <a:pt x="9" y="0"/>
                  </a:lnTo>
                  <a:lnTo>
                    <a:pt x="7" y="0"/>
                  </a:lnTo>
                  <a:lnTo>
                    <a:pt x="4" y="0"/>
                  </a:lnTo>
                  <a:lnTo>
                    <a:pt x="2" y="3"/>
                  </a:lnTo>
                  <a:lnTo>
                    <a:pt x="0" y="6"/>
                  </a:lnTo>
                  <a:lnTo>
                    <a:pt x="0" y="12"/>
                  </a:lnTo>
                  <a:lnTo>
                    <a:pt x="0" y="23"/>
                  </a:lnTo>
                  <a:close/>
                </a:path>
              </a:pathLst>
            </a:custGeom>
            <a:solidFill>
              <a:srgbClr val="000000"/>
            </a:solidFill>
            <a:ln w="6350">
              <a:solidFill>
                <a:srgbClr val="000000"/>
              </a:solidFill>
              <a:prstDash val="solid"/>
              <a:round/>
              <a:headEnd/>
              <a:tailEnd/>
            </a:ln>
          </p:spPr>
          <p:txBody>
            <a:bodyPr/>
            <a:lstStyle/>
            <a:p>
              <a:endParaRPr lang="de-DE"/>
            </a:p>
          </p:txBody>
        </p:sp>
        <p:sp>
          <p:nvSpPr>
            <p:cNvPr id="43305" name="Line 1500"/>
            <p:cNvSpPr>
              <a:spLocks noChangeShapeType="1"/>
            </p:cNvSpPr>
            <p:nvPr/>
          </p:nvSpPr>
          <p:spPr bwMode="auto">
            <a:xfrm>
              <a:off x="3286" y="1527"/>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306" name="Freeform 1501"/>
            <p:cNvSpPr>
              <a:spLocks/>
            </p:cNvSpPr>
            <p:nvPr/>
          </p:nvSpPr>
          <p:spPr bwMode="auto">
            <a:xfrm>
              <a:off x="3283" y="1527"/>
              <a:ext cx="14" cy="6"/>
            </a:xfrm>
            <a:custGeom>
              <a:avLst/>
              <a:gdLst>
                <a:gd name="T0" fmla="*/ 0 w 49"/>
                <a:gd name="T1" fmla="*/ 0 h 23"/>
                <a:gd name="T2" fmla="*/ 0 w 49"/>
                <a:gd name="T3" fmla="*/ 0 h 23"/>
                <a:gd name="T4" fmla="*/ 0 w 49"/>
                <a:gd name="T5" fmla="*/ 0 h 23"/>
                <a:gd name="T6" fmla="*/ 0 w 49"/>
                <a:gd name="T7" fmla="*/ 0 h 23"/>
                <a:gd name="T8" fmla="*/ 0 w 49"/>
                <a:gd name="T9" fmla="*/ 0 h 23"/>
                <a:gd name="T10" fmla="*/ 0 w 49"/>
                <a:gd name="T11" fmla="*/ 0 h 23"/>
                <a:gd name="T12" fmla="*/ 0 w 49"/>
                <a:gd name="T13" fmla="*/ 0 h 23"/>
                <a:gd name="T14" fmla="*/ 0 w 49"/>
                <a:gd name="T15" fmla="*/ 0 h 23"/>
                <a:gd name="T16" fmla="*/ 0 w 49"/>
                <a:gd name="T17" fmla="*/ 0 h 23"/>
                <a:gd name="T18" fmla="*/ 0 w 49"/>
                <a:gd name="T19" fmla="*/ 0 h 23"/>
                <a:gd name="T20" fmla="*/ 0 w 49"/>
                <a:gd name="T21" fmla="*/ 0 h 23"/>
                <a:gd name="T22" fmla="*/ 0 w 49"/>
                <a:gd name="T23" fmla="*/ 0 h 23"/>
                <a:gd name="T24" fmla="*/ 0 w 49"/>
                <a:gd name="T25" fmla="*/ 0 h 23"/>
                <a:gd name="T26" fmla="*/ 0 w 49"/>
                <a:gd name="T27" fmla="*/ 0 h 23"/>
                <a:gd name="T28" fmla="*/ 0 w 49"/>
                <a:gd name="T29" fmla="*/ 0 h 23"/>
                <a:gd name="T30" fmla="*/ 0 w 49"/>
                <a:gd name="T31" fmla="*/ 0 h 23"/>
                <a:gd name="T32" fmla="*/ 0 w 49"/>
                <a:gd name="T33" fmla="*/ 0 h 23"/>
                <a:gd name="T34" fmla="*/ 0 w 49"/>
                <a:gd name="T35" fmla="*/ 0 h 23"/>
                <a:gd name="T36" fmla="*/ 0 w 49"/>
                <a:gd name="T37" fmla="*/ 0 h 23"/>
                <a:gd name="T38" fmla="*/ 0 w 49"/>
                <a:gd name="T39" fmla="*/ 0 h 23"/>
                <a:gd name="T40" fmla="*/ 0 w 49"/>
                <a:gd name="T41" fmla="*/ 0 h 23"/>
                <a:gd name="T42" fmla="*/ 0 w 49"/>
                <a:gd name="T43" fmla="*/ 0 h 23"/>
                <a:gd name="T44" fmla="*/ 0 w 49"/>
                <a:gd name="T45" fmla="*/ 0 h 23"/>
                <a:gd name="T46" fmla="*/ 0 w 49"/>
                <a:gd name="T47" fmla="*/ 0 h 23"/>
                <a:gd name="T48" fmla="*/ 0 w 49"/>
                <a:gd name="T49" fmla="*/ 0 h 23"/>
                <a:gd name="T50" fmla="*/ 0 w 49"/>
                <a:gd name="T51" fmla="*/ 0 h 23"/>
                <a:gd name="T52" fmla="*/ 0 w 49"/>
                <a:gd name="T53" fmla="*/ 0 h 23"/>
                <a:gd name="T54" fmla="*/ 0 w 49"/>
                <a:gd name="T55" fmla="*/ 0 h 23"/>
                <a:gd name="T56" fmla="*/ 0 w 49"/>
                <a:gd name="T57" fmla="*/ 0 h 23"/>
                <a:gd name="T58" fmla="*/ 0 w 49"/>
                <a:gd name="T59" fmla="*/ 0 h 23"/>
                <a:gd name="T60" fmla="*/ 0 w 49"/>
                <a:gd name="T61" fmla="*/ 0 h 23"/>
                <a:gd name="T62" fmla="*/ 0 w 49"/>
                <a:gd name="T63" fmla="*/ 0 h 23"/>
                <a:gd name="T64" fmla="*/ 0 w 4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 h="23">
                  <a:moveTo>
                    <a:pt x="9" y="0"/>
                  </a:moveTo>
                  <a:lnTo>
                    <a:pt x="7" y="0"/>
                  </a:lnTo>
                  <a:lnTo>
                    <a:pt x="4" y="0"/>
                  </a:lnTo>
                  <a:lnTo>
                    <a:pt x="2" y="3"/>
                  </a:lnTo>
                  <a:lnTo>
                    <a:pt x="0" y="6"/>
                  </a:lnTo>
                  <a:lnTo>
                    <a:pt x="0" y="8"/>
                  </a:lnTo>
                  <a:lnTo>
                    <a:pt x="0" y="12"/>
                  </a:lnTo>
                  <a:lnTo>
                    <a:pt x="0" y="14"/>
                  </a:lnTo>
                  <a:lnTo>
                    <a:pt x="0" y="17"/>
                  </a:lnTo>
                  <a:lnTo>
                    <a:pt x="2" y="20"/>
                  </a:lnTo>
                  <a:lnTo>
                    <a:pt x="4" y="23"/>
                  </a:lnTo>
                  <a:lnTo>
                    <a:pt x="7" y="23"/>
                  </a:lnTo>
                  <a:lnTo>
                    <a:pt x="37" y="23"/>
                  </a:lnTo>
                  <a:lnTo>
                    <a:pt x="39" y="23"/>
                  </a:lnTo>
                  <a:lnTo>
                    <a:pt x="42" y="23"/>
                  </a:lnTo>
                  <a:lnTo>
                    <a:pt x="44" y="20"/>
                  </a:lnTo>
                  <a:lnTo>
                    <a:pt x="47" y="17"/>
                  </a:lnTo>
                  <a:lnTo>
                    <a:pt x="47" y="14"/>
                  </a:lnTo>
                  <a:lnTo>
                    <a:pt x="49" y="14"/>
                  </a:lnTo>
                  <a:lnTo>
                    <a:pt x="49" y="12"/>
                  </a:lnTo>
                  <a:lnTo>
                    <a:pt x="49" y="8"/>
                  </a:lnTo>
                  <a:lnTo>
                    <a:pt x="47" y="6"/>
                  </a:lnTo>
                  <a:lnTo>
                    <a:pt x="44" y="3"/>
                  </a:lnTo>
                  <a:lnTo>
                    <a:pt x="42" y="0"/>
                  </a:lnTo>
                  <a:lnTo>
                    <a:pt x="39" y="0"/>
                  </a:lnTo>
                  <a:lnTo>
                    <a:pt x="9" y="0"/>
                  </a:lnTo>
                  <a:close/>
                </a:path>
              </a:pathLst>
            </a:custGeom>
            <a:solidFill>
              <a:srgbClr val="000000"/>
            </a:solidFill>
            <a:ln w="6350">
              <a:solidFill>
                <a:srgbClr val="000000"/>
              </a:solidFill>
              <a:prstDash val="solid"/>
              <a:round/>
              <a:headEnd/>
              <a:tailEnd/>
            </a:ln>
          </p:spPr>
          <p:txBody>
            <a:bodyPr/>
            <a:lstStyle/>
            <a:p>
              <a:endParaRPr lang="de-DE"/>
            </a:p>
          </p:txBody>
        </p:sp>
      </p:grpSp>
      <p:sp>
        <p:nvSpPr>
          <p:cNvPr id="43014" name="Text Box 1503"/>
          <p:cNvSpPr txBox="1">
            <a:spLocks noChangeArrowheads="1"/>
          </p:cNvSpPr>
          <p:nvPr/>
        </p:nvSpPr>
        <p:spPr bwMode="auto">
          <a:xfrm>
            <a:off x="1524000" y="849905"/>
            <a:ext cx="8135938" cy="838200"/>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2000" b="1">
                <a:solidFill>
                  <a:srgbClr val="FF3300"/>
                </a:solidFill>
              </a:rPr>
              <a:t>MATCH: Schlaganfall</a:t>
            </a:r>
            <a:r>
              <a:rPr lang="de-DE" altLang="de-DE" sz="2000" b="1">
                <a:solidFill>
                  <a:schemeClr val="bg1"/>
                </a:solidFill>
              </a:rPr>
              <a:t> 			</a:t>
            </a:r>
            <a:r>
              <a:rPr lang="de-DE" altLang="de-DE" sz="2000" b="1">
                <a:solidFill>
                  <a:srgbClr val="FF0000"/>
                </a:solidFill>
              </a:rPr>
              <a:t>WASID</a:t>
            </a:r>
          </a:p>
          <a:p>
            <a:pPr>
              <a:spcBef>
                <a:spcPct val="0"/>
              </a:spcBef>
              <a:buClrTx/>
            </a:pPr>
            <a:r>
              <a:rPr lang="de-DE" altLang="de-DE" sz="2000" b="1">
                <a:solidFill>
                  <a:srgbClr val="336699"/>
                </a:solidFill>
              </a:rPr>
              <a:t>Clopidogrel + ASS vs. </a:t>
            </a:r>
            <a:r>
              <a:rPr lang="de-DE" altLang="de-DE" sz="2000" b="1" u="sng">
                <a:solidFill>
                  <a:srgbClr val="336699"/>
                </a:solidFill>
              </a:rPr>
              <a:t>Clopidogrel</a:t>
            </a:r>
            <a:endParaRPr lang="de-DE" altLang="de-DE" sz="2000" u="sng">
              <a:solidFill>
                <a:srgbClr val="336699"/>
              </a:solidFill>
            </a:endParaRPr>
          </a:p>
        </p:txBody>
      </p:sp>
      <p:sp>
        <p:nvSpPr>
          <p:cNvPr id="154080" name="Rectangle 1504"/>
          <p:cNvSpPr>
            <a:spLocks noChangeArrowheads="1"/>
          </p:cNvSpPr>
          <p:nvPr/>
        </p:nvSpPr>
        <p:spPr bwMode="auto">
          <a:xfrm>
            <a:off x="1997076" y="5717181"/>
            <a:ext cx="38068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ClrTx/>
              <a:buFont typeface="Symbol" panose="05050102010706020507" pitchFamily="18" charset="2"/>
              <a:buChar char="Þ"/>
            </a:pPr>
            <a:r>
              <a:rPr lang="fr-FR" altLang="de-DE" sz="1800" b="1">
                <a:solidFill>
                  <a:srgbClr val="FF0000"/>
                </a:solidFill>
              </a:rPr>
              <a:t> 1.9% vs. 3,5% Blutungen &gt;3Mo</a:t>
            </a:r>
          </a:p>
          <a:p>
            <a:pPr eaLnBrk="1" hangingPunct="1">
              <a:lnSpc>
                <a:spcPct val="120000"/>
              </a:lnSpc>
              <a:spcBef>
                <a:spcPct val="0"/>
              </a:spcBef>
              <a:buClrTx/>
              <a:buFont typeface="Symbol" panose="05050102010706020507" pitchFamily="18" charset="2"/>
              <a:buChar char="Þ"/>
            </a:pPr>
            <a:r>
              <a:rPr lang="fr-FR" altLang="de-DE" sz="1800" b="1">
                <a:solidFill>
                  <a:srgbClr val="FF0000"/>
                </a:solidFill>
              </a:rPr>
              <a:t> Einschluss v.a. &gt;4 Wochen   </a:t>
            </a:r>
            <a:endParaRPr lang="de-DE" altLang="de-DE" sz="1800" b="1">
              <a:solidFill>
                <a:srgbClr val="FF0000"/>
              </a:solidFill>
            </a:endParaRPr>
          </a:p>
        </p:txBody>
      </p:sp>
      <p:sp>
        <p:nvSpPr>
          <p:cNvPr id="43016" name="Rectangle 1505"/>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3017" name="Rectangle 1506"/>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3018"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600" b="1"/>
              <a:t>Sekundärprävention</a:t>
            </a:r>
            <a:r>
              <a:rPr lang="de-DE" altLang="de-DE" sz="2600" b="1">
                <a:solidFill>
                  <a:schemeClr val="accent2"/>
                </a:solidFill>
              </a:rPr>
              <a:t> 	 Kombination von TZ-Hemmern</a:t>
            </a:r>
            <a:endParaRPr lang="de-DE" altLang="de-DE" sz="2600" b="1">
              <a:solidFill>
                <a:schemeClr val="accent2"/>
              </a:solidFill>
              <a:cs typeface="Arial" panose="020B0604020202020204" pitchFamily="34" charset="0"/>
            </a:endParaRPr>
          </a:p>
        </p:txBody>
      </p:sp>
      <p:sp>
        <p:nvSpPr>
          <p:cNvPr id="43019" name="Line 1508"/>
          <p:cNvSpPr>
            <a:spLocks noChangeShapeType="1"/>
          </p:cNvSpPr>
          <p:nvPr/>
        </p:nvSpPr>
        <p:spPr bwMode="auto">
          <a:xfrm>
            <a:off x="14859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0" name="Rectangle 1509"/>
          <p:cNvSpPr>
            <a:spLocks noChangeArrowheads="1"/>
          </p:cNvSpPr>
          <p:nvPr/>
        </p:nvSpPr>
        <p:spPr bwMode="auto">
          <a:xfrm>
            <a:off x="969963" y="5450480"/>
            <a:ext cx="2055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r>
              <a:rPr lang="de-DE" altLang="de-DE" sz="1600" b="1" i="1">
                <a:solidFill>
                  <a:srgbClr val="000000"/>
                </a:solidFill>
              </a:rPr>
              <a:t>Lancet 2004</a:t>
            </a:r>
            <a:endParaRPr lang="de-DE" altLang="de-DE" sz="1600" b="1">
              <a:solidFill>
                <a:srgbClr val="000000"/>
              </a:solidFill>
            </a:endParaRPr>
          </a:p>
        </p:txBody>
      </p:sp>
      <p:pic>
        <p:nvPicPr>
          <p:cNvPr id="4302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4" y="1269005"/>
            <a:ext cx="4899025"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7328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80"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974726"/>
            <a:ext cx="7773988"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AutoShape 3"/>
          <p:cNvSpPr>
            <a:spLocks noChangeAspect="1" noChangeArrowheads="1" noTextEdit="1"/>
          </p:cNvSpPr>
          <p:nvPr/>
        </p:nvSpPr>
        <p:spPr bwMode="auto">
          <a:xfrm>
            <a:off x="2030414" y="2563813"/>
            <a:ext cx="61055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6084" name="Freeform 4"/>
          <p:cNvSpPr>
            <a:spLocks/>
          </p:cNvSpPr>
          <p:nvPr/>
        </p:nvSpPr>
        <p:spPr bwMode="auto">
          <a:xfrm>
            <a:off x="3633788" y="5781676"/>
            <a:ext cx="4348162" cy="163513"/>
          </a:xfrm>
          <a:custGeom>
            <a:avLst/>
            <a:gdLst>
              <a:gd name="T0" fmla="*/ 0 w 1812"/>
              <a:gd name="T1" fmla="*/ 2147483646 h 63"/>
              <a:gd name="T2" fmla="*/ 2147483646 w 1812"/>
              <a:gd name="T3" fmla="*/ 0 h 63"/>
              <a:gd name="T4" fmla="*/ 2147483646 w 1812"/>
              <a:gd name="T5" fmla="*/ 0 h 63"/>
              <a:gd name="T6" fmla="*/ 2147483646 w 1812"/>
              <a:gd name="T7" fmla="*/ 2147483646 h 63"/>
              <a:gd name="T8" fmla="*/ 0 w 1812"/>
              <a:gd name="T9" fmla="*/ 2147483646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63">
                <a:moveTo>
                  <a:pt x="0" y="63"/>
                </a:moveTo>
                <a:lnTo>
                  <a:pt x="83" y="0"/>
                </a:lnTo>
                <a:lnTo>
                  <a:pt x="1812" y="0"/>
                </a:lnTo>
                <a:lnTo>
                  <a:pt x="1729" y="63"/>
                </a:lnTo>
                <a:lnTo>
                  <a:pt x="0" y="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085" name="Freeform 5"/>
          <p:cNvSpPr>
            <a:spLocks/>
          </p:cNvSpPr>
          <p:nvPr/>
        </p:nvSpPr>
        <p:spPr bwMode="auto">
          <a:xfrm>
            <a:off x="3633789" y="3135314"/>
            <a:ext cx="200025" cy="2809875"/>
          </a:xfrm>
          <a:custGeom>
            <a:avLst/>
            <a:gdLst>
              <a:gd name="T0" fmla="*/ 0 w 83"/>
              <a:gd name="T1" fmla="*/ 2147483646 h 1081"/>
              <a:gd name="T2" fmla="*/ 0 w 83"/>
              <a:gd name="T3" fmla="*/ 2147483646 h 1081"/>
              <a:gd name="T4" fmla="*/ 2147483646 w 83"/>
              <a:gd name="T5" fmla="*/ 0 h 1081"/>
              <a:gd name="T6" fmla="*/ 2147483646 w 83"/>
              <a:gd name="T7" fmla="*/ 2147483646 h 1081"/>
              <a:gd name="T8" fmla="*/ 0 w 83"/>
              <a:gd name="T9" fmla="*/ 2147483646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81">
                <a:moveTo>
                  <a:pt x="0" y="1081"/>
                </a:moveTo>
                <a:lnTo>
                  <a:pt x="0" y="64"/>
                </a:lnTo>
                <a:lnTo>
                  <a:pt x="83" y="0"/>
                </a:lnTo>
                <a:lnTo>
                  <a:pt x="83" y="1018"/>
                </a:lnTo>
                <a:lnTo>
                  <a:pt x="0" y="108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086" name="Rectangle 6"/>
          <p:cNvSpPr>
            <a:spLocks noChangeArrowheads="1"/>
          </p:cNvSpPr>
          <p:nvPr/>
        </p:nvSpPr>
        <p:spPr bwMode="auto">
          <a:xfrm>
            <a:off x="3833814" y="3135313"/>
            <a:ext cx="4148137"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087" name="Freeform 7"/>
          <p:cNvSpPr>
            <a:spLocks/>
          </p:cNvSpPr>
          <p:nvPr/>
        </p:nvSpPr>
        <p:spPr bwMode="auto">
          <a:xfrm>
            <a:off x="3633788" y="5781676"/>
            <a:ext cx="4348162" cy="163513"/>
          </a:xfrm>
          <a:custGeom>
            <a:avLst/>
            <a:gdLst>
              <a:gd name="T0" fmla="*/ 2147483646 w 1812"/>
              <a:gd name="T1" fmla="*/ 0 h 63"/>
              <a:gd name="T2" fmla="*/ 2147483646 w 1812"/>
              <a:gd name="T3" fmla="*/ 2147483646 h 63"/>
              <a:gd name="T4" fmla="*/ 0 w 1812"/>
              <a:gd name="T5" fmla="*/ 2147483646 h 63"/>
              <a:gd name="T6" fmla="*/ 2147483646 w 1812"/>
              <a:gd name="T7" fmla="*/ 0 h 63"/>
              <a:gd name="T8" fmla="*/ 2147483646 w 1812"/>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63">
                <a:moveTo>
                  <a:pt x="1812" y="0"/>
                </a:moveTo>
                <a:lnTo>
                  <a:pt x="1729" y="63"/>
                </a:lnTo>
                <a:lnTo>
                  <a:pt x="0" y="63"/>
                </a:lnTo>
                <a:lnTo>
                  <a:pt x="83" y="0"/>
                </a:lnTo>
                <a:lnTo>
                  <a:pt x="1812"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6088" name="Freeform 8"/>
          <p:cNvSpPr>
            <a:spLocks/>
          </p:cNvSpPr>
          <p:nvPr/>
        </p:nvSpPr>
        <p:spPr bwMode="auto">
          <a:xfrm>
            <a:off x="3633789" y="3135314"/>
            <a:ext cx="200025" cy="2809875"/>
          </a:xfrm>
          <a:custGeom>
            <a:avLst/>
            <a:gdLst>
              <a:gd name="T0" fmla="*/ 0 w 83"/>
              <a:gd name="T1" fmla="*/ 2147483646 h 1081"/>
              <a:gd name="T2" fmla="*/ 0 w 83"/>
              <a:gd name="T3" fmla="*/ 2147483646 h 1081"/>
              <a:gd name="T4" fmla="*/ 2147483646 w 83"/>
              <a:gd name="T5" fmla="*/ 0 h 1081"/>
              <a:gd name="T6" fmla="*/ 2147483646 w 83"/>
              <a:gd name="T7" fmla="*/ 2147483646 h 1081"/>
              <a:gd name="T8" fmla="*/ 0 w 83"/>
              <a:gd name="T9" fmla="*/ 2147483646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81">
                <a:moveTo>
                  <a:pt x="0" y="1081"/>
                </a:moveTo>
                <a:lnTo>
                  <a:pt x="0" y="64"/>
                </a:lnTo>
                <a:lnTo>
                  <a:pt x="83" y="0"/>
                </a:lnTo>
                <a:lnTo>
                  <a:pt x="83" y="1018"/>
                </a:lnTo>
                <a:lnTo>
                  <a:pt x="0" y="108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6089" name="Rectangle 9"/>
          <p:cNvSpPr>
            <a:spLocks noChangeArrowheads="1"/>
          </p:cNvSpPr>
          <p:nvPr/>
        </p:nvSpPr>
        <p:spPr bwMode="auto">
          <a:xfrm>
            <a:off x="3833814" y="3135313"/>
            <a:ext cx="4148137" cy="264636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090" name="Freeform 10"/>
          <p:cNvSpPr>
            <a:spLocks/>
          </p:cNvSpPr>
          <p:nvPr/>
        </p:nvSpPr>
        <p:spPr bwMode="auto">
          <a:xfrm>
            <a:off x="4673601" y="3395664"/>
            <a:ext cx="201613" cy="2549525"/>
          </a:xfrm>
          <a:custGeom>
            <a:avLst/>
            <a:gdLst>
              <a:gd name="T0" fmla="*/ 0 w 84"/>
              <a:gd name="T1" fmla="*/ 2147483646 h 981"/>
              <a:gd name="T2" fmla="*/ 0 w 84"/>
              <a:gd name="T3" fmla="*/ 2147483646 h 981"/>
              <a:gd name="T4" fmla="*/ 2147483646 w 84"/>
              <a:gd name="T5" fmla="*/ 0 h 981"/>
              <a:gd name="T6" fmla="*/ 2147483646 w 84"/>
              <a:gd name="T7" fmla="*/ 2147483646 h 981"/>
              <a:gd name="T8" fmla="*/ 0 w 84"/>
              <a:gd name="T9" fmla="*/ 2147483646 h 9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981">
                <a:moveTo>
                  <a:pt x="0" y="981"/>
                </a:moveTo>
                <a:lnTo>
                  <a:pt x="0" y="63"/>
                </a:lnTo>
                <a:lnTo>
                  <a:pt x="84" y="0"/>
                </a:lnTo>
                <a:lnTo>
                  <a:pt x="84" y="918"/>
                </a:lnTo>
                <a:lnTo>
                  <a:pt x="0" y="981"/>
                </a:lnTo>
                <a:close/>
              </a:path>
            </a:pathLst>
          </a:custGeom>
          <a:solidFill>
            <a:srgbClr val="33334D"/>
          </a:solidFill>
          <a:ln w="6350">
            <a:solidFill>
              <a:srgbClr val="000000"/>
            </a:solidFill>
            <a:prstDash val="solid"/>
            <a:round/>
            <a:headEnd/>
            <a:tailEnd/>
          </a:ln>
        </p:spPr>
        <p:txBody>
          <a:bodyPr/>
          <a:lstStyle/>
          <a:p>
            <a:endParaRPr lang="de-DE"/>
          </a:p>
        </p:txBody>
      </p:sp>
      <p:sp>
        <p:nvSpPr>
          <p:cNvPr id="46091" name="Rectangle 11"/>
          <p:cNvSpPr>
            <a:spLocks noChangeArrowheads="1"/>
          </p:cNvSpPr>
          <p:nvPr/>
        </p:nvSpPr>
        <p:spPr bwMode="auto">
          <a:xfrm>
            <a:off x="4083050" y="3559176"/>
            <a:ext cx="590550" cy="2386013"/>
          </a:xfrm>
          <a:prstGeom prst="rect">
            <a:avLst/>
          </a:prstGeom>
          <a:solidFill>
            <a:srgbClr val="666699"/>
          </a:solidFill>
          <a:ln w="6350">
            <a:solidFill>
              <a:srgbClr val="000000"/>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092" name="Freeform 12"/>
          <p:cNvSpPr>
            <a:spLocks/>
          </p:cNvSpPr>
          <p:nvPr/>
        </p:nvSpPr>
        <p:spPr bwMode="auto">
          <a:xfrm>
            <a:off x="4083051" y="3395663"/>
            <a:ext cx="792163" cy="163512"/>
          </a:xfrm>
          <a:custGeom>
            <a:avLst/>
            <a:gdLst>
              <a:gd name="T0" fmla="*/ 2147483646 w 330"/>
              <a:gd name="T1" fmla="*/ 2147483646 h 63"/>
              <a:gd name="T2" fmla="*/ 2147483646 w 330"/>
              <a:gd name="T3" fmla="*/ 0 h 63"/>
              <a:gd name="T4" fmla="*/ 2147483646 w 330"/>
              <a:gd name="T5" fmla="*/ 0 h 63"/>
              <a:gd name="T6" fmla="*/ 0 w 330"/>
              <a:gd name="T7" fmla="*/ 2147483646 h 63"/>
              <a:gd name="T8" fmla="*/ 2147483646 w 330"/>
              <a:gd name="T9" fmla="*/ 2147483646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 h="63">
                <a:moveTo>
                  <a:pt x="246" y="63"/>
                </a:moveTo>
                <a:lnTo>
                  <a:pt x="330" y="0"/>
                </a:lnTo>
                <a:lnTo>
                  <a:pt x="83" y="0"/>
                </a:lnTo>
                <a:lnTo>
                  <a:pt x="0" y="63"/>
                </a:lnTo>
                <a:lnTo>
                  <a:pt x="246" y="63"/>
                </a:lnTo>
                <a:close/>
              </a:path>
            </a:pathLst>
          </a:custGeom>
          <a:solidFill>
            <a:srgbClr val="4D4D73"/>
          </a:solidFill>
          <a:ln w="6350">
            <a:solidFill>
              <a:srgbClr val="000000"/>
            </a:solidFill>
            <a:prstDash val="solid"/>
            <a:round/>
            <a:headEnd/>
            <a:tailEnd/>
          </a:ln>
        </p:spPr>
        <p:txBody>
          <a:bodyPr/>
          <a:lstStyle/>
          <a:p>
            <a:endParaRPr lang="de-DE"/>
          </a:p>
        </p:txBody>
      </p:sp>
      <p:sp>
        <p:nvSpPr>
          <p:cNvPr id="46093" name="Freeform 13"/>
          <p:cNvSpPr>
            <a:spLocks/>
          </p:cNvSpPr>
          <p:nvPr/>
        </p:nvSpPr>
        <p:spPr bwMode="auto">
          <a:xfrm>
            <a:off x="5265739" y="4200526"/>
            <a:ext cx="198437" cy="1744663"/>
          </a:xfrm>
          <a:custGeom>
            <a:avLst/>
            <a:gdLst>
              <a:gd name="T0" fmla="*/ 0 w 83"/>
              <a:gd name="T1" fmla="*/ 2147483646 h 671"/>
              <a:gd name="T2" fmla="*/ 0 w 83"/>
              <a:gd name="T3" fmla="*/ 2147483646 h 671"/>
              <a:gd name="T4" fmla="*/ 2147483646 w 83"/>
              <a:gd name="T5" fmla="*/ 0 h 671"/>
              <a:gd name="T6" fmla="*/ 2147483646 w 83"/>
              <a:gd name="T7" fmla="*/ 2147483646 h 671"/>
              <a:gd name="T8" fmla="*/ 0 w 83"/>
              <a:gd name="T9" fmla="*/ 2147483646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671">
                <a:moveTo>
                  <a:pt x="0" y="671"/>
                </a:moveTo>
                <a:lnTo>
                  <a:pt x="0" y="63"/>
                </a:lnTo>
                <a:lnTo>
                  <a:pt x="83" y="0"/>
                </a:lnTo>
                <a:lnTo>
                  <a:pt x="83" y="608"/>
                </a:lnTo>
                <a:lnTo>
                  <a:pt x="0" y="671"/>
                </a:lnTo>
                <a:close/>
              </a:path>
            </a:pathLst>
          </a:custGeom>
          <a:solidFill>
            <a:srgbClr val="804D00"/>
          </a:solidFill>
          <a:ln w="6350">
            <a:solidFill>
              <a:srgbClr val="000000"/>
            </a:solidFill>
            <a:prstDash val="solid"/>
            <a:round/>
            <a:headEnd/>
            <a:tailEnd/>
          </a:ln>
        </p:spPr>
        <p:txBody>
          <a:bodyPr/>
          <a:lstStyle/>
          <a:p>
            <a:endParaRPr lang="de-DE"/>
          </a:p>
        </p:txBody>
      </p:sp>
      <p:sp>
        <p:nvSpPr>
          <p:cNvPr id="46094" name="Rectangle 14"/>
          <p:cNvSpPr>
            <a:spLocks noChangeArrowheads="1"/>
          </p:cNvSpPr>
          <p:nvPr/>
        </p:nvSpPr>
        <p:spPr bwMode="auto">
          <a:xfrm>
            <a:off x="4673600" y="4365626"/>
            <a:ext cx="592138" cy="1579563"/>
          </a:xfrm>
          <a:prstGeom prst="rect">
            <a:avLst/>
          </a:prstGeom>
          <a:solidFill>
            <a:srgbClr val="FF9900"/>
          </a:solidFill>
          <a:ln w="6350">
            <a:solidFill>
              <a:srgbClr val="000000"/>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095" name="Freeform 15"/>
          <p:cNvSpPr>
            <a:spLocks/>
          </p:cNvSpPr>
          <p:nvPr/>
        </p:nvSpPr>
        <p:spPr bwMode="auto">
          <a:xfrm>
            <a:off x="4673601" y="4200525"/>
            <a:ext cx="790575" cy="165100"/>
          </a:xfrm>
          <a:custGeom>
            <a:avLst/>
            <a:gdLst>
              <a:gd name="T0" fmla="*/ 2147483646 w 330"/>
              <a:gd name="T1" fmla="*/ 2147483646 h 63"/>
              <a:gd name="T2" fmla="*/ 2147483646 w 330"/>
              <a:gd name="T3" fmla="*/ 0 h 63"/>
              <a:gd name="T4" fmla="*/ 2147483646 w 330"/>
              <a:gd name="T5" fmla="*/ 0 h 63"/>
              <a:gd name="T6" fmla="*/ 0 w 330"/>
              <a:gd name="T7" fmla="*/ 2147483646 h 63"/>
              <a:gd name="T8" fmla="*/ 2147483646 w 330"/>
              <a:gd name="T9" fmla="*/ 2147483646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 h="63">
                <a:moveTo>
                  <a:pt x="247" y="63"/>
                </a:moveTo>
                <a:lnTo>
                  <a:pt x="330" y="0"/>
                </a:lnTo>
                <a:lnTo>
                  <a:pt x="84" y="0"/>
                </a:lnTo>
                <a:lnTo>
                  <a:pt x="0" y="63"/>
                </a:lnTo>
                <a:lnTo>
                  <a:pt x="247" y="63"/>
                </a:lnTo>
                <a:close/>
              </a:path>
            </a:pathLst>
          </a:custGeom>
          <a:solidFill>
            <a:srgbClr val="BF7300"/>
          </a:solidFill>
          <a:ln w="6350">
            <a:solidFill>
              <a:srgbClr val="000000"/>
            </a:solidFill>
            <a:prstDash val="solid"/>
            <a:round/>
            <a:headEnd/>
            <a:tailEnd/>
          </a:ln>
        </p:spPr>
        <p:txBody>
          <a:bodyPr/>
          <a:lstStyle/>
          <a:p>
            <a:endParaRPr lang="de-DE"/>
          </a:p>
        </p:txBody>
      </p:sp>
      <p:sp>
        <p:nvSpPr>
          <p:cNvPr id="46096" name="Rectangle 16"/>
          <p:cNvSpPr>
            <a:spLocks noChangeArrowheads="1"/>
          </p:cNvSpPr>
          <p:nvPr/>
        </p:nvSpPr>
        <p:spPr bwMode="auto">
          <a:xfrm>
            <a:off x="4214813" y="3621089"/>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b="1">
                <a:solidFill>
                  <a:srgbClr val="000000"/>
                </a:solidFill>
              </a:rPr>
              <a:t>10,8</a:t>
            </a:r>
            <a:endParaRPr lang="de-DE" altLang="de-DE" sz="1800"/>
          </a:p>
        </p:txBody>
      </p:sp>
      <p:sp>
        <p:nvSpPr>
          <p:cNvPr id="46097" name="Rectangle 17"/>
          <p:cNvSpPr>
            <a:spLocks noChangeArrowheads="1"/>
          </p:cNvSpPr>
          <p:nvPr/>
        </p:nvSpPr>
        <p:spPr bwMode="auto">
          <a:xfrm>
            <a:off x="4797425" y="4479925"/>
            <a:ext cx="44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b="1">
                <a:solidFill>
                  <a:srgbClr val="000000"/>
                </a:solidFill>
              </a:rPr>
              <a:t>7,19</a:t>
            </a:r>
            <a:endParaRPr lang="de-DE" altLang="de-DE" sz="1800"/>
          </a:p>
        </p:txBody>
      </p:sp>
      <p:sp>
        <p:nvSpPr>
          <p:cNvPr id="46098" name="Freeform 18"/>
          <p:cNvSpPr>
            <a:spLocks/>
          </p:cNvSpPr>
          <p:nvPr/>
        </p:nvSpPr>
        <p:spPr bwMode="auto">
          <a:xfrm>
            <a:off x="6743701" y="3155950"/>
            <a:ext cx="200025" cy="2789238"/>
          </a:xfrm>
          <a:custGeom>
            <a:avLst/>
            <a:gdLst>
              <a:gd name="T0" fmla="*/ 0 w 83"/>
              <a:gd name="T1" fmla="*/ 2147483646 h 1073"/>
              <a:gd name="T2" fmla="*/ 0 w 83"/>
              <a:gd name="T3" fmla="*/ 2147483646 h 1073"/>
              <a:gd name="T4" fmla="*/ 2147483646 w 83"/>
              <a:gd name="T5" fmla="*/ 0 h 1073"/>
              <a:gd name="T6" fmla="*/ 2147483646 w 83"/>
              <a:gd name="T7" fmla="*/ 2147483646 h 1073"/>
              <a:gd name="T8" fmla="*/ 0 w 83"/>
              <a:gd name="T9" fmla="*/ 2147483646 h 10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73">
                <a:moveTo>
                  <a:pt x="0" y="1073"/>
                </a:moveTo>
                <a:lnTo>
                  <a:pt x="0" y="64"/>
                </a:lnTo>
                <a:lnTo>
                  <a:pt x="83" y="0"/>
                </a:lnTo>
                <a:lnTo>
                  <a:pt x="83" y="1010"/>
                </a:lnTo>
                <a:lnTo>
                  <a:pt x="0" y="1073"/>
                </a:lnTo>
                <a:close/>
              </a:path>
            </a:pathLst>
          </a:custGeom>
          <a:solidFill>
            <a:srgbClr val="33334D"/>
          </a:solidFill>
          <a:ln w="6350">
            <a:solidFill>
              <a:srgbClr val="000000"/>
            </a:solidFill>
            <a:prstDash val="solid"/>
            <a:round/>
            <a:headEnd/>
            <a:tailEnd/>
          </a:ln>
        </p:spPr>
        <p:txBody>
          <a:bodyPr/>
          <a:lstStyle/>
          <a:p>
            <a:endParaRPr lang="de-DE"/>
          </a:p>
        </p:txBody>
      </p:sp>
      <p:sp>
        <p:nvSpPr>
          <p:cNvPr id="46099" name="Rectangle 19"/>
          <p:cNvSpPr>
            <a:spLocks noChangeArrowheads="1"/>
          </p:cNvSpPr>
          <p:nvPr/>
        </p:nvSpPr>
        <p:spPr bwMode="auto">
          <a:xfrm>
            <a:off x="6151564" y="3322638"/>
            <a:ext cx="592137" cy="2622550"/>
          </a:xfrm>
          <a:prstGeom prst="rect">
            <a:avLst/>
          </a:prstGeom>
          <a:solidFill>
            <a:srgbClr val="666699"/>
          </a:solidFill>
          <a:ln w="6350">
            <a:solidFill>
              <a:srgbClr val="000000"/>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100" name="Freeform 20"/>
          <p:cNvSpPr>
            <a:spLocks/>
          </p:cNvSpPr>
          <p:nvPr/>
        </p:nvSpPr>
        <p:spPr bwMode="auto">
          <a:xfrm>
            <a:off x="6151563" y="3155950"/>
            <a:ext cx="792162" cy="166688"/>
          </a:xfrm>
          <a:custGeom>
            <a:avLst/>
            <a:gdLst>
              <a:gd name="T0" fmla="*/ 2147483646 w 330"/>
              <a:gd name="T1" fmla="*/ 2147483646 h 64"/>
              <a:gd name="T2" fmla="*/ 2147483646 w 330"/>
              <a:gd name="T3" fmla="*/ 0 h 64"/>
              <a:gd name="T4" fmla="*/ 2147483646 w 330"/>
              <a:gd name="T5" fmla="*/ 0 h 64"/>
              <a:gd name="T6" fmla="*/ 0 w 330"/>
              <a:gd name="T7" fmla="*/ 2147483646 h 64"/>
              <a:gd name="T8" fmla="*/ 2147483646 w 330"/>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 h="64">
                <a:moveTo>
                  <a:pt x="247" y="64"/>
                </a:moveTo>
                <a:lnTo>
                  <a:pt x="330" y="0"/>
                </a:lnTo>
                <a:lnTo>
                  <a:pt x="84" y="0"/>
                </a:lnTo>
                <a:lnTo>
                  <a:pt x="0" y="64"/>
                </a:lnTo>
                <a:lnTo>
                  <a:pt x="247" y="64"/>
                </a:lnTo>
                <a:close/>
              </a:path>
            </a:pathLst>
          </a:custGeom>
          <a:solidFill>
            <a:srgbClr val="4D4D73"/>
          </a:solidFill>
          <a:ln w="6350">
            <a:solidFill>
              <a:srgbClr val="000000"/>
            </a:solidFill>
            <a:prstDash val="solid"/>
            <a:round/>
            <a:headEnd/>
            <a:tailEnd/>
          </a:ln>
        </p:spPr>
        <p:txBody>
          <a:bodyPr/>
          <a:lstStyle/>
          <a:p>
            <a:endParaRPr lang="de-DE"/>
          </a:p>
        </p:txBody>
      </p:sp>
      <p:sp>
        <p:nvSpPr>
          <p:cNvPr id="46101" name="Freeform 21"/>
          <p:cNvSpPr>
            <a:spLocks/>
          </p:cNvSpPr>
          <p:nvPr/>
        </p:nvSpPr>
        <p:spPr bwMode="auto">
          <a:xfrm>
            <a:off x="7334251" y="3878264"/>
            <a:ext cx="201613" cy="2066925"/>
          </a:xfrm>
          <a:custGeom>
            <a:avLst/>
            <a:gdLst>
              <a:gd name="T0" fmla="*/ 0 w 84"/>
              <a:gd name="T1" fmla="*/ 2147483646 h 795"/>
              <a:gd name="T2" fmla="*/ 0 w 84"/>
              <a:gd name="T3" fmla="*/ 2147483646 h 795"/>
              <a:gd name="T4" fmla="*/ 2147483646 w 84"/>
              <a:gd name="T5" fmla="*/ 0 h 795"/>
              <a:gd name="T6" fmla="*/ 2147483646 w 84"/>
              <a:gd name="T7" fmla="*/ 2147483646 h 795"/>
              <a:gd name="T8" fmla="*/ 0 w 84"/>
              <a:gd name="T9" fmla="*/ 2147483646 h 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95">
                <a:moveTo>
                  <a:pt x="0" y="795"/>
                </a:moveTo>
                <a:lnTo>
                  <a:pt x="0" y="64"/>
                </a:lnTo>
                <a:lnTo>
                  <a:pt x="84" y="0"/>
                </a:lnTo>
                <a:lnTo>
                  <a:pt x="84" y="732"/>
                </a:lnTo>
                <a:lnTo>
                  <a:pt x="0" y="795"/>
                </a:lnTo>
                <a:close/>
              </a:path>
            </a:pathLst>
          </a:custGeom>
          <a:solidFill>
            <a:srgbClr val="804D00"/>
          </a:solidFill>
          <a:ln w="6350">
            <a:solidFill>
              <a:srgbClr val="000000"/>
            </a:solidFill>
            <a:prstDash val="solid"/>
            <a:round/>
            <a:headEnd/>
            <a:tailEnd/>
          </a:ln>
        </p:spPr>
        <p:txBody>
          <a:bodyPr/>
          <a:lstStyle/>
          <a:p>
            <a:endParaRPr lang="de-DE"/>
          </a:p>
        </p:txBody>
      </p:sp>
      <p:sp>
        <p:nvSpPr>
          <p:cNvPr id="46102" name="Rectangle 22"/>
          <p:cNvSpPr>
            <a:spLocks noChangeArrowheads="1"/>
          </p:cNvSpPr>
          <p:nvPr/>
        </p:nvSpPr>
        <p:spPr bwMode="auto">
          <a:xfrm>
            <a:off x="6743700" y="4044950"/>
            <a:ext cx="590550" cy="1900238"/>
          </a:xfrm>
          <a:prstGeom prst="rect">
            <a:avLst/>
          </a:prstGeom>
          <a:solidFill>
            <a:srgbClr val="FF9900"/>
          </a:solidFill>
          <a:ln w="6350">
            <a:solidFill>
              <a:srgbClr val="000000"/>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103" name="Freeform 23"/>
          <p:cNvSpPr>
            <a:spLocks/>
          </p:cNvSpPr>
          <p:nvPr/>
        </p:nvSpPr>
        <p:spPr bwMode="auto">
          <a:xfrm>
            <a:off x="6743701" y="3878264"/>
            <a:ext cx="792163" cy="166687"/>
          </a:xfrm>
          <a:custGeom>
            <a:avLst/>
            <a:gdLst>
              <a:gd name="T0" fmla="*/ 2147483646 w 330"/>
              <a:gd name="T1" fmla="*/ 2147483646 h 64"/>
              <a:gd name="T2" fmla="*/ 2147483646 w 330"/>
              <a:gd name="T3" fmla="*/ 0 h 64"/>
              <a:gd name="T4" fmla="*/ 2147483646 w 330"/>
              <a:gd name="T5" fmla="*/ 0 h 64"/>
              <a:gd name="T6" fmla="*/ 0 w 330"/>
              <a:gd name="T7" fmla="*/ 2147483646 h 64"/>
              <a:gd name="T8" fmla="*/ 2147483646 w 330"/>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 h="64">
                <a:moveTo>
                  <a:pt x="246" y="64"/>
                </a:moveTo>
                <a:lnTo>
                  <a:pt x="330" y="0"/>
                </a:lnTo>
                <a:lnTo>
                  <a:pt x="83" y="0"/>
                </a:lnTo>
                <a:lnTo>
                  <a:pt x="0" y="64"/>
                </a:lnTo>
                <a:lnTo>
                  <a:pt x="246" y="64"/>
                </a:lnTo>
                <a:close/>
              </a:path>
            </a:pathLst>
          </a:custGeom>
          <a:solidFill>
            <a:srgbClr val="BF7300"/>
          </a:solidFill>
          <a:ln w="6350">
            <a:solidFill>
              <a:srgbClr val="000000"/>
            </a:solidFill>
            <a:prstDash val="solid"/>
            <a:round/>
            <a:headEnd/>
            <a:tailEnd/>
          </a:ln>
        </p:spPr>
        <p:txBody>
          <a:bodyPr/>
          <a:lstStyle/>
          <a:p>
            <a:endParaRPr lang="de-DE"/>
          </a:p>
        </p:txBody>
      </p:sp>
      <p:sp>
        <p:nvSpPr>
          <p:cNvPr id="46104" name="Rectangle 24"/>
          <p:cNvSpPr>
            <a:spLocks noChangeArrowheads="1"/>
          </p:cNvSpPr>
          <p:nvPr/>
        </p:nvSpPr>
        <p:spPr bwMode="auto">
          <a:xfrm>
            <a:off x="6246813" y="3527425"/>
            <a:ext cx="44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b="1">
                <a:solidFill>
                  <a:srgbClr val="000000"/>
                </a:solidFill>
              </a:rPr>
              <a:t>11,9</a:t>
            </a:r>
            <a:endParaRPr lang="de-DE" altLang="de-DE" sz="1800"/>
          </a:p>
        </p:txBody>
      </p:sp>
      <p:sp>
        <p:nvSpPr>
          <p:cNvPr id="46105" name="Rectangle 25"/>
          <p:cNvSpPr>
            <a:spLocks noChangeArrowheads="1"/>
          </p:cNvSpPr>
          <p:nvPr/>
        </p:nvSpPr>
        <p:spPr bwMode="auto">
          <a:xfrm>
            <a:off x="6934200" y="4159250"/>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b="1">
                <a:solidFill>
                  <a:srgbClr val="000000"/>
                </a:solidFill>
              </a:rPr>
              <a:t>8,6</a:t>
            </a:r>
            <a:endParaRPr lang="de-DE" altLang="de-DE" sz="1800"/>
          </a:p>
        </p:txBody>
      </p:sp>
      <p:sp>
        <p:nvSpPr>
          <p:cNvPr id="46106" name="Line 26"/>
          <p:cNvSpPr>
            <a:spLocks noChangeShapeType="1"/>
          </p:cNvSpPr>
          <p:nvPr/>
        </p:nvSpPr>
        <p:spPr bwMode="auto">
          <a:xfrm flipV="1">
            <a:off x="3633788" y="3302000"/>
            <a:ext cx="0" cy="26431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07" name="Line 27"/>
          <p:cNvSpPr>
            <a:spLocks noChangeShapeType="1"/>
          </p:cNvSpPr>
          <p:nvPr/>
        </p:nvSpPr>
        <p:spPr bwMode="auto">
          <a:xfrm flipH="1">
            <a:off x="3586164" y="5945188"/>
            <a:ext cx="476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08" name="Line 28"/>
          <p:cNvSpPr>
            <a:spLocks noChangeShapeType="1"/>
          </p:cNvSpPr>
          <p:nvPr/>
        </p:nvSpPr>
        <p:spPr bwMode="auto">
          <a:xfrm flipH="1">
            <a:off x="3586164" y="5511800"/>
            <a:ext cx="476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09" name="Line 29"/>
          <p:cNvSpPr>
            <a:spLocks noChangeShapeType="1"/>
          </p:cNvSpPr>
          <p:nvPr/>
        </p:nvSpPr>
        <p:spPr bwMode="auto">
          <a:xfrm flipH="1">
            <a:off x="3586164" y="5068888"/>
            <a:ext cx="476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10" name="Line 30"/>
          <p:cNvSpPr>
            <a:spLocks noChangeShapeType="1"/>
          </p:cNvSpPr>
          <p:nvPr/>
        </p:nvSpPr>
        <p:spPr bwMode="auto">
          <a:xfrm flipH="1">
            <a:off x="3586164" y="4624388"/>
            <a:ext cx="476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11" name="Line 31"/>
          <p:cNvSpPr>
            <a:spLocks noChangeShapeType="1"/>
          </p:cNvSpPr>
          <p:nvPr/>
        </p:nvSpPr>
        <p:spPr bwMode="auto">
          <a:xfrm flipH="1">
            <a:off x="3586164" y="4179888"/>
            <a:ext cx="476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12" name="Line 32"/>
          <p:cNvSpPr>
            <a:spLocks noChangeShapeType="1"/>
          </p:cNvSpPr>
          <p:nvPr/>
        </p:nvSpPr>
        <p:spPr bwMode="auto">
          <a:xfrm flipH="1">
            <a:off x="3586164" y="3746500"/>
            <a:ext cx="476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13" name="Line 33"/>
          <p:cNvSpPr>
            <a:spLocks noChangeShapeType="1"/>
          </p:cNvSpPr>
          <p:nvPr/>
        </p:nvSpPr>
        <p:spPr bwMode="auto">
          <a:xfrm flipH="1">
            <a:off x="3586164" y="3302000"/>
            <a:ext cx="476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14" name="Rectangle 34"/>
          <p:cNvSpPr>
            <a:spLocks noChangeArrowheads="1"/>
          </p:cNvSpPr>
          <p:nvPr/>
        </p:nvSpPr>
        <p:spPr bwMode="auto">
          <a:xfrm>
            <a:off x="3451225" y="5834064"/>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0</a:t>
            </a:r>
            <a:endParaRPr lang="de-DE" altLang="de-DE" sz="1800"/>
          </a:p>
        </p:txBody>
      </p:sp>
      <p:sp>
        <p:nvSpPr>
          <p:cNvPr id="46115" name="Rectangle 35"/>
          <p:cNvSpPr>
            <a:spLocks noChangeArrowheads="1"/>
          </p:cNvSpPr>
          <p:nvPr/>
        </p:nvSpPr>
        <p:spPr bwMode="auto">
          <a:xfrm>
            <a:off x="3451225" y="5399089"/>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2</a:t>
            </a:r>
            <a:endParaRPr lang="de-DE" altLang="de-DE" sz="1800"/>
          </a:p>
        </p:txBody>
      </p:sp>
      <p:sp>
        <p:nvSpPr>
          <p:cNvPr id="46116" name="Rectangle 36"/>
          <p:cNvSpPr>
            <a:spLocks noChangeArrowheads="1"/>
          </p:cNvSpPr>
          <p:nvPr/>
        </p:nvSpPr>
        <p:spPr bwMode="auto">
          <a:xfrm>
            <a:off x="3451225" y="4954589"/>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4</a:t>
            </a:r>
            <a:endParaRPr lang="de-DE" altLang="de-DE" sz="1800"/>
          </a:p>
        </p:txBody>
      </p:sp>
      <p:sp>
        <p:nvSpPr>
          <p:cNvPr id="46117" name="Rectangle 37"/>
          <p:cNvSpPr>
            <a:spLocks noChangeArrowheads="1"/>
          </p:cNvSpPr>
          <p:nvPr/>
        </p:nvSpPr>
        <p:spPr bwMode="auto">
          <a:xfrm>
            <a:off x="3387725" y="4510089"/>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6</a:t>
            </a:r>
            <a:endParaRPr lang="de-DE" altLang="de-DE" sz="1800"/>
          </a:p>
        </p:txBody>
      </p:sp>
      <p:sp>
        <p:nvSpPr>
          <p:cNvPr id="46118" name="Rectangle 38"/>
          <p:cNvSpPr>
            <a:spLocks noChangeArrowheads="1"/>
          </p:cNvSpPr>
          <p:nvPr/>
        </p:nvSpPr>
        <p:spPr bwMode="auto">
          <a:xfrm>
            <a:off x="3387725" y="4065589"/>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8</a:t>
            </a:r>
            <a:endParaRPr lang="de-DE" altLang="de-DE" sz="1800"/>
          </a:p>
        </p:txBody>
      </p:sp>
      <p:sp>
        <p:nvSpPr>
          <p:cNvPr id="46119" name="Rectangle 39"/>
          <p:cNvSpPr>
            <a:spLocks noChangeArrowheads="1"/>
          </p:cNvSpPr>
          <p:nvPr/>
        </p:nvSpPr>
        <p:spPr bwMode="auto">
          <a:xfrm>
            <a:off x="3348038" y="36322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10</a:t>
            </a:r>
            <a:endParaRPr lang="de-DE" altLang="de-DE" sz="1800"/>
          </a:p>
        </p:txBody>
      </p:sp>
      <p:sp>
        <p:nvSpPr>
          <p:cNvPr id="46120" name="Rectangle 40"/>
          <p:cNvSpPr>
            <a:spLocks noChangeArrowheads="1"/>
          </p:cNvSpPr>
          <p:nvPr/>
        </p:nvSpPr>
        <p:spPr bwMode="auto">
          <a:xfrm>
            <a:off x="3348038" y="31877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12</a:t>
            </a:r>
            <a:endParaRPr lang="de-DE" altLang="de-DE" sz="1800"/>
          </a:p>
        </p:txBody>
      </p:sp>
      <p:sp>
        <p:nvSpPr>
          <p:cNvPr id="46121" name="Rectangle 41"/>
          <p:cNvSpPr>
            <a:spLocks noChangeArrowheads="1"/>
          </p:cNvSpPr>
          <p:nvPr/>
        </p:nvSpPr>
        <p:spPr bwMode="auto">
          <a:xfrm>
            <a:off x="1936750" y="3729038"/>
            <a:ext cx="1163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a:solidFill>
                  <a:srgbClr val="000000"/>
                </a:solidFill>
              </a:rPr>
              <a:t>90 days </a:t>
            </a:r>
            <a:endParaRPr lang="de-DE" altLang="de-DE"/>
          </a:p>
        </p:txBody>
      </p:sp>
      <p:sp>
        <p:nvSpPr>
          <p:cNvPr id="46122" name="Rectangle 42"/>
          <p:cNvSpPr>
            <a:spLocks noChangeArrowheads="1"/>
          </p:cNvSpPr>
          <p:nvPr/>
        </p:nvSpPr>
        <p:spPr bwMode="auto">
          <a:xfrm>
            <a:off x="1897064" y="4460875"/>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000">
                <a:solidFill>
                  <a:srgbClr val="000000"/>
                </a:solidFill>
              </a:rPr>
              <a:t>events in %</a:t>
            </a:r>
            <a:endParaRPr lang="de-DE" altLang="de-DE" sz="2000"/>
          </a:p>
        </p:txBody>
      </p:sp>
      <p:sp>
        <p:nvSpPr>
          <p:cNvPr id="46123" name="Line 43"/>
          <p:cNvSpPr>
            <a:spLocks noChangeShapeType="1"/>
          </p:cNvSpPr>
          <p:nvPr/>
        </p:nvSpPr>
        <p:spPr bwMode="auto">
          <a:xfrm>
            <a:off x="3633789" y="5945188"/>
            <a:ext cx="41481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24" name="Line 44"/>
          <p:cNvSpPr>
            <a:spLocks noChangeShapeType="1"/>
          </p:cNvSpPr>
          <p:nvPr/>
        </p:nvSpPr>
        <p:spPr bwMode="auto">
          <a:xfrm>
            <a:off x="3633788" y="5945189"/>
            <a:ext cx="0" cy="523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25" name="Line 45"/>
          <p:cNvSpPr>
            <a:spLocks noChangeShapeType="1"/>
          </p:cNvSpPr>
          <p:nvPr/>
        </p:nvSpPr>
        <p:spPr bwMode="auto">
          <a:xfrm>
            <a:off x="5702300" y="5945189"/>
            <a:ext cx="0" cy="523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26" name="Line 46"/>
          <p:cNvSpPr>
            <a:spLocks noChangeShapeType="1"/>
          </p:cNvSpPr>
          <p:nvPr/>
        </p:nvSpPr>
        <p:spPr bwMode="auto">
          <a:xfrm>
            <a:off x="7781925" y="5945189"/>
            <a:ext cx="0" cy="523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27" name="Rectangle 47"/>
          <p:cNvSpPr>
            <a:spLocks noChangeArrowheads="1"/>
          </p:cNvSpPr>
          <p:nvPr/>
        </p:nvSpPr>
        <p:spPr bwMode="auto">
          <a:xfrm>
            <a:off x="4205288" y="6059489"/>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Any stroke</a:t>
            </a:r>
            <a:endParaRPr lang="de-DE" altLang="de-DE" sz="1800"/>
          </a:p>
        </p:txBody>
      </p:sp>
      <p:sp>
        <p:nvSpPr>
          <p:cNvPr id="46128" name="Rectangle 48"/>
          <p:cNvSpPr>
            <a:spLocks noChangeArrowheads="1"/>
          </p:cNvSpPr>
          <p:nvPr/>
        </p:nvSpPr>
        <p:spPr bwMode="auto">
          <a:xfrm>
            <a:off x="5707064" y="6059489"/>
            <a:ext cx="2797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Any stroke, MI, vasc. </a:t>
            </a:r>
            <a:r>
              <a:rPr lang="de-DE" altLang="de-DE" sz="1700">
                <a:solidFill>
                  <a:srgbClr val="000000"/>
                </a:solidFill>
              </a:rPr>
              <a:t>death</a:t>
            </a:r>
          </a:p>
        </p:txBody>
      </p:sp>
      <p:sp>
        <p:nvSpPr>
          <p:cNvPr id="46129" name="Rectangle 50"/>
          <p:cNvSpPr>
            <a:spLocks noChangeArrowheads="1"/>
          </p:cNvSpPr>
          <p:nvPr/>
        </p:nvSpPr>
        <p:spPr bwMode="auto">
          <a:xfrm>
            <a:off x="8215314" y="4173538"/>
            <a:ext cx="2117725" cy="3619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130" name="Rectangle 51"/>
          <p:cNvSpPr>
            <a:spLocks noChangeArrowheads="1"/>
          </p:cNvSpPr>
          <p:nvPr/>
        </p:nvSpPr>
        <p:spPr bwMode="auto">
          <a:xfrm>
            <a:off x="8283575" y="4295776"/>
            <a:ext cx="122238" cy="136525"/>
          </a:xfrm>
          <a:prstGeom prst="rect">
            <a:avLst/>
          </a:prstGeom>
          <a:solidFill>
            <a:srgbClr val="666699"/>
          </a:solidFill>
          <a:ln w="6350">
            <a:solidFill>
              <a:srgbClr val="000000"/>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131" name="Rectangle 52"/>
          <p:cNvSpPr>
            <a:spLocks noChangeArrowheads="1"/>
          </p:cNvSpPr>
          <p:nvPr/>
        </p:nvSpPr>
        <p:spPr bwMode="auto">
          <a:xfrm>
            <a:off x="8472488" y="422592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ASS</a:t>
            </a:r>
            <a:endParaRPr lang="de-DE" altLang="de-DE" sz="1800"/>
          </a:p>
        </p:txBody>
      </p:sp>
      <p:sp>
        <p:nvSpPr>
          <p:cNvPr id="46132" name="Rectangle 53"/>
          <p:cNvSpPr>
            <a:spLocks noChangeArrowheads="1"/>
          </p:cNvSpPr>
          <p:nvPr/>
        </p:nvSpPr>
        <p:spPr bwMode="auto">
          <a:xfrm>
            <a:off x="9017001" y="4295776"/>
            <a:ext cx="123825" cy="136525"/>
          </a:xfrm>
          <a:prstGeom prst="rect">
            <a:avLst/>
          </a:prstGeom>
          <a:solidFill>
            <a:srgbClr val="FF9900"/>
          </a:solidFill>
          <a:ln w="6350">
            <a:solidFill>
              <a:srgbClr val="000000"/>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133" name="Rectangle 54"/>
          <p:cNvSpPr>
            <a:spLocks noChangeArrowheads="1"/>
          </p:cNvSpPr>
          <p:nvPr/>
        </p:nvSpPr>
        <p:spPr bwMode="auto">
          <a:xfrm>
            <a:off x="9207500" y="4225925"/>
            <a:ext cx="106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a:solidFill>
                  <a:srgbClr val="000000"/>
                </a:solidFill>
              </a:rPr>
              <a:t>ASS+Clop</a:t>
            </a:r>
            <a:endParaRPr lang="de-DE" altLang="de-DE" sz="1800"/>
          </a:p>
        </p:txBody>
      </p:sp>
      <p:sp>
        <p:nvSpPr>
          <p:cNvPr id="46134" name="Rectangle 58"/>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135" name="Rectangle 59"/>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46136"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600" b="1"/>
              <a:t>Sekundärprävention</a:t>
            </a:r>
            <a:r>
              <a:rPr lang="de-DE" altLang="de-DE" sz="2600" b="1">
                <a:solidFill>
                  <a:schemeClr val="accent2"/>
                </a:solidFill>
              </a:rPr>
              <a:t> 	 Kombination von TZ-Hemmern</a:t>
            </a:r>
            <a:endParaRPr lang="de-DE" altLang="de-DE" sz="2600" b="1">
              <a:solidFill>
                <a:schemeClr val="accent2"/>
              </a:solidFill>
              <a:cs typeface="Arial" panose="020B0604020202020204" pitchFamily="34" charset="0"/>
            </a:endParaRPr>
          </a:p>
        </p:txBody>
      </p:sp>
      <p:sp>
        <p:nvSpPr>
          <p:cNvPr id="46137" name="Line 61"/>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138" name="Rectangle 62"/>
          <p:cNvSpPr>
            <a:spLocks noChangeArrowheads="1"/>
          </p:cNvSpPr>
          <p:nvPr/>
        </p:nvSpPr>
        <p:spPr bwMode="auto">
          <a:xfrm>
            <a:off x="8423276" y="2233613"/>
            <a:ext cx="2055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r>
              <a:rPr lang="de-DE" altLang="de-DE" sz="1600" b="1" i="1">
                <a:solidFill>
                  <a:srgbClr val="000000"/>
                </a:solidFill>
              </a:rPr>
              <a:t>Lancet Neurol 2007</a:t>
            </a:r>
            <a:endParaRPr lang="de-DE" altLang="de-DE" sz="1600" b="1">
              <a:solidFill>
                <a:srgbClr val="000000"/>
              </a:solidFill>
            </a:endParaRPr>
          </a:p>
        </p:txBody>
      </p:sp>
    </p:spTree>
    <p:extLst>
      <p:ext uri="{BB962C8B-B14F-4D97-AF65-F5344CB8AC3E}">
        <p14:creationId xmlns:p14="http://schemas.microsoft.com/office/powerpoint/2010/main" val="12258990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9" y="0"/>
            <a:ext cx="7235825"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b="13156"/>
          <a:stretch>
            <a:fillRect/>
          </a:stretch>
        </p:blipFill>
        <p:spPr bwMode="auto">
          <a:xfrm>
            <a:off x="1976439" y="1997076"/>
            <a:ext cx="6713537"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4"/>
          <p:cNvSpPr>
            <a:spLocks noChangeArrowheads="1"/>
          </p:cNvSpPr>
          <p:nvPr/>
        </p:nvSpPr>
        <p:spPr bwMode="auto">
          <a:xfrm>
            <a:off x="8356601" y="1825625"/>
            <a:ext cx="2055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r>
              <a:rPr lang="de-DE" altLang="de-DE" sz="1600" b="1" i="1">
                <a:solidFill>
                  <a:srgbClr val="000000"/>
                </a:solidFill>
              </a:rPr>
              <a:t>Lancet Neurol </a:t>
            </a:r>
            <a:r>
              <a:rPr lang="de-DE" altLang="de-DE" sz="1600" b="1">
                <a:solidFill>
                  <a:srgbClr val="000000"/>
                </a:solidFill>
              </a:rPr>
              <a:t>2010</a:t>
            </a:r>
          </a:p>
        </p:txBody>
      </p:sp>
    </p:spTree>
    <p:extLst>
      <p:ext uri="{BB962C8B-B14F-4D97-AF65-F5344CB8AC3E}">
        <p14:creationId xmlns:p14="http://schemas.microsoft.com/office/powerpoint/2010/main" val="13645722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ChangeArrowheads="1"/>
          </p:cNvSpPr>
          <p:nvPr/>
        </p:nvSpPr>
        <p:spPr bwMode="auto">
          <a:xfrm>
            <a:off x="1524000" y="1"/>
            <a:ext cx="9144000" cy="83099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536575"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b="1"/>
              <a:t>Aspirin vs Doppelplättchenhemmung</a:t>
            </a:r>
          </a:p>
          <a:p>
            <a:pPr algn="ctr" eaLnBrk="1" hangingPunct="1">
              <a:spcBef>
                <a:spcPct val="0"/>
              </a:spcBef>
              <a:buClrTx/>
            </a:pPr>
            <a:r>
              <a:rPr lang="de-DE" altLang="de-DE" b="1"/>
              <a:t>Kombinierter Endpunkt in FASTER und EARLY</a:t>
            </a:r>
          </a:p>
        </p:txBody>
      </p:sp>
      <p:pic>
        <p:nvPicPr>
          <p:cNvPr id="48131" name="Picture 7"/>
          <p:cNvPicPr>
            <a:picLocks noChangeAspect="1" noChangeArrowheads="1"/>
          </p:cNvPicPr>
          <p:nvPr/>
        </p:nvPicPr>
        <p:blipFill>
          <a:blip r:embed="rId3">
            <a:extLst>
              <a:ext uri="{28A0092B-C50C-407E-A947-70E740481C1C}">
                <a14:useLocalDpi xmlns:a14="http://schemas.microsoft.com/office/drawing/2010/main" val="0"/>
              </a:ext>
            </a:extLst>
          </a:blip>
          <a:srcRect l="996"/>
          <a:stretch>
            <a:fillRect/>
          </a:stretch>
        </p:blipFill>
        <p:spPr bwMode="auto">
          <a:xfrm>
            <a:off x="1524001" y="1812926"/>
            <a:ext cx="9148763"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Rectangle 8"/>
          <p:cNvSpPr>
            <a:spLocks noChangeArrowheads="1"/>
          </p:cNvSpPr>
          <p:nvPr/>
        </p:nvSpPr>
        <p:spPr bwMode="auto">
          <a:xfrm>
            <a:off x="6054726" y="1246188"/>
            <a:ext cx="3438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600" b="1">
                <a:solidFill>
                  <a:srgbClr val="000000"/>
                </a:solidFill>
              </a:rPr>
              <a:t>Dengler et al., </a:t>
            </a:r>
            <a:r>
              <a:rPr lang="de-DE" altLang="de-DE" sz="1600" b="1" i="1">
                <a:solidFill>
                  <a:srgbClr val="000000"/>
                </a:solidFill>
              </a:rPr>
              <a:t>Lancet Neurol</a:t>
            </a:r>
            <a:r>
              <a:rPr lang="de-DE" altLang="de-DE" sz="1600" b="1">
                <a:solidFill>
                  <a:srgbClr val="000000"/>
                </a:solidFill>
              </a:rPr>
              <a:t> 2010</a:t>
            </a:r>
          </a:p>
        </p:txBody>
      </p:sp>
    </p:spTree>
    <p:extLst>
      <p:ext uri="{BB962C8B-B14F-4D97-AF65-F5344CB8AC3E}">
        <p14:creationId xmlns:p14="http://schemas.microsoft.com/office/powerpoint/2010/main" val="12380787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b="77084"/>
          <a:stretch>
            <a:fillRect/>
          </a:stretch>
        </p:blipFill>
        <p:spPr bwMode="auto">
          <a:xfrm>
            <a:off x="1455738" y="579439"/>
            <a:ext cx="71548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Rectangle 5"/>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50180" name="Rectangle 6"/>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50181"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600" b="1"/>
              <a:t>Sekundärprävention</a:t>
            </a:r>
            <a:r>
              <a:rPr lang="de-DE" altLang="de-DE" sz="2600" b="1">
                <a:solidFill>
                  <a:schemeClr val="accent2"/>
                </a:solidFill>
              </a:rPr>
              <a:t> 	 Kombination von TZ-Hemmern</a:t>
            </a:r>
            <a:endParaRPr lang="de-DE" altLang="de-DE" sz="2600" b="1">
              <a:solidFill>
                <a:schemeClr val="accent2"/>
              </a:solidFill>
              <a:cs typeface="Arial" panose="020B0604020202020204" pitchFamily="34" charset="0"/>
            </a:endParaRPr>
          </a:p>
        </p:txBody>
      </p:sp>
      <p:sp>
        <p:nvSpPr>
          <p:cNvPr id="50182" name="Line 8"/>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0183" name="Picture 9"/>
          <p:cNvPicPr>
            <a:picLocks noChangeAspect="1" noChangeArrowheads="1"/>
          </p:cNvPicPr>
          <p:nvPr/>
        </p:nvPicPr>
        <p:blipFill>
          <a:blip r:embed="rId2">
            <a:extLst>
              <a:ext uri="{28A0092B-C50C-407E-A947-70E740481C1C}">
                <a14:useLocalDpi xmlns:a14="http://schemas.microsoft.com/office/drawing/2010/main" val="0"/>
              </a:ext>
            </a:extLst>
          </a:blip>
          <a:srcRect t="56569"/>
          <a:stretch>
            <a:fillRect/>
          </a:stretch>
        </p:blipFill>
        <p:spPr bwMode="auto">
          <a:xfrm>
            <a:off x="1633538" y="1060450"/>
            <a:ext cx="7154862"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4" name="Text Box 10"/>
          <p:cNvSpPr txBox="1">
            <a:spLocks noChangeArrowheads="1"/>
          </p:cNvSpPr>
          <p:nvPr/>
        </p:nvSpPr>
        <p:spPr bwMode="auto">
          <a:xfrm>
            <a:off x="8235951" y="1712914"/>
            <a:ext cx="41052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pPr>
            <a:r>
              <a:rPr lang="de-DE" altLang="de-DE" sz="1700">
                <a:cs typeface="Lucida Sans Unicode" panose="020B0602030504020204" pitchFamily="34" charset="0"/>
              </a:rPr>
              <a:t>N Engl J Med 2013</a:t>
            </a:r>
          </a:p>
        </p:txBody>
      </p:sp>
      <p:sp>
        <p:nvSpPr>
          <p:cNvPr id="50185" name="Text Box 11"/>
          <p:cNvSpPr txBox="1">
            <a:spLocks noChangeArrowheads="1"/>
          </p:cNvSpPr>
          <p:nvPr/>
        </p:nvSpPr>
        <p:spPr bwMode="auto">
          <a:xfrm>
            <a:off x="1774825" y="4611688"/>
            <a:ext cx="8642350" cy="14922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27000"/>
              </a:lnSpc>
              <a:spcBef>
                <a:spcPct val="50000"/>
              </a:spcBef>
              <a:buClr>
                <a:srgbClr val="000000"/>
              </a:buClr>
            </a:pPr>
            <a:r>
              <a:rPr lang="de-DE" altLang="de-DE">
                <a:cs typeface="Lucida Sans Unicode" panose="020B0602030504020204" pitchFamily="34" charset="0"/>
              </a:rPr>
              <a:t>Schlussfolgerung:</a:t>
            </a:r>
          </a:p>
          <a:p>
            <a:pPr algn="ctr" eaLnBrk="1" hangingPunct="1">
              <a:lnSpc>
                <a:spcPct val="127000"/>
              </a:lnSpc>
              <a:spcBef>
                <a:spcPct val="50000"/>
              </a:spcBef>
              <a:buClr>
                <a:srgbClr val="000000"/>
              </a:buClr>
            </a:pPr>
            <a:r>
              <a:rPr lang="de-DE" altLang="de-DE" sz="2000">
                <a:cs typeface="Lucida Sans Unicode" panose="020B0602030504020204" pitchFamily="34" charset="0"/>
              </a:rPr>
              <a:t>Vor allem bei makroangiopathischen Schlaganfällen erscheint kombinierte Plättchenhemmung gerechtfertigt (3 Monate?)</a:t>
            </a:r>
          </a:p>
        </p:txBody>
      </p:sp>
      <p:sp>
        <p:nvSpPr>
          <p:cNvPr id="50186" name="Rectangle 12"/>
          <p:cNvSpPr>
            <a:spLocks noChangeArrowheads="1"/>
          </p:cNvSpPr>
          <p:nvPr/>
        </p:nvSpPr>
        <p:spPr bwMode="auto">
          <a:xfrm>
            <a:off x="1919289" y="2151064"/>
            <a:ext cx="8294687"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pPr>
            <a:r>
              <a:rPr lang="de-DE" altLang="de-DE" sz="2100" b="1"/>
              <a:t>CHANCE-Trial</a:t>
            </a:r>
          </a:p>
          <a:p>
            <a:pPr eaLnBrk="1" hangingPunct="1">
              <a:lnSpc>
                <a:spcPct val="150000"/>
              </a:lnSpc>
              <a:spcBef>
                <a:spcPct val="0"/>
              </a:spcBef>
              <a:buClrTx/>
            </a:pPr>
            <a:r>
              <a:rPr lang="de-DE" altLang="de-DE" sz="2100"/>
              <a:t>Aspirin + Clopidogrel über 3 Wochen vs. Aspirin Monotherapie </a:t>
            </a:r>
          </a:p>
          <a:p>
            <a:pPr eaLnBrk="1" hangingPunct="1">
              <a:lnSpc>
                <a:spcPct val="150000"/>
              </a:lnSpc>
              <a:spcBef>
                <a:spcPct val="0"/>
              </a:spcBef>
              <a:buClrTx/>
            </a:pPr>
            <a:r>
              <a:rPr lang="de-DE" altLang="de-DE" sz="2100"/>
              <a:t>über 21 Tage nach TIA / Minor stroke</a:t>
            </a:r>
          </a:p>
          <a:p>
            <a:pPr eaLnBrk="1" hangingPunct="1">
              <a:lnSpc>
                <a:spcPct val="150000"/>
              </a:lnSpc>
              <a:spcBef>
                <a:spcPct val="0"/>
              </a:spcBef>
              <a:buClrTx/>
            </a:pPr>
            <a:r>
              <a:rPr lang="de-DE" altLang="de-DE" sz="2100"/>
              <a:t>N=5170, Follow-Up 90 Tage</a:t>
            </a:r>
          </a:p>
          <a:p>
            <a:pPr eaLnBrk="1" hangingPunct="1">
              <a:lnSpc>
                <a:spcPct val="150000"/>
              </a:lnSpc>
              <a:spcBef>
                <a:spcPct val="0"/>
              </a:spcBef>
              <a:buClrTx/>
            </a:pPr>
            <a:r>
              <a:rPr lang="de-DE" altLang="de-DE" sz="2100"/>
              <a:t>Reduktion von Schlaganfällen 11,7%</a:t>
            </a:r>
            <a:r>
              <a:rPr lang="de-DE" altLang="de-DE" sz="2100">
                <a:sym typeface="Wingdings" panose="05000000000000000000" pitchFamily="2" charset="2"/>
              </a:rPr>
              <a:t>8,2%; </a:t>
            </a:r>
            <a:r>
              <a:rPr lang="el-GR" altLang="de-DE" sz="2100">
                <a:sym typeface="Wingdings" panose="05000000000000000000" pitchFamily="2" charset="2"/>
              </a:rPr>
              <a:t>Δ</a:t>
            </a:r>
            <a:r>
              <a:rPr lang="de-DE" altLang="de-DE" sz="2100">
                <a:sym typeface="Wingdings" panose="05000000000000000000" pitchFamily="2" charset="2"/>
              </a:rPr>
              <a:t>3,5%; NNT: 29</a:t>
            </a:r>
          </a:p>
        </p:txBody>
      </p:sp>
    </p:spTree>
    <p:extLst>
      <p:ext uri="{BB962C8B-B14F-4D97-AF65-F5344CB8AC3E}">
        <p14:creationId xmlns:p14="http://schemas.microsoft.com/office/powerpoint/2010/main" val="3599656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01775"/>
            <a:ext cx="538162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ChangeArrowheads="1"/>
          </p:cNvSpPr>
          <p:nvPr/>
        </p:nvSpPr>
        <p:spPr bwMode="auto">
          <a:xfrm>
            <a:off x="928778" y="1"/>
            <a:ext cx="4333336" cy="863599"/>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solidFill>
                <a:srgbClr val="353535"/>
              </a:solidFill>
            </a:endParaRPr>
          </a:p>
        </p:txBody>
      </p:sp>
      <p:sp>
        <p:nvSpPr>
          <p:cNvPr id="51204" name="Rectangle 2"/>
          <p:cNvSpPr>
            <a:spLocks noGrp="1" noChangeArrowheads="1"/>
          </p:cNvSpPr>
          <p:nvPr>
            <p:ph type="title" idx="4294967295"/>
          </p:nvPr>
        </p:nvSpPr>
        <p:spPr>
          <a:xfrm>
            <a:off x="971642" y="127000"/>
            <a:ext cx="10216819" cy="736600"/>
          </a:xfrm>
        </p:spPr>
        <p:txBody>
          <a:bodyPr>
            <a:normAutofit fontScale="90000"/>
          </a:bodyPr>
          <a:lstStyle/>
          <a:p>
            <a:pPr eaLnBrk="1" hangingPunct="1"/>
            <a:r>
              <a:rPr lang="de-DE" altLang="de-DE" dirty="0">
                <a:solidFill>
                  <a:schemeClr val="tx1"/>
                </a:solidFill>
                <a:ea typeface="ＭＳ Ｐゴシック" panose="020B0600070205080204" pitchFamily="34" charset="-128"/>
              </a:rPr>
              <a:t>Sekundärprävention</a:t>
            </a:r>
            <a:r>
              <a:rPr lang="de-DE" altLang="de-DE" dirty="0">
                <a:ea typeface="ＭＳ Ｐゴシック" panose="020B0600070205080204" pitchFamily="34" charset="-128"/>
              </a:rPr>
              <a:t>   Duale </a:t>
            </a:r>
            <a:r>
              <a:rPr lang="de-DE" altLang="de-DE" dirty="0" err="1">
                <a:ea typeface="ＭＳ Ｐゴシック" panose="020B0600070205080204" pitchFamily="34" charset="-128"/>
              </a:rPr>
              <a:t>Plättchenhemmung</a:t>
            </a:r>
            <a:r>
              <a:rPr lang="de-DE" altLang="de-DE" dirty="0">
                <a:ea typeface="ＭＳ Ｐゴシック" panose="020B0600070205080204" pitchFamily="34" charset="-128"/>
              </a:rPr>
              <a:t>?</a:t>
            </a:r>
          </a:p>
        </p:txBody>
      </p:sp>
      <p:sp>
        <p:nvSpPr>
          <p:cNvPr id="51205" name="Line 5"/>
          <p:cNvSpPr>
            <a:spLocks noChangeShapeType="1"/>
          </p:cNvSpPr>
          <p:nvPr/>
        </p:nvSpPr>
        <p:spPr bwMode="auto">
          <a:xfrm>
            <a:off x="928778" y="863600"/>
            <a:ext cx="1004402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3"/>
          <p:cNvSpPr txBox="1">
            <a:spLocks noChangeArrowheads="1"/>
          </p:cNvSpPr>
          <p:nvPr/>
        </p:nvSpPr>
        <p:spPr bwMode="auto">
          <a:xfrm>
            <a:off x="538763" y="1257031"/>
            <a:ext cx="89931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tx1"/>
              </a:buClr>
              <a:defRPr sz="2400">
                <a:solidFill>
                  <a:schemeClr val="tx1"/>
                </a:solidFill>
                <a:latin typeface="+mn-lt"/>
                <a:ea typeface="ＭＳ Ｐゴシック" pitchFamily="70" charset="-128"/>
                <a:cs typeface="ＭＳ Ｐゴシック" pitchFamily="70" charset="-128"/>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pitchFamily="70" charset="-128"/>
              </a:defRPr>
            </a:lvl2pPr>
            <a:lvl3pPr marL="1143000" indent="-228600" algn="l" rtl="0" eaLnBrk="0" fontAlgn="base" hangingPunct="0">
              <a:spcBef>
                <a:spcPct val="20000"/>
              </a:spcBef>
              <a:spcAft>
                <a:spcPct val="0"/>
              </a:spcAft>
              <a:buClr>
                <a:schemeClr val="tx1"/>
              </a:buClr>
              <a:buChar char="•"/>
              <a:defRPr sz="2100">
                <a:solidFill>
                  <a:schemeClr val="tx1"/>
                </a:solidFill>
                <a:latin typeface="+mn-lt"/>
                <a:ea typeface="ＭＳ Ｐゴシック" pitchFamily="70" charset="-128"/>
              </a:defRPr>
            </a:lvl3pPr>
            <a:lvl4pPr marL="1598613" indent="-228600" algn="l" rtl="0" eaLnBrk="0" fontAlgn="base" hangingPunct="0">
              <a:spcBef>
                <a:spcPct val="20000"/>
              </a:spcBef>
              <a:spcAft>
                <a:spcPct val="0"/>
              </a:spcAft>
              <a:buClr>
                <a:schemeClr val="tx1"/>
              </a:buClr>
              <a:buChar char="–"/>
              <a:defRPr>
                <a:solidFill>
                  <a:schemeClr val="tx1"/>
                </a:solidFill>
                <a:latin typeface="+mn-lt"/>
                <a:ea typeface="ＭＳ Ｐゴシック" pitchFamily="70" charset="-128"/>
              </a:defRPr>
            </a:lvl4pPr>
            <a:lvl5pPr marL="2057400" indent="-228600" algn="l" rtl="0" eaLnBrk="0" fontAlgn="base" hangingPunct="0">
              <a:spcBef>
                <a:spcPct val="20000"/>
              </a:spcBef>
              <a:spcAft>
                <a:spcPct val="0"/>
              </a:spcAft>
              <a:buClr>
                <a:schemeClr val="tx1"/>
              </a:buClr>
              <a:buChar char="»"/>
              <a:defRPr sz="1500">
                <a:solidFill>
                  <a:schemeClr val="tx1"/>
                </a:solidFill>
                <a:latin typeface="+mn-lt"/>
                <a:ea typeface="ＭＳ Ｐゴシック" pitchFamily="70" charset="-128"/>
              </a:defRPr>
            </a:lvl5pPr>
            <a:lvl6pPr marL="25146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6pPr>
            <a:lvl7pPr marL="29718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7pPr>
            <a:lvl8pPr marL="34290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8pPr>
            <a:lvl9pPr marL="38862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9pPr>
          </a:lstStyle>
          <a:p>
            <a:pPr marL="0" indent="0" algn="ctr" eaLnBrk="1" hangingPunct="1">
              <a:buClr>
                <a:srgbClr val="353535"/>
              </a:buClr>
              <a:defRPr/>
            </a:pPr>
            <a:r>
              <a:rPr lang="de-DE" altLang="de-DE" sz="2800" b="1" kern="0" dirty="0">
                <a:solidFill>
                  <a:srgbClr val="353535"/>
                </a:solidFill>
                <a:ea typeface="ＭＳ Ｐゴシック" panose="020B0600070205080204" pitchFamily="34" charset="-128"/>
              </a:rPr>
              <a:t>CHANCE</a:t>
            </a:r>
            <a:endParaRPr lang="de-DE" altLang="de-DE" sz="2800" kern="0" dirty="0">
              <a:solidFill>
                <a:srgbClr val="353535"/>
              </a:solidFill>
              <a:ea typeface="ＭＳ Ｐゴシック" panose="020B0600070205080204" pitchFamily="34" charset="-128"/>
            </a:endParaRPr>
          </a:p>
          <a:p>
            <a:pPr marL="0" indent="0" eaLnBrk="1" hangingPunct="1">
              <a:buClr>
                <a:srgbClr val="353535"/>
              </a:buClr>
              <a:defRPr/>
            </a:pPr>
            <a:endParaRPr lang="de-DE" altLang="de-DE" sz="2800" kern="0" dirty="0">
              <a:solidFill>
                <a:srgbClr val="353535"/>
              </a:solidFill>
              <a:ea typeface="ＭＳ Ｐゴシック" panose="020B0600070205080204" pitchFamily="34" charset="-128"/>
            </a:endParaRPr>
          </a:p>
          <a:p>
            <a:pPr marL="0" indent="0" eaLnBrk="1" hangingPunct="1">
              <a:buClr>
                <a:srgbClr val="353535"/>
              </a:buClr>
              <a:defRPr/>
            </a:pPr>
            <a:endParaRPr lang="de-DE" altLang="de-DE" sz="2800" kern="0" dirty="0">
              <a:solidFill>
                <a:srgbClr val="353535"/>
              </a:solidFill>
              <a:ea typeface="ＭＳ Ｐゴシック" panose="020B0600070205080204" pitchFamily="34" charset="-128"/>
            </a:endParaRPr>
          </a:p>
        </p:txBody>
      </p:sp>
      <p:sp>
        <p:nvSpPr>
          <p:cNvPr id="51207" name="Textfeld 7"/>
          <p:cNvSpPr txBox="1">
            <a:spLocks noChangeArrowheads="1"/>
          </p:cNvSpPr>
          <p:nvPr/>
        </p:nvSpPr>
        <p:spPr bwMode="auto">
          <a:xfrm>
            <a:off x="7500938" y="5722938"/>
            <a:ext cx="33528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700">
                <a:solidFill>
                  <a:srgbClr val="353535"/>
                </a:solidFill>
              </a:rPr>
              <a:t>Wang Y et al. NEJM 2013</a:t>
            </a:r>
          </a:p>
        </p:txBody>
      </p:sp>
    </p:spTree>
    <p:extLst>
      <p:ext uri="{BB962C8B-B14F-4D97-AF65-F5344CB8AC3E}">
        <p14:creationId xmlns:p14="http://schemas.microsoft.com/office/powerpoint/2010/main" val="34501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524001" y="1"/>
            <a:ext cx="3571875"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solidFill>
                <a:srgbClr val="353535"/>
              </a:solidFill>
            </a:endParaRPr>
          </a:p>
        </p:txBody>
      </p:sp>
      <p:sp>
        <p:nvSpPr>
          <p:cNvPr id="53251" name="Rectangle 2"/>
          <p:cNvSpPr>
            <a:spLocks noGrp="1" noChangeArrowheads="1"/>
          </p:cNvSpPr>
          <p:nvPr>
            <p:ph type="title" idx="4294967295"/>
          </p:nvPr>
        </p:nvSpPr>
        <p:spPr>
          <a:xfrm>
            <a:off x="1566864" y="127000"/>
            <a:ext cx="9101137" cy="736600"/>
          </a:xfrm>
        </p:spPr>
        <p:txBody>
          <a:bodyPr>
            <a:noAutofit/>
          </a:bodyPr>
          <a:lstStyle/>
          <a:p>
            <a:pPr eaLnBrk="1" hangingPunct="1"/>
            <a:r>
              <a:rPr lang="de-DE" altLang="de-DE" sz="3200" dirty="0">
                <a:ea typeface="ＭＳ Ｐゴシック" panose="020B0600070205080204" pitchFamily="34" charset="-128"/>
              </a:rPr>
              <a:t>Sekundärprävention  	Duale </a:t>
            </a:r>
            <a:r>
              <a:rPr lang="de-DE" altLang="de-DE" sz="3200" dirty="0" err="1">
                <a:ea typeface="ＭＳ Ｐゴシック" panose="020B0600070205080204" pitchFamily="34" charset="-128"/>
              </a:rPr>
              <a:t>Plättchenhemmung</a:t>
            </a:r>
            <a:endParaRPr lang="de-DE" altLang="de-DE" sz="3200" dirty="0">
              <a:ea typeface="ＭＳ Ｐゴシック" panose="020B0600070205080204" pitchFamily="34" charset="-128"/>
            </a:endParaRPr>
          </a:p>
        </p:txBody>
      </p:sp>
      <p:sp>
        <p:nvSpPr>
          <p:cNvPr id="53252" name="Line 5"/>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253" name="Textfeld 1"/>
          <p:cNvSpPr txBox="1">
            <a:spLocks noChangeArrowheads="1"/>
          </p:cNvSpPr>
          <p:nvPr/>
        </p:nvSpPr>
        <p:spPr bwMode="auto">
          <a:xfrm>
            <a:off x="6867525" y="6086476"/>
            <a:ext cx="38433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700">
                <a:solidFill>
                  <a:srgbClr val="353535"/>
                </a:solidFill>
              </a:rPr>
              <a:t>Lia L et al. Neurology 2015</a:t>
            </a:r>
          </a:p>
        </p:txBody>
      </p:sp>
      <p:pic>
        <p:nvPicPr>
          <p:cNvPr id="53254"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7901" y="1620839"/>
            <a:ext cx="7148513"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feld 3"/>
          <p:cNvSpPr txBox="1">
            <a:spLocks noChangeArrowheads="1"/>
          </p:cNvSpPr>
          <p:nvPr/>
        </p:nvSpPr>
        <p:spPr bwMode="auto">
          <a:xfrm>
            <a:off x="2924175" y="86360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de-DE" altLang="de-DE" sz="2000">
                <a:solidFill>
                  <a:srgbClr val="353535"/>
                </a:solidFill>
              </a:rPr>
              <a:t>CHANCE trial</a:t>
            </a:r>
          </a:p>
        </p:txBody>
      </p:sp>
    </p:spTree>
    <p:extLst>
      <p:ext uri="{BB962C8B-B14F-4D97-AF65-F5344CB8AC3E}">
        <p14:creationId xmlns:p14="http://schemas.microsoft.com/office/powerpoint/2010/main" val="4028847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054173" y="185995"/>
            <a:ext cx="416480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solidFill>
                <a:srgbClr val="353535"/>
              </a:solidFill>
            </a:endParaRPr>
          </a:p>
        </p:txBody>
      </p:sp>
      <p:sp>
        <p:nvSpPr>
          <p:cNvPr id="55299" name="Rectangle 2"/>
          <p:cNvSpPr>
            <a:spLocks noGrp="1" noChangeArrowheads="1"/>
          </p:cNvSpPr>
          <p:nvPr>
            <p:ph type="title" idx="4294967295"/>
          </p:nvPr>
        </p:nvSpPr>
        <p:spPr>
          <a:xfrm>
            <a:off x="963019" y="169863"/>
            <a:ext cx="10225445" cy="736600"/>
          </a:xfrm>
        </p:spPr>
        <p:txBody>
          <a:bodyPr>
            <a:normAutofit fontScale="90000"/>
          </a:bodyPr>
          <a:lstStyle/>
          <a:p>
            <a:pPr eaLnBrk="1" hangingPunct="1"/>
            <a:r>
              <a:rPr lang="de-DE" altLang="de-DE" dirty="0">
                <a:solidFill>
                  <a:schemeClr val="tx1"/>
                </a:solidFill>
              </a:rPr>
              <a:t>Sekundärprävention</a:t>
            </a:r>
            <a:r>
              <a:rPr lang="de-DE" altLang="de-DE" dirty="0"/>
              <a:t>   Duale </a:t>
            </a:r>
            <a:r>
              <a:rPr lang="de-DE" altLang="de-DE" dirty="0" err="1"/>
              <a:t>Plättchenhemmung</a:t>
            </a:r>
            <a:r>
              <a:rPr lang="de-DE" altLang="de-DE" dirty="0"/>
              <a:t>?</a:t>
            </a:r>
          </a:p>
        </p:txBody>
      </p:sp>
      <p:sp>
        <p:nvSpPr>
          <p:cNvPr id="55300" name="Line 5"/>
          <p:cNvSpPr>
            <a:spLocks noChangeShapeType="1"/>
          </p:cNvSpPr>
          <p:nvPr/>
        </p:nvSpPr>
        <p:spPr bwMode="auto">
          <a:xfrm>
            <a:off x="1054173" y="840302"/>
            <a:ext cx="1003077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3"/>
          <p:cNvSpPr txBox="1">
            <a:spLocks noChangeArrowheads="1"/>
          </p:cNvSpPr>
          <p:nvPr/>
        </p:nvSpPr>
        <p:spPr bwMode="auto">
          <a:xfrm>
            <a:off x="1717675" y="787400"/>
            <a:ext cx="89931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tx1"/>
              </a:buClr>
              <a:defRPr sz="2400">
                <a:solidFill>
                  <a:schemeClr val="tx1"/>
                </a:solidFill>
                <a:latin typeface="+mn-lt"/>
                <a:ea typeface="ＭＳ Ｐゴシック" pitchFamily="70" charset="-128"/>
                <a:cs typeface="ＭＳ Ｐゴシック" pitchFamily="70" charset="-128"/>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pitchFamily="70" charset="-128"/>
              </a:defRPr>
            </a:lvl2pPr>
            <a:lvl3pPr marL="1143000" indent="-228600" algn="l" rtl="0" eaLnBrk="0" fontAlgn="base" hangingPunct="0">
              <a:spcBef>
                <a:spcPct val="20000"/>
              </a:spcBef>
              <a:spcAft>
                <a:spcPct val="0"/>
              </a:spcAft>
              <a:buClr>
                <a:schemeClr val="tx1"/>
              </a:buClr>
              <a:buChar char="•"/>
              <a:defRPr sz="2100">
                <a:solidFill>
                  <a:schemeClr val="tx1"/>
                </a:solidFill>
                <a:latin typeface="+mn-lt"/>
                <a:ea typeface="ＭＳ Ｐゴシック" pitchFamily="70" charset="-128"/>
              </a:defRPr>
            </a:lvl3pPr>
            <a:lvl4pPr marL="1598613" indent="-228600" algn="l" rtl="0" eaLnBrk="0" fontAlgn="base" hangingPunct="0">
              <a:spcBef>
                <a:spcPct val="20000"/>
              </a:spcBef>
              <a:spcAft>
                <a:spcPct val="0"/>
              </a:spcAft>
              <a:buClr>
                <a:schemeClr val="tx1"/>
              </a:buClr>
              <a:buChar char="–"/>
              <a:defRPr>
                <a:solidFill>
                  <a:schemeClr val="tx1"/>
                </a:solidFill>
                <a:latin typeface="+mn-lt"/>
                <a:ea typeface="ＭＳ Ｐゴシック" pitchFamily="70" charset="-128"/>
              </a:defRPr>
            </a:lvl4pPr>
            <a:lvl5pPr marL="2057400" indent="-228600" algn="l" rtl="0" eaLnBrk="0" fontAlgn="base" hangingPunct="0">
              <a:spcBef>
                <a:spcPct val="20000"/>
              </a:spcBef>
              <a:spcAft>
                <a:spcPct val="0"/>
              </a:spcAft>
              <a:buClr>
                <a:schemeClr val="tx1"/>
              </a:buClr>
              <a:buChar char="»"/>
              <a:defRPr sz="1500">
                <a:solidFill>
                  <a:schemeClr val="tx1"/>
                </a:solidFill>
                <a:latin typeface="+mn-lt"/>
                <a:ea typeface="ＭＳ Ｐゴシック" pitchFamily="70" charset="-128"/>
              </a:defRPr>
            </a:lvl5pPr>
            <a:lvl6pPr marL="25146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6pPr>
            <a:lvl7pPr marL="29718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7pPr>
            <a:lvl8pPr marL="34290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8pPr>
            <a:lvl9pPr marL="38862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9pPr>
          </a:lstStyle>
          <a:p>
            <a:pPr marL="0" indent="0" algn="ctr" eaLnBrk="1" hangingPunct="1">
              <a:buClr>
                <a:srgbClr val="353535"/>
              </a:buClr>
              <a:defRPr/>
            </a:pPr>
            <a:r>
              <a:rPr lang="de-DE" altLang="de-DE" sz="2800" b="1" kern="0" dirty="0">
                <a:solidFill>
                  <a:srgbClr val="353535"/>
                </a:solidFill>
                <a:ea typeface="ＭＳ Ｐゴシック" panose="020B0600070205080204" pitchFamily="34" charset="-128"/>
              </a:rPr>
              <a:t>POINT</a:t>
            </a:r>
            <a:endParaRPr lang="de-DE" altLang="de-DE" sz="2800" kern="0" dirty="0">
              <a:solidFill>
                <a:srgbClr val="353535"/>
              </a:solidFill>
              <a:ea typeface="ＭＳ Ｐゴシック" panose="020B0600070205080204" pitchFamily="34" charset="-128"/>
            </a:endParaRPr>
          </a:p>
          <a:p>
            <a:pPr marL="0" indent="0" eaLnBrk="1" hangingPunct="1">
              <a:buClr>
                <a:srgbClr val="353535"/>
              </a:buClr>
              <a:defRPr/>
            </a:pPr>
            <a:endParaRPr lang="de-DE" altLang="de-DE" sz="2800" kern="0" dirty="0">
              <a:solidFill>
                <a:srgbClr val="353535"/>
              </a:solidFill>
              <a:ea typeface="ＭＳ Ｐゴシック" panose="020B0600070205080204" pitchFamily="34" charset="-128"/>
            </a:endParaRPr>
          </a:p>
          <a:p>
            <a:pPr marL="0" indent="0" eaLnBrk="1" hangingPunct="1">
              <a:buClr>
                <a:srgbClr val="353535"/>
              </a:buClr>
              <a:defRPr/>
            </a:pPr>
            <a:endParaRPr lang="de-DE" altLang="de-DE" sz="2800" kern="0" dirty="0">
              <a:solidFill>
                <a:srgbClr val="353535"/>
              </a:solidFill>
              <a:ea typeface="ＭＳ Ｐゴシック" panose="020B0600070205080204" pitchFamily="34" charset="-128"/>
            </a:endParaRPr>
          </a:p>
        </p:txBody>
      </p:sp>
      <p:sp>
        <p:nvSpPr>
          <p:cNvPr id="55302" name="Textfeld 7"/>
          <p:cNvSpPr txBox="1">
            <a:spLocks noChangeArrowheads="1"/>
          </p:cNvSpPr>
          <p:nvPr/>
        </p:nvSpPr>
        <p:spPr bwMode="auto">
          <a:xfrm>
            <a:off x="8213725" y="5759450"/>
            <a:ext cx="335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700">
                <a:solidFill>
                  <a:srgbClr val="353535"/>
                </a:solidFill>
              </a:rPr>
              <a:t>Johnston SCet al. </a:t>
            </a:r>
          </a:p>
          <a:p>
            <a:pPr>
              <a:spcBef>
                <a:spcPct val="0"/>
              </a:spcBef>
              <a:buClrTx/>
            </a:pPr>
            <a:r>
              <a:rPr lang="de-DE" altLang="de-DE" sz="1700">
                <a:solidFill>
                  <a:srgbClr val="353535"/>
                </a:solidFill>
              </a:rPr>
              <a:t>NEJM 2018</a:t>
            </a:r>
          </a:p>
        </p:txBody>
      </p:sp>
      <p:pic>
        <p:nvPicPr>
          <p:cNvPr id="5530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43076"/>
            <a:ext cx="66484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r Verbinder 4"/>
          <p:cNvCxnSpPr>
            <a:cxnSpLocks noChangeShapeType="1"/>
          </p:cNvCxnSpPr>
          <p:nvPr/>
        </p:nvCxnSpPr>
        <p:spPr bwMode="auto">
          <a:xfrm flipH="1" flipV="1">
            <a:off x="3306764" y="1146176"/>
            <a:ext cx="22225" cy="5057775"/>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13" name="Gerader Verbinder 12"/>
          <p:cNvCxnSpPr>
            <a:cxnSpLocks noChangeShapeType="1"/>
          </p:cNvCxnSpPr>
          <p:nvPr/>
        </p:nvCxnSpPr>
        <p:spPr bwMode="auto">
          <a:xfrm>
            <a:off x="2079626" y="3608388"/>
            <a:ext cx="5103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5306" name="Textfeld 3"/>
          <p:cNvSpPr txBox="1">
            <a:spLocks noChangeArrowheads="1"/>
          </p:cNvSpPr>
          <p:nvPr/>
        </p:nvSpPr>
        <p:spPr bwMode="auto">
          <a:xfrm>
            <a:off x="3700464" y="2003426"/>
            <a:ext cx="44719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US" altLang="de-DE" sz="1700">
                <a:solidFill>
                  <a:srgbClr val="353535"/>
                </a:solidFill>
              </a:rPr>
              <a:t>composite of major ischemic events</a:t>
            </a:r>
            <a:endParaRPr lang="de-DE" altLang="de-DE" sz="1700">
              <a:solidFill>
                <a:srgbClr val="353535"/>
              </a:solidFill>
            </a:endParaRPr>
          </a:p>
        </p:txBody>
      </p:sp>
      <p:cxnSp>
        <p:nvCxnSpPr>
          <p:cNvPr id="14" name="Gerader Verbinder 13"/>
          <p:cNvCxnSpPr>
            <a:cxnSpLocks noChangeShapeType="1"/>
          </p:cNvCxnSpPr>
          <p:nvPr/>
        </p:nvCxnSpPr>
        <p:spPr bwMode="auto">
          <a:xfrm>
            <a:off x="2079626" y="4351338"/>
            <a:ext cx="51038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828" name="Textfeld 11"/>
          <p:cNvSpPr txBox="1">
            <a:spLocks noChangeArrowheads="1"/>
          </p:cNvSpPr>
          <p:nvPr/>
        </p:nvSpPr>
        <p:spPr bwMode="auto">
          <a:xfrm>
            <a:off x="7927975" y="3910013"/>
            <a:ext cx="26304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700">
                <a:solidFill>
                  <a:srgbClr val="353535"/>
                </a:solidFill>
              </a:rPr>
              <a:t>Differenz der Ischämieraten nach 3 Wochen: 2,0%</a:t>
            </a:r>
          </a:p>
        </p:txBody>
      </p:sp>
    </p:spTree>
    <p:extLst>
      <p:ext uri="{BB962C8B-B14F-4D97-AF65-F5344CB8AC3E}">
        <p14:creationId xmlns:p14="http://schemas.microsoft.com/office/powerpoint/2010/main" val="261902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73200" y="77190"/>
            <a:ext cx="2650225" cy="736599"/>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16387" name="Rectangle 2"/>
          <p:cNvSpPr>
            <a:spLocks noGrp="1" noChangeArrowheads="1"/>
          </p:cNvSpPr>
          <p:nvPr>
            <p:ph type="title" idx="4294967295"/>
          </p:nvPr>
        </p:nvSpPr>
        <p:spPr>
          <a:xfrm>
            <a:off x="1770063" y="127000"/>
            <a:ext cx="8591550" cy="736600"/>
          </a:xfrm>
        </p:spPr>
        <p:txBody>
          <a:bodyPr/>
          <a:lstStyle/>
          <a:p>
            <a:pPr eaLnBrk="1" hangingPunct="1"/>
            <a:r>
              <a:rPr lang="de-DE" altLang="de-DE">
                <a:solidFill>
                  <a:schemeClr val="tx1"/>
                </a:solidFill>
                <a:ea typeface="ＭＳ Ｐゴシック" panose="020B0600070205080204" pitchFamily="34" charset="-128"/>
              </a:rPr>
              <a:t>Definition</a:t>
            </a:r>
            <a:r>
              <a:rPr lang="de-DE" altLang="de-DE">
                <a:ea typeface="ＭＳ Ｐゴシック" panose="020B0600070205080204" pitchFamily="34" charset="-128"/>
              </a:rPr>
              <a:t>  	„Evidence based“</a:t>
            </a:r>
          </a:p>
        </p:txBody>
      </p:sp>
      <p:sp>
        <p:nvSpPr>
          <p:cNvPr id="41988" name="Rectangle 3"/>
          <p:cNvSpPr>
            <a:spLocks noGrp="1" noChangeArrowheads="1"/>
          </p:cNvSpPr>
          <p:nvPr>
            <p:ph type="body" idx="4294967295"/>
          </p:nvPr>
        </p:nvSpPr>
        <p:spPr>
          <a:xfrm>
            <a:off x="560718" y="1550389"/>
            <a:ext cx="11033184" cy="4791674"/>
          </a:xfrm>
        </p:spPr>
        <p:txBody>
          <a:bodyPr>
            <a:normAutofit fontScale="70000" lnSpcReduction="20000"/>
          </a:bodyPr>
          <a:lstStyle/>
          <a:p>
            <a:pPr>
              <a:lnSpc>
                <a:spcPct val="120000"/>
              </a:lnSpc>
            </a:pPr>
            <a:r>
              <a:rPr lang="de-DE" altLang="de-DE" dirty="0">
                <a:ea typeface="ＭＳ Ｐゴシック" panose="020B0600070205080204" pitchFamily="34" charset="-128"/>
              </a:rPr>
              <a:t>Übereinstimmende Ergebnisse in </a:t>
            </a:r>
            <a:r>
              <a:rPr lang="de-DE" altLang="de-DE" b="1" dirty="0">
                <a:ea typeface="ＭＳ Ｐゴシック" panose="020B0600070205080204" pitchFamily="34" charset="-128"/>
              </a:rPr>
              <a:t>mindestens 2 unabhängigen</a:t>
            </a:r>
            <a:r>
              <a:rPr lang="de-DE" altLang="de-DE" dirty="0">
                <a:ea typeface="ＭＳ Ｐゴシック" panose="020B0600070205080204" pitchFamily="34" charset="-128"/>
              </a:rPr>
              <a:t> (ausreichend gepowerten) </a:t>
            </a:r>
            <a:r>
              <a:rPr lang="de-DE" altLang="de-DE" b="1" dirty="0">
                <a:ea typeface="ＭＳ Ｐゴシック" panose="020B0600070205080204" pitchFamily="34" charset="-128"/>
              </a:rPr>
              <a:t>randomisierten</a:t>
            </a:r>
            <a:r>
              <a:rPr lang="de-DE" altLang="de-DE" dirty="0">
                <a:ea typeface="ＭＳ Ｐゴシック" panose="020B0600070205080204" pitchFamily="34" charset="-128"/>
              </a:rPr>
              <a:t> Studien</a:t>
            </a:r>
          </a:p>
          <a:p>
            <a:pPr>
              <a:lnSpc>
                <a:spcPct val="120000"/>
              </a:lnSpc>
              <a:buFontTx/>
              <a:buChar char="•"/>
            </a:pPr>
            <a:r>
              <a:rPr lang="de-DE" altLang="de-DE" sz="2000" dirty="0">
                <a:ea typeface="ＭＳ Ｐゴシック" panose="020B0600070205080204" pitchFamily="34" charset="-128"/>
              </a:rPr>
              <a:t>Keine widersprechenden Ergebnisse in weiteren Studien</a:t>
            </a:r>
          </a:p>
          <a:p>
            <a:pPr>
              <a:lnSpc>
                <a:spcPct val="120000"/>
              </a:lnSpc>
              <a:buFontTx/>
              <a:buChar char="•"/>
            </a:pPr>
            <a:r>
              <a:rPr lang="de-DE" altLang="de-DE" sz="2000" dirty="0" err="1">
                <a:ea typeface="ＭＳ Ｐゴシック" panose="020B0600070205080204" pitchFamily="34" charset="-128"/>
              </a:rPr>
              <a:t>verblindetes</a:t>
            </a:r>
            <a:r>
              <a:rPr lang="de-DE" altLang="de-DE" sz="2000" dirty="0">
                <a:ea typeface="ＭＳ Ｐゴシック" panose="020B0600070205080204" pitchFamily="34" charset="-128"/>
              </a:rPr>
              <a:t> Studien-Design bei pharmakologischen Interventionen</a:t>
            </a:r>
          </a:p>
          <a:p>
            <a:pPr marL="0" indent="0" algn="ctr">
              <a:lnSpc>
                <a:spcPct val="120000"/>
              </a:lnSpc>
              <a:buNone/>
            </a:pPr>
            <a:r>
              <a:rPr lang="de-DE" altLang="de-DE" dirty="0">
                <a:ea typeface="ＭＳ Ｐゴシック" panose="020B0600070205080204" pitchFamily="34" charset="-128"/>
              </a:rPr>
              <a:t>oder</a:t>
            </a:r>
          </a:p>
          <a:p>
            <a:pPr>
              <a:lnSpc>
                <a:spcPct val="120000"/>
              </a:lnSpc>
            </a:pPr>
            <a:r>
              <a:rPr lang="de-DE" altLang="de-DE" dirty="0">
                <a:ea typeface="ＭＳ Ｐゴシック" panose="020B0600070205080204" pitchFamily="34" charset="-128"/>
              </a:rPr>
              <a:t>Eindeutiges Ergebnis in </a:t>
            </a:r>
            <a:r>
              <a:rPr lang="de-DE" altLang="de-DE" b="1" dirty="0">
                <a:ea typeface="ＭＳ Ｐゴシック" panose="020B0600070205080204" pitchFamily="34" charset="-128"/>
              </a:rPr>
              <a:t>Meta-Analysen</a:t>
            </a:r>
            <a:r>
              <a:rPr lang="de-DE" altLang="de-DE" dirty="0">
                <a:ea typeface="ＭＳ Ｐゴシック" panose="020B0600070205080204" pitchFamily="34" charset="-128"/>
              </a:rPr>
              <a:t> randomisierter Studien</a:t>
            </a:r>
          </a:p>
          <a:p>
            <a:pPr>
              <a:lnSpc>
                <a:spcPct val="120000"/>
              </a:lnSpc>
            </a:pPr>
            <a:r>
              <a:rPr lang="de-DE" altLang="de-DE" dirty="0">
                <a:ea typeface="ＭＳ Ｐゴシック" panose="020B0600070205080204" pitchFamily="34" charset="-128"/>
              </a:rPr>
              <a:t>Voraussetzung:</a:t>
            </a:r>
          </a:p>
          <a:p>
            <a:pPr>
              <a:lnSpc>
                <a:spcPct val="120000"/>
              </a:lnSpc>
              <a:buFontTx/>
              <a:buChar char="•"/>
            </a:pPr>
            <a:r>
              <a:rPr lang="de-DE" altLang="de-DE" sz="2000" dirty="0">
                <a:ea typeface="ＭＳ Ｐゴシック" panose="020B0600070205080204" pitchFamily="34" charset="-128"/>
              </a:rPr>
              <a:t>Systematische Identifizierung der Einzelstudien</a:t>
            </a:r>
          </a:p>
          <a:p>
            <a:pPr>
              <a:lnSpc>
                <a:spcPct val="120000"/>
              </a:lnSpc>
              <a:buFontTx/>
              <a:buChar char="•"/>
            </a:pPr>
            <a:r>
              <a:rPr lang="de-DE" altLang="de-DE" sz="2000" dirty="0">
                <a:ea typeface="ＭＳ Ｐゴシック" panose="020B0600070205080204" pitchFamily="34" charset="-128"/>
              </a:rPr>
              <a:t>Homogenität der Studien</a:t>
            </a:r>
          </a:p>
          <a:p>
            <a:pPr>
              <a:lnSpc>
                <a:spcPct val="120000"/>
              </a:lnSpc>
            </a:pPr>
            <a:endParaRPr lang="de-DE" altLang="de-DE" sz="2000" dirty="0">
              <a:ea typeface="ＭＳ Ｐゴシック" panose="020B0600070205080204" pitchFamily="34" charset="-128"/>
            </a:endParaRPr>
          </a:p>
          <a:p>
            <a:pPr>
              <a:lnSpc>
                <a:spcPct val="120000"/>
              </a:lnSpc>
            </a:pPr>
            <a:r>
              <a:rPr lang="de-DE" altLang="de-DE" dirty="0">
                <a:ea typeface="ＭＳ Ｐゴシック" panose="020B0600070205080204" pitchFamily="34" charset="-128"/>
              </a:rPr>
              <a:t>Endpunkte für vaskulären Präventionsstudien:</a:t>
            </a:r>
          </a:p>
          <a:p>
            <a:pPr>
              <a:lnSpc>
                <a:spcPct val="120000"/>
              </a:lnSpc>
              <a:buFontTx/>
              <a:buChar char="•"/>
            </a:pPr>
            <a:r>
              <a:rPr lang="de-DE" altLang="de-DE" sz="2000" dirty="0">
                <a:ea typeface="ＭＳ Ｐゴシック" panose="020B0600070205080204" pitchFamily="34" charset="-128"/>
              </a:rPr>
              <a:t>Verhinderung weiterer Schlaganfälle/vaskulärer Ereignisse/vaskulärer Tod</a:t>
            </a:r>
          </a:p>
        </p:txBody>
      </p:sp>
      <p:sp>
        <p:nvSpPr>
          <p:cNvPr id="16389" name="Line 5"/>
          <p:cNvSpPr>
            <a:spLocks noChangeShapeType="1"/>
          </p:cNvSpPr>
          <p:nvPr/>
        </p:nvSpPr>
        <p:spPr bwMode="auto">
          <a:xfrm>
            <a:off x="1473201" y="813789"/>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661603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1988">
                                            <p:txEl>
                                              <p:pRg st="3" end="3"/>
                                            </p:txEl>
                                          </p:spTgt>
                                        </p:tgtEl>
                                        <p:attrNameLst>
                                          <p:attrName>style.visibility</p:attrName>
                                        </p:attrNameLst>
                                      </p:cBhvr>
                                      <p:to>
                                        <p:strVal val="visible"/>
                                      </p:to>
                                    </p:set>
                                    <p:animEffect transition="in" filter="dissolve">
                                      <p:cBhvr>
                                        <p:cTn id="15" dur="500"/>
                                        <p:tgtEl>
                                          <p:spTgt spid="41988">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1988">
                                            <p:txEl>
                                              <p:pRg st="4" end="4"/>
                                            </p:txEl>
                                          </p:spTgt>
                                        </p:tgtEl>
                                        <p:attrNameLst>
                                          <p:attrName>style.visibility</p:attrName>
                                        </p:attrNameLst>
                                      </p:cBhvr>
                                      <p:to>
                                        <p:strVal val="visible"/>
                                      </p:to>
                                    </p:set>
                                    <p:animEffect transition="in" filter="dissolve">
                                      <p:cBhvr>
                                        <p:cTn id="18" dur="500"/>
                                        <p:tgtEl>
                                          <p:spTgt spid="41988">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1988">
                                            <p:txEl>
                                              <p:pRg st="5" end="5"/>
                                            </p:txEl>
                                          </p:spTgt>
                                        </p:tgtEl>
                                        <p:attrNameLst>
                                          <p:attrName>style.visibility</p:attrName>
                                        </p:attrNameLst>
                                      </p:cBhvr>
                                      <p:to>
                                        <p:strVal val="visible"/>
                                      </p:to>
                                    </p:set>
                                    <p:animEffect transition="in" filter="dissolve">
                                      <p:cBhvr>
                                        <p:cTn id="21" dur="500"/>
                                        <p:tgtEl>
                                          <p:spTgt spid="41988">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1988">
                                            <p:txEl>
                                              <p:pRg st="6" end="6"/>
                                            </p:txEl>
                                          </p:spTgt>
                                        </p:tgtEl>
                                        <p:attrNameLst>
                                          <p:attrName>style.visibility</p:attrName>
                                        </p:attrNameLst>
                                      </p:cBhvr>
                                      <p:to>
                                        <p:strVal val="visible"/>
                                      </p:to>
                                    </p:set>
                                    <p:animEffect transition="in" filter="dissolve">
                                      <p:cBhvr>
                                        <p:cTn id="24" dur="500"/>
                                        <p:tgtEl>
                                          <p:spTgt spid="41988">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1988">
                                            <p:txEl>
                                              <p:pRg st="7" end="7"/>
                                            </p:txEl>
                                          </p:spTgt>
                                        </p:tgtEl>
                                        <p:attrNameLst>
                                          <p:attrName>style.visibility</p:attrName>
                                        </p:attrNameLst>
                                      </p:cBhvr>
                                      <p:to>
                                        <p:strVal val="visible"/>
                                      </p:to>
                                    </p:set>
                                    <p:animEffect transition="in" filter="dissolve">
                                      <p:cBhvr>
                                        <p:cTn id="27" dur="500"/>
                                        <p:tgtEl>
                                          <p:spTgt spid="41988">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41988">
                                            <p:txEl>
                                              <p:pRg st="9" end="9"/>
                                            </p:txEl>
                                          </p:spTgt>
                                        </p:tgtEl>
                                        <p:attrNameLst>
                                          <p:attrName>style.visibility</p:attrName>
                                        </p:attrNameLst>
                                      </p:cBhvr>
                                      <p:to>
                                        <p:strVal val="visible"/>
                                      </p:to>
                                    </p:set>
                                    <p:animEffect transition="in" filter="dissolve">
                                      <p:cBhvr>
                                        <p:cTn id="30" dur="500"/>
                                        <p:tgtEl>
                                          <p:spTgt spid="41988">
                                            <p:txEl>
                                              <p:pRg st="9" end="9"/>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1988">
                                            <p:txEl>
                                              <p:pRg st="10" end="10"/>
                                            </p:txEl>
                                          </p:spTgt>
                                        </p:tgtEl>
                                        <p:attrNameLst>
                                          <p:attrName>style.visibility</p:attrName>
                                        </p:attrNameLst>
                                      </p:cBhvr>
                                      <p:to>
                                        <p:strVal val="visible"/>
                                      </p:to>
                                    </p:set>
                                    <p:animEffect transition="in" filter="dissolve">
                                      <p:cBhvr>
                                        <p:cTn id="33" dur="500"/>
                                        <p:tgtEl>
                                          <p:spTgt spid="4198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98576"/>
            <a:ext cx="66579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p:cNvSpPr>
            <a:spLocks noChangeArrowheads="1"/>
          </p:cNvSpPr>
          <p:nvPr/>
        </p:nvSpPr>
        <p:spPr bwMode="auto">
          <a:xfrm>
            <a:off x="1217419" y="139012"/>
            <a:ext cx="4223140" cy="787399"/>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solidFill>
                <a:srgbClr val="353535"/>
              </a:solidFill>
            </a:endParaRPr>
          </a:p>
        </p:txBody>
      </p:sp>
      <p:sp>
        <p:nvSpPr>
          <p:cNvPr id="57348" name="Rectangle 2"/>
          <p:cNvSpPr>
            <a:spLocks noGrp="1" noChangeArrowheads="1"/>
          </p:cNvSpPr>
          <p:nvPr>
            <p:ph type="title" idx="4294967295"/>
          </p:nvPr>
        </p:nvSpPr>
        <p:spPr>
          <a:xfrm>
            <a:off x="1104181" y="127000"/>
            <a:ext cx="10610491" cy="736600"/>
          </a:xfrm>
        </p:spPr>
        <p:txBody>
          <a:bodyPr>
            <a:normAutofit fontScale="90000"/>
          </a:bodyPr>
          <a:lstStyle/>
          <a:p>
            <a:pPr eaLnBrk="1" hangingPunct="1"/>
            <a:r>
              <a:rPr lang="de-DE" altLang="de-DE" dirty="0">
                <a:solidFill>
                  <a:schemeClr val="tx1"/>
                </a:solidFill>
              </a:rPr>
              <a:t>Sekundärprävention</a:t>
            </a:r>
            <a:r>
              <a:rPr lang="de-DE" altLang="de-DE" dirty="0"/>
              <a:t>   Duale </a:t>
            </a:r>
            <a:r>
              <a:rPr lang="de-DE" altLang="de-DE" dirty="0" err="1"/>
              <a:t>Plättchenhemmung</a:t>
            </a:r>
            <a:r>
              <a:rPr lang="de-DE" altLang="de-DE" dirty="0"/>
              <a:t>?</a:t>
            </a:r>
          </a:p>
        </p:txBody>
      </p:sp>
      <p:sp>
        <p:nvSpPr>
          <p:cNvPr id="57349" name="Line 5"/>
          <p:cNvSpPr>
            <a:spLocks noChangeShapeType="1"/>
          </p:cNvSpPr>
          <p:nvPr/>
        </p:nvSpPr>
        <p:spPr bwMode="auto">
          <a:xfrm flipV="1">
            <a:off x="1217418" y="936535"/>
            <a:ext cx="987615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3"/>
          <p:cNvSpPr txBox="1">
            <a:spLocks noChangeArrowheads="1"/>
          </p:cNvSpPr>
          <p:nvPr/>
        </p:nvSpPr>
        <p:spPr bwMode="auto">
          <a:xfrm>
            <a:off x="1717675" y="1156300"/>
            <a:ext cx="89931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chemeClr val="tx1"/>
              </a:buClr>
              <a:defRPr sz="2400">
                <a:solidFill>
                  <a:schemeClr val="tx1"/>
                </a:solidFill>
                <a:latin typeface="+mn-lt"/>
                <a:ea typeface="ＭＳ Ｐゴシック" pitchFamily="70" charset="-128"/>
                <a:cs typeface="ＭＳ Ｐゴシック" pitchFamily="70" charset="-128"/>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pitchFamily="70" charset="-128"/>
              </a:defRPr>
            </a:lvl2pPr>
            <a:lvl3pPr marL="1143000" indent="-228600" algn="l" rtl="0" eaLnBrk="0" fontAlgn="base" hangingPunct="0">
              <a:spcBef>
                <a:spcPct val="20000"/>
              </a:spcBef>
              <a:spcAft>
                <a:spcPct val="0"/>
              </a:spcAft>
              <a:buClr>
                <a:schemeClr val="tx1"/>
              </a:buClr>
              <a:buChar char="•"/>
              <a:defRPr sz="2100">
                <a:solidFill>
                  <a:schemeClr val="tx1"/>
                </a:solidFill>
                <a:latin typeface="+mn-lt"/>
                <a:ea typeface="ＭＳ Ｐゴシック" pitchFamily="70" charset="-128"/>
              </a:defRPr>
            </a:lvl3pPr>
            <a:lvl4pPr marL="1598613" indent="-228600" algn="l" rtl="0" eaLnBrk="0" fontAlgn="base" hangingPunct="0">
              <a:spcBef>
                <a:spcPct val="20000"/>
              </a:spcBef>
              <a:spcAft>
                <a:spcPct val="0"/>
              </a:spcAft>
              <a:buClr>
                <a:schemeClr val="tx1"/>
              </a:buClr>
              <a:buChar char="–"/>
              <a:defRPr>
                <a:solidFill>
                  <a:schemeClr val="tx1"/>
                </a:solidFill>
                <a:latin typeface="+mn-lt"/>
                <a:ea typeface="ＭＳ Ｐゴシック" pitchFamily="70" charset="-128"/>
              </a:defRPr>
            </a:lvl4pPr>
            <a:lvl5pPr marL="2057400" indent="-228600" algn="l" rtl="0" eaLnBrk="0" fontAlgn="base" hangingPunct="0">
              <a:spcBef>
                <a:spcPct val="20000"/>
              </a:spcBef>
              <a:spcAft>
                <a:spcPct val="0"/>
              </a:spcAft>
              <a:buClr>
                <a:schemeClr val="tx1"/>
              </a:buClr>
              <a:buChar char="»"/>
              <a:defRPr sz="1500">
                <a:solidFill>
                  <a:schemeClr val="tx1"/>
                </a:solidFill>
                <a:latin typeface="+mn-lt"/>
                <a:ea typeface="ＭＳ Ｐゴシック" pitchFamily="70" charset="-128"/>
              </a:defRPr>
            </a:lvl5pPr>
            <a:lvl6pPr marL="25146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6pPr>
            <a:lvl7pPr marL="29718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7pPr>
            <a:lvl8pPr marL="34290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8pPr>
            <a:lvl9pPr marL="3886200" indent="-228600" algn="l" rtl="0" fontAlgn="base">
              <a:spcBef>
                <a:spcPct val="20000"/>
              </a:spcBef>
              <a:spcAft>
                <a:spcPct val="0"/>
              </a:spcAft>
              <a:buClr>
                <a:schemeClr val="tx1"/>
              </a:buClr>
              <a:buChar char="»"/>
              <a:defRPr sz="1500">
                <a:solidFill>
                  <a:schemeClr val="tx1"/>
                </a:solidFill>
                <a:latin typeface="+mn-lt"/>
                <a:ea typeface="ＭＳ Ｐゴシック" pitchFamily="70" charset="-128"/>
              </a:defRPr>
            </a:lvl9pPr>
          </a:lstStyle>
          <a:p>
            <a:pPr marL="0" indent="0" algn="ctr" eaLnBrk="1" hangingPunct="1">
              <a:buClr>
                <a:srgbClr val="353535"/>
              </a:buClr>
              <a:defRPr/>
            </a:pPr>
            <a:r>
              <a:rPr lang="de-DE" altLang="de-DE" sz="2800" b="1" kern="0" dirty="0">
                <a:solidFill>
                  <a:srgbClr val="353535"/>
                </a:solidFill>
                <a:ea typeface="ＭＳ Ｐゴシック" panose="020B0600070205080204" pitchFamily="34" charset="-128"/>
              </a:rPr>
              <a:t>POINT</a:t>
            </a:r>
            <a:endParaRPr lang="de-DE" altLang="de-DE" sz="2800" kern="0" dirty="0">
              <a:solidFill>
                <a:srgbClr val="353535"/>
              </a:solidFill>
              <a:ea typeface="ＭＳ Ｐゴシック" panose="020B0600070205080204" pitchFamily="34" charset="-128"/>
            </a:endParaRPr>
          </a:p>
          <a:p>
            <a:pPr marL="0" indent="0" eaLnBrk="1" hangingPunct="1">
              <a:buClr>
                <a:srgbClr val="353535"/>
              </a:buClr>
              <a:defRPr/>
            </a:pPr>
            <a:endParaRPr lang="de-DE" altLang="de-DE" sz="2800" kern="0" dirty="0">
              <a:solidFill>
                <a:srgbClr val="353535"/>
              </a:solidFill>
              <a:ea typeface="ＭＳ Ｐゴシック" panose="020B0600070205080204" pitchFamily="34" charset="-128"/>
            </a:endParaRPr>
          </a:p>
          <a:p>
            <a:pPr marL="0" indent="0" eaLnBrk="1" hangingPunct="1">
              <a:buClr>
                <a:srgbClr val="353535"/>
              </a:buClr>
              <a:defRPr/>
            </a:pPr>
            <a:endParaRPr lang="de-DE" altLang="de-DE" sz="2800" kern="0" dirty="0">
              <a:solidFill>
                <a:srgbClr val="353535"/>
              </a:solidFill>
              <a:ea typeface="ＭＳ Ｐゴシック" panose="020B0600070205080204" pitchFamily="34" charset="-128"/>
            </a:endParaRPr>
          </a:p>
        </p:txBody>
      </p:sp>
      <p:sp>
        <p:nvSpPr>
          <p:cNvPr id="57351" name="Textfeld 7"/>
          <p:cNvSpPr txBox="1">
            <a:spLocks noChangeArrowheads="1"/>
          </p:cNvSpPr>
          <p:nvPr/>
        </p:nvSpPr>
        <p:spPr bwMode="auto">
          <a:xfrm>
            <a:off x="8213725" y="5759450"/>
            <a:ext cx="335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700">
                <a:solidFill>
                  <a:srgbClr val="353535"/>
                </a:solidFill>
              </a:rPr>
              <a:t>Johnston SCet al. </a:t>
            </a:r>
          </a:p>
          <a:p>
            <a:pPr>
              <a:spcBef>
                <a:spcPct val="0"/>
              </a:spcBef>
              <a:buClrTx/>
            </a:pPr>
            <a:r>
              <a:rPr lang="de-DE" altLang="de-DE" sz="1700">
                <a:solidFill>
                  <a:srgbClr val="353535"/>
                </a:solidFill>
              </a:rPr>
              <a:t>NEJM 2018</a:t>
            </a:r>
          </a:p>
        </p:txBody>
      </p:sp>
      <p:cxnSp>
        <p:nvCxnSpPr>
          <p:cNvPr id="5" name="Gerader Verbinder 4"/>
          <p:cNvCxnSpPr>
            <a:cxnSpLocks noChangeShapeType="1"/>
          </p:cNvCxnSpPr>
          <p:nvPr/>
        </p:nvCxnSpPr>
        <p:spPr bwMode="auto">
          <a:xfrm flipH="1" flipV="1">
            <a:off x="3306764" y="1146176"/>
            <a:ext cx="22225" cy="5057775"/>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12" name="Gerader Verbinder 11"/>
          <p:cNvCxnSpPr>
            <a:cxnSpLocks noChangeShapeType="1"/>
          </p:cNvCxnSpPr>
          <p:nvPr/>
        </p:nvCxnSpPr>
        <p:spPr bwMode="auto">
          <a:xfrm>
            <a:off x="1952626" y="5507038"/>
            <a:ext cx="51038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 name="Gerader Verbinder 13"/>
          <p:cNvCxnSpPr>
            <a:cxnSpLocks noChangeShapeType="1"/>
          </p:cNvCxnSpPr>
          <p:nvPr/>
        </p:nvCxnSpPr>
        <p:spPr bwMode="auto">
          <a:xfrm>
            <a:off x="1952626" y="5416550"/>
            <a:ext cx="51038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7355" name="Textfeld 15"/>
          <p:cNvSpPr txBox="1">
            <a:spLocks noChangeArrowheads="1"/>
          </p:cNvSpPr>
          <p:nvPr/>
        </p:nvSpPr>
        <p:spPr bwMode="auto">
          <a:xfrm>
            <a:off x="4070351" y="3713163"/>
            <a:ext cx="44735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US" altLang="de-DE" sz="1700">
                <a:solidFill>
                  <a:srgbClr val="353535"/>
                </a:solidFill>
              </a:rPr>
              <a:t>Major hemorrhage</a:t>
            </a:r>
            <a:endParaRPr lang="de-DE" altLang="de-DE" sz="1700">
              <a:solidFill>
                <a:srgbClr val="353535"/>
              </a:solidFill>
            </a:endParaRPr>
          </a:p>
        </p:txBody>
      </p:sp>
      <p:sp>
        <p:nvSpPr>
          <p:cNvPr id="36876" name="Textfeld 1"/>
          <p:cNvSpPr txBox="1">
            <a:spLocks noChangeArrowheads="1"/>
          </p:cNvSpPr>
          <p:nvPr/>
        </p:nvSpPr>
        <p:spPr bwMode="auto">
          <a:xfrm>
            <a:off x="7927975" y="3910013"/>
            <a:ext cx="26304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700">
                <a:solidFill>
                  <a:srgbClr val="353535"/>
                </a:solidFill>
              </a:rPr>
              <a:t>Differenz der Blutungsraten nach 3 Wochen: 0,2%</a:t>
            </a:r>
          </a:p>
        </p:txBody>
      </p:sp>
    </p:spTree>
    <p:extLst>
      <p:ext uri="{BB962C8B-B14F-4D97-AF65-F5344CB8AC3E}">
        <p14:creationId xmlns:p14="http://schemas.microsoft.com/office/powerpoint/2010/main" val="2032119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876"/>
                                        </p:tgtEl>
                                        <p:attrNameLst>
                                          <p:attrName>style.visibility</p:attrName>
                                        </p:attrNameLst>
                                      </p:cBhvr>
                                      <p:to>
                                        <p:strVal val="visible"/>
                                      </p:to>
                                    </p:set>
                                    <p:animEffect transition="in" filter="fade">
                                      <p:cBhvr>
                                        <p:cTn id="16"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ctrTitle"/>
          </p:nvPr>
        </p:nvSpPr>
        <p:spPr/>
        <p:txBody>
          <a:bodyPr/>
          <a:lstStyle/>
          <a:p>
            <a:r>
              <a:rPr lang="de-DE" altLang="de-DE" sz="4800"/>
              <a:t>Dauer der dualen Plättchenhemmung  bei symptomatischen Stenosen</a:t>
            </a:r>
          </a:p>
        </p:txBody>
      </p:sp>
      <p:sp>
        <p:nvSpPr>
          <p:cNvPr id="59395" name="Untertitel 2"/>
          <p:cNvSpPr>
            <a:spLocks noGrp="1"/>
          </p:cNvSpPr>
          <p:nvPr>
            <p:ph type="subTitle" idx="1"/>
          </p:nvPr>
        </p:nvSpPr>
        <p:spPr/>
        <p:txBody>
          <a:bodyPr/>
          <a:lstStyle/>
          <a:p>
            <a:endParaRPr lang="de-DE" altLang="de-DE"/>
          </a:p>
        </p:txBody>
      </p:sp>
    </p:spTree>
    <p:extLst>
      <p:ext uri="{BB962C8B-B14F-4D97-AF65-F5344CB8AC3E}">
        <p14:creationId xmlns:p14="http://schemas.microsoft.com/office/powerpoint/2010/main" val="1866497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0419" name="Rectangle 3"/>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0420" name="Rectangle 2"/>
          <p:cNvSpPr>
            <a:spLocks noGrp="1" noChangeArrowheads="1"/>
          </p:cNvSpPr>
          <p:nvPr>
            <p:ph type="title" idx="4294967295"/>
          </p:nvPr>
        </p:nvSpPr>
        <p:spPr>
          <a:xfrm>
            <a:off x="1770063" y="127000"/>
            <a:ext cx="8591550" cy="736600"/>
          </a:xfrm>
        </p:spPr>
        <p:txBody>
          <a:bodyPr/>
          <a:lstStyle/>
          <a:p>
            <a:pPr eaLnBrk="1" hangingPunct="1"/>
            <a:r>
              <a:rPr lang="de-DE" altLang="de-DE" sz="2600">
                <a:ea typeface="ＭＳ Ｐゴシック" panose="020B0600070205080204" pitchFamily="34" charset="-128"/>
              </a:rPr>
              <a:t>Sekundärprävention 		Vorhofflimmern</a:t>
            </a:r>
          </a:p>
        </p:txBody>
      </p:sp>
      <p:sp>
        <p:nvSpPr>
          <p:cNvPr id="60421" name="Rectangle 3"/>
          <p:cNvSpPr>
            <a:spLocks noGrp="1" noChangeArrowheads="1"/>
          </p:cNvSpPr>
          <p:nvPr>
            <p:ph type="body" idx="4294967295"/>
          </p:nvPr>
        </p:nvSpPr>
        <p:spPr>
          <a:xfrm>
            <a:off x="1736726" y="817563"/>
            <a:ext cx="8931275" cy="5338762"/>
          </a:xfrm>
        </p:spPr>
        <p:txBody>
          <a:bodyPr/>
          <a:lstStyle/>
          <a:p>
            <a:pPr algn="ctr" eaLnBrk="1" hangingPunct="1">
              <a:lnSpc>
                <a:spcPct val="120000"/>
              </a:lnSpc>
            </a:pPr>
            <a:endParaRPr lang="en-US" altLang="de-DE" sz="3600">
              <a:ea typeface="ＭＳ Ｐゴシック" panose="020B0600070205080204" pitchFamily="34" charset="-128"/>
            </a:endParaRPr>
          </a:p>
          <a:p>
            <a:pPr algn="ctr" eaLnBrk="1" hangingPunct="1">
              <a:lnSpc>
                <a:spcPct val="120000"/>
              </a:lnSpc>
            </a:pPr>
            <a:endParaRPr lang="en-US" altLang="de-DE" sz="3600">
              <a:ea typeface="ＭＳ Ｐゴシック" panose="020B0600070205080204" pitchFamily="34" charset="-128"/>
            </a:endParaRPr>
          </a:p>
          <a:p>
            <a:pPr algn="ctr" eaLnBrk="1" hangingPunct="1">
              <a:lnSpc>
                <a:spcPct val="120000"/>
              </a:lnSpc>
            </a:pPr>
            <a:endParaRPr lang="en-US" altLang="de-DE" sz="3600">
              <a:ea typeface="ＭＳ Ｐゴシック" panose="020B0600070205080204" pitchFamily="34" charset="-128"/>
            </a:endParaRPr>
          </a:p>
          <a:p>
            <a:pPr algn="ctr" eaLnBrk="1" hangingPunct="1">
              <a:lnSpc>
                <a:spcPct val="120000"/>
              </a:lnSpc>
            </a:pPr>
            <a:r>
              <a:rPr lang="en-US" altLang="de-DE" sz="3600">
                <a:ea typeface="ＭＳ Ｐゴシック" panose="020B0600070205080204" pitchFamily="34" charset="-128"/>
              </a:rPr>
              <a:t> </a:t>
            </a:r>
            <a:r>
              <a:rPr lang="de-DE" altLang="de-DE" sz="3200">
                <a:ea typeface="ＭＳ Ｐゴシック" panose="020B0600070205080204" pitchFamily="34" charset="-128"/>
                <a:sym typeface="Wingdings" panose="05000000000000000000" pitchFamily="2" charset="2"/>
              </a:rPr>
              <a:t> Vortrag von Prof. Haverkamp</a:t>
            </a:r>
            <a:endParaRPr lang="en-US" altLang="de-DE" sz="3600">
              <a:ea typeface="ＭＳ Ｐゴシック" panose="020B0600070205080204" pitchFamily="34" charset="-128"/>
            </a:endParaRPr>
          </a:p>
        </p:txBody>
      </p:sp>
      <p:sp>
        <p:nvSpPr>
          <p:cNvPr id="60422" name="Line 6"/>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830788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524000" y="77635"/>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2467" name="Rectangle 3"/>
          <p:cNvSpPr>
            <a:spLocks noChangeArrowheads="1"/>
          </p:cNvSpPr>
          <p:nvPr/>
        </p:nvSpPr>
        <p:spPr bwMode="auto">
          <a:xfrm>
            <a:off x="1524000" y="77635"/>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2468" name="Rectangle 2"/>
          <p:cNvSpPr>
            <a:spLocks noGrp="1" noChangeArrowheads="1"/>
          </p:cNvSpPr>
          <p:nvPr>
            <p:ph type="title" idx="4294967295"/>
          </p:nvPr>
        </p:nvSpPr>
        <p:spPr>
          <a:xfrm>
            <a:off x="1770064" y="204634"/>
            <a:ext cx="8897937" cy="736600"/>
          </a:xfrm>
        </p:spPr>
        <p:txBody>
          <a:bodyPr>
            <a:normAutofit/>
          </a:bodyPr>
          <a:lstStyle/>
          <a:p>
            <a:pPr eaLnBrk="1" hangingPunct="1"/>
            <a:r>
              <a:rPr lang="de-DE" altLang="de-DE" sz="3200" dirty="0">
                <a:ea typeface="ＭＳ Ｐゴシック" panose="020B0600070205080204" pitchFamily="34" charset="-128"/>
              </a:rPr>
              <a:t>Sekundärprävention 	   OAC bei kardialer Embolie </a:t>
            </a:r>
          </a:p>
        </p:txBody>
      </p:sp>
      <p:sp>
        <p:nvSpPr>
          <p:cNvPr id="102405" name="Rectangle 3"/>
          <p:cNvSpPr>
            <a:spLocks noGrp="1" noChangeArrowheads="1"/>
          </p:cNvSpPr>
          <p:nvPr>
            <p:ph type="body" idx="4294967295"/>
          </p:nvPr>
        </p:nvSpPr>
        <p:spPr>
          <a:xfrm>
            <a:off x="1752601" y="1374775"/>
            <a:ext cx="8931275" cy="4446588"/>
          </a:xfrm>
        </p:spPr>
        <p:txBody>
          <a:bodyPr>
            <a:normAutofit fontScale="77500" lnSpcReduction="20000"/>
          </a:bodyPr>
          <a:lstStyle/>
          <a:p>
            <a:pPr eaLnBrk="1" hangingPunct="1">
              <a:lnSpc>
                <a:spcPct val="120000"/>
              </a:lnSpc>
            </a:pPr>
            <a:r>
              <a:rPr lang="de-DE" altLang="de-DE" b="1">
                <a:ea typeface="ＭＳ Ｐゴシック" panose="020B0600070205080204" pitchFamily="34" charset="-128"/>
              </a:rPr>
              <a:t>Keine (ausreichende) Evidenz bei</a:t>
            </a:r>
          </a:p>
          <a:p>
            <a:pPr eaLnBrk="1" hangingPunct="1">
              <a:lnSpc>
                <a:spcPct val="120000"/>
              </a:lnSpc>
            </a:pPr>
            <a:endParaRPr lang="en-US" altLang="de-DE">
              <a:ea typeface="ＭＳ Ｐゴシック" panose="020B0600070205080204" pitchFamily="34" charset="-128"/>
            </a:endParaRPr>
          </a:p>
          <a:p>
            <a:pPr eaLnBrk="1" hangingPunct="1">
              <a:lnSpc>
                <a:spcPct val="180000"/>
              </a:lnSpc>
              <a:buFontTx/>
              <a:buChar char="•"/>
            </a:pPr>
            <a:r>
              <a:rPr lang="en-US" altLang="de-DE">
                <a:ea typeface="ＭＳ Ｐゴシック" panose="020B0600070205080204" pitchFamily="34" charset="-128"/>
              </a:rPr>
              <a:t>intrakardialen Thromben</a:t>
            </a:r>
          </a:p>
          <a:p>
            <a:pPr eaLnBrk="1" hangingPunct="1">
              <a:lnSpc>
                <a:spcPct val="180000"/>
              </a:lnSpc>
              <a:buFontTx/>
              <a:buChar char="•"/>
            </a:pPr>
            <a:r>
              <a:rPr lang="en-US" altLang="de-DE">
                <a:ea typeface="ＭＳ Ｐゴシック" panose="020B0600070205080204" pitchFamily="34" charset="-128"/>
              </a:rPr>
              <a:t>mechanischen Herzklappen</a:t>
            </a:r>
          </a:p>
          <a:p>
            <a:pPr eaLnBrk="1" hangingPunct="1">
              <a:lnSpc>
                <a:spcPct val="180000"/>
              </a:lnSpc>
              <a:buFontTx/>
              <a:buChar char="•"/>
            </a:pPr>
            <a:r>
              <a:rPr lang="en-US" altLang="de-DE">
                <a:ea typeface="ＭＳ Ｐゴシック" panose="020B0600070205080204" pitchFamily="34" charset="-128"/>
              </a:rPr>
              <a:t>dilatativer Cardiomyopathie mit zusätzlichen Risikofaktoren</a:t>
            </a:r>
          </a:p>
          <a:p>
            <a:pPr eaLnBrk="1" hangingPunct="1">
              <a:lnSpc>
                <a:spcPct val="180000"/>
              </a:lnSpc>
              <a:buFontTx/>
              <a:buChar char="•"/>
            </a:pPr>
            <a:r>
              <a:rPr lang="en-US" altLang="de-DE">
                <a:ea typeface="ＭＳ Ｐゴシック" panose="020B0600070205080204" pitchFamily="34" charset="-128"/>
              </a:rPr>
              <a:t>Mitralstenose</a:t>
            </a:r>
          </a:p>
          <a:p>
            <a:pPr eaLnBrk="1" hangingPunct="1">
              <a:lnSpc>
                <a:spcPct val="180000"/>
              </a:lnSpc>
              <a:buFontTx/>
              <a:buChar char="•"/>
            </a:pPr>
            <a:r>
              <a:rPr lang="en-US" altLang="de-DE">
                <a:ea typeface="ＭＳ Ｐゴシック" panose="020B0600070205080204" pitchFamily="34" charset="-128"/>
              </a:rPr>
              <a:t>Aber in Leitlinien (teils) empfohlen</a:t>
            </a:r>
          </a:p>
        </p:txBody>
      </p:sp>
      <p:sp>
        <p:nvSpPr>
          <p:cNvPr id="62470" name="Line 6"/>
          <p:cNvSpPr>
            <a:spLocks noChangeShapeType="1"/>
          </p:cNvSpPr>
          <p:nvPr/>
        </p:nvSpPr>
        <p:spPr bwMode="auto">
          <a:xfrm>
            <a:off x="1524000" y="715809"/>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604713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0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908175" y="58738"/>
            <a:ext cx="8216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pPr>
            <a:r>
              <a:rPr lang="en-US" altLang="de-DE" sz="3200" b="1">
                <a:solidFill>
                  <a:schemeClr val="tx2"/>
                </a:solidFill>
              </a:rPr>
              <a:t>Cholesterinserumspiegel und 6-Jahresmortalität in MRFIT</a:t>
            </a:r>
          </a:p>
        </p:txBody>
      </p:sp>
      <p:sp>
        <p:nvSpPr>
          <p:cNvPr id="64515" name="Rectangle 3"/>
          <p:cNvSpPr>
            <a:spLocks noChangeArrowheads="1"/>
          </p:cNvSpPr>
          <p:nvPr/>
        </p:nvSpPr>
        <p:spPr bwMode="auto">
          <a:xfrm>
            <a:off x="4000500" y="1344614"/>
            <a:ext cx="4351338" cy="402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16" name="Line 4"/>
          <p:cNvSpPr>
            <a:spLocks noChangeShapeType="1"/>
          </p:cNvSpPr>
          <p:nvPr/>
        </p:nvSpPr>
        <p:spPr bwMode="auto">
          <a:xfrm>
            <a:off x="4000500" y="4360864"/>
            <a:ext cx="4351338"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17" name="Line 5"/>
          <p:cNvSpPr>
            <a:spLocks noChangeShapeType="1"/>
          </p:cNvSpPr>
          <p:nvPr/>
        </p:nvSpPr>
        <p:spPr bwMode="auto">
          <a:xfrm>
            <a:off x="4000500" y="3355975"/>
            <a:ext cx="4351338"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18" name="Line 6"/>
          <p:cNvSpPr>
            <a:spLocks noChangeShapeType="1"/>
          </p:cNvSpPr>
          <p:nvPr/>
        </p:nvSpPr>
        <p:spPr bwMode="auto">
          <a:xfrm>
            <a:off x="4000500" y="2349500"/>
            <a:ext cx="4351338"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19" name="Line 7"/>
          <p:cNvSpPr>
            <a:spLocks noChangeShapeType="1"/>
          </p:cNvSpPr>
          <p:nvPr/>
        </p:nvSpPr>
        <p:spPr bwMode="auto">
          <a:xfrm>
            <a:off x="4000500" y="1344614"/>
            <a:ext cx="4351338"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0" name="Rectangle 8"/>
          <p:cNvSpPr>
            <a:spLocks noChangeArrowheads="1"/>
          </p:cNvSpPr>
          <p:nvPr/>
        </p:nvSpPr>
        <p:spPr bwMode="auto">
          <a:xfrm>
            <a:off x="4000500" y="1360489"/>
            <a:ext cx="4351338" cy="4022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21" name="Line 9"/>
          <p:cNvSpPr>
            <a:spLocks noChangeShapeType="1"/>
          </p:cNvSpPr>
          <p:nvPr/>
        </p:nvSpPr>
        <p:spPr bwMode="auto">
          <a:xfrm>
            <a:off x="4000500" y="1344614"/>
            <a:ext cx="1588" cy="4022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2" name="Line 10"/>
          <p:cNvSpPr>
            <a:spLocks noChangeShapeType="1"/>
          </p:cNvSpPr>
          <p:nvPr/>
        </p:nvSpPr>
        <p:spPr bwMode="auto">
          <a:xfrm>
            <a:off x="3935414" y="5367339"/>
            <a:ext cx="65087"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3" name="Line 11"/>
          <p:cNvSpPr>
            <a:spLocks noChangeShapeType="1"/>
          </p:cNvSpPr>
          <p:nvPr/>
        </p:nvSpPr>
        <p:spPr bwMode="auto">
          <a:xfrm>
            <a:off x="3935414" y="4360864"/>
            <a:ext cx="65087"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4" name="Line 12"/>
          <p:cNvSpPr>
            <a:spLocks noChangeShapeType="1"/>
          </p:cNvSpPr>
          <p:nvPr/>
        </p:nvSpPr>
        <p:spPr bwMode="auto">
          <a:xfrm>
            <a:off x="3935414" y="3355975"/>
            <a:ext cx="65087"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5" name="Line 13"/>
          <p:cNvSpPr>
            <a:spLocks noChangeShapeType="1"/>
          </p:cNvSpPr>
          <p:nvPr/>
        </p:nvSpPr>
        <p:spPr bwMode="auto">
          <a:xfrm>
            <a:off x="3935414" y="2349500"/>
            <a:ext cx="65087"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6" name="Line 14"/>
          <p:cNvSpPr>
            <a:spLocks noChangeShapeType="1"/>
          </p:cNvSpPr>
          <p:nvPr/>
        </p:nvSpPr>
        <p:spPr bwMode="auto">
          <a:xfrm>
            <a:off x="3935414" y="1344614"/>
            <a:ext cx="65087"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7" name="Line 15"/>
          <p:cNvSpPr>
            <a:spLocks noChangeShapeType="1"/>
          </p:cNvSpPr>
          <p:nvPr/>
        </p:nvSpPr>
        <p:spPr bwMode="auto">
          <a:xfrm>
            <a:off x="4000500" y="5367339"/>
            <a:ext cx="4351338"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8" name="Line 16"/>
          <p:cNvSpPr>
            <a:spLocks noChangeShapeType="1"/>
          </p:cNvSpPr>
          <p:nvPr/>
        </p:nvSpPr>
        <p:spPr bwMode="auto">
          <a:xfrm flipV="1">
            <a:off x="4000500" y="5367339"/>
            <a:ext cx="1588"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29" name="Line 17"/>
          <p:cNvSpPr>
            <a:spLocks noChangeShapeType="1"/>
          </p:cNvSpPr>
          <p:nvPr/>
        </p:nvSpPr>
        <p:spPr bwMode="auto">
          <a:xfrm flipV="1">
            <a:off x="4437064" y="5367339"/>
            <a:ext cx="1587"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0" name="Line 18"/>
          <p:cNvSpPr>
            <a:spLocks noChangeShapeType="1"/>
          </p:cNvSpPr>
          <p:nvPr/>
        </p:nvSpPr>
        <p:spPr bwMode="auto">
          <a:xfrm flipV="1">
            <a:off x="4872039" y="5367339"/>
            <a:ext cx="1587"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1" name="Line 19"/>
          <p:cNvSpPr>
            <a:spLocks noChangeShapeType="1"/>
          </p:cNvSpPr>
          <p:nvPr/>
        </p:nvSpPr>
        <p:spPr bwMode="auto">
          <a:xfrm flipV="1">
            <a:off x="5308600" y="5367339"/>
            <a:ext cx="1588"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2" name="Line 20"/>
          <p:cNvSpPr>
            <a:spLocks noChangeShapeType="1"/>
          </p:cNvSpPr>
          <p:nvPr/>
        </p:nvSpPr>
        <p:spPr bwMode="auto">
          <a:xfrm flipV="1">
            <a:off x="5745164" y="5367339"/>
            <a:ext cx="1587"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3" name="Line 21"/>
          <p:cNvSpPr>
            <a:spLocks noChangeShapeType="1"/>
          </p:cNvSpPr>
          <p:nvPr/>
        </p:nvSpPr>
        <p:spPr bwMode="auto">
          <a:xfrm flipV="1">
            <a:off x="6181725" y="5367339"/>
            <a:ext cx="1588"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4" name="Line 22"/>
          <p:cNvSpPr>
            <a:spLocks noChangeShapeType="1"/>
          </p:cNvSpPr>
          <p:nvPr/>
        </p:nvSpPr>
        <p:spPr bwMode="auto">
          <a:xfrm flipV="1">
            <a:off x="6607175" y="5367339"/>
            <a:ext cx="1588"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5" name="Line 23"/>
          <p:cNvSpPr>
            <a:spLocks noChangeShapeType="1"/>
          </p:cNvSpPr>
          <p:nvPr/>
        </p:nvSpPr>
        <p:spPr bwMode="auto">
          <a:xfrm flipV="1">
            <a:off x="7043739" y="5367339"/>
            <a:ext cx="1587"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6" name="Line 24"/>
          <p:cNvSpPr>
            <a:spLocks noChangeShapeType="1"/>
          </p:cNvSpPr>
          <p:nvPr/>
        </p:nvSpPr>
        <p:spPr bwMode="auto">
          <a:xfrm flipV="1">
            <a:off x="7480300" y="5367339"/>
            <a:ext cx="1588"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7" name="Line 25"/>
          <p:cNvSpPr>
            <a:spLocks noChangeShapeType="1"/>
          </p:cNvSpPr>
          <p:nvPr/>
        </p:nvSpPr>
        <p:spPr bwMode="auto">
          <a:xfrm flipV="1">
            <a:off x="7916864" y="5367339"/>
            <a:ext cx="1587"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8" name="Line 26"/>
          <p:cNvSpPr>
            <a:spLocks noChangeShapeType="1"/>
          </p:cNvSpPr>
          <p:nvPr/>
        </p:nvSpPr>
        <p:spPr bwMode="auto">
          <a:xfrm flipV="1">
            <a:off x="8351839" y="5367339"/>
            <a:ext cx="1587"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39" name="Line 27"/>
          <p:cNvSpPr>
            <a:spLocks noChangeShapeType="1"/>
          </p:cNvSpPr>
          <p:nvPr/>
        </p:nvSpPr>
        <p:spPr bwMode="auto">
          <a:xfrm>
            <a:off x="4043363" y="4864100"/>
            <a:ext cx="436562" cy="7938"/>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0" name="Line 28"/>
          <p:cNvSpPr>
            <a:spLocks noChangeShapeType="1"/>
          </p:cNvSpPr>
          <p:nvPr/>
        </p:nvSpPr>
        <p:spPr bwMode="auto">
          <a:xfrm flipV="1">
            <a:off x="4479926" y="4772025"/>
            <a:ext cx="436563" cy="84138"/>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1" name="Line 29"/>
          <p:cNvSpPr>
            <a:spLocks noChangeShapeType="1"/>
          </p:cNvSpPr>
          <p:nvPr/>
        </p:nvSpPr>
        <p:spPr bwMode="auto">
          <a:xfrm flipV="1">
            <a:off x="4916488" y="4705351"/>
            <a:ext cx="436562" cy="34925"/>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2" name="Line 30"/>
          <p:cNvSpPr>
            <a:spLocks noChangeShapeType="1"/>
          </p:cNvSpPr>
          <p:nvPr/>
        </p:nvSpPr>
        <p:spPr bwMode="auto">
          <a:xfrm rot="510857" flipV="1">
            <a:off x="5353051" y="4321175"/>
            <a:ext cx="434975" cy="43180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3" name="Line 31"/>
          <p:cNvSpPr>
            <a:spLocks noChangeShapeType="1"/>
          </p:cNvSpPr>
          <p:nvPr/>
        </p:nvSpPr>
        <p:spPr bwMode="auto">
          <a:xfrm flipV="1">
            <a:off x="5788025" y="4025900"/>
            <a:ext cx="420688" cy="31115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4" name="Line 32"/>
          <p:cNvSpPr>
            <a:spLocks noChangeShapeType="1"/>
          </p:cNvSpPr>
          <p:nvPr/>
        </p:nvSpPr>
        <p:spPr bwMode="auto">
          <a:xfrm flipV="1">
            <a:off x="6254750" y="3798888"/>
            <a:ext cx="406400" cy="201612"/>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5" name="Line 33"/>
          <p:cNvSpPr>
            <a:spLocks noChangeShapeType="1"/>
          </p:cNvSpPr>
          <p:nvPr/>
        </p:nvSpPr>
        <p:spPr bwMode="auto">
          <a:xfrm flipV="1">
            <a:off x="6661151" y="2997200"/>
            <a:ext cx="436563" cy="801688"/>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6" name="Line 34"/>
          <p:cNvSpPr>
            <a:spLocks noChangeShapeType="1"/>
          </p:cNvSpPr>
          <p:nvPr/>
        </p:nvSpPr>
        <p:spPr bwMode="auto">
          <a:xfrm flipV="1">
            <a:off x="7097713" y="2852738"/>
            <a:ext cx="436562" cy="144462"/>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7" name="Line 35"/>
          <p:cNvSpPr>
            <a:spLocks noChangeShapeType="1"/>
          </p:cNvSpPr>
          <p:nvPr/>
        </p:nvSpPr>
        <p:spPr bwMode="auto">
          <a:xfrm flipV="1">
            <a:off x="7534276" y="2146300"/>
            <a:ext cx="434975" cy="706438"/>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8" name="Line 36"/>
          <p:cNvSpPr>
            <a:spLocks noChangeShapeType="1"/>
          </p:cNvSpPr>
          <p:nvPr/>
        </p:nvSpPr>
        <p:spPr bwMode="auto">
          <a:xfrm>
            <a:off x="4014788" y="5164139"/>
            <a:ext cx="436562" cy="1587"/>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49" name="Line 37"/>
          <p:cNvSpPr>
            <a:spLocks noChangeShapeType="1"/>
          </p:cNvSpPr>
          <p:nvPr/>
        </p:nvSpPr>
        <p:spPr bwMode="auto">
          <a:xfrm>
            <a:off x="4451351" y="5164139"/>
            <a:ext cx="436563" cy="47625"/>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0" name="Line 38"/>
          <p:cNvSpPr>
            <a:spLocks noChangeShapeType="1"/>
          </p:cNvSpPr>
          <p:nvPr/>
        </p:nvSpPr>
        <p:spPr bwMode="auto">
          <a:xfrm>
            <a:off x="4894264" y="5211764"/>
            <a:ext cx="434975" cy="34925"/>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1" name="Line 39"/>
          <p:cNvSpPr>
            <a:spLocks noChangeShapeType="1"/>
          </p:cNvSpPr>
          <p:nvPr/>
        </p:nvSpPr>
        <p:spPr bwMode="auto">
          <a:xfrm flipV="1">
            <a:off x="5318126" y="5218113"/>
            <a:ext cx="436563" cy="23812"/>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2" name="Line 40"/>
          <p:cNvSpPr>
            <a:spLocks noChangeShapeType="1"/>
          </p:cNvSpPr>
          <p:nvPr/>
        </p:nvSpPr>
        <p:spPr bwMode="auto">
          <a:xfrm flipV="1">
            <a:off x="5759451" y="5211763"/>
            <a:ext cx="436563" cy="11112"/>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3" name="Line 41"/>
          <p:cNvSpPr>
            <a:spLocks noChangeShapeType="1"/>
          </p:cNvSpPr>
          <p:nvPr/>
        </p:nvSpPr>
        <p:spPr bwMode="auto">
          <a:xfrm>
            <a:off x="6196013" y="5211764"/>
            <a:ext cx="438150" cy="1587"/>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4" name="Line 42"/>
          <p:cNvSpPr>
            <a:spLocks noChangeShapeType="1"/>
          </p:cNvSpPr>
          <p:nvPr/>
        </p:nvSpPr>
        <p:spPr bwMode="auto">
          <a:xfrm>
            <a:off x="6661151" y="5211764"/>
            <a:ext cx="436563" cy="1587"/>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5" name="Line 43"/>
          <p:cNvSpPr>
            <a:spLocks noChangeShapeType="1"/>
          </p:cNvSpPr>
          <p:nvPr/>
        </p:nvSpPr>
        <p:spPr bwMode="auto">
          <a:xfrm flipV="1">
            <a:off x="7069138" y="5187951"/>
            <a:ext cx="436562" cy="23813"/>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6" name="Line 44"/>
          <p:cNvSpPr>
            <a:spLocks noChangeShapeType="1"/>
          </p:cNvSpPr>
          <p:nvPr/>
        </p:nvSpPr>
        <p:spPr bwMode="auto">
          <a:xfrm flipV="1">
            <a:off x="7493001" y="5164138"/>
            <a:ext cx="436563" cy="23812"/>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7" name="Line 45"/>
          <p:cNvSpPr>
            <a:spLocks noChangeShapeType="1"/>
          </p:cNvSpPr>
          <p:nvPr/>
        </p:nvSpPr>
        <p:spPr bwMode="auto">
          <a:xfrm>
            <a:off x="4014788" y="4360863"/>
            <a:ext cx="436562" cy="36512"/>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8" name="Line 46"/>
          <p:cNvSpPr>
            <a:spLocks noChangeShapeType="1"/>
          </p:cNvSpPr>
          <p:nvPr/>
        </p:nvSpPr>
        <p:spPr bwMode="auto">
          <a:xfrm flipV="1">
            <a:off x="4451351" y="4325939"/>
            <a:ext cx="436563" cy="71437"/>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59" name="Line 47"/>
          <p:cNvSpPr>
            <a:spLocks noChangeShapeType="1"/>
          </p:cNvSpPr>
          <p:nvPr/>
        </p:nvSpPr>
        <p:spPr bwMode="auto">
          <a:xfrm flipV="1">
            <a:off x="4887913" y="4205288"/>
            <a:ext cx="436562" cy="12065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60" name="Line 48"/>
          <p:cNvSpPr>
            <a:spLocks noChangeShapeType="1"/>
          </p:cNvSpPr>
          <p:nvPr/>
        </p:nvSpPr>
        <p:spPr bwMode="auto">
          <a:xfrm flipV="1">
            <a:off x="5324476" y="3978276"/>
            <a:ext cx="434975" cy="227013"/>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61" name="Line 49"/>
          <p:cNvSpPr>
            <a:spLocks noChangeShapeType="1"/>
          </p:cNvSpPr>
          <p:nvPr/>
        </p:nvSpPr>
        <p:spPr bwMode="auto">
          <a:xfrm flipV="1">
            <a:off x="5759451" y="3762375"/>
            <a:ext cx="436563" cy="21590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62" name="Line 50"/>
          <p:cNvSpPr>
            <a:spLocks noChangeShapeType="1"/>
          </p:cNvSpPr>
          <p:nvPr/>
        </p:nvSpPr>
        <p:spPr bwMode="auto">
          <a:xfrm flipV="1">
            <a:off x="6196013" y="3355975"/>
            <a:ext cx="438150" cy="40640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63" name="Line 51"/>
          <p:cNvSpPr>
            <a:spLocks noChangeShapeType="1"/>
          </p:cNvSpPr>
          <p:nvPr/>
        </p:nvSpPr>
        <p:spPr bwMode="auto">
          <a:xfrm flipV="1">
            <a:off x="6634164" y="2349501"/>
            <a:ext cx="434975" cy="1006475"/>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64" name="Line 52"/>
          <p:cNvSpPr>
            <a:spLocks noChangeShapeType="1"/>
          </p:cNvSpPr>
          <p:nvPr/>
        </p:nvSpPr>
        <p:spPr bwMode="auto">
          <a:xfrm flipV="1">
            <a:off x="7069138" y="2146300"/>
            <a:ext cx="436562" cy="203200"/>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65" name="Line 53"/>
          <p:cNvSpPr>
            <a:spLocks noChangeShapeType="1"/>
          </p:cNvSpPr>
          <p:nvPr/>
        </p:nvSpPr>
        <p:spPr bwMode="auto">
          <a:xfrm flipV="1">
            <a:off x="7489826" y="1474789"/>
            <a:ext cx="436563" cy="706437"/>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566" name="Freeform 54"/>
          <p:cNvSpPr>
            <a:spLocks/>
          </p:cNvSpPr>
          <p:nvPr/>
        </p:nvSpPr>
        <p:spPr bwMode="auto">
          <a:xfrm>
            <a:off x="3976688" y="4803775"/>
            <a:ext cx="106362" cy="120650"/>
          </a:xfrm>
          <a:custGeom>
            <a:avLst/>
            <a:gdLst>
              <a:gd name="T0" fmla="*/ 2147483646 w 75"/>
              <a:gd name="T1" fmla="*/ 0 h 76"/>
              <a:gd name="T2" fmla="*/ 2147483646 w 75"/>
              <a:gd name="T3" fmla="*/ 2147483646 h 76"/>
              <a:gd name="T4" fmla="*/ 2147483646 w 75"/>
              <a:gd name="T5" fmla="*/ 2147483646 h 76"/>
              <a:gd name="T6" fmla="*/ 0 w 75"/>
              <a:gd name="T7" fmla="*/ 2147483646 h 76"/>
              <a:gd name="T8" fmla="*/ 2147483646 w 75"/>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6">
                <a:moveTo>
                  <a:pt x="37" y="0"/>
                </a:moveTo>
                <a:lnTo>
                  <a:pt x="75" y="38"/>
                </a:lnTo>
                <a:lnTo>
                  <a:pt x="37" y="76"/>
                </a:lnTo>
                <a:lnTo>
                  <a:pt x="0" y="38"/>
                </a:lnTo>
                <a:lnTo>
                  <a:pt x="37" y="0"/>
                </a:lnTo>
                <a:close/>
              </a:path>
            </a:pathLst>
          </a:custGeom>
          <a:solidFill>
            <a:srgbClr val="FF0000"/>
          </a:solidFill>
          <a:ln w="12700">
            <a:solidFill>
              <a:schemeClr val="tx1"/>
            </a:solidFill>
            <a:prstDash val="solid"/>
            <a:round/>
            <a:headEnd/>
            <a:tailEnd/>
          </a:ln>
        </p:spPr>
        <p:txBody>
          <a:bodyPr/>
          <a:lstStyle/>
          <a:p>
            <a:endParaRPr lang="de-DE"/>
          </a:p>
        </p:txBody>
      </p:sp>
      <p:sp>
        <p:nvSpPr>
          <p:cNvPr id="64567" name="Freeform 55"/>
          <p:cNvSpPr>
            <a:spLocks/>
          </p:cNvSpPr>
          <p:nvPr/>
        </p:nvSpPr>
        <p:spPr bwMode="auto">
          <a:xfrm>
            <a:off x="4413251" y="4811713"/>
            <a:ext cx="104775" cy="120650"/>
          </a:xfrm>
          <a:custGeom>
            <a:avLst/>
            <a:gdLst>
              <a:gd name="T0" fmla="*/ 2147483646 w 75"/>
              <a:gd name="T1" fmla="*/ 0 h 76"/>
              <a:gd name="T2" fmla="*/ 2147483646 w 75"/>
              <a:gd name="T3" fmla="*/ 2147483646 h 76"/>
              <a:gd name="T4" fmla="*/ 2147483646 w 75"/>
              <a:gd name="T5" fmla="*/ 2147483646 h 76"/>
              <a:gd name="T6" fmla="*/ 0 w 75"/>
              <a:gd name="T7" fmla="*/ 2147483646 h 76"/>
              <a:gd name="T8" fmla="*/ 2147483646 w 75"/>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6">
                <a:moveTo>
                  <a:pt x="38" y="0"/>
                </a:moveTo>
                <a:lnTo>
                  <a:pt x="75" y="38"/>
                </a:lnTo>
                <a:lnTo>
                  <a:pt x="38" y="76"/>
                </a:lnTo>
                <a:lnTo>
                  <a:pt x="0" y="38"/>
                </a:lnTo>
                <a:lnTo>
                  <a:pt x="38" y="0"/>
                </a:lnTo>
                <a:close/>
              </a:path>
            </a:pathLst>
          </a:custGeom>
          <a:solidFill>
            <a:srgbClr val="FF0000"/>
          </a:solidFill>
          <a:ln w="12700">
            <a:solidFill>
              <a:schemeClr val="tx1"/>
            </a:solidFill>
            <a:prstDash val="solid"/>
            <a:round/>
            <a:headEnd/>
            <a:tailEnd/>
          </a:ln>
        </p:spPr>
        <p:txBody>
          <a:bodyPr/>
          <a:lstStyle/>
          <a:p>
            <a:endParaRPr lang="de-DE"/>
          </a:p>
        </p:txBody>
      </p:sp>
      <p:sp>
        <p:nvSpPr>
          <p:cNvPr id="64568" name="Freeform 56"/>
          <p:cNvSpPr>
            <a:spLocks/>
          </p:cNvSpPr>
          <p:nvPr/>
        </p:nvSpPr>
        <p:spPr bwMode="auto">
          <a:xfrm>
            <a:off x="4848225" y="4683126"/>
            <a:ext cx="107950" cy="119063"/>
          </a:xfrm>
          <a:custGeom>
            <a:avLst/>
            <a:gdLst>
              <a:gd name="T0" fmla="*/ 2147483646 w 76"/>
              <a:gd name="T1" fmla="*/ 0 h 75"/>
              <a:gd name="T2" fmla="*/ 2147483646 w 76"/>
              <a:gd name="T3" fmla="*/ 2147483646 h 75"/>
              <a:gd name="T4" fmla="*/ 2147483646 w 76"/>
              <a:gd name="T5" fmla="*/ 2147483646 h 75"/>
              <a:gd name="T6" fmla="*/ 0 w 76"/>
              <a:gd name="T7" fmla="*/ 2147483646 h 75"/>
              <a:gd name="T8" fmla="*/ 2147483646 w 76"/>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75">
                <a:moveTo>
                  <a:pt x="38" y="0"/>
                </a:moveTo>
                <a:lnTo>
                  <a:pt x="76" y="37"/>
                </a:lnTo>
                <a:lnTo>
                  <a:pt x="38" y="75"/>
                </a:lnTo>
                <a:lnTo>
                  <a:pt x="0" y="37"/>
                </a:lnTo>
                <a:lnTo>
                  <a:pt x="38" y="0"/>
                </a:lnTo>
                <a:close/>
              </a:path>
            </a:pathLst>
          </a:custGeom>
          <a:solidFill>
            <a:srgbClr val="FF0000"/>
          </a:solidFill>
          <a:ln w="12700">
            <a:solidFill>
              <a:schemeClr val="tx1"/>
            </a:solidFill>
            <a:prstDash val="solid"/>
            <a:round/>
            <a:headEnd/>
            <a:tailEnd/>
          </a:ln>
        </p:spPr>
        <p:txBody>
          <a:bodyPr/>
          <a:lstStyle/>
          <a:p>
            <a:endParaRPr lang="de-DE"/>
          </a:p>
        </p:txBody>
      </p:sp>
      <p:sp>
        <p:nvSpPr>
          <p:cNvPr id="64569" name="Freeform 57"/>
          <p:cNvSpPr>
            <a:spLocks/>
          </p:cNvSpPr>
          <p:nvPr/>
        </p:nvSpPr>
        <p:spPr bwMode="auto">
          <a:xfrm>
            <a:off x="5284788" y="4629151"/>
            <a:ext cx="106362" cy="119063"/>
          </a:xfrm>
          <a:custGeom>
            <a:avLst/>
            <a:gdLst>
              <a:gd name="T0" fmla="*/ 2147483646 w 76"/>
              <a:gd name="T1" fmla="*/ 0 h 75"/>
              <a:gd name="T2" fmla="*/ 2147483646 w 76"/>
              <a:gd name="T3" fmla="*/ 2147483646 h 75"/>
              <a:gd name="T4" fmla="*/ 2147483646 w 76"/>
              <a:gd name="T5" fmla="*/ 2147483646 h 75"/>
              <a:gd name="T6" fmla="*/ 0 w 76"/>
              <a:gd name="T7" fmla="*/ 2147483646 h 75"/>
              <a:gd name="T8" fmla="*/ 2147483646 w 76"/>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75">
                <a:moveTo>
                  <a:pt x="38" y="0"/>
                </a:moveTo>
                <a:lnTo>
                  <a:pt x="76" y="38"/>
                </a:lnTo>
                <a:lnTo>
                  <a:pt x="38" y="75"/>
                </a:lnTo>
                <a:lnTo>
                  <a:pt x="0" y="38"/>
                </a:lnTo>
                <a:lnTo>
                  <a:pt x="38" y="0"/>
                </a:lnTo>
                <a:close/>
              </a:path>
            </a:pathLst>
          </a:custGeom>
          <a:solidFill>
            <a:srgbClr val="FF0000"/>
          </a:solidFill>
          <a:ln w="12700">
            <a:solidFill>
              <a:schemeClr val="tx1"/>
            </a:solidFill>
            <a:prstDash val="solid"/>
            <a:round/>
            <a:headEnd/>
            <a:tailEnd/>
          </a:ln>
        </p:spPr>
        <p:txBody>
          <a:bodyPr/>
          <a:lstStyle/>
          <a:p>
            <a:endParaRPr lang="de-DE"/>
          </a:p>
        </p:txBody>
      </p:sp>
      <p:sp>
        <p:nvSpPr>
          <p:cNvPr id="64570" name="Freeform 58"/>
          <p:cNvSpPr>
            <a:spLocks/>
          </p:cNvSpPr>
          <p:nvPr/>
        </p:nvSpPr>
        <p:spPr bwMode="auto">
          <a:xfrm>
            <a:off x="5721351" y="4278313"/>
            <a:ext cx="106363" cy="119062"/>
          </a:xfrm>
          <a:custGeom>
            <a:avLst/>
            <a:gdLst>
              <a:gd name="T0" fmla="*/ 2147483646 w 75"/>
              <a:gd name="T1" fmla="*/ 0 h 75"/>
              <a:gd name="T2" fmla="*/ 2147483646 w 75"/>
              <a:gd name="T3" fmla="*/ 2147483646 h 75"/>
              <a:gd name="T4" fmla="*/ 2147483646 w 75"/>
              <a:gd name="T5" fmla="*/ 2147483646 h 75"/>
              <a:gd name="T6" fmla="*/ 0 w 75"/>
              <a:gd name="T7" fmla="*/ 2147483646 h 75"/>
              <a:gd name="T8" fmla="*/ 2147483646 w 75"/>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5">
                <a:moveTo>
                  <a:pt x="37" y="0"/>
                </a:moveTo>
                <a:lnTo>
                  <a:pt x="75" y="37"/>
                </a:lnTo>
                <a:lnTo>
                  <a:pt x="37" y="75"/>
                </a:lnTo>
                <a:lnTo>
                  <a:pt x="0" y="37"/>
                </a:lnTo>
                <a:lnTo>
                  <a:pt x="37" y="0"/>
                </a:lnTo>
                <a:close/>
              </a:path>
            </a:pathLst>
          </a:custGeom>
          <a:solidFill>
            <a:srgbClr val="FF0000"/>
          </a:solidFill>
          <a:ln w="12700">
            <a:solidFill>
              <a:schemeClr val="tx1"/>
            </a:solidFill>
            <a:prstDash val="solid"/>
            <a:round/>
            <a:headEnd/>
            <a:tailEnd/>
          </a:ln>
        </p:spPr>
        <p:txBody>
          <a:bodyPr/>
          <a:lstStyle/>
          <a:p>
            <a:endParaRPr lang="de-DE"/>
          </a:p>
        </p:txBody>
      </p:sp>
      <p:sp>
        <p:nvSpPr>
          <p:cNvPr id="64571" name="Freeform 59"/>
          <p:cNvSpPr>
            <a:spLocks/>
          </p:cNvSpPr>
          <p:nvPr/>
        </p:nvSpPr>
        <p:spPr bwMode="auto">
          <a:xfrm>
            <a:off x="6157913" y="3954463"/>
            <a:ext cx="106362" cy="119062"/>
          </a:xfrm>
          <a:custGeom>
            <a:avLst/>
            <a:gdLst>
              <a:gd name="T0" fmla="*/ 2147483646 w 75"/>
              <a:gd name="T1" fmla="*/ 0 h 75"/>
              <a:gd name="T2" fmla="*/ 2147483646 w 75"/>
              <a:gd name="T3" fmla="*/ 2147483646 h 75"/>
              <a:gd name="T4" fmla="*/ 2147483646 w 75"/>
              <a:gd name="T5" fmla="*/ 2147483646 h 75"/>
              <a:gd name="T6" fmla="*/ 0 w 75"/>
              <a:gd name="T7" fmla="*/ 2147483646 h 75"/>
              <a:gd name="T8" fmla="*/ 2147483646 w 75"/>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5">
                <a:moveTo>
                  <a:pt x="37" y="0"/>
                </a:moveTo>
                <a:lnTo>
                  <a:pt x="75" y="38"/>
                </a:lnTo>
                <a:lnTo>
                  <a:pt x="37" y="75"/>
                </a:lnTo>
                <a:lnTo>
                  <a:pt x="0" y="38"/>
                </a:lnTo>
                <a:lnTo>
                  <a:pt x="37" y="0"/>
                </a:lnTo>
                <a:close/>
              </a:path>
            </a:pathLst>
          </a:custGeom>
          <a:solidFill>
            <a:srgbClr val="FF0000"/>
          </a:solidFill>
          <a:ln w="12700">
            <a:solidFill>
              <a:schemeClr val="tx1"/>
            </a:solidFill>
            <a:prstDash val="solid"/>
            <a:round/>
            <a:headEnd/>
            <a:tailEnd/>
          </a:ln>
        </p:spPr>
        <p:txBody>
          <a:bodyPr/>
          <a:lstStyle/>
          <a:p>
            <a:endParaRPr lang="de-DE"/>
          </a:p>
        </p:txBody>
      </p:sp>
      <p:sp>
        <p:nvSpPr>
          <p:cNvPr id="64572" name="Freeform 60"/>
          <p:cNvSpPr>
            <a:spLocks/>
          </p:cNvSpPr>
          <p:nvPr/>
        </p:nvSpPr>
        <p:spPr bwMode="auto">
          <a:xfrm>
            <a:off x="6594476" y="3738563"/>
            <a:ext cx="104775" cy="120650"/>
          </a:xfrm>
          <a:custGeom>
            <a:avLst/>
            <a:gdLst>
              <a:gd name="T0" fmla="*/ 2147483646 w 75"/>
              <a:gd name="T1" fmla="*/ 0 h 76"/>
              <a:gd name="T2" fmla="*/ 2147483646 w 75"/>
              <a:gd name="T3" fmla="*/ 2147483646 h 76"/>
              <a:gd name="T4" fmla="*/ 2147483646 w 75"/>
              <a:gd name="T5" fmla="*/ 2147483646 h 76"/>
              <a:gd name="T6" fmla="*/ 0 w 75"/>
              <a:gd name="T7" fmla="*/ 2147483646 h 76"/>
              <a:gd name="T8" fmla="*/ 2147483646 w 75"/>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6">
                <a:moveTo>
                  <a:pt x="38" y="0"/>
                </a:moveTo>
                <a:lnTo>
                  <a:pt x="75" y="38"/>
                </a:lnTo>
                <a:lnTo>
                  <a:pt x="38" y="76"/>
                </a:lnTo>
                <a:lnTo>
                  <a:pt x="0" y="38"/>
                </a:lnTo>
                <a:lnTo>
                  <a:pt x="38" y="0"/>
                </a:lnTo>
                <a:close/>
              </a:path>
            </a:pathLst>
          </a:custGeom>
          <a:solidFill>
            <a:srgbClr val="FF0000"/>
          </a:solidFill>
          <a:ln w="12700">
            <a:solidFill>
              <a:schemeClr val="tx1"/>
            </a:solidFill>
            <a:prstDash val="solid"/>
            <a:round/>
            <a:headEnd/>
            <a:tailEnd/>
          </a:ln>
        </p:spPr>
        <p:txBody>
          <a:bodyPr/>
          <a:lstStyle/>
          <a:p>
            <a:endParaRPr lang="de-DE"/>
          </a:p>
        </p:txBody>
      </p:sp>
      <p:sp>
        <p:nvSpPr>
          <p:cNvPr id="64573" name="Freeform 61"/>
          <p:cNvSpPr>
            <a:spLocks/>
          </p:cNvSpPr>
          <p:nvPr/>
        </p:nvSpPr>
        <p:spPr bwMode="auto">
          <a:xfrm>
            <a:off x="7029450" y="2936876"/>
            <a:ext cx="107950" cy="119063"/>
          </a:xfrm>
          <a:custGeom>
            <a:avLst/>
            <a:gdLst>
              <a:gd name="T0" fmla="*/ 2147483646 w 76"/>
              <a:gd name="T1" fmla="*/ 0 h 75"/>
              <a:gd name="T2" fmla="*/ 2147483646 w 76"/>
              <a:gd name="T3" fmla="*/ 2147483646 h 75"/>
              <a:gd name="T4" fmla="*/ 2147483646 w 76"/>
              <a:gd name="T5" fmla="*/ 2147483646 h 75"/>
              <a:gd name="T6" fmla="*/ 0 w 76"/>
              <a:gd name="T7" fmla="*/ 2147483646 h 75"/>
              <a:gd name="T8" fmla="*/ 2147483646 w 76"/>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75">
                <a:moveTo>
                  <a:pt x="38" y="0"/>
                </a:moveTo>
                <a:lnTo>
                  <a:pt x="76" y="38"/>
                </a:lnTo>
                <a:lnTo>
                  <a:pt x="38" y="75"/>
                </a:lnTo>
                <a:lnTo>
                  <a:pt x="0" y="38"/>
                </a:lnTo>
                <a:lnTo>
                  <a:pt x="38" y="0"/>
                </a:lnTo>
                <a:close/>
              </a:path>
            </a:pathLst>
          </a:custGeom>
          <a:solidFill>
            <a:srgbClr val="FF0000"/>
          </a:solidFill>
          <a:ln w="12700">
            <a:solidFill>
              <a:schemeClr val="tx1"/>
            </a:solidFill>
            <a:prstDash val="solid"/>
            <a:round/>
            <a:headEnd/>
            <a:tailEnd/>
          </a:ln>
        </p:spPr>
        <p:txBody>
          <a:bodyPr/>
          <a:lstStyle/>
          <a:p>
            <a:endParaRPr lang="de-DE"/>
          </a:p>
        </p:txBody>
      </p:sp>
      <p:sp>
        <p:nvSpPr>
          <p:cNvPr id="64574" name="Freeform 62"/>
          <p:cNvSpPr>
            <a:spLocks/>
          </p:cNvSpPr>
          <p:nvPr/>
        </p:nvSpPr>
        <p:spPr bwMode="auto">
          <a:xfrm>
            <a:off x="7466013" y="2792413"/>
            <a:ext cx="107950" cy="120650"/>
          </a:xfrm>
          <a:custGeom>
            <a:avLst/>
            <a:gdLst>
              <a:gd name="T0" fmla="*/ 2147483646 w 76"/>
              <a:gd name="T1" fmla="*/ 0 h 76"/>
              <a:gd name="T2" fmla="*/ 2147483646 w 76"/>
              <a:gd name="T3" fmla="*/ 2147483646 h 76"/>
              <a:gd name="T4" fmla="*/ 2147483646 w 76"/>
              <a:gd name="T5" fmla="*/ 2147483646 h 76"/>
              <a:gd name="T6" fmla="*/ 0 w 76"/>
              <a:gd name="T7" fmla="*/ 2147483646 h 76"/>
              <a:gd name="T8" fmla="*/ 2147483646 w 76"/>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76">
                <a:moveTo>
                  <a:pt x="38" y="0"/>
                </a:moveTo>
                <a:lnTo>
                  <a:pt x="76" y="38"/>
                </a:lnTo>
                <a:lnTo>
                  <a:pt x="38" y="76"/>
                </a:lnTo>
                <a:lnTo>
                  <a:pt x="0" y="38"/>
                </a:lnTo>
                <a:lnTo>
                  <a:pt x="38" y="0"/>
                </a:lnTo>
                <a:close/>
              </a:path>
            </a:pathLst>
          </a:custGeom>
          <a:solidFill>
            <a:srgbClr val="FF0000"/>
          </a:solidFill>
          <a:ln w="12700">
            <a:solidFill>
              <a:schemeClr val="tx1"/>
            </a:solidFill>
            <a:prstDash val="solid"/>
            <a:round/>
            <a:headEnd/>
            <a:tailEnd/>
          </a:ln>
        </p:spPr>
        <p:txBody>
          <a:bodyPr/>
          <a:lstStyle/>
          <a:p>
            <a:endParaRPr lang="de-DE"/>
          </a:p>
        </p:txBody>
      </p:sp>
      <p:sp>
        <p:nvSpPr>
          <p:cNvPr id="64575" name="Freeform 63"/>
          <p:cNvSpPr>
            <a:spLocks/>
          </p:cNvSpPr>
          <p:nvPr/>
        </p:nvSpPr>
        <p:spPr bwMode="auto">
          <a:xfrm>
            <a:off x="7904164" y="2085975"/>
            <a:ext cx="104775" cy="120650"/>
          </a:xfrm>
          <a:custGeom>
            <a:avLst/>
            <a:gdLst>
              <a:gd name="T0" fmla="*/ 2147483646 w 75"/>
              <a:gd name="T1" fmla="*/ 0 h 76"/>
              <a:gd name="T2" fmla="*/ 2147483646 w 75"/>
              <a:gd name="T3" fmla="*/ 2147483646 h 76"/>
              <a:gd name="T4" fmla="*/ 2147483646 w 75"/>
              <a:gd name="T5" fmla="*/ 2147483646 h 76"/>
              <a:gd name="T6" fmla="*/ 0 w 75"/>
              <a:gd name="T7" fmla="*/ 2147483646 h 76"/>
              <a:gd name="T8" fmla="*/ 2147483646 w 75"/>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6">
                <a:moveTo>
                  <a:pt x="37" y="0"/>
                </a:moveTo>
                <a:lnTo>
                  <a:pt x="75" y="38"/>
                </a:lnTo>
                <a:lnTo>
                  <a:pt x="37" y="76"/>
                </a:lnTo>
                <a:lnTo>
                  <a:pt x="0" y="38"/>
                </a:lnTo>
                <a:lnTo>
                  <a:pt x="37" y="0"/>
                </a:lnTo>
                <a:close/>
              </a:path>
            </a:pathLst>
          </a:custGeom>
          <a:solidFill>
            <a:srgbClr val="FF0000"/>
          </a:solidFill>
          <a:ln w="12700">
            <a:solidFill>
              <a:schemeClr val="tx1"/>
            </a:solidFill>
            <a:prstDash val="solid"/>
            <a:round/>
            <a:headEnd/>
            <a:tailEnd/>
          </a:ln>
        </p:spPr>
        <p:txBody>
          <a:bodyPr/>
          <a:lstStyle/>
          <a:p>
            <a:endParaRPr lang="de-DE"/>
          </a:p>
        </p:txBody>
      </p:sp>
      <p:sp>
        <p:nvSpPr>
          <p:cNvPr id="64576" name="Rectangle 64"/>
          <p:cNvSpPr>
            <a:spLocks noChangeArrowheads="1"/>
          </p:cNvSpPr>
          <p:nvPr/>
        </p:nvSpPr>
        <p:spPr bwMode="auto">
          <a:xfrm>
            <a:off x="3976688" y="5103813"/>
            <a:ext cx="95250"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77" name="Rectangle 65"/>
          <p:cNvSpPr>
            <a:spLocks noChangeArrowheads="1"/>
          </p:cNvSpPr>
          <p:nvPr/>
        </p:nvSpPr>
        <p:spPr bwMode="auto">
          <a:xfrm>
            <a:off x="4413250" y="5103813"/>
            <a:ext cx="95250"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78" name="Rectangle 66"/>
          <p:cNvSpPr>
            <a:spLocks noChangeArrowheads="1"/>
          </p:cNvSpPr>
          <p:nvPr/>
        </p:nvSpPr>
        <p:spPr bwMode="auto">
          <a:xfrm>
            <a:off x="4848225" y="5151438"/>
            <a:ext cx="96838"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79" name="Rectangle 67"/>
          <p:cNvSpPr>
            <a:spLocks noChangeArrowheads="1"/>
          </p:cNvSpPr>
          <p:nvPr/>
        </p:nvSpPr>
        <p:spPr bwMode="auto">
          <a:xfrm>
            <a:off x="5284788" y="5187950"/>
            <a:ext cx="95250"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80" name="Rectangle 68"/>
          <p:cNvSpPr>
            <a:spLocks noChangeArrowheads="1"/>
          </p:cNvSpPr>
          <p:nvPr/>
        </p:nvSpPr>
        <p:spPr bwMode="auto">
          <a:xfrm>
            <a:off x="5721350" y="5164138"/>
            <a:ext cx="95250" cy="106362"/>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81" name="Rectangle 69"/>
          <p:cNvSpPr>
            <a:spLocks noChangeArrowheads="1"/>
          </p:cNvSpPr>
          <p:nvPr/>
        </p:nvSpPr>
        <p:spPr bwMode="auto">
          <a:xfrm>
            <a:off x="6157914" y="5151438"/>
            <a:ext cx="96837"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82" name="Rectangle 70"/>
          <p:cNvSpPr>
            <a:spLocks noChangeArrowheads="1"/>
          </p:cNvSpPr>
          <p:nvPr/>
        </p:nvSpPr>
        <p:spPr bwMode="auto">
          <a:xfrm>
            <a:off x="6594475" y="5151438"/>
            <a:ext cx="95250"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83" name="Rectangle 71"/>
          <p:cNvSpPr>
            <a:spLocks noChangeArrowheads="1"/>
          </p:cNvSpPr>
          <p:nvPr/>
        </p:nvSpPr>
        <p:spPr bwMode="auto">
          <a:xfrm>
            <a:off x="7029450" y="5151438"/>
            <a:ext cx="96838"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84" name="Rectangle 72"/>
          <p:cNvSpPr>
            <a:spLocks noChangeArrowheads="1"/>
          </p:cNvSpPr>
          <p:nvPr/>
        </p:nvSpPr>
        <p:spPr bwMode="auto">
          <a:xfrm>
            <a:off x="7466014" y="5127625"/>
            <a:ext cx="96837"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85" name="Rectangle 73"/>
          <p:cNvSpPr>
            <a:spLocks noChangeArrowheads="1"/>
          </p:cNvSpPr>
          <p:nvPr/>
        </p:nvSpPr>
        <p:spPr bwMode="auto">
          <a:xfrm>
            <a:off x="7889876" y="5119688"/>
            <a:ext cx="93663"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586" name="Freeform 74"/>
          <p:cNvSpPr>
            <a:spLocks/>
          </p:cNvSpPr>
          <p:nvPr/>
        </p:nvSpPr>
        <p:spPr bwMode="auto">
          <a:xfrm>
            <a:off x="3962401" y="4302126"/>
            <a:ext cx="106363" cy="119063"/>
          </a:xfrm>
          <a:custGeom>
            <a:avLst/>
            <a:gdLst>
              <a:gd name="T0" fmla="*/ 2147483646 w 75"/>
              <a:gd name="T1" fmla="*/ 0 h 75"/>
              <a:gd name="T2" fmla="*/ 2147483646 w 75"/>
              <a:gd name="T3" fmla="*/ 2147483646 h 75"/>
              <a:gd name="T4" fmla="*/ 0 w 75"/>
              <a:gd name="T5" fmla="*/ 2147483646 h 75"/>
              <a:gd name="T6" fmla="*/ 2147483646 w 75"/>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5">
                <a:moveTo>
                  <a:pt x="37" y="0"/>
                </a:moveTo>
                <a:lnTo>
                  <a:pt x="75" y="75"/>
                </a:lnTo>
                <a:lnTo>
                  <a:pt x="0" y="75"/>
                </a:lnTo>
                <a:lnTo>
                  <a:pt x="37" y="0"/>
                </a:lnTo>
                <a:close/>
              </a:path>
            </a:pathLst>
          </a:custGeom>
          <a:solidFill>
            <a:srgbClr val="00FF00"/>
          </a:solidFill>
          <a:ln w="12700">
            <a:solidFill>
              <a:schemeClr val="tx1"/>
            </a:solidFill>
            <a:prstDash val="solid"/>
            <a:round/>
            <a:headEnd/>
            <a:tailEnd/>
          </a:ln>
        </p:spPr>
        <p:txBody>
          <a:bodyPr/>
          <a:lstStyle/>
          <a:p>
            <a:endParaRPr lang="de-DE"/>
          </a:p>
        </p:txBody>
      </p:sp>
      <p:sp>
        <p:nvSpPr>
          <p:cNvPr id="64587" name="Freeform 75"/>
          <p:cNvSpPr>
            <a:spLocks/>
          </p:cNvSpPr>
          <p:nvPr/>
        </p:nvSpPr>
        <p:spPr bwMode="auto">
          <a:xfrm>
            <a:off x="4398964" y="4337050"/>
            <a:ext cx="104775" cy="120650"/>
          </a:xfrm>
          <a:custGeom>
            <a:avLst/>
            <a:gdLst>
              <a:gd name="T0" fmla="*/ 2147483646 w 75"/>
              <a:gd name="T1" fmla="*/ 0 h 76"/>
              <a:gd name="T2" fmla="*/ 2147483646 w 75"/>
              <a:gd name="T3" fmla="*/ 2147483646 h 76"/>
              <a:gd name="T4" fmla="*/ 0 w 75"/>
              <a:gd name="T5" fmla="*/ 2147483646 h 76"/>
              <a:gd name="T6" fmla="*/ 2147483646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38" y="0"/>
                </a:moveTo>
                <a:lnTo>
                  <a:pt x="75" y="76"/>
                </a:lnTo>
                <a:lnTo>
                  <a:pt x="0" y="76"/>
                </a:lnTo>
                <a:lnTo>
                  <a:pt x="38" y="0"/>
                </a:lnTo>
                <a:close/>
              </a:path>
            </a:pathLst>
          </a:custGeom>
          <a:solidFill>
            <a:srgbClr val="00FF00"/>
          </a:solidFill>
          <a:ln w="12700">
            <a:solidFill>
              <a:schemeClr val="tx1"/>
            </a:solidFill>
            <a:prstDash val="solid"/>
            <a:round/>
            <a:headEnd/>
            <a:tailEnd/>
          </a:ln>
        </p:spPr>
        <p:txBody>
          <a:bodyPr/>
          <a:lstStyle/>
          <a:p>
            <a:endParaRPr lang="de-DE"/>
          </a:p>
        </p:txBody>
      </p:sp>
      <p:sp>
        <p:nvSpPr>
          <p:cNvPr id="64588" name="Freeform 76"/>
          <p:cNvSpPr>
            <a:spLocks/>
          </p:cNvSpPr>
          <p:nvPr/>
        </p:nvSpPr>
        <p:spPr bwMode="auto">
          <a:xfrm>
            <a:off x="4833938" y="4265613"/>
            <a:ext cx="107950" cy="119062"/>
          </a:xfrm>
          <a:custGeom>
            <a:avLst/>
            <a:gdLst>
              <a:gd name="T0" fmla="*/ 2147483646 w 76"/>
              <a:gd name="T1" fmla="*/ 0 h 75"/>
              <a:gd name="T2" fmla="*/ 2147483646 w 76"/>
              <a:gd name="T3" fmla="*/ 2147483646 h 75"/>
              <a:gd name="T4" fmla="*/ 0 w 76"/>
              <a:gd name="T5" fmla="*/ 2147483646 h 75"/>
              <a:gd name="T6" fmla="*/ 2147483646 w 76"/>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5">
                <a:moveTo>
                  <a:pt x="38" y="0"/>
                </a:moveTo>
                <a:lnTo>
                  <a:pt x="76" y="75"/>
                </a:lnTo>
                <a:lnTo>
                  <a:pt x="0" y="75"/>
                </a:lnTo>
                <a:lnTo>
                  <a:pt x="38" y="0"/>
                </a:lnTo>
                <a:close/>
              </a:path>
            </a:pathLst>
          </a:custGeom>
          <a:solidFill>
            <a:srgbClr val="00FF00"/>
          </a:solidFill>
          <a:ln w="12700">
            <a:solidFill>
              <a:schemeClr val="tx1"/>
            </a:solidFill>
            <a:prstDash val="solid"/>
            <a:round/>
            <a:headEnd/>
            <a:tailEnd/>
          </a:ln>
        </p:spPr>
        <p:txBody>
          <a:bodyPr/>
          <a:lstStyle/>
          <a:p>
            <a:endParaRPr lang="de-DE"/>
          </a:p>
        </p:txBody>
      </p:sp>
      <p:sp>
        <p:nvSpPr>
          <p:cNvPr id="64589" name="Freeform 77"/>
          <p:cNvSpPr>
            <a:spLocks/>
          </p:cNvSpPr>
          <p:nvPr/>
        </p:nvSpPr>
        <p:spPr bwMode="auto">
          <a:xfrm>
            <a:off x="5270500" y="4146551"/>
            <a:ext cx="107950" cy="119063"/>
          </a:xfrm>
          <a:custGeom>
            <a:avLst/>
            <a:gdLst>
              <a:gd name="T0" fmla="*/ 2147483646 w 76"/>
              <a:gd name="T1" fmla="*/ 0 h 75"/>
              <a:gd name="T2" fmla="*/ 2147483646 w 76"/>
              <a:gd name="T3" fmla="*/ 2147483646 h 75"/>
              <a:gd name="T4" fmla="*/ 0 w 76"/>
              <a:gd name="T5" fmla="*/ 2147483646 h 75"/>
              <a:gd name="T6" fmla="*/ 2147483646 w 76"/>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5">
                <a:moveTo>
                  <a:pt x="38" y="0"/>
                </a:moveTo>
                <a:lnTo>
                  <a:pt x="76" y="75"/>
                </a:lnTo>
                <a:lnTo>
                  <a:pt x="0" y="75"/>
                </a:lnTo>
                <a:lnTo>
                  <a:pt x="38" y="0"/>
                </a:lnTo>
                <a:close/>
              </a:path>
            </a:pathLst>
          </a:custGeom>
          <a:solidFill>
            <a:srgbClr val="00FF00"/>
          </a:solidFill>
          <a:ln w="12700">
            <a:solidFill>
              <a:schemeClr val="tx1"/>
            </a:solidFill>
            <a:prstDash val="solid"/>
            <a:round/>
            <a:headEnd/>
            <a:tailEnd/>
          </a:ln>
        </p:spPr>
        <p:txBody>
          <a:bodyPr/>
          <a:lstStyle/>
          <a:p>
            <a:endParaRPr lang="de-DE"/>
          </a:p>
        </p:txBody>
      </p:sp>
      <p:sp>
        <p:nvSpPr>
          <p:cNvPr id="64590" name="Freeform 78"/>
          <p:cNvSpPr>
            <a:spLocks/>
          </p:cNvSpPr>
          <p:nvPr/>
        </p:nvSpPr>
        <p:spPr bwMode="auto">
          <a:xfrm>
            <a:off x="5708651" y="3917950"/>
            <a:ext cx="104775" cy="120650"/>
          </a:xfrm>
          <a:custGeom>
            <a:avLst/>
            <a:gdLst>
              <a:gd name="T0" fmla="*/ 2147483646 w 75"/>
              <a:gd name="T1" fmla="*/ 0 h 76"/>
              <a:gd name="T2" fmla="*/ 2147483646 w 75"/>
              <a:gd name="T3" fmla="*/ 2147483646 h 76"/>
              <a:gd name="T4" fmla="*/ 0 w 75"/>
              <a:gd name="T5" fmla="*/ 2147483646 h 76"/>
              <a:gd name="T6" fmla="*/ 2147483646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37" y="0"/>
                </a:moveTo>
                <a:lnTo>
                  <a:pt x="75" y="76"/>
                </a:lnTo>
                <a:lnTo>
                  <a:pt x="0" y="76"/>
                </a:lnTo>
                <a:lnTo>
                  <a:pt x="37" y="0"/>
                </a:lnTo>
                <a:close/>
              </a:path>
            </a:pathLst>
          </a:custGeom>
          <a:solidFill>
            <a:srgbClr val="00FF00"/>
          </a:solidFill>
          <a:ln w="12700">
            <a:solidFill>
              <a:schemeClr val="tx1"/>
            </a:solidFill>
            <a:prstDash val="solid"/>
            <a:round/>
            <a:headEnd/>
            <a:tailEnd/>
          </a:ln>
        </p:spPr>
        <p:txBody>
          <a:bodyPr/>
          <a:lstStyle/>
          <a:p>
            <a:endParaRPr lang="de-DE"/>
          </a:p>
        </p:txBody>
      </p:sp>
      <p:sp>
        <p:nvSpPr>
          <p:cNvPr id="64591" name="Freeform 79"/>
          <p:cNvSpPr>
            <a:spLocks/>
          </p:cNvSpPr>
          <p:nvPr/>
        </p:nvSpPr>
        <p:spPr bwMode="auto">
          <a:xfrm>
            <a:off x="6143626" y="3703638"/>
            <a:ext cx="106363" cy="119062"/>
          </a:xfrm>
          <a:custGeom>
            <a:avLst/>
            <a:gdLst>
              <a:gd name="T0" fmla="*/ 2147483646 w 75"/>
              <a:gd name="T1" fmla="*/ 0 h 75"/>
              <a:gd name="T2" fmla="*/ 2147483646 w 75"/>
              <a:gd name="T3" fmla="*/ 2147483646 h 75"/>
              <a:gd name="T4" fmla="*/ 0 w 75"/>
              <a:gd name="T5" fmla="*/ 2147483646 h 75"/>
              <a:gd name="T6" fmla="*/ 2147483646 w 75"/>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5">
                <a:moveTo>
                  <a:pt x="37" y="0"/>
                </a:moveTo>
                <a:lnTo>
                  <a:pt x="75" y="75"/>
                </a:lnTo>
                <a:lnTo>
                  <a:pt x="0" y="75"/>
                </a:lnTo>
                <a:lnTo>
                  <a:pt x="37" y="0"/>
                </a:lnTo>
                <a:close/>
              </a:path>
            </a:pathLst>
          </a:custGeom>
          <a:solidFill>
            <a:srgbClr val="00FF00"/>
          </a:solidFill>
          <a:ln w="12700">
            <a:solidFill>
              <a:schemeClr val="tx1"/>
            </a:solidFill>
            <a:prstDash val="solid"/>
            <a:round/>
            <a:headEnd/>
            <a:tailEnd/>
          </a:ln>
        </p:spPr>
        <p:txBody>
          <a:bodyPr/>
          <a:lstStyle/>
          <a:p>
            <a:endParaRPr lang="de-DE"/>
          </a:p>
        </p:txBody>
      </p:sp>
      <p:sp>
        <p:nvSpPr>
          <p:cNvPr id="64592" name="Freeform 80"/>
          <p:cNvSpPr>
            <a:spLocks/>
          </p:cNvSpPr>
          <p:nvPr/>
        </p:nvSpPr>
        <p:spPr bwMode="auto">
          <a:xfrm>
            <a:off x="6580188" y="3295650"/>
            <a:ext cx="106362" cy="120650"/>
          </a:xfrm>
          <a:custGeom>
            <a:avLst/>
            <a:gdLst>
              <a:gd name="T0" fmla="*/ 2147483646 w 75"/>
              <a:gd name="T1" fmla="*/ 0 h 76"/>
              <a:gd name="T2" fmla="*/ 2147483646 w 75"/>
              <a:gd name="T3" fmla="*/ 2147483646 h 76"/>
              <a:gd name="T4" fmla="*/ 0 w 75"/>
              <a:gd name="T5" fmla="*/ 2147483646 h 76"/>
              <a:gd name="T6" fmla="*/ 2147483646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38" y="0"/>
                </a:moveTo>
                <a:lnTo>
                  <a:pt x="75" y="76"/>
                </a:lnTo>
                <a:lnTo>
                  <a:pt x="0" y="76"/>
                </a:lnTo>
                <a:lnTo>
                  <a:pt x="38" y="0"/>
                </a:lnTo>
                <a:close/>
              </a:path>
            </a:pathLst>
          </a:custGeom>
          <a:solidFill>
            <a:srgbClr val="00FF00"/>
          </a:solidFill>
          <a:ln w="12700">
            <a:solidFill>
              <a:schemeClr val="tx1"/>
            </a:solidFill>
            <a:prstDash val="solid"/>
            <a:round/>
            <a:headEnd/>
            <a:tailEnd/>
          </a:ln>
        </p:spPr>
        <p:txBody>
          <a:bodyPr/>
          <a:lstStyle/>
          <a:p>
            <a:endParaRPr lang="de-DE"/>
          </a:p>
        </p:txBody>
      </p:sp>
      <p:sp>
        <p:nvSpPr>
          <p:cNvPr id="64593" name="Freeform 81"/>
          <p:cNvSpPr>
            <a:spLocks/>
          </p:cNvSpPr>
          <p:nvPr/>
        </p:nvSpPr>
        <p:spPr bwMode="auto">
          <a:xfrm>
            <a:off x="7016751" y="2290763"/>
            <a:ext cx="106363" cy="119062"/>
          </a:xfrm>
          <a:custGeom>
            <a:avLst/>
            <a:gdLst>
              <a:gd name="T0" fmla="*/ 2147483646 w 76"/>
              <a:gd name="T1" fmla="*/ 0 h 75"/>
              <a:gd name="T2" fmla="*/ 2147483646 w 76"/>
              <a:gd name="T3" fmla="*/ 2147483646 h 75"/>
              <a:gd name="T4" fmla="*/ 0 w 76"/>
              <a:gd name="T5" fmla="*/ 2147483646 h 75"/>
              <a:gd name="T6" fmla="*/ 2147483646 w 76"/>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5">
                <a:moveTo>
                  <a:pt x="38" y="0"/>
                </a:moveTo>
                <a:lnTo>
                  <a:pt x="76" y="75"/>
                </a:lnTo>
                <a:lnTo>
                  <a:pt x="0" y="75"/>
                </a:lnTo>
                <a:lnTo>
                  <a:pt x="38" y="0"/>
                </a:lnTo>
                <a:close/>
              </a:path>
            </a:pathLst>
          </a:custGeom>
          <a:solidFill>
            <a:srgbClr val="00FF00"/>
          </a:solidFill>
          <a:ln w="12700">
            <a:solidFill>
              <a:schemeClr val="tx1"/>
            </a:solidFill>
            <a:prstDash val="solid"/>
            <a:round/>
            <a:headEnd/>
            <a:tailEnd/>
          </a:ln>
        </p:spPr>
        <p:txBody>
          <a:bodyPr/>
          <a:lstStyle/>
          <a:p>
            <a:endParaRPr lang="de-DE"/>
          </a:p>
        </p:txBody>
      </p:sp>
      <p:sp>
        <p:nvSpPr>
          <p:cNvPr id="64594" name="Freeform 82"/>
          <p:cNvSpPr>
            <a:spLocks/>
          </p:cNvSpPr>
          <p:nvPr/>
        </p:nvSpPr>
        <p:spPr bwMode="auto">
          <a:xfrm>
            <a:off x="7451725" y="2085975"/>
            <a:ext cx="107950" cy="120650"/>
          </a:xfrm>
          <a:custGeom>
            <a:avLst/>
            <a:gdLst>
              <a:gd name="T0" fmla="*/ 2147483646 w 76"/>
              <a:gd name="T1" fmla="*/ 0 h 76"/>
              <a:gd name="T2" fmla="*/ 2147483646 w 76"/>
              <a:gd name="T3" fmla="*/ 2147483646 h 76"/>
              <a:gd name="T4" fmla="*/ 0 w 76"/>
              <a:gd name="T5" fmla="*/ 2147483646 h 76"/>
              <a:gd name="T6" fmla="*/ 2147483646 w 76"/>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6">
                <a:moveTo>
                  <a:pt x="38" y="0"/>
                </a:moveTo>
                <a:lnTo>
                  <a:pt x="76" y="76"/>
                </a:lnTo>
                <a:lnTo>
                  <a:pt x="0" y="76"/>
                </a:lnTo>
                <a:lnTo>
                  <a:pt x="38" y="0"/>
                </a:lnTo>
                <a:close/>
              </a:path>
            </a:pathLst>
          </a:custGeom>
          <a:solidFill>
            <a:srgbClr val="00FF00"/>
          </a:solidFill>
          <a:ln w="12700">
            <a:solidFill>
              <a:schemeClr val="tx1"/>
            </a:solidFill>
            <a:prstDash val="solid"/>
            <a:round/>
            <a:headEnd/>
            <a:tailEnd/>
          </a:ln>
        </p:spPr>
        <p:txBody>
          <a:bodyPr/>
          <a:lstStyle/>
          <a:p>
            <a:endParaRPr lang="de-DE"/>
          </a:p>
        </p:txBody>
      </p:sp>
      <p:sp>
        <p:nvSpPr>
          <p:cNvPr id="64595" name="Freeform 83"/>
          <p:cNvSpPr>
            <a:spLocks/>
          </p:cNvSpPr>
          <p:nvPr/>
        </p:nvSpPr>
        <p:spPr bwMode="auto">
          <a:xfrm>
            <a:off x="7875588" y="1363663"/>
            <a:ext cx="106362" cy="120650"/>
          </a:xfrm>
          <a:custGeom>
            <a:avLst/>
            <a:gdLst>
              <a:gd name="T0" fmla="*/ 2147483646 w 75"/>
              <a:gd name="T1" fmla="*/ 0 h 76"/>
              <a:gd name="T2" fmla="*/ 2147483646 w 75"/>
              <a:gd name="T3" fmla="*/ 2147483646 h 76"/>
              <a:gd name="T4" fmla="*/ 0 w 75"/>
              <a:gd name="T5" fmla="*/ 2147483646 h 76"/>
              <a:gd name="T6" fmla="*/ 2147483646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37" y="0"/>
                </a:moveTo>
                <a:lnTo>
                  <a:pt x="75" y="76"/>
                </a:lnTo>
                <a:lnTo>
                  <a:pt x="0" y="76"/>
                </a:lnTo>
                <a:lnTo>
                  <a:pt x="37" y="0"/>
                </a:lnTo>
                <a:close/>
              </a:path>
            </a:pathLst>
          </a:custGeom>
          <a:solidFill>
            <a:srgbClr val="00FF00"/>
          </a:solidFill>
          <a:ln w="12700">
            <a:solidFill>
              <a:schemeClr val="tx1"/>
            </a:solidFill>
            <a:prstDash val="solid"/>
            <a:round/>
            <a:headEnd/>
            <a:tailEnd/>
          </a:ln>
        </p:spPr>
        <p:txBody>
          <a:bodyPr/>
          <a:lstStyle/>
          <a:p>
            <a:endParaRPr lang="de-DE"/>
          </a:p>
        </p:txBody>
      </p:sp>
      <p:sp>
        <p:nvSpPr>
          <p:cNvPr id="64596" name="Rectangle 84"/>
          <p:cNvSpPr>
            <a:spLocks noChangeArrowheads="1"/>
          </p:cNvSpPr>
          <p:nvPr/>
        </p:nvSpPr>
        <p:spPr bwMode="auto">
          <a:xfrm>
            <a:off x="3724275" y="5235575"/>
            <a:ext cx="127000" cy="2746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800" b="1"/>
              <a:t>0</a:t>
            </a:r>
            <a:endParaRPr lang="en-GB" altLang="de-DE">
              <a:latin typeface="Times" panose="02020603050405020304" pitchFamily="18" charset="0"/>
            </a:endParaRPr>
          </a:p>
        </p:txBody>
      </p:sp>
      <p:sp>
        <p:nvSpPr>
          <p:cNvPr id="64597" name="Rectangle 85"/>
          <p:cNvSpPr>
            <a:spLocks noChangeArrowheads="1"/>
          </p:cNvSpPr>
          <p:nvPr/>
        </p:nvSpPr>
        <p:spPr bwMode="auto">
          <a:xfrm>
            <a:off x="3606800" y="4229100"/>
            <a:ext cx="254000" cy="2746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800" b="1"/>
              <a:t>50</a:t>
            </a:r>
            <a:endParaRPr lang="en-GB" altLang="de-DE">
              <a:latin typeface="Times" panose="02020603050405020304" pitchFamily="18" charset="0"/>
            </a:endParaRPr>
          </a:p>
        </p:txBody>
      </p:sp>
      <p:sp>
        <p:nvSpPr>
          <p:cNvPr id="64598" name="Rectangle 86"/>
          <p:cNvSpPr>
            <a:spLocks noChangeArrowheads="1"/>
          </p:cNvSpPr>
          <p:nvPr/>
        </p:nvSpPr>
        <p:spPr bwMode="auto">
          <a:xfrm>
            <a:off x="3489325" y="3224214"/>
            <a:ext cx="381000" cy="2746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800" b="1"/>
              <a:t>100</a:t>
            </a:r>
            <a:endParaRPr lang="en-GB" altLang="de-DE">
              <a:latin typeface="Times" panose="02020603050405020304" pitchFamily="18" charset="0"/>
            </a:endParaRPr>
          </a:p>
        </p:txBody>
      </p:sp>
      <p:sp>
        <p:nvSpPr>
          <p:cNvPr id="64599" name="Rectangle 87"/>
          <p:cNvSpPr>
            <a:spLocks noChangeArrowheads="1"/>
          </p:cNvSpPr>
          <p:nvPr/>
        </p:nvSpPr>
        <p:spPr bwMode="auto">
          <a:xfrm>
            <a:off x="3489325" y="2217739"/>
            <a:ext cx="381000" cy="2746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800" b="1"/>
              <a:t>150</a:t>
            </a:r>
            <a:endParaRPr lang="en-GB" altLang="de-DE">
              <a:latin typeface="Times" panose="02020603050405020304" pitchFamily="18" charset="0"/>
            </a:endParaRPr>
          </a:p>
        </p:txBody>
      </p:sp>
      <p:sp>
        <p:nvSpPr>
          <p:cNvPr id="64600" name="Rectangle 88"/>
          <p:cNvSpPr>
            <a:spLocks noChangeArrowheads="1"/>
          </p:cNvSpPr>
          <p:nvPr/>
        </p:nvSpPr>
        <p:spPr bwMode="auto">
          <a:xfrm>
            <a:off x="3489325" y="1212850"/>
            <a:ext cx="381000" cy="2746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800" b="1"/>
              <a:t>200</a:t>
            </a:r>
            <a:endParaRPr lang="en-GB" altLang="de-DE">
              <a:latin typeface="Times" panose="02020603050405020304" pitchFamily="18" charset="0"/>
            </a:endParaRPr>
          </a:p>
        </p:txBody>
      </p:sp>
      <p:sp>
        <p:nvSpPr>
          <p:cNvPr id="64601" name="Rectangle 89"/>
          <p:cNvSpPr>
            <a:spLocks noChangeArrowheads="1"/>
          </p:cNvSpPr>
          <p:nvPr/>
        </p:nvSpPr>
        <p:spPr bwMode="auto">
          <a:xfrm>
            <a:off x="3873500" y="5510213"/>
            <a:ext cx="402354"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&lt;140</a:t>
            </a:r>
            <a:endParaRPr lang="en-GB" altLang="de-DE">
              <a:latin typeface="Times" panose="02020603050405020304" pitchFamily="18" charset="0"/>
            </a:endParaRPr>
          </a:p>
        </p:txBody>
      </p:sp>
      <p:sp>
        <p:nvSpPr>
          <p:cNvPr id="64602" name="Rectangle 90"/>
          <p:cNvSpPr>
            <a:spLocks noChangeArrowheads="1"/>
          </p:cNvSpPr>
          <p:nvPr/>
        </p:nvSpPr>
        <p:spPr bwMode="auto">
          <a:xfrm>
            <a:off x="4330700"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140-</a:t>
            </a:r>
            <a:endParaRPr lang="en-GB" altLang="de-DE">
              <a:latin typeface="Times" panose="02020603050405020304" pitchFamily="18" charset="0"/>
            </a:endParaRPr>
          </a:p>
        </p:txBody>
      </p:sp>
      <p:sp>
        <p:nvSpPr>
          <p:cNvPr id="64603" name="Rectangle 91"/>
          <p:cNvSpPr>
            <a:spLocks noChangeArrowheads="1"/>
          </p:cNvSpPr>
          <p:nvPr/>
        </p:nvSpPr>
        <p:spPr bwMode="auto">
          <a:xfrm>
            <a:off x="4362451"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159</a:t>
            </a:r>
            <a:endParaRPr lang="en-GB" altLang="de-DE">
              <a:latin typeface="Times" panose="02020603050405020304" pitchFamily="18" charset="0"/>
            </a:endParaRPr>
          </a:p>
        </p:txBody>
      </p:sp>
      <p:sp>
        <p:nvSpPr>
          <p:cNvPr id="64604" name="Rectangle 92"/>
          <p:cNvSpPr>
            <a:spLocks noChangeArrowheads="1"/>
          </p:cNvSpPr>
          <p:nvPr/>
        </p:nvSpPr>
        <p:spPr bwMode="auto">
          <a:xfrm>
            <a:off x="4767263"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160-</a:t>
            </a:r>
            <a:endParaRPr lang="en-GB" altLang="de-DE">
              <a:latin typeface="Times" panose="02020603050405020304" pitchFamily="18" charset="0"/>
            </a:endParaRPr>
          </a:p>
        </p:txBody>
      </p:sp>
      <p:sp>
        <p:nvSpPr>
          <p:cNvPr id="64605" name="Rectangle 93"/>
          <p:cNvSpPr>
            <a:spLocks noChangeArrowheads="1"/>
          </p:cNvSpPr>
          <p:nvPr/>
        </p:nvSpPr>
        <p:spPr bwMode="auto">
          <a:xfrm>
            <a:off x="4799014"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179</a:t>
            </a:r>
            <a:endParaRPr lang="en-GB" altLang="de-DE">
              <a:latin typeface="Times" panose="02020603050405020304" pitchFamily="18" charset="0"/>
            </a:endParaRPr>
          </a:p>
        </p:txBody>
      </p:sp>
      <p:sp>
        <p:nvSpPr>
          <p:cNvPr id="64606" name="Rectangle 94"/>
          <p:cNvSpPr>
            <a:spLocks noChangeArrowheads="1"/>
          </p:cNvSpPr>
          <p:nvPr/>
        </p:nvSpPr>
        <p:spPr bwMode="auto">
          <a:xfrm>
            <a:off x="5202238"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180-</a:t>
            </a:r>
            <a:endParaRPr lang="en-GB" altLang="de-DE">
              <a:latin typeface="Times" panose="02020603050405020304" pitchFamily="18" charset="0"/>
            </a:endParaRPr>
          </a:p>
        </p:txBody>
      </p:sp>
      <p:sp>
        <p:nvSpPr>
          <p:cNvPr id="64607" name="Rectangle 95"/>
          <p:cNvSpPr>
            <a:spLocks noChangeArrowheads="1"/>
          </p:cNvSpPr>
          <p:nvPr/>
        </p:nvSpPr>
        <p:spPr bwMode="auto">
          <a:xfrm>
            <a:off x="5235576"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199</a:t>
            </a:r>
            <a:endParaRPr lang="en-GB" altLang="de-DE">
              <a:latin typeface="Times" panose="02020603050405020304" pitchFamily="18" charset="0"/>
            </a:endParaRPr>
          </a:p>
        </p:txBody>
      </p:sp>
      <p:sp>
        <p:nvSpPr>
          <p:cNvPr id="64608" name="Rectangle 96"/>
          <p:cNvSpPr>
            <a:spLocks noChangeArrowheads="1"/>
          </p:cNvSpPr>
          <p:nvPr/>
        </p:nvSpPr>
        <p:spPr bwMode="auto">
          <a:xfrm>
            <a:off x="5640388"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200-</a:t>
            </a:r>
            <a:endParaRPr lang="en-GB" altLang="de-DE">
              <a:latin typeface="Times" panose="02020603050405020304" pitchFamily="18" charset="0"/>
            </a:endParaRPr>
          </a:p>
        </p:txBody>
      </p:sp>
      <p:sp>
        <p:nvSpPr>
          <p:cNvPr id="64609" name="Rectangle 97"/>
          <p:cNvSpPr>
            <a:spLocks noChangeArrowheads="1"/>
          </p:cNvSpPr>
          <p:nvPr/>
        </p:nvSpPr>
        <p:spPr bwMode="auto">
          <a:xfrm>
            <a:off x="5670551"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219</a:t>
            </a:r>
            <a:endParaRPr lang="en-GB" altLang="de-DE">
              <a:latin typeface="Times" panose="02020603050405020304" pitchFamily="18" charset="0"/>
            </a:endParaRPr>
          </a:p>
        </p:txBody>
      </p:sp>
      <p:sp>
        <p:nvSpPr>
          <p:cNvPr id="64610" name="Rectangle 98"/>
          <p:cNvSpPr>
            <a:spLocks noChangeArrowheads="1"/>
          </p:cNvSpPr>
          <p:nvPr/>
        </p:nvSpPr>
        <p:spPr bwMode="auto">
          <a:xfrm>
            <a:off x="6076950"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220-</a:t>
            </a:r>
            <a:endParaRPr lang="en-GB" altLang="de-DE">
              <a:latin typeface="Times" panose="02020603050405020304" pitchFamily="18" charset="0"/>
            </a:endParaRPr>
          </a:p>
        </p:txBody>
      </p:sp>
      <p:sp>
        <p:nvSpPr>
          <p:cNvPr id="64611" name="Rectangle 99"/>
          <p:cNvSpPr>
            <a:spLocks noChangeArrowheads="1"/>
          </p:cNvSpPr>
          <p:nvPr/>
        </p:nvSpPr>
        <p:spPr bwMode="auto">
          <a:xfrm>
            <a:off x="6108701"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239</a:t>
            </a:r>
            <a:endParaRPr lang="en-GB" altLang="de-DE">
              <a:latin typeface="Times" panose="02020603050405020304" pitchFamily="18" charset="0"/>
            </a:endParaRPr>
          </a:p>
        </p:txBody>
      </p:sp>
      <p:sp>
        <p:nvSpPr>
          <p:cNvPr id="64612" name="Rectangle 100"/>
          <p:cNvSpPr>
            <a:spLocks noChangeArrowheads="1"/>
          </p:cNvSpPr>
          <p:nvPr/>
        </p:nvSpPr>
        <p:spPr bwMode="auto">
          <a:xfrm>
            <a:off x="6511925"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240-</a:t>
            </a:r>
            <a:endParaRPr lang="en-GB" altLang="de-DE">
              <a:latin typeface="Times" panose="02020603050405020304" pitchFamily="18" charset="0"/>
            </a:endParaRPr>
          </a:p>
        </p:txBody>
      </p:sp>
      <p:sp>
        <p:nvSpPr>
          <p:cNvPr id="64613" name="Rectangle 101"/>
          <p:cNvSpPr>
            <a:spLocks noChangeArrowheads="1"/>
          </p:cNvSpPr>
          <p:nvPr/>
        </p:nvSpPr>
        <p:spPr bwMode="auto">
          <a:xfrm>
            <a:off x="6545264"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259</a:t>
            </a:r>
            <a:endParaRPr lang="en-GB" altLang="de-DE">
              <a:latin typeface="Times" panose="02020603050405020304" pitchFamily="18" charset="0"/>
            </a:endParaRPr>
          </a:p>
        </p:txBody>
      </p:sp>
      <p:sp>
        <p:nvSpPr>
          <p:cNvPr id="64614" name="Rectangle 102"/>
          <p:cNvSpPr>
            <a:spLocks noChangeArrowheads="1"/>
          </p:cNvSpPr>
          <p:nvPr/>
        </p:nvSpPr>
        <p:spPr bwMode="auto">
          <a:xfrm>
            <a:off x="6948488"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260-</a:t>
            </a:r>
            <a:endParaRPr lang="en-GB" altLang="de-DE">
              <a:latin typeface="Times" panose="02020603050405020304" pitchFamily="18" charset="0"/>
            </a:endParaRPr>
          </a:p>
        </p:txBody>
      </p:sp>
      <p:sp>
        <p:nvSpPr>
          <p:cNvPr id="64615" name="Rectangle 103"/>
          <p:cNvSpPr>
            <a:spLocks noChangeArrowheads="1"/>
          </p:cNvSpPr>
          <p:nvPr/>
        </p:nvSpPr>
        <p:spPr bwMode="auto">
          <a:xfrm>
            <a:off x="6980239"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279</a:t>
            </a:r>
            <a:endParaRPr lang="en-GB" altLang="de-DE">
              <a:latin typeface="Times" panose="02020603050405020304" pitchFamily="18" charset="0"/>
            </a:endParaRPr>
          </a:p>
        </p:txBody>
      </p:sp>
      <p:sp>
        <p:nvSpPr>
          <p:cNvPr id="64616" name="Rectangle 104"/>
          <p:cNvSpPr>
            <a:spLocks noChangeArrowheads="1"/>
          </p:cNvSpPr>
          <p:nvPr/>
        </p:nvSpPr>
        <p:spPr bwMode="auto">
          <a:xfrm>
            <a:off x="7385050" y="5510213"/>
            <a:ext cx="357470"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280-</a:t>
            </a:r>
            <a:endParaRPr lang="en-GB" altLang="de-DE">
              <a:latin typeface="Times" panose="02020603050405020304" pitchFamily="18" charset="0"/>
            </a:endParaRPr>
          </a:p>
        </p:txBody>
      </p:sp>
      <p:sp>
        <p:nvSpPr>
          <p:cNvPr id="64617" name="Rectangle 105"/>
          <p:cNvSpPr>
            <a:spLocks noChangeArrowheads="1"/>
          </p:cNvSpPr>
          <p:nvPr/>
        </p:nvSpPr>
        <p:spPr bwMode="auto">
          <a:xfrm>
            <a:off x="7416801" y="5738813"/>
            <a:ext cx="298159"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299</a:t>
            </a:r>
            <a:endParaRPr lang="en-GB" altLang="de-DE">
              <a:latin typeface="Times" panose="02020603050405020304" pitchFamily="18" charset="0"/>
            </a:endParaRPr>
          </a:p>
        </p:txBody>
      </p:sp>
      <p:sp>
        <p:nvSpPr>
          <p:cNvPr id="64618" name="Rectangle 106"/>
          <p:cNvSpPr>
            <a:spLocks noChangeArrowheads="1"/>
          </p:cNvSpPr>
          <p:nvPr/>
        </p:nvSpPr>
        <p:spPr bwMode="auto">
          <a:xfrm>
            <a:off x="7800975" y="5510213"/>
            <a:ext cx="402354" cy="21544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b="1"/>
              <a:t>&gt;300</a:t>
            </a:r>
            <a:endParaRPr lang="en-GB" altLang="de-DE">
              <a:latin typeface="Times" panose="02020603050405020304" pitchFamily="18" charset="0"/>
            </a:endParaRPr>
          </a:p>
        </p:txBody>
      </p:sp>
      <p:sp>
        <p:nvSpPr>
          <p:cNvPr id="64619" name="Rectangle 107"/>
          <p:cNvSpPr>
            <a:spLocks noChangeArrowheads="1"/>
          </p:cNvSpPr>
          <p:nvPr/>
        </p:nvSpPr>
        <p:spPr bwMode="auto">
          <a:xfrm>
            <a:off x="4860926" y="6007100"/>
            <a:ext cx="286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2000" b="1"/>
              <a:t>Total cholesterol mg/dL</a:t>
            </a:r>
            <a:endParaRPr lang="en-GB" altLang="de-DE" sz="2000">
              <a:latin typeface="Times" panose="02020603050405020304" pitchFamily="18" charset="0"/>
            </a:endParaRPr>
          </a:p>
        </p:txBody>
      </p:sp>
      <p:sp>
        <p:nvSpPr>
          <p:cNvPr id="64620" name="Rectangle 108"/>
          <p:cNvSpPr>
            <a:spLocks noChangeArrowheads="1"/>
          </p:cNvSpPr>
          <p:nvPr/>
        </p:nvSpPr>
        <p:spPr bwMode="auto">
          <a:xfrm rot="16200000">
            <a:off x="2476500" y="3303588"/>
            <a:ext cx="146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2000" b="1"/>
              <a:t>n per 10,000</a:t>
            </a:r>
            <a:endParaRPr lang="en-GB" altLang="de-DE" sz="2000">
              <a:latin typeface="Times" panose="02020603050405020304" pitchFamily="18" charset="0"/>
            </a:endParaRPr>
          </a:p>
        </p:txBody>
      </p:sp>
      <p:sp>
        <p:nvSpPr>
          <p:cNvPr id="64621" name="Rectangle 109"/>
          <p:cNvSpPr>
            <a:spLocks noChangeArrowheads="1"/>
          </p:cNvSpPr>
          <p:nvPr/>
        </p:nvSpPr>
        <p:spPr bwMode="auto">
          <a:xfrm>
            <a:off x="8469313" y="3254376"/>
            <a:ext cx="2198688" cy="862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622" name="Line 110"/>
          <p:cNvSpPr>
            <a:spLocks noChangeShapeType="1"/>
          </p:cNvSpPr>
          <p:nvPr/>
        </p:nvSpPr>
        <p:spPr bwMode="auto">
          <a:xfrm>
            <a:off x="8532813" y="3422650"/>
            <a:ext cx="309562" cy="1588"/>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3" name="Freeform 111"/>
          <p:cNvSpPr>
            <a:spLocks/>
          </p:cNvSpPr>
          <p:nvPr/>
        </p:nvSpPr>
        <p:spPr bwMode="auto">
          <a:xfrm>
            <a:off x="8629651" y="3362325"/>
            <a:ext cx="106363" cy="120650"/>
          </a:xfrm>
          <a:custGeom>
            <a:avLst/>
            <a:gdLst>
              <a:gd name="T0" fmla="*/ 2147483646 w 76"/>
              <a:gd name="T1" fmla="*/ 0 h 76"/>
              <a:gd name="T2" fmla="*/ 2147483646 w 76"/>
              <a:gd name="T3" fmla="*/ 2147483646 h 76"/>
              <a:gd name="T4" fmla="*/ 2147483646 w 76"/>
              <a:gd name="T5" fmla="*/ 2147483646 h 76"/>
              <a:gd name="T6" fmla="*/ 0 w 76"/>
              <a:gd name="T7" fmla="*/ 2147483646 h 76"/>
              <a:gd name="T8" fmla="*/ 2147483646 w 76"/>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76">
                <a:moveTo>
                  <a:pt x="38" y="0"/>
                </a:moveTo>
                <a:lnTo>
                  <a:pt x="76" y="38"/>
                </a:lnTo>
                <a:lnTo>
                  <a:pt x="38" y="76"/>
                </a:lnTo>
                <a:lnTo>
                  <a:pt x="0" y="38"/>
                </a:lnTo>
                <a:lnTo>
                  <a:pt x="38" y="0"/>
                </a:lnTo>
                <a:close/>
              </a:path>
            </a:pathLst>
          </a:custGeom>
          <a:solidFill>
            <a:srgbClr val="FF0000"/>
          </a:solidFill>
          <a:ln w="12700">
            <a:solidFill>
              <a:schemeClr val="tx1"/>
            </a:solidFill>
            <a:prstDash val="solid"/>
            <a:round/>
            <a:headEnd/>
            <a:tailEnd/>
          </a:ln>
        </p:spPr>
        <p:txBody>
          <a:bodyPr/>
          <a:lstStyle/>
          <a:p>
            <a:endParaRPr lang="de-DE"/>
          </a:p>
        </p:txBody>
      </p:sp>
      <p:sp>
        <p:nvSpPr>
          <p:cNvPr id="64624" name="Rectangle 112"/>
          <p:cNvSpPr>
            <a:spLocks noChangeArrowheads="1"/>
          </p:cNvSpPr>
          <p:nvPr/>
        </p:nvSpPr>
        <p:spPr bwMode="auto">
          <a:xfrm>
            <a:off x="8883650" y="3303588"/>
            <a:ext cx="418384" cy="23083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500" b="1"/>
              <a:t>CHD</a:t>
            </a:r>
            <a:endParaRPr lang="en-GB" altLang="de-DE">
              <a:latin typeface="Times" panose="02020603050405020304" pitchFamily="18" charset="0"/>
            </a:endParaRPr>
          </a:p>
        </p:txBody>
      </p:sp>
      <p:sp>
        <p:nvSpPr>
          <p:cNvPr id="64625" name="Line 113"/>
          <p:cNvSpPr>
            <a:spLocks noChangeShapeType="1"/>
          </p:cNvSpPr>
          <p:nvPr/>
        </p:nvSpPr>
        <p:spPr bwMode="auto">
          <a:xfrm>
            <a:off x="8532813" y="3709989"/>
            <a:ext cx="309562" cy="1587"/>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6" name="Rectangle 114"/>
          <p:cNvSpPr>
            <a:spLocks noChangeArrowheads="1"/>
          </p:cNvSpPr>
          <p:nvPr/>
        </p:nvSpPr>
        <p:spPr bwMode="auto">
          <a:xfrm>
            <a:off x="8629650" y="3649663"/>
            <a:ext cx="95250" cy="107950"/>
          </a:xfrm>
          <a:prstGeom prst="rect">
            <a:avLst/>
          </a:prstGeom>
          <a:solidFill>
            <a:srgbClr val="FFFF00"/>
          </a:solidFill>
          <a:ln w="12700">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4627" name="Rectangle 115"/>
          <p:cNvSpPr>
            <a:spLocks noChangeArrowheads="1"/>
          </p:cNvSpPr>
          <p:nvPr/>
        </p:nvSpPr>
        <p:spPr bwMode="auto">
          <a:xfrm>
            <a:off x="8883650" y="3590925"/>
            <a:ext cx="984244" cy="23083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500" b="1"/>
              <a:t>All strokes</a:t>
            </a:r>
            <a:endParaRPr lang="en-GB" altLang="de-DE">
              <a:latin typeface="Times" panose="02020603050405020304" pitchFamily="18" charset="0"/>
            </a:endParaRPr>
          </a:p>
        </p:txBody>
      </p:sp>
      <p:sp>
        <p:nvSpPr>
          <p:cNvPr id="64628" name="Line 116"/>
          <p:cNvSpPr>
            <a:spLocks noChangeShapeType="1"/>
          </p:cNvSpPr>
          <p:nvPr/>
        </p:nvSpPr>
        <p:spPr bwMode="auto">
          <a:xfrm>
            <a:off x="8532813" y="3997325"/>
            <a:ext cx="309562" cy="1588"/>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629" name="Freeform 117"/>
          <p:cNvSpPr>
            <a:spLocks/>
          </p:cNvSpPr>
          <p:nvPr/>
        </p:nvSpPr>
        <p:spPr bwMode="auto">
          <a:xfrm>
            <a:off x="8629651" y="3937000"/>
            <a:ext cx="106363" cy="120650"/>
          </a:xfrm>
          <a:custGeom>
            <a:avLst/>
            <a:gdLst>
              <a:gd name="T0" fmla="*/ 2147483646 w 76"/>
              <a:gd name="T1" fmla="*/ 0 h 76"/>
              <a:gd name="T2" fmla="*/ 2147483646 w 76"/>
              <a:gd name="T3" fmla="*/ 2147483646 h 76"/>
              <a:gd name="T4" fmla="*/ 0 w 76"/>
              <a:gd name="T5" fmla="*/ 2147483646 h 76"/>
              <a:gd name="T6" fmla="*/ 2147483646 w 76"/>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6">
                <a:moveTo>
                  <a:pt x="38" y="0"/>
                </a:moveTo>
                <a:lnTo>
                  <a:pt x="76" y="76"/>
                </a:lnTo>
                <a:lnTo>
                  <a:pt x="0" y="76"/>
                </a:lnTo>
                <a:lnTo>
                  <a:pt x="38" y="0"/>
                </a:lnTo>
                <a:close/>
              </a:path>
            </a:pathLst>
          </a:custGeom>
          <a:solidFill>
            <a:srgbClr val="00FF00"/>
          </a:solidFill>
          <a:ln w="12700">
            <a:solidFill>
              <a:schemeClr val="tx1"/>
            </a:solidFill>
            <a:prstDash val="solid"/>
            <a:round/>
            <a:headEnd/>
            <a:tailEnd/>
          </a:ln>
        </p:spPr>
        <p:txBody>
          <a:bodyPr/>
          <a:lstStyle/>
          <a:p>
            <a:endParaRPr lang="de-DE"/>
          </a:p>
        </p:txBody>
      </p:sp>
      <p:sp>
        <p:nvSpPr>
          <p:cNvPr id="64630" name="Rectangle 118"/>
          <p:cNvSpPr>
            <a:spLocks noChangeArrowheads="1"/>
          </p:cNvSpPr>
          <p:nvPr/>
        </p:nvSpPr>
        <p:spPr bwMode="auto">
          <a:xfrm>
            <a:off x="8883651" y="3878263"/>
            <a:ext cx="1657505" cy="23083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500" b="1"/>
              <a:t>All cardiovascular</a:t>
            </a:r>
            <a:endParaRPr lang="en-GB" altLang="de-DE">
              <a:latin typeface="Times" panose="02020603050405020304" pitchFamily="18" charset="0"/>
            </a:endParaRPr>
          </a:p>
        </p:txBody>
      </p:sp>
      <p:sp>
        <p:nvSpPr>
          <p:cNvPr id="64631" name="Text Box 119"/>
          <p:cNvSpPr txBox="1">
            <a:spLocks noChangeArrowheads="1"/>
          </p:cNvSpPr>
          <p:nvPr/>
        </p:nvSpPr>
        <p:spPr bwMode="auto">
          <a:xfrm>
            <a:off x="8710614" y="4627563"/>
            <a:ext cx="1957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en-GB" altLang="de-DE" sz="1400">
                <a:latin typeface="Times New Roman" panose="02020603050405020304" pitchFamily="18" charset="0"/>
              </a:rPr>
              <a:t>Iso H et al. </a:t>
            </a:r>
            <a:r>
              <a:rPr lang="en-GB" altLang="de-DE" sz="1400" i="1">
                <a:latin typeface="Times New Roman" panose="02020603050405020304" pitchFamily="18" charset="0"/>
              </a:rPr>
              <a:t>N Eng J Med</a:t>
            </a:r>
            <a:r>
              <a:rPr lang="en-GB" altLang="de-DE" sz="1400">
                <a:latin typeface="Times New Roman" panose="02020603050405020304" pitchFamily="18" charset="0"/>
              </a:rPr>
              <a:t>, 1989;320:904-910</a:t>
            </a:r>
          </a:p>
        </p:txBody>
      </p:sp>
      <p:sp>
        <p:nvSpPr>
          <p:cNvPr id="64632" name="Line 120"/>
          <p:cNvSpPr>
            <a:spLocks noChangeShapeType="1"/>
          </p:cNvSpPr>
          <p:nvPr/>
        </p:nvSpPr>
        <p:spPr bwMode="auto">
          <a:xfrm>
            <a:off x="1665289" y="1219200"/>
            <a:ext cx="88042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11787963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891089" y="1001713"/>
            <a:ext cx="1646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800" b="1"/>
              <a:t>SPARCL</a:t>
            </a:r>
          </a:p>
        </p:txBody>
      </p:sp>
      <p:sp>
        <p:nvSpPr>
          <p:cNvPr id="66563" name="Line 3"/>
          <p:cNvSpPr>
            <a:spLocks noChangeShapeType="1"/>
          </p:cNvSpPr>
          <p:nvPr/>
        </p:nvSpPr>
        <p:spPr bwMode="auto">
          <a:xfrm>
            <a:off x="1647826" y="914400"/>
            <a:ext cx="88677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64" name="Line 4"/>
          <p:cNvSpPr>
            <a:spLocks noChangeShapeType="1"/>
          </p:cNvSpPr>
          <p:nvPr/>
        </p:nvSpPr>
        <p:spPr bwMode="auto">
          <a:xfrm>
            <a:off x="1647826" y="6324600"/>
            <a:ext cx="8867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65" name="Text Box 5"/>
          <p:cNvSpPr txBox="1">
            <a:spLocks noChangeArrowheads="1"/>
          </p:cNvSpPr>
          <p:nvPr/>
        </p:nvSpPr>
        <p:spPr bwMode="auto">
          <a:xfrm>
            <a:off x="1776413" y="981076"/>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000" b="1"/>
              <a:t>Nutzen / Risiko</a:t>
            </a:r>
          </a:p>
        </p:txBody>
      </p:sp>
      <p:sp>
        <p:nvSpPr>
          <p:cNvPr id="66566" name="Text Box 6"/>
          <p:cNvSpPr txBox="1">
            <a:spLocks noChangeArrowheads="1"/>
          </p:cNvSpPr>
          <p:nvPr/>
        </p:nvSpPr>
        <p:spPr bwMode="auto">
          <a:xfrm rot="16200000">
            <a:off x="10196494" y="6458666"/>
            <a:ext cx="4635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000" b="1"/>
              <a:t>RKC</a:t>
            </a:r>
          </a:p>
        </p:txBody>
      </p:sp>
      <p:sp>
        <p:nvSpPr>
          <p:cNvPr id="66567" name="Line 7"/>
          <p:cNvSpPr>
            <a:spLocks noChangeShapeType="1"/>
          </p:cNvSpPr>
          <p:nvPr/>
        </p:nvSpPr>
        <p:spPr bwMode="auto">
          <a:xfrm rot="16200000" flipH="1">
            <a:off x="1219200" y="3311525"/>
            <a:ext cx="2914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68" name="Line 8"/>
          <p:cNvSpPr>
            <a:spLocks noChangeShapeType="1"/>
          </p:cNvSpPr>
          <p:nvPr/>
        </p:nvSpPr>
        <p:spPr bwMode="auto">
          <a:xfrm>
            <a:off x="2605088" y="1862138"/>
            <a:ext cx="8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69" name="Line 9"/>
          <p:cNvSpPr>
            <a:spLocks noChangeShapeType="1"/>
          </p:cNvSpPr>
          <p:nvPr/>
        </p:nvSpPr>
        <p:spPr bwMode="auto">
          <a:xfrm>
            <a:off x="2605088" y="3024188"/>
            <a:ext cx="8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70" name="Line 10"/>
          <p:cNvSpPr>
            <a:spLocks noChangeShapeType="1"/>
          </p:cNvSpPr>
          <p:nvPr/>
        </p:nvSpPr>
        <p:spPr bwMode="auto">
          <a:xfrm>
            <a:off x="2605088" y="2443163"/>
            <a:ext cx="8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71" name="Line 11"/>
          <p:cNvSpPr>
            <a:spLocks noChangeShapeType="1"/>
          </p:cNvSpPr>
          <p:nvPr/>
        </p:nvSpPr>
        <p:spPr bwMode="auto">
          <a:xfrm>
            <a:off x="2605088" y="3605213"/>
            <a:ext cx="8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72" name="Line 12"/>
          <p:cNvSpPr>
            <a:spLocks noChangeShapeType="1"/>
          </p:cNvSpPr>
          <p:nvPr/>
        </p:nvSpPr>
        <p:spPr bwMode="auto">
          <a:xfrm>
            <a:off x="2605088" y="4768850"/>
            <a:ext cx="8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73" name="Text Box 13"/>
          <p:cNvSpPr txBox="1">
            <a:spLocks noChangeArrowheads="1"/>
          </p:cNvSpPr>
          <p:nvPr/>
        </p:nvSpPr>
        <p:spPr bwMode="auto">
          <a:xfrm rot="16200000">
            <a:off x="1306019" y="3148907"/>
            <a:ext cx="12186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sz="1400" b="1"/>
              <a:t>Inzidenz (%)</a:t>
            </a:r>
          </a:p>
        </p:txBody>
      </p:sp>
      <p:sp>
        <p:nvSpPr>
          <p:cNvPr id="66574" name="Text Box 14"/>
          <p:cNvSpPr txBox="1">
            <a:spLocks noChangeArrowheads="1"/>
          </p:cNvSpPr>
          <p:nvPr/>
        </p:nvSpPr>
        <p:spPr bwMode="auto">
          <a:xfrm>
            <a:off x="2275738" y="4664076"/>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sz="1400" b="1"/>
              <a:t>0</a:t>
            </a:r>
          </a:p>
        </p:txBody>
      </p:sp>
      <p:sp>
        <p:nvSpPr>
          <p:cNvPr id="66575" name="Text Box 15"/>
          <p:cNvSpPr txBox="1">
            <a:spLocks noChangeArrowheads="1"/>
          </p:cNvSpPr>
          <p:nvPr/>
        </p:nvSpPr>
        <p:spPr bwMode="auto">
          <a:xfrm>
            <a:off x="2275738" y="3486151"/>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sz="1400" b="1"/>
              <a:t>8</a:t>
            </a:r>
          </a:p>
        </p:txBody>
      </p:sp>
      <p:sp>
        <p:nvSpPr>
          <p:cNvPr id="66576" name="Text Box 16"/>
          <p:cNvSpPr txBox="1">
            <a:spLocks noChangeArrowheads="1"/>
          </p:cNvSpPr>
          <p:nvPr/>
        </p:nvSpPr>
        <p:spPr bwMode="auto">
          <a:xfrm>
            <a:off x="2176038" y="2897189"/>
            <a:ext cx="3834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sz="1400" b="1"/>
              <a:t>12</a:t>
            </a:r>
          </a:p>
        </p:txBody>
      </p:sp>
      <p:sp>
        <p:nvSpPr>
          <p:cNvPr id="66577" name="Text Box 17"/>
          <p:cNvSpPr txBox="1">
            <a:spLocks noChangeArrowheads="1"/>
          </p:cNvSpPr>
          <p:nvPr/>
        </p:nvSpPr>
        <p:spPr bwMode="auto">
          <a:xfrm>
            <a:off x="2176038" y="2308226"/>
            <a:ext cx="3834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sz="1400" b="1"/>
              <a:t>16</a:t>
            </a:r>
          </a:p>
        </p:txBody>
      </p:sp>
      <p:sp>
        <p:nvSpPr>
          <p:cNvPr id="66578" name="Text Box 18"/>
          <p:cNvSpPr txBox="1">
            <a:spLocks noChangeArrowheads="1"/>
          </p:cNvSpPr>
          <p:nvPr/>
        </p:nvSpPr>
        <p:spPr bwMode="auto">
          <a:xfrm>
            <a:off x="2176038" y="1720851"/>
            <a:ext cx="3834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sz="1400" b="1"/>
              <a:t>20</a:t>
            </a:r>
          </a:p>
        </p:txBody>
      </p:sp>
      <p:sp>
        <p:nvSpPr>
          <p:cNvPr id="66579" name="Line 19"/>
          <p:cNvSpPr>
            <a:spLocks noChangeShapeType="1"/>
          </p:cNvSpPr>
          <p:nvPr/>
        </p:nvSpPr>
        <p:spPr bwMode="auto">
          <a:xfrm>
            <a:off x="2601913" y="4186238"/>
            <a:ext cx="8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580" name="Text Box 20"/>
          <p:cNvSpPr txBox="1">
            <a:spLocks noChangeArrowheads="1"/>
          </p:cNvSpPr>
          <p:nvPr/>
        </p:nvSpPr>
        <p:spPr bwMode="auto">
          <a:xfrm>
            <a:off x="2275738" y="4075114"/>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pPr>
            <a:r>
              <a:rPr lang="de-DE" altLang="de-DE" sz="1400" b="1"/>
              <a:t>4</a:t>
            </a:r>
          </a:p>
        </p:txBody>
      </p:sp>
      <p:sp>
        <p:nvSpPr>
          <p:cNvPr id="66581" name="Text Box 21"/>
          <p:cNvSpPr txBox="1">
            <a:spLocks noChangeArrowheads="1"/>
          </p:cNvSpPr>
          <p:nvPr/>
        </p:nvSpPr>
        <p:spPr bwMode="auto">
          <a:xfrm>
            <a:off x="2363677" y="4886326"/>
            <a:ext cx="1795684" cy="4370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pPr>
            <a:r>
              <a:rPr lang="de-DE" altLang="de-DE" sz="1400" b="1"/>
              <a:t>Atorvastatin 80 mg</a:t>
            </a:r>
          </a:p>
          <a:p>
            <a:pPr algn="ctr" eaLnBrk="1" hangingPunct="1">
              <a:lnSpc>
                <a:spcPct val="80000"/>
              </a:lnSpc>
              <a:spcBef>
                <a:spcPct val="0"/>
              </a:spcBef>
              <a:buClrTx/>
            </a:pPr>
            <a:r>
              <a:rPr lang="de-DE" altLang="de-DE" sz="1400" b="1"/>
              <a:t>n = 2.365</a:t>
            </a:r>
          </a:p>
        </p:txBody>
      </p:sp>
      <p:sp>
        <p:nvSpPr>
          <p:cNvPr id="66582" name="Text Box 22"/>
          <p:cNvSpPr txBox="1">
            <a:spLocks noChangeArrowheads="1"/>
          </p:cNvSpPr>
          <p:nvPr/>
        </p:nvSpPr>
        <p:spPr bwMode="auto">
          <a:xfrm>
            <a:off x="4246601" y="4881564"/>
            <a:ext cx="944489" cy="4370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pPr>
            <a:r>
              <a:rPr lang="de-DE" altLang="de-DE" sz="1400" b="1"/>
              <a:t>Plazebo</a:t>
            </a:r>
          </a:p>
          <a:p>
            <a:pPr algn="ctr" eaLnBrk="1" hangingPunct="1">
              <a:lnSpc>
                <a:spcPct val="80000"/>
              </a:lnSpc>
              <a:spcBef>
                <a:spcPct val="0"/>
              </a:spcBef>
              <a:buClrTx/>
            </a:pPr>
            <a:r>
              <a:rPr lang="de-DE" altLang="de-DE" sz="1400" b="1"/>
              <a:t>n = 2.366</a:t>
            </a:r>
          </a:p>
        </p:txBody>
      </p:sp>
      <p:sp>
        <p:nvSpPr>
          <p:cNvPr id="66583" name="Text Box 23"/>
          <p:cNvSpPr txBox="1">
            <a:spLocks noChangeArrowheads="1"/>
          </p:cNvSpPr>
          <p:nvPr/>
        </p:nvSpPr>
        <p:spPr bwMode="auto">
          <a:xfrm>
            <a:off x="5595827" y="4889501"/>
            <a:ext cx="1795684" cy="4370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pPr>
            <a:r>
              <a:rPr lang="de-DE" altLang="de-DE" sz="1400" b="1"/>
              <a:t>Atorvastatin 80 mg</a:t>
            </a:r>
          </a:p>
          <a:p>
            <a:pPr algn="ctr" eaLnBrk="1" hangingPunct="1">
              <a:lnSpc>
                <a:spcPct val="80000"/>
              </a:lnSpc>
              <a:spcBef>
                <a:spcPct val="0"/>
              </a:spcBef>
              <a:buClrTx/>
            </a:pPr>
            <a:r>
              <a:rPr lang="de-DE" altLang="de-DE" sz="1400" b="1"/>
              <a:t>n = 2.365</a:t>
            </a:r>
          </a:p>
        </p:txBody>
      </p:sp>
      <p:sp>
        <p:nvSpPr>
          <p:cNvPr id="66584" name="Text Box 24"/>
          <p:cNvSpPr txBox="1">
            <a:spLocks noChangeArrowheads="1"/>
          </p:cNvSpPr>
          <p:nvPr/>
        </p:nvSpPr>
        <p:spPr bwMode="auto">
          <a:xfrm>
            <a:off x="7386676" y="4886326"/>
            <a:ext cx="944489" cy="4370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pPr>
            <a:r>
              <a:rPr lang="de-DE" altLang="de-DE" sz="1400" b="1"/>
              <a:t>Plazebo</a:t>
            </a:r>
          </a:p>
          <a:p>
            <a:pPr algn="ctr" eaLnBrk="1" hangingPunct="1">
              <a:lnSpc>
                <a:spcPct val="80000"/>
              </a:lnSpc>
              <a:spcBef>
                <a:spcPct val="0"/>
              </a:spcBef>
              <a:buClrTx/>
            </a:pPr>
            <a:r>
              <a:rPr lang="de-DE" altLang="de-DE" sz="1400" b="1"/>
              <a:t>n = 2.366</a:t>
            </a:r>
          </a:p>
        </p:txBody>
      </p:sp>
      <p:sp>
        <p:nvSpPr>
          <p:cNvPr id="66585" name="Rectangle 25"/>
          <p:cNvSpPr>
            <a:spLocks noChangeArrowheads="1"/>
          </p:cNvSpPr>
          <p:nvPr/>
        </p:nvSpPr>
        <p:spPr bwMode="auto">
          <a:xfrm>
            <a:off x="2855913" y="3206751"/>
            <a:ext cx="863600" cy="15525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86" name="Rectangle 26"/>
          <p:cNvSpPr>
            <a:spLocks noChangeArrowheads="1"/>
          </p:cNvSpPr>
          <p:nvPr/>
        </p:nvSpPr>
        <p:spPr bwMode="auto">
          <a:xfrm>
            <a:off x="4252913" y="2819401"/>
            <a:ext cx="863600" cy="19399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87" name="Rectangle 27"/>
          <p:cNvSpPr>
            <a:spLocks noChangeArrowheads="1"/>
          </p:cNvSpPr>
          <p:nvPr/>
        </p:nvSpPr>
        <p:spPr bwMode="auto">
          <a:xfrm>
            <a:off x="6051550" y="2689225"/>
            <a:ext cx="863600" cy="20701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88" name="Rectangle 28"/>
          <p:cNvSpPr>
            <a:spLocks noChangeArrowheads="1"/>
          </p:cNvSpPr>
          <p:nvPr/>
        </p:nvSpPr>
        <p:spPr bwMode="auto">
          <a:xfrm>
            <a:off x="7419975" y="2238375"/>
            <a:ext cx="863600" cy="25209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89" name="Rectangle 29"/>
          <p:cNvSpPr>
            <a:spLocks noChangeArrowheads="1"/>
          </p:cNvSpPr>
          <p:nvPr/>
        </p:nvSpPr>
        <p:spPr bwMode="auto">
          <a:xfrm>
            <a:off x="2855913" y="4435475"/>
            <a:ext cx="863600" cy="32385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0" name="Rectangle 30"/>
          <p:cNvSpPr>
            <a:spLocks noChangeArrowheads="1"/>
          </p:cNvSpPr>
          <p:nvPr/>
        </p:nvSpPr>
        <p:spPr bwMode="auto">
          <a:xfrm>
            <a:off x="4252913" y="4524375"/>
            <a:ext cx="863600" cy="23495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1" name="Rectangle 31"/>
          <p:cNvSpPr>
            <a:spLocks noChangeArrowheads="1"/>
          </p:cNvSpPr>
          <p:nvPr/>
        </p:nvSpPr>
        <p:spPr bwMode="auto">
          <a:xfrm>
            <a:off x="2855913" y="4711700"/>
            <a:ext cx="863600" cy="65088"/>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2" name="Rectangle 32"/>
          <p:cNvSpPr>
            <a:spLocks noChangeArrowheads="1"/>
          </p:cNvSpPr>
          <p:nvPr/>
        </p:nvSpPr>
        <p:spPr bwMode="auto">
          <a:xfrm>
            <a:off x="4252913" y="4694239"/>
            <a:ext cx="863600" cy="65087"/>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3" name="Rectangle 33"/>
          <p:cNvSpPr>
            <a:spLocks noChangeArrowheads="1"/>
          </p:cNvSpPr>
          <p:nvPr/>
        </p:nvSpPr>
        <p:spPr bwMode="auto">
          <a:xfrm>
            <a:off x="6051550" y="3206751"/>
            <a:ext cx="863600" cy="15525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4" name="Rectangle 34"/>
          <p:cNvSpPr>
            <a:spLocks noChangeArrowheads="1"/>
          </p:cNvSpPr>
          <p:nvPr/>
        </p:nvSpPr>
        <p:spPr bwMode="auto">
          <a:xfrm>
            <a:off x="7421563" y="2819401"/>
            <a:ext cx="863600" cy="19399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5" name="Rectangle 35"/>
          <p:cNvSpPr>
            <a:spLocks noChangeArrowheads="1"/>
          </p:cNvSpPr>
          <p:nvPr/>
        </p:nvSpPr>
        <p:spPr bwMode="auto">
          <a:xfrm>
            <a:off x="6051550" y="4435475"/>
            <a:ext cx="863600" cy="32385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6" name="Rectangle 36"/>
          <p:cNvSpPr>
            <a:spLocks noChangeArrowheads="1"/>
          </p:cNvSpPr>
          <p:nvPr/>
        </p:nvSpPr>
        <p:spPr bwMode="auto">
          <a:xfrm>
            <a:off x="7421563" y="4524375"/>
            <a:ext cx="863600" cy="23495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7" name="Rectangle 37"/>
          <p:cNvSpPr>
            <a:spLocks noChangeArrowheads="1"/>
          </p:cNvSpPr>
          <p:nvPr/>
        </p:nvSpPr>
        <p:spPr bwMode="auto">
          <a:xfrm>
            <a:off x="6051550" y="4711700"/>
            <a:ext cx="863600" cy="65088"/>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8" name="Rectangle 38"/>
          <p:cNvSpPr>
            <a:spLocks noChangeArrowheads="1"/>
          </p:cNvSpPr>
          <p:nvPr/>
        </p:nvSpPr>
        <p:spPr bwMode="auto">
          <a:xfrm>
            <a:off x="7421563" y="4694239"/>
            <a:ext cx="863600" cy="65087"/>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599" name="Freeform 39"/>
          <p:cNvSpPr>
            <a:spLocks/>
          </p:cNvSpPr>
          <p:nvPr/>
        </p:nvSpPr>
        <p:spPr bwMode="auto">
          <a:xfrm>
            <a:off x="3359150" y="2205039"/>
            <a:ext cx="1296988" cy="542925"/>
          </a:xfrm>
          <a:custGeom>
            <a:avLst/>
            <a:gdLst>
              <a:gd name="T0" fmla="*/ 0 w 817"/>
              <a:gd name="T1" fmla="*/ 2147483646 h 499"/>
              <a:gd name="T2" fmla="*/ 0 w 817"/>
              <a:gd name="T3" fmla="*/ 0 h 499"/>
              <a:gd name="T4" fmla="*/ 2147483646 w 817"/>
              <a:gd name="T5" fmla="*/ 0 h 499"/>
              <a:gd name="T6" fmla="*/ 2147483646 w 817"/>
              <a:gd name="T7" fmla="*/ 2147483646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7" h="499">
                <a:moveTo>
                  <a:pt x="0" y="499"/>
                </a:moveTo>
                <a:lnTo>
                  <a:pt x="0" y="0"/>
                </a:lnTo>
                <a:lnTo>
                  <a:pt x="817" y="0"/>
                </a:lnTo>
                <a:lnTo>
                  <a:pt x="817" y="27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600" name="Freeform 40"/>
          <p:cNvSpPr>
            <a:spLocks/>
          </p:cNvSpPr>
          <p:nvPr/>
        </p:nvSpPr>
        <p:spPr bwMode="auto">
          <a:xfrm>
            <a:off x="6456364" y="1700213"/>
            <a:ext cx="1296987" cy="601662"/>
          </a:xfrm>
          <a:custGeom>
            <a:avLst/>
            <a:gdLst>
              <a:gd name="T0" fmla="*/ 0 w 817"/>
              <a:gd name="T1" fmla="*/ 2147483646 h 499"/>
              <a:gd name="T2" fmla="*/ 0 w 817"/>
              <a:gd name="T3" fmla="*/ 0 h 499"/>
              <a:gd name="T4" fmla="*/ 2147483646 w 817"/>
              <a:gd name="T5" fmla="*/ 0 h 499"/>
              <a:gd name="T6" fmla="*/ 2147483646 w 817"/>
              <a:gd name="T7" fmla="*/ 2147483646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7" h="499">
                <a:moveTo>
                  <a:pt x="0" y="499"/>
                </a:moveTo>
                <a:lnTo>
                  <a:pt x="0" y="0"/>
                </a:lnTo>
                <a:lnTo>
                  <a:pt x="817" y="0"/>
                </a:lnTo>
                <a:lnTo>
                  <a:pt x="813" y="1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601" name="Text Box 41"/>
          <p:cNvSpPr txBox="1">
            <a:spLocks noChangeArrowheads="1"/>
          </p:cNvSpPr>
          <p:nvPr/>
        </p:nvSpPr>
        <p:spPr bwMode="auto">
          <a:xfrm>
            <a:off x="3000376" y="2905125"/>
            <a:ext cx="8129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600" b="1"/>
              <a:t>11,2 %</a:t>
            </a:r>
          </a:p>
        </p:txBody>
      </p:sp>
      <p:sp>
        <p:nvSpPr>
          <p:cNvPr id="66602" name="Text Box 42"/>
          <p:cNvSpPr txBox="1">
            <a:spLocks noChangeArrowheads="1"/>
          </p:cNvSpPr>
          <p:nvPr/>
        </p:nvSpPr>
        <p:spPr bwMode="auto">
          <a:xfrm>
            <a:off x="4270376" y="2495550"/>
            <a:ext cx="8242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600" b="1"/>
              <a:t>13,1 %</a:t>
            </a:r>
          </a:p>
        </p:txBody>
      </p:sp>
      <p:sp>
        <p:nvSpPr>
          <p:cNvPr id="66603" name="Text Box 43"/>
          <p:cNvSpPr txBox="1">
            <a:spLocks noChangeArrowheads="1"/>
          </p:cNvSpPr>
          <p:nvPr/>
        </p:nvSpPr>
        <p:spPr bwMode="auto">
          <a:xfrm>
            <a:off x="6024564" y="2365375"/>
            <a:ext cx="8242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600" b="1"/>
              <a:t>14,1 %</a:t>
            </a:r>
          </a:p>
        </p:txBody>
      </p:sp>
      <p:sp>
        <p:nvSpPr>
          <p:cNvPr id="66604" name="Text Box 44"/>
          <p:cNvSpPr txBox="1">
            <a:spLocks noChangeArrowheads="1"/>
          </p:cNvSpPr>
          <p:nvPr/>
        </p:nvSpPr>
        <p:spPr bwMode="auto">
          <a:xfrm>
            <a:off x="7319964" y="1914525"/>
            <a:ext cx="8242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600" b="1"/>
              <a:t>17,2 %</a:t>
            </a:r>
          </a:p>
        </p:txBody>
      </p:sp>
      <p:sp>
        <p:nvSpPr>
          <p:cNvPr id="66605" name="Text Box 45"/>
          <p:cNvSpPr txBox="1">
            <a:spLocks noChangeArrowheads="1"/>
          </p:cNvSpPr>
          <p:nvPr/>
        </p:nvSpPr>
        <p:spPr bwMode="auto">
          <a:xfrm>
            <a:off x="3575051" y="1844676"/>
            <a:ext cx="8451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400" b="1"/>
              <a:t>p = 0,03</a:t>
            </a:r>
          </a:p>
        </p:txBody>
      </p:sp>
      <p:sp>
        <p:nvSpPr>
          <p:cNvPr id="66606" name="Text Box 46"/>
          <p:cNvSpPr txBox="1">
            <a:spLocks noChangeArrowheads="1"/>
          </p:cNvSpPr>
          <p:nvPr/>
        </p:nvSpPr>
        <p:spPr bwMode="auto">
          <a:xfrm>
            <a:off x="6672264" y="1341439"/>
            <a:ext cx="9444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400" b="1"/>
              <a:t>p = 0,002</a:t>
            </a:r>
          </a:p>
        </p:txBody>
      </p:sp>
      <p:sp>
        <p:nvSpPr>
          <p:cNvPr id="66607" name="Line 47"/>
          <p:cNvSpPr>
            <a:spLocks noChangeShapeType="1"/>
          </p:cNvSpPr>
          <p:nvPr/>
        </p:nvSpPr>
        <p:spPr bwMode="auto">
          <a:xfrm flipH="1">
            <a:off x="2676526" y="4768850"/>
            <a:ext cx="57959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608" name="Rectangle 48"/>
          <p:cNvSpPr>
            <a:spLocks noChangeArrowheads="1"/>
          </p:cNvSpPr>
          <p:nvPr/>
        </p:nvSpPr>
        <p:spPr bwMode="auto">
          <a:xfrm>
            <a:off x="2855914" y="5373688"/>
            <a:ext cx="237648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09" name="Rectangle 49"/>
          <p:cNvSpPr>
            <a:spLocks noChangeArrowheads="1"/>
          </p:cNvSpPr>
          <p:nvPr/>
        </p:nvSpPr>
        <p:spPr bwMode="auto">
          <a:xfrm>
            <a:off x="6024563" y="5373688"/>
            <a:ext cx="2266950"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10" name="Text Box 50"/>
          <p:cNvSpPr txBox="1">
            <a:spLocks noChangeArrowheads="1"/>
          </p:cNvSpPr>
          <p:nvPr/>
        </p:nvSpPr>
        <p:spPr bwMode="auto">
          <a:xfrm>
            <a:off x="3460750" y="5527675"/>
            <a:ext cx="141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400" b="1"/>
              <a:t>Schlaganfall</a:t>
            </a:r>
          </a:p>
        </p:txBody>
      </p:sp>
      <p:sp>
        <p:nvSpPr>
          <p:cNvPr id="66611" name="Text Box 51"/>
          <p:cNvSpPr txBox="1">
            <a:spLocks noChangeArrowheads="1"/>
          </p:cNvSpPr>
          <p:nvPr/>
        </p:nvSpPr>
        <p:spPr bwMode="auto">
          <a:xfrm>
            <a:off x="5664201" y="5373689"/>
            <a:ext cx="2881313"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ClrTx/>
            </a:pPr>
            <a:r>
              <a:rPr lang="de-DE" altLang="de-DE" sz="1400" b="1"/>
              <a:t>Schlaganfall und</a:t>
            </a:r>
          </a:p>
          <a:p>
            <a:pPr algn="ctr" eaLnBrk="1" hangingPunct="1">
              <a:lnSpc>
                <a:spcPct val="90000"/>
              </a:lnSpc>
              <a:spcBef>
                <a:spcPct val="0"/>
              </a:spcBef>
              <a:buClrTx/>
            </a:pPr>
            <a:r>
              <a:rPr lang="de-DE" altLang="de-DE" sz="1400" b="1"/>
              <a:t>schwerwiegende Koronarereignisse</a:t>
            </a:r>
          </a:p>
        </p:txBody>
      </p:sp>
      <p:sp>
        <p:nvSpPr>
          <p:cNvPr id="66612" name="Line 52"/>
          <p:cNvSpPr>
            <a:spLocks noChangeShapeType="1"/>
          </p:cNvSpPr>
          <p:nvPr/>
        </p:nvSpPr>
        <p:spPr bwMode="auto">
          <a:xfrm>
            <a:off x="5591175" y="1484314"/>
            <a:ext cx="0" cy="4537075"/>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613" name="Rectangle 53"/>
          <p:cNvSpPr>
            <a:spLocks noChangeArrowheads="1"/>
          </p:cNvSpPr>
          <p:nvPr/>
        </p:nvSpPr>
        <p:spPr bwMode="auto">
          <a:xfrm>
            <a:off x="8616950" y="2255838"/>
            <a:ext cx="215900"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14" name="Text Box 54"/>
          <p:cNvSpPr txBox="1">
            <a:spLocks noChangeArrowheads="1"/>
          </p:cNvSpPr>
          <p:nvPr/>
        </p:nvSpPr>
        <p:spPr bwMode="auto">
          <a:xfrm>
            <a:off x="8823326" y="2149476"/>
            <a:ext cx="182614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400" b="1"/>
              <a:t>Schwerwiegende</a:t>
            </a:r>
          </a:p>
          <a:p>
            <a:pPr eaLnBrk="1" hangingPunct="1">
              <a:spcBef>
                <a:spcPct val="0"/>
              </a:spcBef>
              <a:buClrTx/>
            </a:pPr>
            <a:r>
              <a:rPr lang="de-DE" altLang="de-DE" sz="1400" b="1"/>
              <a:t>Koronarereignisse</a:t>
            </a:r>
          </a:p>
          <a:p>
            <a:pPr eaLnBrk="1" hangingPunct="1">
              <a:spcBef>
                <a:spcPct val="0"/>
              </a:spcBef>
              <a:buClrTx/>
            </a:pPr>
            <a:endParaRPr lang="de-DE" altLang="de-DE" sz="1400" b="1"/>
          </a:p>
          <a:p>
            <a:pPr eaLnBrk="1" hangingPunct="1">
              <a:spcBef>
                <a:spcPct val="0"/>
              </a:spcBef>
              <a:buClrTx/>
            </a:pPr>
            <a:r>
              <a:rPr lang="de-DE" altLang="de-DE" sz="1400" b="1"/>
              <a:t>Ischämischer</a:t>
            </a:r>
          </a:p>
          <a:p>
            <a:pPr eaLnBrk="1" hangingPunct="1">
              <a:spcBef>
                <a:spcPct val="0"/>
              </a:spcBef>
              <a:buClrTx/>
            </a:pPr>
            <a:r>
              <a:rPr lang="de-DE" altLang="de-DE" sz="1400" b="1"/>
              <a:t>Schlaganfall</a:t>
            </a:r>
          </a:p>
          <a:p>
            <a:pPr eaLnBrk="1" hangingPunct="1">
              <a:spcBef>
                <a:spcPct val="0"/>
              </a:spcBef>
              <a:buClrTx/>
            </a:pPr>
            <a:endParaRPr lang="de-DE" altLang="de-DE" sz="1400" b="1"/>
          </a:p>
          <a:p>
            <a:pPr eaLnBrk="1" hangingPunct="1">
              <a:spcBef>
                <a:spcPct val="0"/>
              </a:spcBef>
              <a:buClrTx/>
            </a:pPr>
            <a:r>
              <a:rPr lang="de-DE" altLang="de-DE" sz="1400" b="1"/>
              <a:t>Hämorrhagischer</a:t>
            </a:r>
          </a:p>
          <a:p>
            <a:pPr eaLnBrk="1" hangingPunct="1">
              <a:spcBef>
                <a:spcPct val="0"/>
              </a:spcBef>
              <a:buClrTx/>
            </a:pPr>
            <a:r>
              <a:rPr lang="de-DE" altLang="de-DE" sz="1400" b="1"/>
              <a:t>Schlaganfall</a:t>
            </a:r>
          </a:p>
          <a:p>
            <a:pPr eaLnBrk="1" hangingPunct="1">
              <a:spcBef>
                <a:spcPct val="0"/>
              </a:spcBef>
              <a:buClrTx/>
            </a:pPr>
            <a:endParaRPr lang="de-DE" altLang="de-DE" sz="1400" b="1"/>
          </a:p>
          <a:p>
            <a:pPr eaLnBrk="1" hangingPunct="1">
              <a:spcBef>
                <a:spcPct val="0"/>
              </a:spcBef>
              <a:buClrTx/>
            </a:pPr>
            <a:r>
              <a:rPr lang="de-DE" altLang="de-DE" sz="1400" b="1"/>
              <a:t>Nicht klassifizierter</a:t>
            </a:r>
          </a:p>
          <a:p>
            <a:pPr eaLnBrk="1" hangingPunct="1">
              <a:spcBef>
                <a:spcPct val="0"/>
              </a:spcBef>
              <a:buClrTx/>
            </a:pPr>
            <a:r>
              <a:rPr lang="de-DE" altLang="de-DE" sz="1400" b="1"/>
              <a:t>Schlaganfall</a:t>
            </a:r>
          </a:p>
        </p:txBody>
      </p:sp>
      <p:sp>
        <p:nvSpPr>
          <p:cNvPr id="66615" name="Rectangle 55"/>
          <p:cNvSpPr>
            <a:spLocks noChangeArrowheads="1"/>
          </p:cNvSpPr>
          <p:nvPr/>
        </p:nvSpPr>
        <p:spPr bwMode="auto">
          <a:xfrm>
            <a:off x="8616950" y="2892425"/>
            <a:ext cx="215900" cy="2159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16" name="Rectangle 56"/>
          <p:cNvSpPr>
            <a:spLocks noChangeArrowheads="1"/>
          </p:cNvSpPr>
          <p:nvPr/>
        </p:nvSpPr>
        <p:spPr bwMode="auto">
          <a:xfrm>
            <a:off x="8616950" y="3529013"/>
            <a:ext cx="215900" cy="2159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17" name="Rectangle 57"/>
          <p:cNvSpPr>
            <a:spLocks noChangeArrowheads="1"/>
          </p:cNvSpPr>
          <p:nvPr/>
        </p:nvSpPr>
        <p:spPr bwMode="auto">
          <a:xfrm>
            <a:off x="8616950" y="4165600"/>
            <a:ext cx="215900" cy="2159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18" name="Text Box 58"/>
          <p:cNvSpPr txBox="1">
            <a:spLocks noChangeArrowheads="1"/>
          </p:cNvSpPr>
          <p:nvPr/>
        </p:nvSpPr>
        <p:spPr bwMode="auto">
          <a:xfrm>
            <a:off x="4294189" y="6057900"/>
            <a:ext cx="6205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200"/>
              <a:t> Modifiziert nach: Welch, K.M.A. et al., European Stroke Conference, Brüssel, 17.05.2006</a:t>
            </a:r>
          </a:p>
        </p:txBody>
      </p:sp>
      <p:sp>
        <p:nvSpPr>
          <p:cNvPr id="66619" name="Rectangle 59"/>
          <p:cNvSpPr>
            <a:spLocks noChangeArrowheads="1"/>
          </p:cNvSpPr>
          <p:nvPr/>
        </p:nvSpPr>
        <p:spPr bwMode="auto">
          <a:xfrm>
            <a:off x="1524000" y="69009"/>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20" name="Rectangle 60"/>
          <p:cNvSpPr>
            <a:spLocks noChangeArrowheads="1"/>
          </p:cNvSpPr>
          <p:nvPr/>
        </p:nvSpPr>
        <p:spPr bwMode="auto">
          <a:xfrm>
            <a:off x="1524000" y="69009"/>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6621" name="Rectangle 2"/>
          <p:cNvSpPr>
            <a:spLocks noChangeArrowheads="1"/>
          </p:cNvSpPr>
          <p:nvPr/>
        </p:nvSpPr>
        <p:spPr bwMode="auto">
          <a:xfrm>
            <a:off x="1770064" y="127000"/>
            <a:ext cx="88979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600" b="1"/>
              <a:t>Sekundärprävention</a:t>
            </a:r>
            <a:r>
              <a:rPr lang="de-DE" altLang="de-DE" sz="2600" b="1">
                <a:solidFill>
                  <a:schemeClr val="accent2"/>
                </a:solidFill>
              </a:rPr>
              <a:t> 	   OAC bei kardialer Embolie </a:t>
            </a:r>
          </a:p>
        </p:txBody>
      </p:sp>
      <p:sp>
        <p:nvSpPr>
          <p:cNvPr id="66622" name="Line 62"/>
          <p:cNvSpPr>
            <a:spLocks noChangeShapeType="1"/>
          </p:cNvSpPr>
          <p:nvPr/>
        </p:nvSpPr>
        <p:spPr bwMode="auto">
          <a:xfrm>
            <a:off x="1524000" y="707183"/>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8543" name="Rectangle 63"/>
          <p:cNvSpPr>
            <a:spLocks noChangeArrowheads="1"/>
          </p:cNvSpPr>
          <p:nvPr/>
        </p:nvSpPr>
        <p:spPr bwMode="auto">
          <a:xfrm>
            <a:off x="5778500" y="1390651"/>
            <a:ext cx="2795588" cy="462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Tree>
    <p:extLst>
      <p:ext uri="{BB962C8B-B14F-4D97-AF65-F5344CB8AC3E}">
        <p14:creationId xmlns:p14="http://schemas.microsoft.com/office/powerpoint/2010/main" val="87761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485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ctrTitle"/>
          </p:nvPr>
        </p:nvSpPr>
        <p:spPr/>
        <p:txBody>
          <a:bodyPr/>
          <a:lstStyle/>
          <a:p>
            <a:r>
              <a:rPr lang="de-DE" altLang="de-DE" sz="4800">
                <a:ea typeface="ＭＳ Ｐゴシック" panose="020B0600070205080204" pitchFamily="34" charset="-128"/>
              </a:rPr>
              <a:t>Cholesterinsenkung bei symptomatischen Stenosen</a:t>
            </a:r>
          </a:p>
        </p:txBody>
      </p:sp>
      <p:sp>
        <p:nvSpPr>
          <p:cNvPr id="67587" name="Untertitel 2"/>
          <p:cNvSpPr>
            <a:spLocks noGrp="1"/>
          </p:cNvSpPr>
          <p:nvPr>
            <p:ph type="subTitle" idx="1"/>
          </p:nvPr>
        </p:nvSpPr>
        <p:spPr/>
        <p:txBody>
          <a:bodyPr/>
          <a:lstStyle/>
          <a:p>
            <a:endParaRPr lang="de-DE" altLang="de-DE">
              <a:ea typeface="ＭＳ Ｐゴシック" panose="020B0600070205080204" pitchFamily="34" charset="-128"/>
            </a:endParaRPr>
          </a:p>
        </p:txBody>
      </p:sp>
    </p:spTree>
    <p:extLst>
      <p:ext uri="{BB962C8B-B14F-4D97-AF65-F5344CB8AC3E}">
        <p14:creationId xmlns:p14="http://schemas.microsoft.com/office/powerpoint/2010/main" val="4131336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1733550" y="846256"/>
            <a:ext cx="8751888"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542925" indent="-185738">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258888"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438275"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130000"/>
              </a:lnSpc>
              <a:spcBef>
                <a:spcPct val="50000"/>
              </a:spcBef>
              <a:buClrTx/>
            </a:pPr>
            <a:r>
              <a:rPr lang="de-DE" altLang="de-DE">
                <a:cs typeface="Arial" panose="020B0604020202020204" pitchFamily="34" charset="0"/>
              </a:rPr>
              <a:t>Keine randomisierten Studien, aber gute wissenschaftliche Argumente mit Übertragung aus der Primärprävention</a:t>
            </a:r>
          </a:p>
          <a:p>
            <a:pPr>
              <a:lnSpc>
                <a:spcPct val="90000"/>
              </a:lnSpc>
              <a:spcBef>
                <a:spcPct val="50000"/>
              </a:spcBef>
              <a:buClrTx/>
            </a:pPr>
            <a:endParaRPr lang="de-DE" altLang="de-DE" sz="1800">
              <a:cs typeface="Arial" panose="020B0604020202020204" pitchFamily="34" charset="0"/>
            </a:endParaRPr>
          </a:p>
          <a:p>
            <a:pPr>
              <a:lnSpc>
                <a:spcPct val="90000"/>
              </a:lnSpc>
              <a:spcBef>
                <a:spcPct val="50000"/>
              </a:spcBef>
              <a:buClrTx/>
              <a:buFontTx/>
              <a:buChar char="•"/>
            </a:pPr>
            <a:r>
              <a:rPr lang="de-DE" altLang="de-DE" sz="2800">
                <a:cs typeface="Arial" panose="020B0604020202020204" pitchFamily="34" charset="0"/>
              </a:rPr>
              <a:t>Ernährung</a:t>
            </a:r>
          </a:p>
          <a:p>
            <a:pPr lvl="1">
              <a:spcBef>
                <a:spcPct val="50000"/>
              </a:spcBef>
              <a:buClrTx/>
              <a:buFontTx/>
              <a:buChar char="•"/>
            </a:pPr>
            <a:r>
              <a:rPr lang="de-DE" altLang="de-DE" sz="2000">
                <a:cs typeface="Arial" panose="020B0604020202020204" pitchFamily="34" charset="0"/>
              </a:rPr>
              <a:t>Früchte und Gemüse &gt; 5x (3x) pro Tag </a:t>
            </a:r>
            <a:r>
              <a:rPr lang="de-DE" altLang="de-DE" sz="1800">
                <a:cs typeface="Arial" panose="020B0604020202020204" pitchFamily="34" charset="0"/>
              </a:rPr>
              <a:t>(Metaanalyse Feng et al, Lancet 2006)</a:t>
            </a:r>
          </a:p>
          <a:p>
            <a:pPr lvl="1">
              <a:spcBef>
                <a:spcPct val="50000"/>
              </a:spcBef>
              <a:buClrTx/>
              <a:buFontTx/>
              <a:buChar char="•"/>
            </a:pPr>
            <a:r>
              <a:rPr lang="de-DE" altLang="de-DE" sz="2000">
                <a:cs typeface="Arial" panose="020B0604020202020204" pitchFamily="34" charset="0"/>
              </a:rPr>
              <a:t>Mediterrane Diät für kardiovaskuläre Erkrankungen (Lyon Diet Heart Study, randomisiert nach Herzinfarkt </a:t>
            </a:r>
            <a:r>
              <a:rPr lang="de-DE" altLang="de-DE" sz="2000">
                <a:cs typeface="Arial" panose="020B0604020202020204" pitchFamily="34" charset="0"/>
                <a:sym typeface="Wingdings" panose="05000000000000000000" pitchFamily="2" charset="2"/>
              </a:rPr>
              <a:t> RR 76%</a:t>
            </a:r>
            <a:r>
              <a:rPr lang="de-DE" altLang="de-DE" sz="2000">
                <a:cs typeface="Arial" panose="020B0604020202020204" pitchFamily="34" charset="0"/>
              </a:rPr>
              <a:t>)</a:t>
            </a:r>
          </a:p>
          <a:p>
            <a:pPr lvl="1">
              <a:spcBef>
                <a:spcPct val="50000"/>
              </a:spcBef>
              <a:buClrTx/>
              <a:buFontTx/>
              <a:buChar char="•"/>
            </a:pPr>
            <a:r>
              <a:rPr lang="de-DE" altLang="de-DE" sz="2000">
                <a:cs typeface="Arial" panose="020B0604020202020204" pitchFamily="34" charset="0"/>
              </a:rPr>
              <a:t>Moderater Alkoholkonsum</a:t>
            </a:r>
          </a:p>
          <a:p>
            <a:pPr>
              <a:lnSpc>
                <a:spcPct val="80000"/>
              </a:lnSpc>
              <a:spcBef>
                <a:spcPct val="50000"/>
              </a:spcBef>
              <a:buClrTx/>
              <a:buFontTx/>
              <a:buChar char="•"/>
            </a:pPr>
            <a:r>
              <a:rPr lang="de-DE" altLang="de-DE" sz="2800">
                <a:cs typeface="Arial" panose="020B0604020202020204" pitchFamily="34" charset="0"/>
              </a:rPr>
              <a:t>Nikotinabstinenz </a:t>
            </a:r>
          </a:p>
          <a:p>
            <a:pPr>
              <a:lnSpc>
                <a:spcPct val="80000"/>
              </a:lnSpc>
              <a:spcBef>
                <a:spcPct val="50000"/>
              </a:spcBef>
              <a:buClrTx/>
              <a:buFontTx/>
              <a:buChar char="•"/>
            </a:pPr>
            <a:r>
              <a:rPr lang="de-DE" altLang="de-DE" sz="2800">
                <a:cs typeface="Arial" panose="020B0604020202020204" pitchFamily="34" charset="0"/>
              </a:rPr>
              <a:t>Regelmäßige körperliche Aktivität</a:t>
            </a:r>
          </a:p>
        </p:txBody>
      </p:sp>
      <p:sp>
        <p:nvSpPr>
          <p:cNvPr id="68611" name="Rectangle 8"/>
          <p:cNvSpPr>
            <a:spLocks noChangeArrowheads="1"/>
          </p:cNvSpPr>
          <p:nvPr/>
        </p:nvSpPr>
        <p:spPr bwMode="auto">
          <a:xfrm>
            <a:off x="1524000" y="120768"/>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8612" name="Rectangle 9"/>
          <p:cNvSpPr>
            <a:spLocks noChangeArrowheads="1"/>
          </p:cNvSpPr>
          <p:nvPr/>
        </p:nvSpPr>
        <p:spPr bwMode="auto">
          <a:xfrm>
            <a:off x="1524000" y="120768"/>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68613" name="Rectangle 2"/>
          <p:cNvSpPr>
            <a:spLocks noChangeArrowheads="1"/>
          </p:cNvSpPr>
          <p:nvPr/>
        </p:nvSpPr>
        <p:spPr bwMode="auto">
          <a:xfrm>
            <a:off x="1655763" y="247767"/>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3000" b="1"/>
              <a:t>Sekundärprävention</a:t>
            </a:r>
            <a:r>
              <a:rPr lang="de-DE" altLang="de-DE" sz="3000" b="1">
                <a:solidFill>
                  <a:schemeClr val="accent2"/>
                </a:solidFill>
              </a:rPr>
              <a:t> 	Lebensführung</a:t>
            </a:r>
          </a:p>
        </p:txBody>
      </p:sp>
      <p:sp>
        <p:nvSpPr>
          <p:cNvPr id="68614" name="Line 11"/>
          <p:cNvSpPr>
            <a:spLocks noChangeShapeType="1"/>
          </p:cNvSpPr>
          <p:nvPr/>
        </p:nvSpPr>
        <p:spPr bwMode="auto">
          <a:xfrm>
            <a:off x="1524000" y="758942"/>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62767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5235">
                                            <p:txEl>
                                              <p:pRg st="2" end="2"/>
                                            </p:txEl>
                                          </p:spTgt>
                                        </p:tgtEl>
                                        <p:attrNameLst>
                                          <p:attrName>style.visibility</p:attrName>
                                        </p:attrNameLst>
                                      </p:cBhvr>
                                      <p:to>
                                        <p:strVal val="visible"/>
                                      </p:to>
                                    </p:set>
                                    <p:animEffect transition="in" filter="dissolve">
                                      <p:cBhvr>
                                        <p:cTn id="7" dur="500"/>
                                        <p:tgtEl>
                                          <p:spTgt spid="9523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5235">
                                            <p:txEl>
                                              <p:pRg st="3" end="3"/>
                                            </p:txEl>
                                          </p:spTgt>
                                        </p:tgtEl>
                                        <p:attrNameLst>
                                          <p:attrName>style.visibility</p:attrName>
                                        </p:attrNameLst>
                                      </p:cBhvr>
                                      <p:to>
                                        <p:strVal val="visible"/>
                                      </p:to>
                                    </p:set>
                                    <p:animEffect transition="in" filter="dissolve">
                                      <p:cBhvr>
                                        <p:cTn id="10" dur="500"/>
                                        <p:tgtEl>
                                          <p:spTgt spid="9523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5235">
                                            <p:txEl>
                                              <p:pRg st="4" end="4"/>
                                            </p:txEl>
                                          </p:spTgt>
                                        </p:tgtEl>
                                        <p:attrNameLst>
                                          <p:attrName>style.visibility</p:attrName>
                                        </p:attrNameLst>
                                      </p:cBhvr>
                                      <p:to>
                                        <p:strVal val="visible"/>
                                      </p:to>
                                    </p:set>
                                    <p:animEffect transition="in" filter="dissolve">
                                      <p:cBhvr>
                                        <p:cTn id="13" dur="500"/>
                                        <p:tgtEl>
                                          <p:spTgt spid="95235">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5235">
                                            <p:txEl>
                                              <p:pRg st="5" end="5"/>
                                            </p:txEl>
                                          </p:spTgt>
                                        </p:tgtEl>
                                        <p:attrNameLst>
                                          <p:attrName>style.visibility</p:attrName>
                                        </p:attrNameLst>
                                      </p:cBhvr>
                                      <p:to>
                                        <p:strVal val="visible"/>
                                      </p:to>
                                    </p:set>
                                    <p:animEffect transition="in" filter="dissolve">
                                      <p:cBhvr>
                                        <p:cTn id="16" dur="500"/>
                                        <p:tgtEl>
                                          <p:spTgt spid="95235">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5235">
                                            <p:txEl>
                                              <p:pRg st="6" end="6"/>
                                            </p:txEl>
                                          </p:spTgt>
                                        </p:tgtEl>
                                        <p:attrNameLst>
                                          <p:attrName>style.visibility</p:attrName>
                                        </p:attrNameLst>
                                      </p:cBhvr>
                                      <p:to>
                                        <p:strVal val="visible"/>
                                      </p:to>
                                    </p:set>
                                    <p:animEffect transition="in" filter="dissolve">
                                      <p:cBhvr>
                                        <p:cTn id="21" dur="500"/>
                                        <p:tgtEl>
                                          <p:spTgt spid="95235">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95235">
                                            <p:txEl>
                                              <p:pRg st="7" end="7"/>
                                            </p:txEl>
                                          </p:spTgt>
                                        </p:tgtEl>
                                        <p:attrNameLst>
                                          <p:attrName>style.visibility</p:attrName>
                                        </p:attrNameLst>
                                      </p:cBhvr>
                                      <p:to>
                                        <p:strVal val="visible"/>
                                      </p:to>
                                    </p:set>
                                    <p:animEffect transition="in" filter="dissolve">
                                      <p:cBhvr>
                                        <p:cTn id="26" dur="500"/>
                                        <p:tgtEl>
                                          <p:spTgt spid="952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524000" y="77635"/>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70660" name="Rectangle 2"/>
          <p:cNvSpPr>
            <a:spLocks noGrp="1" noChangeArrowheads="1"/>
          </p:cNvSpPr>
          <p:nvPr>
            <p:ph type="title" idx="4294967295"/>
          </p:nvPr>
        </p:nvSpPr>
        <p:spPr>
          <a:xfrm>
            <a:off x="1585913" y="90489"/>
            <a:ext cx="8591550" cy="736600"/>
          </a:xfrm>
        </p:spPr>
        <p:txBody>
          <a:bodyPr>
            <a:normAutofit/>
          </a:bodyPr>
          <a:lstStyle/>
          <a:p>
            <a:pPr eaLnBrk="1" hangingPunct="1"/>
            <a:r>
              <a:rPr lang="de-DE" altLang="de-DE" sz="3600" dirty="0">
                <a:ea typeface="ＭＳ Ｐゴシック" panose="020B0600070205080204" pitchFamily="34" charset="-128"/>
              </a:rPr>
              <a:t>Sekundärprävention 	      Lebensführung</a:t>
            </a:r>
          </a:p>
        </p:txBody>
      </p:sp>
      <p:pic>
        <p:nvPicPr>
          <p:cNvPr id="70661" name="Picture 6" descr="FunnyPart-com-walking_the_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713" y="1208089"/>
            <a:ext cx="6437312"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7"/>
          <p:cNvSpPr txBox="1">
            <a:spLocks noChangeArrowheads="1"/>
          </p:cNvSpPr>
          <p:nvPr/>
        </p:nvSpPr>
        <p:spPr bwMode="auto">
          <a:xfrm>
            <a:off x="2081213" y="5913438"/>
            <a:ext cx="80962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900"/>
              <a:t>„Walking the dog“</a:t>
            </a:r>
          </a:p>
        </p:txBody>
      </p:sp>
      <p:sp>
        <p:nvSpPr>
          <p:cNvPr id="70663" name="Line 8"/>
          <p:cNvSpPr>
            <a:spLocks noChangeShapeType="1"/>
          </p:cNvSpPr>
          <p:nvPr/>
        </p:nvSpPr>
        <p:spPr bwMode="auto">
          <a:xfrm>
            <a:off x="1524000" y="715809"/>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664" name="Text Box 9"/>
          <p:cNvSpPr txBox="1">
            <a:spLocks noChangeArrowheads="1"/>
          </p:cNvSpPr>
          <p:nvPr/>
        </p:nvSpPr>
        <p:spPr bwMode="auto">
          <a:xfrm>
            <a:off x="2873375" y="728664"/>
            <a:ext cx="60166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900" dirty="0"/>
              <a:t>Körperliche Bewegung</a:t>
            </a:r>
          </a:p>
        </p:txBody>
      </p:sp>
    </p:spTree>
    <p:extLst>
      <p:ext uri="{BB962C8B-B14F-4D97-AF65-F5344CB8AC3E}">
        <p14:creationId xmlns:p14="http://schemas.microsoft.com/office/powerpoint/2010/main" val="288699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655608" y="0"/>
            <a:ext cx="4192437" cy="696913"/>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defRPr/>
            </a:pPr>
            <a:endParaRPr lang="de-DE" altLang="de-DE" sz="1275"/>
          </a:p>
        </p:txBody>
      </p:sp>
      <p:sp>
        <p:nvSpPr>
          <p:cNvPr id="72707" name="Rectangle 2"/>
          <p:cNvSpPr>
            <a:spLocks noGrp="1" noChangeArrowheads="1"/>
          </p:cNvSpPr>
          <p:nvPr>
            <p:ph type="title" idx="4294967295"/>
          </p:nvPr>
        </p:nvSpPr>
        <p:spPr>
          <a:xfrm>
            <a:off x="379562" y="239742"/>
            <a:ext cx="11024559" cy="552450"/>
          </a:xfrm>
        </p:spPr>
        <p:txBody>
          <a:bodyPr>
            <a:normAutofit fontScale="90000"/>
          </a:bodyPr>
          <a:lstStyle/>
          <a:p>
            <a:pPr eaLnBrk="1" hangingPunct="1"/>
            <a:r>
              <a:rPr lang="de-DE" altLang="de-DE" dirty="0">
                <a:solidFill>
                  <a:schemeClr val="tx1"/>
                </a:solidFill>
                <a:ea typeface="ＭＳ Ｐゴシック" panose="020B0600070205080204" pitchFamily="34" charset="-128"/>
              </a:rPr>
              <a:t>  Sekundär</a:t>
            </a:r>
            <a:r>
              <a:rPr lang="de-DE" altLang="de-DE" b="0" dirty="0">
                <a:solidFill>
                  <a:schemeClr val="tx1"/>
                </a:solidFill>
                <a:ea typeface="ＭＳ Ｐゴシック" panose="020B0600070205080204" pitchFamily="34" charset="-128"/>
              </a:rPr>
              <a:t>prävention</a:t>
            </a:r>
            <a:r>
              <a:rPr lang="de-DE" altLang="de-DE" dirty="0">
                <a:ea typeface="ＭＳ Ｐゴシック" panose="020B0600070205080204" pitchFamily="34" charset="-128"/>
              </a:rPr>
              <a:t> Welche Gewichtsempfehlung?</a:t>
            </a:r>
          </a:p>
        </p:txBody>
      </p:sp>
      <p:sp>
        <p:nvSpPr>
          <p:cNvPr id="18436" name="Rectangle 3"/>
          <p:cNvSpPr>
            <a:spLocks noGrp="1" noChangeArrowheads="1"/>
          </p:cNvSpPr>
          <p:nvPr>
            <p:ph type="body" idx="4294967295"/>
          </p:nvPr>
        </p:nvSpPr>
        <p:spPr>
          <a:xfrm>
            <a:off x="1601788" y="1435101"/>
            <a:ext cx="7950200" cy="4062413"/>
          </a:xfrm>
          <a:solidFill>
            <a:srgbClr val="FFFFCC"/>
          </a:solidFill>
        </p:spPr>
        <p:txBody>
          <a:bodyPr>
            <a:normAutofit fontScale="85000" lnSpcReduction="10000"/>
          </a:bodyPr>
          <a:lstStyle/>
          <a:p>
            <a:pPr eaLnBrk="1" hangingPunct="1">
              <a:lnSpc>
                <a:spcPct val="150000"/>
              </a:lnSpc>
              <a:defRPr/>
            </a:pPr>
            <a:endParaRPr lang="de-DE" altLang="de-DE" dirty="0">
              <a:ea typeface="ＭＳ Ｐゴシック" panose="020B0600070205080204" pitchFamily="34" charset="-128"/>
            </a:endParaRPr>
          </a:p>
          <a:p>
            <a:pPr indent="-188119">
              <a:lnSpc>
                <a:spcPct val="150000"/>
              </a:lnSpc>
              <a:buFontTx/>
              <a:buChar char="o"/>
              <a:defRPr/>
            </a:pPr>
            <a:r>
              <a:rPr lang="de-DE" altLang="de-DE" dirty="0">
                <a:ea typeface="ＭＳ Ｐゴシック" panose="020B0600070205080204" pitchFamily="34" charset="-128"/>
              </a:rPr>
              <a:t>Normalgewicht oder leichtes Untergewicht (BMI 18-25)?</a:t>
            </a:r>
          </a:p>
          <a:p>
            <a:pPr indent="-188119">
              <a:lnSpc>
                <a:spcPct val="150000"/>
              </a:lnSpc>
              <a:buFontTx/>
              <a:buChar char="o"/>
              <a:defRPr/>
            </a:pPr>
            <a:endParaRPr lang="de-DE" altLang="de-DE" dirty="0">
              <a:ea typeface="ＭＳ Ｐゴシック" panose="020B0600070205080204" pitchFamily="34" charset="-128"/>
            </a:endParaRPr>
          </a:p>
          <a:p>
            <a:pPr indent="-188119">
              <a:lnSpc>
                <a:spcPct val="150000"/>
              </a:lnSpc>
              <a:buFontTx/>
              <a:buChar char="o"/>
              <a:defRPr/>
            </a:pPr>
            <a:r>
              <a:rPr lang="de-DE" altLang="de-DE" dirty="0">
                <a:ea typeface="ＭＳ Ｐゴシック" panose="020B0600070205080204" pitchFamily="34" charset="-128"/>
              </a:rPr>
              <a:t>Übergewicht (BMI 26-30)?</a:t>
            </a:r>
          </a:p>
          <a:p>
            <a:pPr indent="-188119">
              <a:lnSpc>
                <a:spcPct val="150000"/>
              </a:lnSpc>
              <a:buFontTx/>
              <a:buChar char="o"/>
              <a:defRPr/>
            </a:pPr>
            <a:endParaRPr lang="de-DE" altLang="de-DE" dirty="0">
              <a:ea typeface="ＭＳ Ｐゴシック" panose="020B0600070205080204" pitchFamily="34" charset="-128"/>
            </a:endParaRPr>
          </a:p>
          <a:p>
            <a:pPr indent="-188119">
              <a:lnSpc>
                <a:spcPct val="150000"/>
              </a:lnSpc>
              <a:buFontTx/>
              <a:buChar char="o"/>
              <a:defRPr/>
            </a:pPr>
            <a:r>
              <a:rPr lang="de-DE" altLang="de-DE" dirty="0">
                <a:ea typeface="ＭＳ Ｐゴシック" panose="020B0600070205080204" pitchFamily="34" charset="-128"/>
              </a:rPr>
              <a:t>Keine Gewichtsabnahme auch bei BMI&gt;30?</a:t>
            </a:r>
          </a:p>
        </p:txBody>
      </p:sp>
      <p:sp>
        <p:nvSpPr>
          <p:cNvPr id="18437" name="Line 6"/>
          <p:cNvSpPr>
            <a:spLocks noChangeShapeType="1"/>
          </p:cNvSpPr>
          <p:nvPr/>
        </p:nvSpPr>
        <p:spPr bwMode="auto">
          <a:xfrm>
            <a:off x="655608" y="696913"/>
            <a:ext cx="103948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75"/>
          </a:p>
        </p:txBody>
      </p:sp>
    </p:spTree>
    <p:extLst>
      <p:ext uri="{BB962C8B-B14F-4D97-AF65-F5344CB8AC3E}">
        <p14:creationId xmlns:p14="http://schemas.microsoft.com/office/powerpoint/2010/main" val="247205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783431" y="187384"/>
            <a:ext cx="4685715" cy="736600"/>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18435" name="Rectangle 2"/>
          <p:cNvSpPr>
            <a:spLocks noGrp="1" noChangeArrowheads="1"/>
          </p:cNvSpPr>
          <p:nvPr>
            <p:ph type="title" idx="4294967295"/>
          </p:nvPr>
        </p:nvSpPr>
        <p:spPr>
          <a:xfrm>
            <a:off x="783431" y="187384"/>
            <a:ext cx="10625137" cy="736600"/>
          </a:xfrm>
        </p:spPr>
        <p:txBody>
          <a:bodyPr>
            <a:normAutofit/>
          </a:bodyPr>
          <a:lstStyle/>
          <a:p>
            <a:pPr eaLnBrk="1" hangingPunct="1"/>
            <a:r>
              <a:rPr lang="de-DE" altLang="de-DE" dirty="0">
                <a:solidFill>
                  <a:schemeClr val="tx1"/>
                </a:solidFill>
                <a:ea typeface="ＭＳ Ｐゴシック" panose="020B0600070205080204" pitchFamily="34" charset="-128"/>
              </a:rPr>
              <a:t>  Primär</a:t>
            </a:r>
            <a:r>
              <a:rPr lang="de-DE" altLang="de-DE" b="0" dirty="0">
                <a:solidFill>
                  <a:schemeClr val="tx1"/>
                </a:solidFill>
                <a:ea typeface="ＭＳ Ｐゴシック" panose="020B0600070205080204" pitchFamily="34" charset="-128"/>
              </a:rPr>
              <a:t>prävention</a:t>
            </a:r>
            <a:r>
              <a:rPr lang="de-DE" altLang="de-DE" dirty="0">
                <a:ea typeface="ＭＳ Ｐゴシック" panose="020B0600070205080204" pitchFamily="34" charset="-128"/>
              </a:rPr>
              <a:t>        Was ist evidenzbasiert?</a:t>
            </a:r>
          </a:p>
        </p:txBody>
      </p:sp>
      <p:sp>
        <p:nvSpPr>
          <p:cNvPr id="18436" name="Rectangle 3"/>
          <p:cNvSpPr>
            <a:spLocks noGrp="1" noChangeArrowheads="1"/>
          </p:cNvSpPr>
          <p:nvPr>
            <p:ph type="body" idx="4294967295"/>
          </p:nvPr>
        </p:nvSpPr>
        <p:spPr>
          <a:xfrm>
            <a:off x="1061049" y="1111367"/>
            <a:ext cx="10550105" cy="5416550"/>
          </a:xfrm>
          <a:solidFill>
            <a:srgbClr val="FFFFCC"/>
          </a:solidFill>
        </p:spPr>
        <p:txBody>
          <a:bodyPr>
            <a:normAutofit/>
          </a:bodyPr>
          <a:lstStyle/>
          <a:p>
            <a:pPr eaLnBrk="1" hangingPunct="1">
              <a:defRPr/>
            </a:pPr>
            <a:endParaRPr lang="de-DE" altLang="de-DE" dirty="0">
              <a:ea typeface="ＭＳ Ｐゴシック" panose="020B0600070205080204" pitchFamily="34" charset="-128"/>
            </a:endParaRPr>
          </a:p>
          <a:p>
            <a:pPr indent="-250825">
              <a:buFontTx/>
              <a:buChar char="o"/>
              <a:defRPr/>
            </a:pPr>
            <a:r>
              <a:rPr lang="de-DE" altLang="de-DE" dirty="0">
                <a:ea typeface="ＭＳ Ｐゴシック" panose="020B0600070205080204" pitchFamily="34" charset="-128"/>
              </a:rPr>
              <a:t>Medikamentöse Blutdrucksenkung?</a:t>
            </a:r>
          </a:p>
          <a:p>
            <a:pPr indent="-250825">
              <a:buFontTx/>
              <a:buChar char="o"/>
              <a:defRPr/>
            </a:pPr>
            <a:endParaRPr lang="de-DE" altLang="de-DE" dirty="0">
              <a:ea typeface="ＭＳ Ｐゴシック" panose="020B0600070205080204" pitchFamily="34" charset="-128"/>
            </a:endParaRPr>
          </a:p>
          <a:p>
            <a:pPr indent="-250825">
              <a:buFontTx/>
              <a:buChar char="o"/>
              <a:defRPr/>
            </a:pPr>
            <a:r>
              <a:rPr lang="de-DE" altLang="de-DE" dirty="0">
                <a:ea typeface="ＭＳ Ｐゴシック" panose="020B0600070205080204" pitchFamily="34" charset="-128"/>
              </a:rPr>
              <a:t>Cholesterinsenkung mit </a:t>
            </a:r>
            <a:r>
              <a:rPr lang="de-DE" altLang="de-DE" dirty="0" err="1">
                <a:ea typeface="ＭＳ Ｐゴシック" panose="020B0600070205080204" pitchFamily="34" charset="-128"/>
              </a:rPr>
              <a:t>Statinen</a:t>
            </a:r>
            <a:r>
              <a:rPr lang="de-DE" altLang="de-DE" dirty="0">
                <a:ea typeface="ＭＳ Ｐゴシック" panose="020B0600070205080204" pitchFamily="34" charset="-128"/>
              </a:rPr>
              <a:t> bei LDL &gt; 140?</a:t>
            </a:r>
          </a:p>
          <a:p>
            <a:pPr indent="-250825">
              <a:buFontTx/>
              <a:buChar char="o"/>
              <a:defRPr/>
            </a:pPr>
            <a:endParaRPr lang="de-DE" altLang="de-DE" dirty="0">
              <a:ea typeface="ＭＳ Ｐゴシック" panose="020B0600070205080204" pitchFamily="34" charset="-128"/>
            </a:endParaRPr>
          </a:p>
          <a:p>
            <a:pPr indent="-250825">
              <a:buFontTx/>
              <a:buChar char="o"/>
              <a:defRPr/>
            </a:pPr>
            <a:r>
              <a:rPr lang="de-DE" altLang="de-DE" dirty="0">
                <a:ea typeface="ＭＳ Ｐゴシック" panose="020B0600070205080204" pitchFamily="34" charset="-128"/>
              </a:rPr>
              <a:t>Aspirin bei Patienten mit </a:t>
            </a:r>
            <a:r>
              <a:rPr lang="de-DE" altLang="de-DE" dirty="0" err="1">
                <a:ea typeface="ＭＳ Ｐゴシック" panose="020B0600070205080204" pitchFamily="34" charset="-128"/>
              </a:rPr>
              <a:t>Atherosklerose</a:t>
            </a:r>
            <a:r>
              <a:rPr lang="de-DE" altLang="de-DE" dirty="0">
                <a:ea typeface="ＭＳ Ｐゴシック" panose="020B0600070205080204" pitchFamily="34" charset="-128"/>
              </a:rPr>
              <a:t>?</a:t>
            </a:r>
          </a:p>
          <a:p>
            <a:pPr indent="-250825">
              <a:buFontTx/>
              <a:buChar char="o"/>
              <a:defRPr/>
            </a:pPr>
            <a:endParaRPr lang="de-DE" altLang="de-DE" dirty="0">
              <a:ea typeface="ＭＳ Ｐゴシック" panose="020B0600070205080204" pitchFamily="34" charset="-128"/>
            </a:endParaRPr>
          </a:p>
          <a:p>
            <a:pPr indent="-250825">
              <a:buFontTx/>
              <a:buChar char="o"/>
              <a:defRPr/>
            </a:pPr>
            <a:r>
              <a:rPr lang="de-DE" altLang="de-DE" dirty="0">
                <a:ea typeface="ＭＳ Ｐゴシック" panose="020B0600070205080204" pitchFamily="34" charset="-128"/>
              </a:rPr>
              <a:t>Orale Antikoagulation bei allen Patienten mit Vorhofflimmern&gt;65y?</a:t>
            </a:r>
          </a:p>
          <a:p>
            <a:pPr indent="-250825">
              <a:defRPr/>
            </a:pPr>
            <a:endParaRPr lang="de-DE" altLang="de-DE" dirty="0">
              <a:ea typeface="ＭＳ Ｐゴシック" panose="020B0600070205080204" pitchFamily="34" charset="-128"/>
            </a:endParaRPr>
          </a:p>
          <a:p>
            <a:pPr indent="-250825">
              <a:buFontTx/>
              <a:buChar char="o"/>
              <a:defRPr/>
            </a:pPr>
            <a:r>
              <a:rPr lang="de-DE" altLang="de-DE" dirty="0">
                <a:ea typeface="ＭＳ Ｐゴシック" panose="020B0600070205080204" pitchFamily="34" charset="-128"/>
              </a:rPr>
              <a:t>PFO-Verschluss</a:t>
            </a:r>
          </a:p>
        </p:txBody>
      </p:sp>
      <p:sp>
        <p:nvSpPr>
          <p:cNvPr id="18437" name="Line 6"/>
          <p:cNvSpPr>
            <a:spLocks noChangeShapeType="1"/>
          </p:cNvSpPr>
          <p:nvPr/>
        </p:nvSpPr>
        <p:spPr bwMode="auto">
          <a:xfrm>
            <a:off x="783430" y="923984"/>
            <a:ext cx="1052579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636086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087144" y="60325"/>
            <a:ext cx="5922962" cy="60483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ctr"/>
            <a:r>
              <a:rPr lang="de-DE" altLang="de-DE" sz="2400" dirty="0">
                <a:solidFill>
                  <a:srgbClr val="336699"/>
                </a:solidFill>
                <a:ea typeface="ＭＳ Ｐゴシック" panose="020B0600070205080204" pitchFamily="34" charset="-128"/>
              </a:rPr>
              <a:t>Gewichtsabnahme nach Schlaganfall?</a:t>
            </a:r>
          </a:p>
        </p:txBody>
      </p:sp>
      <p:sp>
        <p:nvSpPr>
          <p:cNvPr id="74" name="Rectangle 619"/>
          <p:cNvSpPr>
            <a:spLocks noChangeArrowheads="1"/>
          </p:cNvSpPr>
          <p:nvPr/>
        </p:nvSpPr>
        <p:spPr bwMode="auto">
          <a:xfrm>
            <a:off x="1847850" y="1484314"/>
            <a:ext cx="61722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buFontTx/>
              <a:buChar char="•"/>
            </a:pPr>
            <a:r>
              <a:rPr lang="de-DE" altLang="de-DE" sz="1800">
                <a:latin typeface="Calibri" panose="020F0502020204030204" pitchFamily="34" charset="0"/>
              </a:rPr>
              <a:t> TEMPiS Kohorte: Patienten nach akutem Schlaganfall oder TIA </a:t>
            </a:r>
          </a:p>
          <a:p>
            <a:pPr>
              <a:lnSpc>
                <a:spcPct val="90000"/>
              </a:lnSpc>
              <a:spcBef>
                <a:spcPct val="0"/>
              </a:spcBef>
              <a:buClrTx/>
              <a:buFontTx/>
              <a:buChar char="•"/>
            </a:pPr>
            <a:r>
              <a:rPr lang="de-DE" altLang="de-DE" sz="1800">
                <a:latin typeface="Calibri" panose="020F0502020204030204" pitchFamily="34" charset="0"/>
              </a:rPr>
              <a:t> BMI verfügbar: N=1,521</a:t>
            </a:r>
          </a:p>
          <a:p>
            <a:pPr>
              <a:lnSpc>
                <a:spcPct val="90000"/>
              </a:lnSpc>
              <a:spcBef>
                <a:spcPct val="0"/>
              </a:spcBef>
              <a:buClrTx/>
              <a:buFontTx/>
              <a:buChar char="•"/>
            </a:pPr>
            <a:r>
              <a:rPr lang="de-DE" altLang="de-DE" sz="1800">
                <a:latin typeface="Calibri" panose="020F0502020204030204" pitchFamily="34" charset="0"/>
              </a:rPr>
              <a:t> 30 Monate-Follow-Up</a:t>
            </a:r>
          </a:p>
          <a:p>
            <a:pPr>
              <a:lnSpc>
                <a:spcPct val="90000"/>
              </a:lnSpc>
              <a:spcBef>
                <a:spcPct val="0"/>
              </a:spcBef>
              <a:buClrTx/>
            </a:pPr>
            <a:endParaRPr lang="de-DE" altLang="de-DE" sz="1800">
              <a:latin typeface="Calibri" panose="020F0502020204030204" pitchFamily="34" charset="0"/>
            </a:endParaRPr>
          </a:p>
        </p:txBody>
      </p:sp>
      <p:sp>
        <p:nvSpPr>
          <p:cNvPr id="168964" name="Text Box 7"/>
          <p:cNvSpPr txBox="1">
            <a:spLocks noChangeArrowheads="1"/>
          </p:cNvSpPr>
          <p:nvPr/>
        </p:nvSpPr>
        <p:spPr bwMode="auto">
          <a:xfrm>
            <a:off x="6958013" y="6519863"/>
            <a:ext cx="3687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600">
                <a:solidFill>
                  <a:srgbClr val="800040"/>
                </a:solidFill>
                <a:latin typeface="Calibri" panose="020F0502020204030204" pitchFamily="34" charset="0"/>
              </a:rPr>
              <a:t>Doehner, Audebert  et al. Eur Heart J 2013</a:t>
            </a:r>
          </a:p>
        </p:txBody>
      </p:sp>
      <p:sp>
        <p:nvSpPr>
          <p:cNvPr id="168965" name="Textfeld 14"/>
          <p:cNvSpPr txBox="1">
            <a:spLocks noChangeArrowheads="1"/>
          </p:cNvSpPr>
          <p:nvPr/>
        </p:nvSpPr>
        <p:spPr bwMode="auto">
          <a:xfrm>
            <a:off x="1819275" y="981076"/>
            <a:ext cx="8148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800" b="1">
                <a:solidFill>
                  <a:srgbClr val="3C7BB1"/>
                </a:solidFill>
                <a:latin typeface="Calibri" panose="020F0502020204030204" pitchFamily="34" charset="0"/>
              </a:rPr>
              <a:t>Assoziation zwischen Körpergewicht und Sterblichkeit</a:t>
            </a:r>
          </a:p>
        </p:txBody>
      </p:sp>
      <p:pic>
        <p:nvPicPr>
          <p:cNvPr id="168966" name="Picture 6"/>
          <p:cNvPicPr>
            <a:picLocks noChangeAspect="1" noChangeArrowheads="1"/>
          </p:cNvPicPr>
          <p:nvPr/>
        </p:nvPicPr>
        <p:blipFill>
          <a:blip r:embed="rId2">
            <a:extLst>
              <a:ext uri="{28A0092B-C50C-407E-A947-70E740481C1C}">
                <a14:useLocalDpi xmlns:a14="http://schemas.microsoft.com/office/drawing/2010/main" val="0"/>
              </a:ext>
            </a:extLst>
          </a:blip>
          <a:srcRect t="1833" b="1459"/>
          <a:stretch>
            <a:fillRect/>
          </a:stretch>
        </p:blipFill>
        <p:spPr bwMode="auto">
          <a:xfrm>
            <a:off x="1558925" y="2276476"/>
            <a:ext cx="7056438"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74759" name="Rectangle 7"/>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74760" name="Rectangle 8"/>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74761" name="Rectangle 2"/>
          <p:cNvSpPr>
            <a:spLocks noChangeArrowheads="1"/>
          </p:cNvSpPr>
          <p:nvPr/>
        </p:nvSpPr>
        <p:spPr bwMode="auto">
          <a:xfrm>
            <a:off x="16557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3000" b="1"/>
              <a:t>Sekundärprävention</a:t>
            </a:r>
            <a:r>
              <a:rPr lang="de-DE" altLang="de-DE" sz="3000" b="1">
                <a:solidFill>
                  <a:schemeClr val="accent2"/>
                </a:solidFill>
              </a:rPr>
              <a:t> 	</a:t>
            </a:r>
          </a:p>
        </p:txBody>
      </p:sp>
      <p:sp>
        <p:nvSpPr>
          <p:cNvPr id="74762" name="Line 10"/>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557834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8964"/>
                                        </p:tgtEl>
                                        <p:attrNameLst>
                                          <p:attrName>style.visibility</p:attrName>
                                        </p:attrNameLst>
                                      </p:cBhvr>
                                      <p:to>
                                        <p:strVal val="visible"/>
                                      </p:to>
                                    </p:set>
                                    <p:animEffect transition="in" filter="dissolve">
                                      <p:cBhvr>
                                        <p:cTn id="10" dur="500"/>
                                        <p:tgtEl>
                                          <p:spTgt spid="1689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8965"/>
                                        </p:tgtEl>
                                        <p:attrNameLst>
                                          <p:attrName>style.visibility</p:attrName>
                                        </p:attrNameLst>
                                      </p:cBhvr>
                                      <p:to>
                                        <p:strVal val="visible"/>
                                      </p:to>
                                    </p:set>
                                    <p:animEffect transition="in" filter="dissolve">
                                      <p:cBhvr>
                                        <p:cTn id="13" dur="500"/>
                                        <p:tgtEl>
                                          <p:spTgt spid="168965"/>
                                        </p:tgtEl>
                                      </p:cBhvr>
                                    </p:animEffect>
                                  </p:childTnLst>
                                </p:cTn>
                              </p:par>
                              <p:par>
                                <p:cTn id="14" presetID="9" presetClass="entr" presetSubtype="0" fill="hold" nodeType="withEffect">
                                  <p:stCondLst>
                                    <p:cond delay="0"/>
                                  </p:stCondLst>
                                  <p:childTnLst>
                                    <p:set>
                                      <p:cBhvr>
                                        <p:cTn id="15" dur="1" fill="hold">
                                          <p:stCondLst>
                                            <p:cond delay="0"/>
                                          </p:stCondLst>
                                        </p:cTn>
                                        <p:tgtEl>
                                          <p:spTgt spid="168966"/>
                                        </p:tgtEl>
                                        <p:attrNameLst>
                                          <p:attrName>style.visibility</p:attrName>
                                        </p:attrNameLst>
                                      </p:cBhvr>
                                      <p:to>
                                        <p:strVal val="visible"/>
                                      </p:to>
                                    </p:set>
                                    <p:animEffect transition="in" filter="dissolve">
                                      <p:cBhvr>
                                        <p:cTn id="16" dur="500"/>
                                        <p:tgtEl>
                                          <p:spTgt spid="168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68964" grpId="0"/>
      <p:bldP spid="16896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70"/>
          <p:cNvSpPr>
            <a:spLocks noChangeArrowheads="1"/>
          </p:cNvSpPr>
          <p:nvPr/>
        </p:nvSpPr>
        <p:spPr bwMode="auto">
          <a:xfrm>
            <a:off x="9115425" y="2241551"/>
            <a:ext cx="179388" cy="1914525"/>
          </a:xfrm>
          <a:prstGeom prst="rect">
            <a:avLst/>
          </a:prstGeom>
          <a:solidFill>
            <a:srgbClr val="FFD03A"/>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79" name="Rectangle 271"/>
          <p:cNvSpPr>
            <a:spLocks noChangeArrowheads="1"/>
          </p:cNvSpPr>
          <p:nvPr/>
        </p:nvSpPr>
        <p:spPr bwMode="auto">
          <a:xfrm>
            <a:off x="9342439" y="2965451"/>
            <a:ext cx="179387" cy="1190625"/>
          </a:xfrm>
          <a:prstGeom prst="rect">
            <a:avLst/>
          </a:prstGeom>
          <a:solidFill>
            <a:srgbClr val="826A1C"/>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0" name="Rectangle 272"/>
          <p:cNvSpPr>
            <a:spLocks noChangeArrowheads="1"/>
          </p:cNvSpPr>
          <p:nvPr/>
        </p:nvSpPr>
        <p:spPr bwMode="auto">
          <a:xfrm>
            <a:off x="9796464" y="3511551"/>
            <a:ext cx="179387" cy="644525"/>
          </a:xfrm>
          <a:prstGeom prst="rect">
            <a:avLst/>
          </a:prstGeom>
          <a:solidFill>
            <a:srgbClr val="FFD03A"/>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1" name="Rectangle 273"/>
          <p:cNvSpPr>
            <a:spLocks noChangeArrowheads="1"/>
          </p:cNvSpPr>
          <p:nvPr/>
        </p:nvSpPr>
        <p:spPr bwMode="auto">
          <a:xfrm>
            <a:off x="10023475" y="3611563"/>
            <a:ext cx="179388" cy="544512"/>
          </a:xfrm>
          <a:prstGeom prst="rect">
            <a:avLst/>
          </a:prstGeom>
          <a:solidFill>
            <a:srgbClr val="FFD03A"/>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2" name="Rectangle 283"/>
          <p:cNvSpPr>
            <a:spLocks noChangeArrowheads="1"/>
          </p:cNvSpPr>
          <p:nvPr/>
        </p:nvSpPr>
        <p:spPr bwMode="auto">
          <a:xfrm>
            <a:off x="7545389" y="2130425"/>
            <a:ext cx="179387" cy="2025650"/>
          </a:xfrm>
          <a:prstGeom prst="rect">
            <a:avLst/>
          </a:prstGeom>
          <a:solidFill>
            <a:srgbClr val="34CB8F"/>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3" name="Rectangle 284"/>
          <p:cNvSpPr>
            <a:spLocks noChangeArrowheads="1"/>
          </p:cNvSpPr>
          <p:nvPr/>
        </p:nvSpPr>
        <p:spPr bwMode="auto">
          <a:xfrm>
            <a:off x="7767639" y="2562225"/>
            <a:ext cx="179387" cy="1593850"/>
          </a:xfrm>
          <a:prstGeom prst="rect">
            <a:avLst/>
          </a:prstGeom>
          <a:solidFill>
            <a:srgbClr val="1B704E"/>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4" name="Rectangle 285"/>
          <p:cNvSpPr>
            <a:spLocks noChangeArrowheads="1"/>
          </p:cNvSpPr>
          <p:nvPr/>
        </p:nvSpPr>
        <p:spPr bwMode="auto">
          <a:xfrm>
            <a:off x="7989889" y="2916239"/>
            <a:ext cx="179387" cy="1239837"/>
          </a:xfrm>
          <a:prstGeom prst="rect">
            <a:avLst/>
          </a:prstGeom>
          <a:solidFill>
            <a:srgbClr val="34CB8F"/>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5" name="Rectangle 286"/>
          <p:cNvSpPr>
            <a:spLocks noChangeArrowheads="1"/>
          </p:cNvSpPr>
          <p:nvPr/>
        </p:nvSpPr>
        <p:spPr bwMode="auto">
          <a:xfrm>
            <a:off x="8213725" y="3219451"/>
            <a:ext cx="179388" cy="936625"/>
          </a:xfrm>
          <a:prstGeom prst="rect">
            <a:avLst/>
          </a:prstGeom>
          <a:solidFill>
            <a:srgbClr val="34CB8F"/>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6" name="Rectangle 287"/>
          <p:cNvSpPr>
            <a:spLocks noChangeArrowheads="1"/>
          </p:cNvSpPr>
          <p:nvPr/>
        </p:nvSpPr>
        <p:spPr bwMode="auto">
          <a:xfrm>
            <a:off x="8453439" y="3265489"/>
            <a:ext cx="179387" cy="890587"/>
          </a:xfrm>
          <a:prstGeom prst="rect">
            <a:avLst/>
          </a:prstGeom>
          <a:solidFill>
            <a:srgbClr val="34CB8F"/>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87" name="Line 783"/>
          <p:cNvSpPr>
            <a:spLocks noChangeShapeType="1"/>
          </p:cNvSpPr>
          <p:nvPr/>
        </p:nvSpPr>
        <p:spPr bwMode="auto">
          <a:xfrm>
            <a:off x="2457451" y="4154488"/>
            <a:ext cx="7178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5788" name="Rectangle 785"/>
          <p:cNvSpPr>
            <a:spLocks noChangeArrowheads="1"/>
          </p:cNvSpPr>
          <p:nvPr/>
        </p:nvSpPr>
        <p:spPr bwMode="auto">
          <a:xfrm>
            <a:off x="9169400" y="1635126"/>
            <a:ext cx="1265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a:solidFill>
                  <a:srgbClr val="000000"/>
                </a:solidFill>
                <a:latin typeface="Calibri" panose="020F0502020204030204" pitchFamily="34" charset="0"/>
              </a:rPr>
              <a:t>Death or </a:t>
            </a:r>
          </a:p>
          <a:p>
            <a:pPr>
              <a:spcBef>
                <a:spcPct val="0"/>
              </a:spcBef>
              <a:buClrTx/>
            </a:pPr>
            <a:r>
              <a:rPr lang="de-DE" altLang="de-DE" sz="1400">
                <a:solidFill>
                  <a:srgbClr val="000000"/>
                </a:solidFill>
                <a:latin typeface="Calibri" panose="020F0502020204030204" pitchFamily="34" charset="0"/>
              </a:rPr>
              <a:t>recurrent stroke*</a:t>
            </a:r>
            <a:endParaRPr lang="de-DE" altLang="de-DE" sz="1400">
              <a:latin typeface="Calibri" panose="020F0502020204030204" pitchFamily="34" charset="0"/>
            </a:endParaRPr>
          </a:p>
        </p:txBody>
      </p:sp>
      <p:sp>
        <p:nvSpPr>
          <p:cNvPr id="75789" name="Rectangle 787"/>
          <p:cNvSpPr>
            <a:spLocks noChangeArrowheads="1"/>
          </p:cNvSpPr>
          <p:nvPr/>
        </p:nvSpPr>
        <p:spPr bwMode="auto">
          <a:xfrm>
            <a:off x="7613650" y="1635126"/>
            <a:ext cx="1344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a:solidFill>
                  <a:srgbClr val="000000"/>
                </a:solidFill>
                <a:latin typeface="Calibri" panose="020F0502020204030204" pitchFamily="34" charset="0"/>
              </a:rPr>
              <a:t>Death or </a:t>
            </a:r>
          </a:p>
          <a:p>
            <a:pPr>
              <a:spcBef>
                <a:spcPct val="0"/>
              </a:spcBef>
              <a:buClrTx/>
            </a:pPr>
            <a:r>
              <a:rPr lang="de-DE" altLang="de-DE" sz="1400">
                <a:solidFill>
                  <a:srgbClr val="000000"/>
                </a:solidFill>
                <a:latin typeface="Calibri" panose="020F0502020204030204" pitchFamily="34" charset="0"/>
              </a:rPr>
              <a:t>high dependency*</a:t>
            </a:r>
            <a:endParaRPr lang="de-DE" altLang="de-DE" sz="1400">
              <a:latin typeface="Calibri" panose="020F0502020204030204" pitchFamily="34" charset="0"/>
            </a:endParaRPr>
          </a:p>
        </p:txBody>
      </p:sp>
      <p:sp>
        <p:nvSpPr>
          <p:cNvPr id="75790" name="Rectangle 789"/>
          <p:cNvSpPr>
            <a:spLocks noChangeArrowheads="1"/>
          </p:cNvSpPr>
          <p:nvPr/>
        </p:nvSpPr>
        <p:spPr bwMode="auto">
          <a:xfrm>
            <a:off x="9567864" y="3240089"/>
            <a:ext cx="179387" cy="915987"/>
          </a:xfrm>
          <a:prstGeom prst="rect">
            <a:avLst/>
          </a:prstGeom>
          <a:solidFill>
            <a:srgbClr val="FFD03A"/>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791" name="Rectangle 790"/>
          <p:cNvSpPr>
            <a:spLocks noChangeArrowheads="1"/>
          </p:cNvSpPr>
          <p:nvPr/>
        </p:nvSpPr>
        <p:spPr bwMode="auto">
          <a:xfrm rot="16200000">
            <a:off x="1440657" y="3004344"/>
            <a:ext cx="105727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200">
                <a:latin typeface="Calibri" panose="020F0502020204030204" pitchFamily="34" charset="0"/>
              </a:rPr>
              <a:t>Event rate (%)</a:t>
            </a:r>
          </a:p>
        </p:txBody>
      </p:sp>
      <p:sp>
        <p:nvSpPr>
          <p:cNvPr id="75792" name="Line 274"/>
          <p:cNvSpPr>
            <a:spLocks noChangeAspect="1" noChangeShapeType="1"/>
          </p:cNvSpPr>
          <p:nvPr/>
        </p:nvSpPr>
        <p:spPr bwMode="auto">
          <a:xfrm>
            <a:off x="2381250" y="2055813"/>
            <a:ext cx="1588" cy="2093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793" name="Line 275"/>
          <p:cNvSpPr>
            <a:spLocks noChangeAspect="1" noChangeShapeType="1"/>
          </p:cNvSpPr>
          <p:nvPr/>
        </p:nvSpPr>
        <p:spPr bwMode="auto">
          <a:xfrm>
            <a:off x="2355850" y="4149725"/>
            <a:ext cx="254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794" name="Line 276"/>
          <p:cNvSpPr>
            <a:spLocks noChangeAspect="1" noChangeShapeType="1"/>
          </p:cNvSpPr>
          <p:nvPr/>
        </p:nvSpPr>
        <p:spPr bwMode="auto">
          <a:xfrm>
            <a:off x="2355850" y="3852864"/>
            <a:ext cx="254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795" name="Line 277"/>
          <p:cNvSpPr>
            <a:spLocks noChangeAspect="1" noChangeShapeType="1"/>
          </p:cNvSpPr>
          <p:nvPr/>
        </p:nvSpPr>
        <p:spPr bwMode="auto">
          <a:xfrm>
            <a:off x="2355850" y="3549651"/>
            <a:ext cx="254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796" name="Line 278"/>
          <p:cNvSpPr>
            <a:spLocks noChangeAspect="1" noChangeShapeType="1"/>
          </p:cNvSpPr>
          <p:nvPr/>
        </p:nvSpPr>
        <p:spPr bwMode="auto">
          <a:xfrm>
            <a:off x="2355850" y="3252789"/>
            <a:ext cx="254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797" name="Line 279"/>
          <p:cNvSpPr>
            <a:spLocks noChangeAspect="1" noChangeShapeType="1"/>
          </p:cNvSpPr>
          <p:nvPr/>
        </p:nvSpPr>
        <p:spPr bwMode="auto">
          <a:xfrm>
            <a:off x="2355850" y="2949576"/>
            <a:ext cx="254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798" name="Line 280"/>
          <p:cNvSpPr>
            <a:spLocks noChangeAspect="1" noChangeShapeType="1"/>
          </p:cNvSpPr>
          <p:nvPr/>
        </p:nvSpPr>
        <p:spPr bwMode="auto">
          <a:xfrm>
            <a:off x="2355850" y="2652714"/>
            <a:ext cx="254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799" name="Line 281"/>
          <p:cNvSpPr>
            <a:spLocks noChangeAspect="1" noChangeShapeType="1"/>
          </p:cNvSpPr>
          <p:nvPr/>
        </p:nvSpPr>
        <p:spPr bwMode="auto">
          <a:xfrm>
            <a:off x="2355850" y="2351089"/>
            <a:ext cx="254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800" name="Line 282"/>
          <p:cNvSpPr>
            <a:spLocks noChangeAspect="1" noChangeShapeType="1"/>
          </p:cNvSpPr>
          <p:nvPr/>
        </p:nvSpPr>
        <p:spPr bwMode="auto">
          <a:xfrm>
            <a:off x="2355850" y="2055814"/>
            <a:ext cx="254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5801" name="Freeform 342"/>
          <p:cNvSpPr>
            <a:spLocks/>
          </p:cNvSpPr>
          <p:nvPr/>
        </p:nvSpPr>
        <p:spPr bwMode="auto">
          <a:xfrm>
            <a:off x="2514600" y="2317751"/>
            <a:ext cx="177800" cy="1839913"/>
          </a:xfrm>
          <a:custGeom>
            <a:avLst/>
            <a:gdLst>
              <a:gd name="T0" fmla="*/ 0 w 176"/>
              <a:gd name="T1" fmla="*/ 0 h 929"/>
              <a:gd name="T2" fmla="*/ 2147483646 w 176"/>
              <a:gd name="T3" fmla="*/ 0 h 929"/>
              <a:gd name="T4" fmla="*/ 2147483646 w 176"/>
              <a:gd name="T5" fmla="*/ 2147483646 h 929"/>
              <a:gd name="T6" fmla="*/ 0 w 176"/>
              <a:gd name="T7" fmla="*/ 2147483646 h 929"/>
              <a:gd name="T8" fmla="*/ 0 w 176"/>
              <a:gd name="T9" fmla="*/ 0 h 929"/>
              <a:gd name="T10" fmla="*/ 0 w 176"/>
              <a:gd name="T11" fmla="*/ 0 h 9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929">
                <a:moveTo>
                  <a:pt x="0" y="0"/>
                </a:moveTo>
                <a:lnTo>
                  <a:pt x="176" y="0"/>
                </a:lnTo>
                <a:lnTo>
                  <a:pt x="176" y="929"/>
                </a:lnTo>
                <a:lnTo>
                  <a:pt x="0" y="929"/>
                </a:lnTo>
                <a:lnTo>
                  <a:pt x="0" y="0"/>
                </a:lnTo>
                <a:close/>
              </a:path>
            </a:pathLst>
          </a:custGeom>
          <a:solidFill>
            <a:srgbClr val="0080FF"/>
          </a:solidFill>
          <a:ln w="9525">
            <a:solidFill>
              <a:schemeClr val="tx1"/>
            </a:solidFill>
            <a:round/>
            <a:headEnd/>
            <a:tailEnd/>
          </a:ln>
        </p:spPr>
        <p:txBody>
          <a:bodyPr/>
          <a:lstStyle/>
          <a:p>
            <a:endParaRPr lang="de-DE"/>
          </a:p>
        </p:txBody>
      </p:sp>
      <p:sp>
        <p:nvSpPr>
          <p:cNvPr id="75802" name="Freeform 440"/>
          <p:cNvSpPr>
            <a:spLocks/>
          </p:cNvSpPr>
          <p:nvPr/>
        </p:nvSpPr>
        <p:spPr bwMode="auto">
          <a:xfrm>
            <a:off x="2736850" y="3162301"/>
            <a:ext cx="177800" cy="995363"/>
          </a:xfrm>
          <a:custGeom>
            <a:avLst/>
            <a:gdLst>
              <a:gd name="T0" fmla="*/ 0 w 176"/>
              <a:gd name="T1" fmla="*/ 0 h 503"/>
              <a:gd name="T2" fmla="*/ 2147483646 w 176"/>
              <a:gd name="T3" fmla="*/ 0 h 503"/>
              <a:gd name="T4" fmla="*/ 2147483646 w 176"/>
              <a:gd name="T5" fmla="*/ 2147483646 h 503"/>
              <a:gd name="T6" fmla="*/ 0 w 176"/>
              <a:gd name="T7" fmla="*/ 2147483646 h 503"/>
              <a:gd name="T8" fmla="*/ 0 w 176"/>
              <a:gd name="T9" fmla="*/ 0 h 503"/>
              <a:gd name="T10" fmla="*/ 0 w 176"/>
              <a:gd name="T11" fmla="*/ 0 h 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503">
                <a:moveTo>
                  <a:pt x="0" y="0"/>
                </a:moveTo>
                <a:lnTo>
                  <a:pt x="176" y="0"/>
                </a:lnTo>
                <a:lnTo>
                  <a:pt x="176" y="503"/>
                </a:lnTo>
                <a:lnTo>
                  <a:pt x="0" y="503"/>
                </a:lnTo>
                <a:lnTo>
                  <a:pt x="0" y="0"/>
                </a:lnTo>
                <a:close/>
              </a:path>
            </a:pathLst>
          </a:custGeom>
          <a:solidFill>
            <a:srgbClr val="004892"/>
          </a:solidFill>
          <a:ln w="9525">
            <a:solidFill>
              <a:schemeClr val="tx1"/>
            </a:solidFill>
            <a:round/>
            <a:headEnd/>
            <a:tailEnd/>
          </a:ln>
        </p:spPr>
        <p:txBody>
          <a:bodyPr/>
          <a:lstStyle/>
          <a:p>
            <a:endParaRPr lang="de-DE"/>
          </a:p>
        </p:txBody>
      </p:sp>
      <p:sp>
        <p:nvSpPr>
          <p:cNvPr id="75803" name="Freeform 538"/>
          <p:cNvSpPr>
            <a:spLocks/>
          </p:cNvSpPr>
          <p:nvPr/>
        </p:nvSpPr>
        <p:spPr bwMode="auto">
          <a:xfrm>
            <a:off x="2960688" y="3425825"/>
            <a:ext cx="177800" cy="731838"/>
          </a:xfrm>
          <a:custGeom>
            <a:avLst/>
            <a:gdLst>
              <a:gd name="T0" fmla="*/ 0 w 177"/>
              <a:gd name="T1" fmla="*/ 0 h 370"/>
              <a:gd name="T2" fmla="*/ 2147483646 w 177"/>
              <a:gd name="T3" fmla="*/ 0 h 370"/>
              <a:gd name="T4" fmla="*/ 2147483646 w 177"/>
              <a:gd name="T5" fmla="*/ 2147483646 h 370"/>
              <a:gd name="T6" fmla="*/ 0 w 177"/>
              <a:gd name="T7" fmla="*/ 2147483646 h 370"/>
              <a:gd name="T8" fmla="*/ 0 w 177"/>
              <a:gd name="T9" fmla="*/ 0 h 370"/>
              <a:gd name="T10" fmla="*/ 0 w 177"/>
              <a:gd name="T11" fmla="*/ 0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370">
                <a:moveTo>
                  <a:pt x="0" y="0"/>
                </a:moveTo>
                <a:lnTo>
                  <a:pt x="177" y="0"/>
                </a:lnTo>
                <a:lnTo>
                  <a:pt x="177" y="370"/>
                </a:lnTo>
                <a:lnTo>
                  <a:pt x="0" y="370"/>
                </a:lnTo>
                <a:lnTo>
                  <a:pt x="0" y="0"/>
                </a:lnTo>
                <a:close/>
              </a:path>
            </a:pathLst>
          </a:custGeom>
          <a:solidFill>
            <a:srgbClr val="0080FF"/>
          </a:solidFill>
          <a:ln w="9525">
            <a:solidFill>
              <a:schemeClr val="tx1"/>
            </a:solidFill>
            <a:round/>
            <a:headEnd/>
            <a:tailEnd/>
          </a:ln>
        </p:spPr>
        <p:txBody>
          <a:bodyPr/>
          <a:lstStyle/>
          <a:p>
            <a:endParaRPr lang="de-DE"/>
          </a:p>
        </p:txBody>
      </p:sp>
      <p:sp>
        <p:nvSpPr>
          <p:cNvPr id="75804" name="Freeform 636"/>
          <p:cNvSpPr>
            <a:spLocks/>
          </p:cNvSpPr>
          <p:nvPr/>
        </p:nvSpPr>
        <p:spPr bwMode="auto">
          <a:xfrm>
            <a:off x="3184525" y="3603625"/>
            <a:ext cx="177800" cy="554038"/>
          </a:xfrm>
          <a:custGeom>
            <a:avLst/>
            <a:gdLst>
              <a:gd name="T0" fmla="*/ 0 w 176"/>
              <a:gd name="T1" fmla="*/ 0 h 280"/>
              <a:gd name="T2" fmla="*/ 2147483646 w 176"/>
              <a:gd name="T3" fmla="*/ 0 h 280"/>
              <a:gd name="T4" fmla="*/ 2147483646 w 176"/>
              <a:gd name="T5" fmla="*/ 2147483646 h 280"/>
              <a:gd name="T6" fmla="*/ 0 w 176"/>
              <a:gd name="T7" fmla="*/ 2147483646 h 280"/>
              <a:gd name="T8" fmla="*/ 0 w 176"/>
              <a:gd name="T9" fmla="*/ 0 h 280"/>
              <a:gd name="T10" fmla="*/ 0 w 176"/>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280">
                <a:moveTo>
                  <a:pt x="0" y="0"/>
                </a:moveTo>
                <a:lnTo>
                  <a:pt x="176" y="0"/>
                </a:lnTo>
                <a:lnTo>
                  <a:pt x="176" y="280"/>
                </a:lnTo>
                <a:lnTo>
                  <a:pt x="0" y="280"/>
                </a:lnTo>
                <a:lnTo>
                  <a:pt x="0" y="0"/>
                </a:lnTo>
                <a:close/>
              </a:path>
            </a:pathLst>
          </a:custGeom>
          <a:solidFill>
            <a:srgbClr val="0080FF"/>
          </a:solidFill>
          <a:ln w="9525">
            <a:solidFill>
              <a:schemeClr val="tx1"/>
            </a:solidFill>
            <a:round/>
            <a:headEnd/>
            <a:tailEnd/>
          </a:ln>
        </p:spPr>
        <p:txBody>
          <a:bodyPr/>
          <a:lstStyle/>
          <a:p>
            <a:endParaRPr lang="de-DE"/>
          </a:p>
        </p:txBody>
      </p:sp>
      <p:sp>
        <p:nvSpPr>
          <p:cNvPr id="75805" name="Freeform 734"/>
          <p:cNvSpPr>
            <a:spLocks/>
          </p:cNvSpPr>
          <p:nvPr/>
        </p:nvSpPr>
        <p:spPr bwMode="auto">
          <a:xfrm>
            <a:off x="3395663" y="3756026"/>
            <a:ext cx="177800" cy="398463"/>
          </a:xfrm>
          <a:custGeom>
            <a:avLst/>
            <a:gdLst>
              <a:gd name="T0" fmla="*/ 0 w 176"/>
              <a:gd name="T1" fmla="*/ 0 h 201"/>
              <a:gd name="T2" fmla="*/ 2147483646 w 176"/>
              <a:gd name="T3" fmla="*/ 0 h 201"/>
              <a:gd name="T4" fmla="*/ 2147483646 w 176"/>
              <a:gd name="T5" fmla="*/ 2147483646 h 201"/>
              <a:gd name="T6" fmla="*/ 0 w 176"/>
              <a:gd name="T7" fmla="*/ 2147483646 h 201"/>
              <a:gd name="T8" fmla="*/ 0 w 176"/>
              <a:gd name="T9" fmla="*/ 0 h 201"/>
              <a:gd name="T10" fmla="*/ 0 w 176"/>
              <a:gd name="T11" fmla="*/ 0 h 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201">
                <a:moveTo>
                  <a:pt x="0" y="0"/>
                </a:moveTo>
                <a:lnTo>
                  <a:pt x="176" y="0"/>
                </a:lnTo>
                <a:lnTo>
                  <a:pt x="176" y="201"/>
                </a:lnTo>
                <a:lnTo>
                  <a:pt x="0" y="201"/>
                </a:lnTo>
                <a:lnTo>
                  <a:pt x="0" y="0"/>
                </a:lnTo>
                <a:close/>
              </a:path>
            </a:pathLst>
          </a:custGeom>
          <a:solidFill>
            <a:srgbClr val="0080FF"/>
          </a:solidFill>
          <a:ln w="9525">
            <a:solidFill>
              <a:schemeClr val="tx1"/>
            </a:solidFill>
            <a:round/>
            <a:headEnd/>
            <a:tailEnd/>
          </a:ln>
        </p:spPr>
        <p:txBody>
          <a:bodyPr/>
          <a:lstStyle/>
          <a:p>
            <a:endParaRPr lang="de-DE"/>
          </a:p>
        </p:txBody>
      </p:sp>
      <p:sp>
        <p:nvSpPr>
          <p:cNvPr id="75806" name="Rectangle 784"/>
          <p:cNvSpPr>
            <a:spLocks noChangeArrowheads="1"/>
          </p:cNvSpPr>
          <p:nvPr/>
        </p:nvSpPr>
        <p:spPr bwMode="auto">
          <a:xfrm>
            <a:off x="2635250" y="1657351"/>
            <a:ext cx="11049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a:solidFill>
                  <a:srgbClr val="000000"/>
                </a:solidFill>
                <a:latin typeface="Calibri" panose="020F0502020204030204" pitchFamily="34" charset="0"/>
              </a:rPr>
              <a:t>Total mortality </a:t>
            </a:r>
          </a:p>
          <a:p>
            <a:pPr>
              <a:spcBef>
                <a:spcPct val="0"/>
              </a:spcBef>
              <a:buClrTx/>
            </a:pPr>
            <a:r>
              <a:rPr lang="de-DE" altLang="de-DE" sz="1400">
                <a:solidFill>
                  <a:srgbClr val="000000"/>
                </a:solidFill>
                <a:latin typeface="Calibri" panose="020F0502020204030204" pitchFamily="34" charset="0"/>
              </a:rPr>
              <a:t>Mortality* </a:t>
            </a:r>
            <a:endParaRPr lang="de-DE" altLang="de-DE" sz="1400">
              <a:latin typeface="Calibri" panose="020F0502020204030204" pitchFamily="34" charset="0"/>
            </a:endParaRPr>
          </a:p>
        </p:txBody>
      </p:sp>
      <p:sp>
        <p:nvSpPr>
          <p:cNvPr id="75807" name="Rectangle 788"/>
          <p:cNvSpPr>
            <a:spLocks noChangeArrowheads="1"/>
          </p:cNvSpPr>
          <p:nvPr/>
        </p:nvSpPr>
        <p:spPr bwMode="auto">
          <a:xfrm>
            <a:off x="2187576" y="1870075"/>
            <a:ext cx="1428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a:lnSpc>
                <a:spcPct val="180000"/>
              </a:lnSpc>
              <a:spcBef>
                <a:spcPct val="0"/>
              </a:spcBef>
              <a:buClrTx/>
            </a:pPr>
            <a:r>
              <a:rPr lang="de-DE" altLang="de-DE" sz="1100">
                <a:solidFill>
                  <a:srgbClr val="000000"/>
                </a:solidFill>
                <a:latin typeface="Calibri" panose="020F0502020204030204" pitchFamily="34" charset="0"/>
              </a:rPr>
              <a:t>70</a:t>
            </a:r>
          </a:p>
          <a:p>
            <a:pPr algn="r">
              <a:lnSpc>
                <a:spcPct val="170000"/>
              </a:lnSpc>
              <a:spcBef>
                <a:spcPct val="0"/>
              </a:spcBef>
              <a:buClrTx/>
            </a:pPr>
            <a:r>
              <a:rPr lang="de-DE" altLang="de-DE" sz="1100">
                <a:solidFill>
                  <a:srgbClr val="000000"/>
                </a:solidFill>
                <a:latin typeface="Calibri" panose="020F0502020204030204" pitchFamily="34" charset="0"/>
              </a:rPr>
              <a:t>60</a:t>
            </a:r>
          </a:p>
          <a:p>
            <a:pPr algn="r">
              <a:lnSpc>
                <a:spcPct val="180000"/>
              </a:lnSpc>
              <a:spcBef>
                <a:spcPct val="0"/>
              </a:spcBef>
              <a:buClrTx/>
            </a:pPr>
            <a:r>
              <a:rPr lang="de-DE" altLang="de-DE" sz="1100">
                <a:solidFill>
                  <a:srgbClr val="000000"/>
                </a:solidFill>
                <a:latin typeface="Calibri" panose="020F0502020204030204" pitchFamily="34" charset="0"/>
              </a:rPr>
              <a:t>50</a:t>
            </a:r>
          </a:p>
          <a:p>
            <a:pPr algn="r">
              <a:lnSpc>
                <a:spcPct val="170000"/>
              </a:lnSpc>
              <a:spcBef>
                <a:spcPct val="0"/>
              </a:spcBef>
              <a:buClrTx/>
            </a:pPr>
            <a:r>
              <a:rPr lang="de-DE" altLang="de-DE" sz="1100">
                <a:solidFill>
                  <a:srgbClr val="000000"/>
                </a:solidFill>
                <a:latin typeface="Calibri" panose="020F0502020204030204" pitchFamily="34" charset="0"/>
              </a:rPr>
              <a:t>40</a:t>
            </a:r>
          </a:p>
          <a:p>
            <a:pPr algn="r">
              <a:lnSpc>
                <a:spcPct val="180000"/>
              </a:lnSpc>
              <a:spcBef>
                <a:spcPct val="0"/>
              </a:spcBef>
              <a:buClrTx/>
            </a:pPr>
            <a:r>
              <a:rPr lang="de-DE" altLang="de-DE" sz="1100">
                <a:solidFill>
                  <a:srgbClr val="000000"/>
                </a:solidFill>
                <a:latin typeface="Calibri" panose="020F0502020204030204" pitchFamily="34" charset="0"/>
              </a:rPr>
              <a:t>30</a:t>
            </a:r>
          </a:p>
          <a:p>
            <a:pPr algn="r">
              <a:lnSpc>
                <a:spcPct val="170000"/>
              </a:lnSpc>
              <a:spcBef>
                <a:spcPct val="0"/>
              </a:spcBef>
              <a:buClrTx/>
            </a:pPr>
            <a:r>
              <a:rPr lang="de-DE" altLang="de-DE" sz="1100">
                <a:solidFill>
                  <a:srgbClr val="000000"/>
                </a:solidFill>
                <a:latin typeface="Calibri" panose="020F0502020204030204" pitchFamily="34" charset="0"/>
              </a:rPr>
              <a:t>20</a:t>
            </a:r>
          </a:p>
          <a:p>
            <a:pPr algn="r">
              <a:lnSpc>
                <a:spcPct val="180000"/>
              </a:lnSpc>
              <a:spcBef>
                <a:spcPct val="0"/>
              </a:spcBef>
              <a:buClrTx/>
            </a:pPr>
            <a:r>
              <a:rPr lang="de-DE" altLang="de-DE" sz="1100">
                <a:solidFill>
                  <a:srgbClr val="000000"/>
                </a:solidFill>
                <a:latin typeface="Calibri" panose="020F0502020204030204" pitchFamily="34" charset="0"/>
              </a:rPr>
              <a:t>10</a:t>
            </a:r>
          </a:p>
          <a:p>
            <a:pPr algn="r">
              <a:lnSpc>
                <a:spcPct val="170000"/>
              </a:lnSpc>
              <a:spcBef>
                <a:spcPct val="0"/>
              </a:spcBef>
              <a:buClrTx/>
            </a:pPr>
            <a:r>
              <a:rPr lang="de-DE" altLang="de-DE" sz="1100">
                <a:solidFill>
                  <a:srgbClr val="000000"/>
                </a:solidFill>
                <a:latin typeface="Calibri" panose="020F0502020204030204" pitchFamily="34" charset="0"/>
              </a:rPr>
              <a:t>0 </a:t>
            </a:r>
            <a:endParaRPr lang="de-DE" altLang="de-DE" sz="1100">
              <a:latin typeface="Calibri" panose="020F0502020204030204" pitchFamily="34" charset="0"/>
            </a:endParaRPr>
          </a:p>
        </p:txBody>
      </p:sp>
      <p:sp>
        <p:nvSpPr>
          <p:cNvPr id="75808" name="Rectangle 791"/>
          <p:cNvSpPr>
            <a:spLocks noChangeArrowheads="1"/>
          </p:cNvSpPr>
          <p:nvPr/>
        </p:nvSpPr>
        <p:spPr bwMode="auto">
          <a:xfrm rot="18600000">
            <a:off x="3217070" y="4223545"/>
            <a:ext cx="3968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&gt;35</a:t>
            </a:r>
            <a:endParaRPr lang="en-GB" altLang="de-DE" sz="1100">
              <a:latin typeface="Calibri" panose="020F0502020204030204" pitchFamily="34" charset="0"/>
            </a:endParaRPr>
          </a:p>
        </p:txBody>
      </p:sp>
      <p:sp>
        <p:nvSpPr>
          <p:cNvPr id="75809" name="Rectangle 792"/>
          <p:cNvSpPr>
            <a:spLocks noChangeArrowheads="1"/>
          </p:cNvSpPr>
          <p:nvPr/>
        </p:nvSpPr>
        <p:spPr bwMode="auto">
          <a:xfrm rot="18600000">
            <a:off x="2857501" y="4292601"/>
            <a:ext cx="57626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30 - 35</a:t>
            </a:r>
            <a:endParaRPr lang="en-GB" altLang="de-DE" sz="1100">
              <a:latin typeface="Calibri" panose="020F0502020204030204" pitchFamily="34" charset="0"/>
            </a:endParaRPr>
          </a:p>
        </p:txBody>
      </p:sp>
      <p:sp>
        <p:nvSpPr>
          <p:cNvPr id="75810" name="Rectangle 793"/>
          <p:cNvSpPr>
            <a:spLocks noChangeArrowheads="1"/>
          </p:cNvSpPr>
          <p:nvPr/>
        </p:nvSpPr>
        <p:spPr bwMode="auto">
          <a:xfrm rot="18600000">
            <a:off x="2646363" y="4291013"/>
            <a:ext cx="5762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25 - 30</a:t>
            </a:r>
            <a:endParaRPr lang="en-GB" altLang="de-DE" sz="1100">
              <a:latin typeface="Calibri" panose="020F0502020204030204" pitchFamily="34" charset="0"/>
            </a:endParaRPr>
          </a:p>
        </p:txBody>
      </p:sp>
      <p:sp>
        <p:nvSpPr>
          <p:cNvPr id="75811" name="Rectangle 794"/>
          <p:cNvSpPr>
            <a:spLocks noChangeArrowheads="1"/>
          </p:cNvSpPr>
          <p:nvPr/>
        </p:nvSpPr>
        <p:spPr bwMode="auto">
          <a:xfrm rot="18600000">
            <a:off x="2410620" y="4299745"/>
            <a:ext cx="6191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18.5-25</a:t>
            </a:r>
            <a:endParaRPr lang="en-GB" altLang="de-DE" sz="1100">
              <a:latin typeface="Calibri" panose="020F0502020204030204" pitchFamily="34" charset="0"/>
            </a:endParaRPr>
          </a:p>
        </p:txBody>
      </p:sp>
      <p:sp>
        <p:nvSpPr>
          <p:cNvPr id="75812" name="Rectangle 795"/>
          <p:cNvSpPr>
            <a:spLocks noChangeArrowheads="1"/>
          </p:cNvSpPr>
          <p:nvPr/>
        </p:nvSpPr>
        <p:spPr bwMode="auto">
          <a:xfrm rot="18600000">
            <a:off x="2243138" y="4298951"/>
            <a:ext cx="50323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&lt;18.5</a:t>
            </a:r>
            <a:endParaRPr lang="en-GB" altLang="de-DE" sz="1100">
              <a:latin typeface="Calibri" panose="020F0502020204030204" pitchFamily="34" charset="0"/>
            </a:endParaRPr>
          </a:p>
        </p:txBody>
      </p:sp>
      <p:sp>
        <p:nvSpPr>
          <p:cNvPr id="75813" name="Rectangle 796"/>
          <p:cNvSpPr>
            <a:spLocks noChangeArrowheads="1"/>
          </p:cNvSpPr>
          <p:nvPr/>
        </p:nvSpPr>
        <p:spPr bwMode="auto">
          <a:xfrm rot="18600000">
            <a:off x="9832182" y="4280694"/>
            <a:ext cx="3968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&gt;35</a:t>
            </a:r>
            <a:endParaRPr lang="en-GB" altLang="de-DE" sz="1100">
              <a:latin typeface="Calibri" panose="020F0502020204030204" pitchFamily="34" charset="0"/>
            </a:endParaRPr>
          </a:p>
        </p:txBody>
      </p:sp>
      <p:sp>
        <p:nvSpPr>
          <p:cNvPr id="75814" name="Rectangle 797"/>
          <p:cNvSpPr>
            <a:spLocks noChangeArrowheads="1"/>
          </p:cNvSpPr>
          <p:nvPr/>
        </p:nvSpPr>
        <p:spPr bwMode="auto">
          <a:xfrm rot="18600000">
            <a:off x="9472613" y="4364038"/>
            <a:ext cx="5762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30 - 35</a:t>
            </a:r>
            <a:endParaRPr lang="en-GB" altLang="de-DE" sz="1100">
              <a:latin typeface="Calibri" panose="020F0502020204030204" pitchFamily="34" charset="0"/>
            </a:endParaRPr>
          </a:p>
        </p:txBody>
      </p:sp>
      <p:sp>
        <p:nvSpPr>
          <p:cNvPr id="75815" name="Rectangle 798"/>
          <p:cNvSpPr>
            <a:spLocks noChangeArrowheads="1"/>
          </p:cNvSpPr>
          <p:nvPr/>
        </p:nvSpPr>
        <p:spPr bwMode="auto">
          <a:xfrm rot="18600000">
            <a:off x="9261476" y="4364039"/>
            <a:ext cx="57626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25 - 30</a:t>
            </a:r>
            <a:endParaRPr lang="en-GB" altLang="de-DE" sz="1100">
              <a:latin typeface="Calibri" panose="020F0502020204030204" pitchFamily="34" charset="0"/>
            </a:endParaRPr>
          </a:p>
        </p:txBody>
      </p:sp>
      <p:sp>
        <p:nvSpPr>
          <p:cNvPr id="75816" name="Rectangle 799"/>
          <p:cNvSpPr>
            <a:spLocks noChangeArrowheads="1"/>
          </p:cNvSpPr>
          <p:nvPr/>
        </p:nvSpPr>
        <p:spPr bwMode="auto">
          <a:xfrm rot="18600000">
            <a:off x="9025732" y="4372769"/>
            <a:ext cx="6191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18.5-25</a:t>
            </a:r>
            <a:endParaRPr lang="en-GB" altLang="de-DE" sz="1100">
              <a:latin typeface="Calibri" panose="020F0502020204030204" pitchFamily="34" charset="0"/>
            </a:endParaRPr>
          </a:p>
        </p:txBody>
      </p:sp>
      <p:sp>
        <p:nvSpPr>
          <p:cNvPr id="75817" name="Rectangle 800"/>
          <p:cNvSpPr>
            <a:spLocks noChangeArrowheads="1"/>
          </p:cNvSpPr>
          <p:nvPr/>
        </p:nvSpPr>
        <p:spPr bwMode="auto">
          <a:xfrm rot="18600000">
            <a:off x="8856664" y="4370389"/>
            <a:ext cx="50323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&lt;18.5</a:t>
            </a:r>
            <a:endParaRPr lang="en-GB" altLang="de-DE" sz="1100">
              <a:latin typeface="Calibri" panose="020F0502020204030204" pitchFamily="34" charset="0"/>
            </a:endParaRPr>
          </a:p>
        </p:txBody>
      </p:sp>
      <p:sp>
        <p:nvSpPr>
          <p:cNvPr id="75818" name="Rectangle 801"/>
          <p:cNvSpPr>
            <a:spLocks noChangeArrowheads="1"/>
          </p:cNvSpPr>
          <p:nvPr/>
        </p:nvSpPr>
        <p:spPr bwMode="auto">
          <a:xfrm rot="18600000">
            <a:off x="8287545" y="4239420"/>
            <a:ext cx="3968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&gt;35</a:t>
            </a:r>
            <a:endParaRPr lang="en-GB" altLang="de-DE" sz="1100">
              <a:latin typeface="Calibri" panose="020F0502020204030204" pitchFamily="34" charset="0"/>
            </a:endParaRPr>
          </a:p>
        </p:txBody>
      </p:sp>
      <p:sp>
        <p:nvSpPr>
          <p:cNvPr id="75819" name="Rectangle 802"/>
          <p:cNvSpPr>
            <a:spLocks noChangeArrowheads="1"/>
          </p:cNvSpPr>
          <p:nvPr/>
        </p:nvSpPr>
        <p:spPr bwMode="auto">
          <a:xfrm rot="18600000">
            <a:off x="7913688" y="4308475"/>
            <a:ext cx="57626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30 - 35</a:t>
            </a:r>
            <a:endParaRPr lang="en-GB" altLang="de-DE" sz="1100">
              <a:latin typeface="Calibri" panose="020F0502020204030204" pitchFamily="34" charset="0"/>
            </a:endParaRPr>
          </a:p>
        </p:txBody>
      </p:sp>
      <p:sp>
        <p:nvSpPr>
          <p:cNvPr id="75820" name="Rectangle 803"/>
          <p:cNvSpPr>
            <a:spLocks noChangeArrowheads="1"/>
          </p:cNvSpPr>
          <p:nvPr/>
        </p:nvSpPr>
        <p:spPr bwMode="auto">
          <a:xfrm rot="18600000">
            <a:off x="7702551" y="4306889"/>
            <a:ext cx="57626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25 - 30</a:t>
            </a:r>
            <a:endParaRPr lang="en-GB" altLang="de-DE" sz="1100">
              <a:latin typeface="Calibri" panose="020F0502020204030204" pitchFamily="34" charset="0"/>
            </a:endParaRPr>
          </a:p>
        </p:txBody>
      </p:sp>
      <p:sp>
        <p:nvSpPr>
          <p:cNvPr id="75821" name="Rectangle 804"/>
          <p:cNvSpPr>
            <a:spLocks noChangeArrowheads="1"/>
          </p:cNvSpPr>
          <p:nvPr/>
        </p:nvSpPr>
        <p:spPr bwMode="auto">
          <a:xfrm rot="18600000">
            <a:off x="7466807" y="4314032"/>
            <a:ext cx="6191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18.5-25</a:t>
            </a:r>
            <a:endParaRPr lang="en-GB" altLang="de-DE" sz="1100">
              <a:latin typeface="Calibri" panose="020F0502020204030204" pitchFamily="34" charset="0"/>
            </a:endParaRPr>
          </a:p>
        </p:txBody>
      </p:sp>
      <p:sp>
        <p:nvSpPr>
          <p:cNvPr id="75822" name="Rectangle 805"/>
          <p:cNvSpPr>
            <a:spLocks noChangeArrowheads="1"/>
          </p:cNvSpPr>
          <p:nvPr/>
        </p:nvSpPr>
        <p:spPr bwMode="auto">
          <a:xfrm rot="18600000">
            <a:off x="7299326" y="4313238"/>
            <a:ext cx="5032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&lt;18.5</a:t>
            </a:r>
            <a:endParaRPr lang="en-GB" altLang="de-DE" sz="1100">
              <a:latin typeface="Calibri" panose="020F0502020204030204" pitchFamily="34" charset="0"/>
            </a:endParaRPr>
          </a:p>
        </p:txBody>
      </p:sp>
      <p:grpSp>
        <p:nvGrpSpPr>
          <p:cNvPr id="75823" name="Group 819"/>
          <p:cNvGrpSpPr>
            <a:grpSpLocks/>
          </p:cNvGrpSpPr>
          <p:nvPr/>
        </p:nvGrpSpPr>
        <p:grpSpPr bwMode="auto">
          <a:xfrm>
            <a:off x="5872164" y="1628776"/>
            <a:ext cx="1462087" cy="3124201"/>
            <a:chOff x="2305" y="1980"/>
            <a:chExt cx="921" cy="1967"/>
          </a:xfrm>
        </p:grpSpPr>
        <p:sp>
          <p:nvSpPr>
            <p:cNvPr id="75849" name="Rectangle 288"/>
            <p:cNvSpPr>
              <a:spLocks noChangeArrowheads="1"/>
            </p:cNvSpPr>
            <p:nvPr/>
          </p:nvSpPr>
          <p:spPr bwMode="auto">
            <a:xfrm>
              <a:off x="2377" y="2364"/>
              <a:ext cx="113" cy="1207"/>
            </a:xfrm>
            <a:prstGeom prst="rect">
              <a:avLst/>
            </a:prstGeom>
            <a:solidFill>
              <a:srgbClr val="FF720C"/>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50" name="Rectangle 289"/>
            <p:cNvSpPr>
              <a:spLocks noChangeArrowheads="1"/>
            </p:cNvSpPr>
            <p:nvPr/>
          </p:nvSpPr>
          <p:spPr bwMode="auto">
            <a:xfrm>
              <a:off x="2521" y="2781"/>
              <a:ext cx="113" cy="790"/>
            </a:xfrm>
            <a:prstGeom prst="rect">
              <a:avLst/>
            </a:prstGeom>
            <a:solidFill>
              <a:srgbClr val="924005"/>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51" name="Rectangle 290"/>
            <p:cNvSpPr>
              <a:spLocks noChangeArrowheads="1"/>
            </p:cNvSpPr>
            <p:nvPr/>
          </p:nvSpPr>
          <p:spPr bwMode="auto">
            <a:xfrm>
              <a:off x="2666" y="3016"/>
              <a:ext cx="113" cy="555"/>
            </a:xfrm>
            <a:prstGeom prst="rect">
              <a:avLst/>
            </a:prstGeom>
            <a:solidFill>
              <a:srgbClr val="FF720C"/>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52" name="Rectangle 291"/>
            <p:cNvSpPr>
              <a:spLocks noChangeArrowheads="1"/>
            </p:cNvSpPr>
            <p:nvPr/>
          </p:nvSpPr>
          <p:spPr bwMode="auto">
            <a:xfrm>
              <a:off x="2810" y="3143"/>
              <a:ext cx="113" cy="428"/>
            </a:xfrm>
            <a:prstGeom prst="rect">
              <a:avLst/>
            </a:prstGeom>
            <a:solidFill>
              <a:srgbClr val="FF720C"/>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53" name="Rectangle 786"/>
            <p:cNvSpPr>
              <a:spLocks noChangeArrowheads="1"/>
            </p:cNvSpPr>
            <p:nvPr/>
          </p:nvSpPr>
          <p:spPr bwMode="auto">
            <a:xfrm>
              <a:off x="2393" y="1980"/>
              <a:ext cx="83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a:solidFill>
                    <a:srgbClr val="000000"/>
                  </a:solidFill>
                  <a:latin typeface="Calibri" panose="020F0502020204030204" pitchFamily="34" charset="0"/>
                </a:rPr>
                <a:t>Death or </a:t>
              </a:r>
            </a:p>
            <a:p>
              <a:pPr>
                <a:spcBef>
                  <a:spcPct val="0"/>
                </a:spcBef>
                <a:buClrTx/>
              </a:pPr>
              <a:r>
                <a:rPr lang="de-DE" altLang="de-DE" sz="1400">
                  <a:solidFill>
                    <a:srgbClr val="000000"/>
                  </a:solidFill>
                  <a:latin typeface="Calibri" panose="020F0502020204030204" pitchFamily="34" charset="0"/>
                </a:rPr>
                <a:t>institutional care*</a:t>
              </a:r>
              <a:endParaRPr lang="de-DE" altLang="de-DE" sz="1400">
                <a:latin typeface="Calibri" panose="020F0502020204030204" pitchFamily="34" charset="0"/>
              </a:endParaRPr>
            </a:p>
          </p:txBody>
        </p:sp>
        <p:sp>
          <p:nvSpPr>
            <p:cNvPr id="75854" name="Rectangle 806"/>
            <p:cNvSpPr>
              <a:spLocks noChangeArrowheads="1"/>
            </p:cNvSpPr>
            <p:nvPr/>
          </p:nvSpPr>
          <p:spPr bwMode="auto">
            <a:xfrm rot="-3000000">
              <a:off x="2837" y="3636"/>
              <a:ext cx="25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&gt;35</a:t>
              </a:r>
              <a:endParaRPr lang="en-GB" altLang="de-DE" sz="1100">
                <a:latin typeface="Calibri" panose="020F0502020204030204" pitchFamily="34" charset="0"/>
              </a:endParaRPr>
            </a:p>
          </p:txBody>
        </p:sp>
        <p:sp>
          <p:nvSpPr>
            <p:cNvPr id="75855" name="Rectangle 807"/>
            <p:cNvSpPr>
              <a:spLocks noChangeArrowheads="1"/>
            </p:cNvSpPr>
            <p:nvPr/>
          </p:nvSpPr>
          <p:spPr bwMode="auto">
            <a:xfrm rot="-3000000">
              <a:off x="2618" y="3669"/>
              <a:ext cx="36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30 - 35</a:t>
              </a:r>
              <a:endParaRPr lang="en-GB" altLang="de-DE" sz="1100">
                <a:latin typeface="Calibri" panose="020F0502020204030204" pitchFamily="34" charset="0"/>
              </a:endParaRPr>
            </a:p>
          </p:txBody>
        </p:sp>
        <p:sp>
          <p:nvSpPr>
            <p:cNvPr id="75856" name="Rectangle 808"/>
            <p:cNvSpPr>
              <a:spLocks noChangeArrowheads="1"/>
            </p:cNvSpPr>
            <p:nvPr/>
          </p:nvSpPr>
          <p:spPr bwMode="auto">
            <a:xfrm rot="-3000000">
              <a:off x="2477" y="3670"/>
              <a:ext cx="36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25 - 30</a:t>
              </a:r>
              <a:endParaRPr lang="en-GB" altLang="de-DE" sz="1100">
                <a:latin typeface="Calibri" panose="020F0502020204030204" pitchFamily="34" charset="0"/>
              </a:endParaRPr>
            </a:p>
          </p:txBody>
        </p:sp>
        <p:sp>
          <p:nvSpPr>
            <p:cNvPr id="75857" name="Rectangle 809"/>
            <p:cNvSpPr>
              <a:spLocks noChangeArrowheads="1"/>
            </p:cNvSpPr>
            <p:nvPr/>
          </p:nvSpPr>
          <p:spPr bwMode="auto">
            <a:xfrm rot="-3000000">
              <a:off x="2334" y="3675"/>
              <a:ext cx="39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18.5-25</a:t>
              </a:r>
              <a:endParaRPr lang="en-GB" altLang="de-DE" sz="1100">
                <a:latin typeface="Calibri" panose="020F0502020204030204" pitchFamily="34" charset="0"/>
              </a:endParaRPr>
            </a:p>
          </p:txBody>
        </p:sp>
        <p:sp>
          <p:nvSpPr>
            <p:cNvPr id="75858" name="Rectangle 810"/>
            <p:cNvSpPr>
              <a:spLocks noChangeArrowheads="1"/>
            </p:cNvSpPr>
            <p:nvPr/>
          </p:nvSpPr>
          <p:spPr bwMode="auto">
            <a:xfrm rot="-3000000">
              <a:off x="2223" y="3674"/>
              <a:ext cx="31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&lt;18.5</a:t>
              </a:r>
              <a:endParaRPr lang="en-GB" altLang="de-DE" sz="1100">
                <a:latin typeface="Calibri" panose="020F0502020204030204" pitchFamily="34" charset="0"/>
              </a:endParaRPr>
            </a:p>
          </p:txBody>
        </p:sp>
      </p:grpSp>
      <p:sp>
        <p:nvSpPr>
          <p:cNvPr id="75824" name="Rectangle 816"/>
          <p:cNvSpPr>
            <a:spLocks noChangeArrowheads="1"/>
          </p:cNvSpPr>
          <p:nvPr/>
        </p:nvSpPr>
        <p:spPr bwMode="auto">
          <a:xfrm>
            <a:off x="8237539" y="4551364"/>
            <a:ext cx="18931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600">
                <a:solidFill>
                  <a:srgbClr val="000000"/>
                </a:solidFill>
                <a:latin typeface="Calibri" panose="020F0502020204030204" pitchFamily="34" charset="0"/>
              </a:rPr>
              <a:t>BMI </a:t>
            </a:r>
            <a:r>
              <a:rPr lang="de-DE" altLang="ja-JP" sz="1600">
                <a:latin typeface="Calibri" panose="020F0502020204030204" pitchFamily="34" charset="0"/>
              </a:rPr>
              <a:t>kg/m</a:t>
            </a:r>
            <a:r>
              <a:rPr lang="de-DE" altLang="ja-JP" sz="1600" baseline="30000">
                <a:latin typeface="Calibri" panose="020F0502020204030204" pitchFamily="34" charset="0"/>
              </a:rPr>
              <a:t>2</a:t>
            </a:r>
            <a:r>
              <a:rPr lang="de-DE" altLang="de-DE" sz="1600">
                <a:latin typeface="Calibri" panose="020F0502020204030204" pitchFamily="34" charset="0"/>
              </a:rPr>
              <a:t> 	</a:t>
            </a:r>
            <a:r>
              <a:rPr lang="de-DE" altLang="de-DE" sz="1600">
                <a:solidFill>
                  <a:srgbClr val="000000"/>
                </a:solidFill>
                <a:latin typeface="Calibri" panose="020F0502020204030204" pitchFamily="34" charset="0"/>
              </a:rPr>
              <a:t> </a:t>
            </a:r>
          </a:p>
        </p:txBody>
      </p:sp>
      <p:sp>
        <p:nvSpPr>
          <p:cNvPr id="75825" name="Freeform 636"/>
          <p:cNvSpPr>
            <a:spLocks/>
          </p:cNvSpPr>
          <p:nvPr/>
        </p:nvSpPr>
        <p:spPr bwMode="auto">
          <a:xfrm>
            <a:off x="6908800" y="3603625"/>
            <a:ext cx="177800" cy="554038"/>
          </a:xfrm>
          <a:custGeom>
            <a:avLst/>
            <a:gdLst>
              <a:gd name="T0" fmla="*/ 0 w 176"/>
              <a:gd name="T1" fmla="*/ 0 h 280"/>
              <a:gd name="T2" fmla="*/ 2147483646 w 176"/>
              <a:gd name="T3" fmla="*/ 0 h 280"/>
              <a:gd name="T4" fmla="*/ 2147483646 w 176"/>
              <a:gd name="T5" fmla="*/ 2147483646 h 280"/>
              <a:gd name="T6" fmla="*/ 0 w 176"/>
              <a:gd name="T7" fmla="*/ 2147483646 h 280"/>
              <a:gd name="T8" fmla="*/ 0 w 176"/>
              <a:gd name="T9" fmla="*/ 0 h 280"/>
              <a:gd name="T10" fmla="*/ 0 w 176"/>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280">
                <a:moveTo>
                  <a:pt x="0" y="0"/>
                </a:moveTo>
                <a:lnTo>
                  <a:pt x="176" y="0"/>
                </a:lnTo>
                <a:lnTo>
                  <a:pt x="176" y="280"/>
                </a:lnTo>
                <a:lnTo>
                  <a:pt x="0" y="280"/>
                </a:lnTo>
                <a:lnTo>
                  <a:pt x="0" y="0"/>
                </a:lnTo>
                <a:close/>
              </a:path>
            </a:pathLst>
          </a:custGeom>
          <a:solidFill>
            <a:srgbClr val="FF720C"/>
          </a:solidFill>
          <a:ln w="9525">
            <a:solidFill>
              <a:schemeClr val="tx1"/>
            </a:solidFill>
            <a:miter lim="800000"/>
            <a:headEnd/>
            <a:tailEnd/>
          </a:ln>
        </p:spPr>
        <p:txBody>
          <a:bodyPr/>
          <a:lstStyle/>
          <a:p>
            <a:endParaRPr lang="de-DE"/>
          </a:p>
        </p:txBody>
      </p:sp>
      <p:sp>
        <p:nvSpPr>
          <p:cNvPr id="75826" name="Textfeld 1"/>
          <p:cNvSpPr txBox="1">
            <a:spLocks noChangeArrowheads="1"/>
          </p:cNvSpPr>
          <p:nvPr/>
        </p:nvSpPr>
        <p:spPr bwMode="auto">
          <a:xfrm>
            <a:off x="2759075" y="2311400"/>
            <a:ext cx="6302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100" b="1"/>
              <a:t>P&lt;0.01</a:t>
            </a:r>
          </a:p>
        </p:txBody>
      </p:sp>
      <p:sp>
        <p:nvSpPr>
          <p:cNvPr id="75827" name="Textfeld 108"/>
          <p:cNvSpPr txBox="1">
            <a:spLocks noChangeArrowheads="1"/>
          </p:cNvSpPr>
          <p:nvPr/>
        </p:nvSpPr>
        <p:spPr bwMode="auto">
          <a:xfrm>
            <a:off x="8070850" y="2311400"/>
            <a:ext cx="6302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100" b="1"/>
              <a:t>P&lt;0.01</a:t>
            </a:r>
          </a:p>
        </p:txBody>
      </p:sp>
      <p:sp>
        <p:nvSpPr>
          <p:cNvPr id="75828" name="Textfeld 109"/>
          <p:cNvSpPr txBox="1">
            <a:spLocks noChangeArrowheads="1"/>
          </p:cNvSpPr>
          <p:nvPr/>
        </p:nvSpPr>
        <p:spPr bwMode="auto">
          <a:xfrm>
            <a:off x="6343650" y="2311400"/>
            <a:ext cx="6302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100" b="1"/>
              <a:t>P&lt;0.01</a:t>
            </a:r>
          </a:p>
        </p:txBody>
      </p:sp>
      <p:sp>
        <p:nvSpPr>
          <p:cNvPr id="75829" name="Textfeld 110"/>
          <p:cNvSpPr txBox="1">
            <a:spLocks noChangeArrowheads="1"/>
          </p:cNvSpPr>
          <p:nvPr/>
        </p:nvSpPr>
        <p:spPr bwMode="auto">
          <a:xfrm>
            <a:off x="9424989" y="2311400"/>
            <a:ext cx="6302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100" b="1"/>
              <a:t>P&lt;0.01</a:t>
            </a:r>
          </a:p>
        </p:txBody>
      </p:sp>
      <p:sp>
        <p:nvSpPr>
          <p:cNvPr id="75830" name="Rectangle 24"/>
          <p:cNvSpPr>
            <a:spLocks noChangeArrowheads="1"/>
          </p:cNvSpPr>
          <p:nvPr/>
        </p:nvSpPr>
        <p:spPr bwMode="auto">
          <a:xfrm>
            <a:off x="4318000" y="1646238"/>
            <a:ext cx="17478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a:solidFill>
                  <a:srgbClr val="000000"/>
                </a:solidFill>
                <a:latin typeface="Calibri" panose="020F0502020204030204" pitchFamily="34" charset="0"/>
              </a:rPr>
              <a:t>Mortality in TIA</a:t>
            </a:r>
          </a:p>
          <a:p>
            <a:pPr>
              <a:spcBef>
                <a:spcPct val="0"/>
              </a:spcBef>
              <a:buClrTx/>
            </a:pPr>
            <a:r>
              <a:rPr lang="de-DE" altLang="de-DE" sz="1400">
                <a:solidFill>
                  <a:srgbClr val="000000"/>
                </a:solidFill>
                <a:latin typeface="Calibri" panose="020F0502020204030204" pitchFamily="34" charset="0"/>
              </a:rPr>
              <a:t>excluding stroke </a:t>
            </a:r>
          </a:p>
          <a:p>
            <a:pPr>
              <a:spcBef>
                <a:spcPct val="0"/>
              </a:spcBef>
              <a:buClrTx/>
            </a:pPr>
            <a:r>
              <a:rPr lang="de-DE" altLang="de-DE" sz="1400">
                <a:solidFill>
                  <a:srgbClr val="000000"/>
                </a:solidFill>
                <a:latin typeface="Calibri" panose="020F0502020204030204" pitchFamily="34" charset="0"/>
              </a:rPr>
              <a:t>      n = 351</a:t>
            </a:r>
          </a:p>
          <a:p>
            <a:pPr>
              <a:spcBef>
                <a:spcPct val="0"/>
              </a:spcBef>
              <a:buClrTx/>
            </a:pPr>
            <a:endParaRPr lang="de-DE" altLang="de-DE" sz="1400">
              <a:latin typeface="Calibri" panose="020F0502020204030204" pitchFamily="34" charset="0"/>
            </a:endParaRPr>
          </a:p>
        </p:txBody>
      </p:sp>
      <p:sp>
        <p:nvSpPr>
          <p:cNvPr id="75831" name="Rectangle 9"/>
          <p:cNvSpPr>
            <a:spLocks noChangeArrowheads="1"/>
          </p:cNvSpPr>
          <p:nvPr/>
        </p:nvSpPr>
        <p:spPr bwMode="auto">
          <a:xfrm>
            <a:off x="4132264" y="2900363"/>
            <a:ext cx="180975" cy="1250950"/>
          </a:xfrm>
          <a:prstGeom prst="rect">
            <a:avLst/>
          </a:prstGeom>
          <a:solidFill>
            <a:srgbClr val="C942A1"/>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32" name="Rectangle 10"/>
          <p:cNvSpPr>
            <a:spLocks noChangeArrowheads="1"/>
          </p:cNvSpPr>
          <p:nvPr/>
        </p:nvSpPr>
        <p:spPr bwMode="auto">
          <a:xfrm>
            <a:off x="4375150" y="3251201"/>
            <a:ext cx="179388" cy="900113"/>
          </a:xfrm>
          <a:prstGeom prst="rect">
            <a:avLst/>
          </a:prstGeom>
          <a:solidFill>
            <a:srgbClr val="7E2965"/>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33" name="Rectangle 11"/>
          <p:cNvSpPr>
            <a:spLocks noChangeArrowheads="1"/>
          </p:cNvSpPr>
          <p:nvPr/>
        </p:nvSpPr>
        <p:spPr bwMode="auto">
          <a:xfrm>
            <a:off x="4610100" y="3644901"/>
            <a:ext cx="179388" cy="506413"/>
          </a:xfrm>
          <a:prstGeom prst="rect">
            <a:avLst/>
          </a:prstGeom>
          <a:solidFill>
            <a:srgbClr val="C942A1"/>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34" name="Rectangle 12"/>
          <p:cNvSpPr>
            <a:spLocks noChangeArrowheads="1"/>
          </p:cNvSpPr>
          <p:nvPr/>
        </p:nvSpPr>
        <p:spPr bwMode="auto">
          <a:xfrm>
            <a:off x="4854575" y="3932239"/>
            <a:ext cx="179388" cy="219075"/>
          </a:xfrm>
          <a:prstGeom prst="rect">
            <a:avLst/>
          </a:prstGeom>
          <a:solidFill>
            <a:srgbClr val="C942A1"/>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35" name="Rectangle 13"/>
          <p:cNvSpPr>
            <a:spLocks noChangeArrowheads="1"/>
          </p:cNvSpPr>
          <p:nvPr/>
        </p:nvSpPr>
        <p:spPr bwMode="auto">
          <a:xfrm>
            <a:off x="5110164" y="3849689"/>
            <a:ext cx="179387" cy="301625"/>
          </a:xfrm>
          <a:prstGeom prst="rect">
            <a:avLst/>
          </a:prstGeom>
          <a:solidFill>
            <a:srgbClr val="C942A1"/>
          </a:solidFill>
          <a:ln w="9525">
            <a:solidFill>
              <a:schemeClr val="tx1"/>
            </a:solidFill>
            <a:miter lim="800000"/>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latin typeface="Calibri" panose="020F0502020204030204" pitchFamily="34" charset="0"/>
            </a:endParaRPr>
          </a:p>
        </p:txBody>
      </p:sp>
      <p:sp>
        <p:nvSpPr>
          <p:cNvPr id="75836" name="Rectangle 79"/>
          <p:cNvSpPr>
            <a:spLocks noChangeArrowheads="1"/>
          </p:cNvSpPr>
          <p:nvPr/>
        </p:nvSpPr>
        <p:spPr bwMode="auto">
          <a:xfrm rot="18600000">
            <a:off x="5123657" y="4274344"/>
            <a:ext cx="3968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&gt;35</a:t>
            </a:r>
            <a:endParaRPr lang="en-GB" altLang="de-DE" sz="1100">
              <a:latin typeface="Calibri" panose="020F0502020204030204" pitchFamily="34" charset="0"/>
            </a:endParaRPr>
          </a:p>
        </p:txBody>
      </p:sp>
      <p:sp>
        <p:nvSpPr>
          <p:cNvPr id="75837" name="Rectangle 80"/>
          <p:cNvSpPr>
            <a:spLocks noChangeArrowheads="1"/>
          </p:cNvSpPr>
          <p:nvPr/>
        </p:nvSpPr>
        <p:spPr bwMode="auto">
          <a:xfrm rot="18600000">
            <a:off x="4672013" y="4321175"/>
            <a:ext cx="57626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30 - 35</a:t>
            </a:r>
            <a:endParaRPr lang="en-GB" altLang="de-DE" sz="1100">
              <a:latin typeface="Calibri" panose="020F0502020204030204" pitchFamily="34" charset="0"/>
            </a:endParaRPr>
          </a:p>
        </p:txBody>
      </p:sp>
      <p:sp>
        <p:nvSpPr>
          <p:cNvPr id="75838" name="Rectangle 81"/>
          <p:cNvSpPr>
            <a:spLocks noChangeArrowheads="1"/>
          </p:cNvSpPr>
          <p:nvPr/>
        </p:nvSpPr>
        <p:spPr bwMode="auto">
          <a:xfrm rot="18600000">
            <a:off x="4427538" y="4319588"/>
            <a:ext cx="5762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25 - 30</a:t>
            </a:r>
            <a:endParaRPr lang="en-GB" altLang="de-DE" sz="1100">
              <a:latin typeface="Calibri" panose="020F0502020204030204" pitchFamily="34" charset="0"/>
            </a:endParaRPr>
          </a:p>
        </p:txBody>
      </p:sp>
      <p:sp>
        <p:nvSpPr>
          <p:cNvPr id="75839" name="Rectangle 82"/>
          <p:cNvSpPr>
            <a:spLocks noChangeArrowheads="1"/>
          </p:cNvSpPr>
          <p:nvPr/>
        </p:nvSpPr>
        <p:spPr bwMode="auto">
          <a:xfrm rot="18600000">
            <a:off x="4104482" y="4336257"/>
            <a:ext cx="6191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18.5-25</a:t>
            </a:r>
            <a:endParaRPr lang="en-GB" altLang="de-DE" sz="1100">
              <a:latin typeface="Calibri" panose="020F0502020204030204" pitchFamily="34" charset="0"/>
            </a:endParaRPr>
          </a:p>
        </p:txBody>
      </p:sp>
      <p:sp>
        <p:nvSpPr>
          <p:cNvPr id="75840" name="Rectangle 83"/>
          <p:cNvSpPr>
            <a:spLocks noChangeArrowheads="1"/>
          </p:cNvSpPr>
          <p:nvPr/>
        </p:nvSpPr>
        <p:spPr bwMode="auto">
          <a:xfrm rot="18600000">
            <a:off x="3883025" y="4333875"/>
            <a:ext cx="5032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tabLst>
                <a:tab pos="19050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tabLst>
                <a:tab pos="1905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tabLst>
                <a:tab pos="1905000" algn="l"/>
              </a:tabLst>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tabLst>
                <a:tab pos="1905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tabLst>
                <a:tab pos="1905000" algn="l"/>
              </a:tabLst>
              <a:defRPr sz="15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pPr>
            <a:r>
              <a:rPr lang="en-GB" altLang="ja-JP" sz="1100">
                <a:latin typeface="Calibri" panose="020F0502020204030204" pitchFamily="34" charset="0"/>
              </a:rPr>
              <a:t>&lt;18.5</a:t>
            </a:r>
            <a:endParaRPr lang="en-GB" altLang="de-DE" sz="1100">
              <a:latin typeface="Calibri" panose="020F0502020204030204" pitchFamily="34" charset="0"/>
            </a:endParaRPr>
          </a:p>
        </p:txBody>
      </p:sp>
      <p:sp>
        <p:nvSpPr>
          <p:cNvPr id="75841" name="Textfeld 111"/>
          <p:cNvSpPr txBox="1">
            <a:spLocks noChangeArrowheads="1"/>
          </p:cNvSpPr>
          <p:nvPr/>
        </p:nvSpPr>
        <p:spPr bwMode="auto">
          <a:xfrm>
            <a:off x="4497389" y="2301875"/>
            <a:ext cx="6302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100" b="1"/>
              <a:t>P&lt;0.01</a:t>
            </a:r>
          </a:p>
        </p:txBody>
      </p:sp>
      <p:sp>
        <p:nvSpPr>
          <p:cNvPr id="75842" name="Text Box 7"/>
          <p:cNvSpPr txBox="1">
            <a:spLocks noChangeArrowheads="1"/>
          </p:cNvSpPr>
          <p:nvPr/>
        </p:nvSpPr>
        <p:spPr bwMode="auto">
          <a:xfrm>
            <a:off x="6958013" y="6519863"/>
            <a:ext cx="3687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600">
                <a:solidFill>
                  <a:srgbClr val="800040"/>
                </a:solidFill>
                <a:latin typeface="Calibri" panose="020F0502020204030204" pitchFamily="34" charset="0"/>
              </a:rPr>
              <a:t>Doehner, Audebert  et al. Eur Heart J 2012</a:t>
            </a:r>
          </a:p>
        </p:txBody>
      </p:sp>
      <p:sp>
        <p:nvSpPr>
          <p:cNvPr id="75843" name="Textfeld 14"/>
          <p:cNvSpPr txBox="1">
            <a:spLocks noChangeArrowheads="1"/>
          </p:cNvSpPr>
          <p:nvPr/>
        </p:nvSpPr>
        <p:spPr bwMode="auto">
          <a:xfrm>
            <a:off x="1487487" y="981076"/>
            <a:ext cx="915352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2800" b="1">
                <a:solidFill>
                  <a:srgbClr val="3C7BB1"/>
                </a:solidFill>
                <a:latin typeface="Calibri" panose="020F0502020204030204" pitchFamily="34" charset="0"/>
              </a:rPr>
              <a:t>Assoziation von Körpergewicht mit verschiedenen Outcomes</a:t>
            </a:r>
          </a:p>
        </p:txBody>
      </p:sp>
      <p:sp>
        <p:nvSpPr>
          <p:cNvPr id="75844" name="Rectangle 546"/>
          <p:cNvSpPr>
            <a:spLocks noChangeArrowheads="1"/>
          </p:cNvSpPr>
          <p:nvPr/>
        </p:nvSpPr>
        <p:spPr bwMode="auto">
          <a:xfrm>
            <a:off x="2208213" y="4738688"/>
            <a:ext cx="68691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a:latin typeface="Calibri" panose="020F0502020204030204" pitchFamily="34" charset="0"/>
              </a:rPr>
              <a:t>Assoziationen bleiben signifikant nach Adjustieren</a:t>
            </a:r>
            <a:r>
              <a:rPr lang="de-DE" altLang="de-DE" sz="1800">
                <a:latin typeface="Calibri" panose="020F0502020204030204" pitchFamily="34" charset="0"/>
              </a:rPr>
              <a:t>         </a:t>
            </a:r>
          </a:p>
          <a:p>
            <a:pPr>
              <a:spcBef>
                <a:spcPct val="0"/>
              </a:spcBef>
              <a:buClrTx/>
              <a:buFontTx/>
              <a:buChar char="•"/>
            </a:pPr>
            <a:r>
              <a:rPr lang="de-DE" altLang="de-DE" sz="1800">
                <a:latin typeface="Calibri" panose="020F0502020204030204" pitchFamily="34" charset="0"/>
              </a:rPr>
              <a:t>Alter</a:t>
            </a:r>
          </a:p>
          <a:p>
            <a:pPr>
              <a:spcBef>
                <a:spcPct val="0"/>
              </a:spcBef>
              <a:buClrTx/>
              <a:buFontTx/>
              <a:buChar char="•"/>
            </a:pPr>
            <a:r>
              <a:rPr lang="de-DE" altLang="de-DE" sz="1800">
                <a:latin typeface="Calibri" panose="020F0502020204030204" pitchFamily="34" charset="0"/>
              </a:rPr>
              <a:t>Begleiterkrankungen</a:t>
            </a:r>
          </a:p>
          <a:p>
            <a:pPr>
              <a:spcBef>
                <a:spcPct val="0"/>
              </a:spcBef>
              <a:buClrTx/>
              <a:buFontTx/>
              <a:buChar char="•"/>
            </a:pPr>
            <a:r>
              <a:rPr lang="de-DE" altLang="de-DE" sz="1800">
                <a:latin typeface="Calibri" panose="020F0502020204030204" pitchFamily="34" charset="0"/>
              </a:rPr>
              <a:t>Leben in Partnerschaft, </a:t>
            </a:r>
          </a:p>
          <a:p>
            <a:pPr>
              <a:spcBef>
                <a:spcPct val="0"/>
              </a:spcBef>
              <a:buClrTx/>
              <a:buFontTx/>
              <a:buChar char="•"/>
            </a:pPr>
            <a:r>
              <a:rPr lang="de-DE" altLang="de-DE" sz="1800">
                <a:latin typeface="Calibri" panose="020F0502020204030204" pitchFamily="34" charset="0"/>
              </a:rPr>
              <a:t>Schlaganfall-Schweregrad</a:t>
            </a:r>
          </a:p>
        </p:txBody>
      </p:sp>
      <p:sp>
        <p:nvSpPr>
          <p:cNvPr id="75845" name="Rectangle 81"/>
          <p:cNvSpPr>
            <a:spLocks noChangeArrowheads="1"/>
          </p:cNvSpPr>
          <p:nvPr/>
        </p:nvSpPr>
        <p:spPr bwMode="auto">
          <a:xfrm>
            <a:off x="1524000" y="1"/>
            <a:ext cx="23955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75846" name="Rectangle 82"/>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75847" name="Rectangle 2"/>
          <p:cNvSpPr>
            <a:spLocks noChangeArrowheads="1"/>
          </p:cNvSpPr>
          <p:nvPr/>
        </p:nvSpPr>
        <p:spPr bwMode="auto">
          <a:xfrm>
            <a:off x="16557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3000" b="1"/>
              <a:t>Sekundärprävention</a:t>
            </a:r>
            <a:r>
              <a:rPr lang="de-DE" altLang="de-DE" sz="3000" b="1">
                <a:solidFill>
                  <a:schemeClr val="accent2"/>
                </a:solidFill>
              </a:rPr>
              <a:t> 	Gewichtsabnahme</a:t>
            </a:r>
          </a:p>
        </p:txBody>
      </p:sp>
      <p:sp>
        <p:nvSpPr>
          <p:cNvPr id="75848" name="Line 84"/>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096547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hteck 1"/>
          <p:cNvSpPr>
            <a:spLocks noChangeArrowheads="1"/>
          </p:cNvSpPr>
          <p:nvPr/>
        </p:nvSpPr>
        <p:spPr bwMode="auto">
          <a:xfrm>
            <a:off x="1677988" y="1494105"/>
            <a:ext cx="5351463" cy="5340350"/>
          </a:xfrm>
          <a:prstGeom prst="rect">
            <a:avLst/>
          </a:prstGeom>
          <a:solidFill>
            <a:schemeClr val="accent1"/>
          </a:solidFill>
          <a:ln w="9525" algn="ctr">
            <a:solidFill>
              <a:schemeClr val="tx1"/>
            </a:solidFill>
            <a:round/>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solidFill>
                <a:srgbClr val="000000"/>
              </a:solidFill>
              <a:latin typeface="Calibri" panose="020F0502020204030204" pitchFamily="34" charset="0"/>
            </a:endParaRPr>
          </a:p>
        </p:txBody>
      </p:sp>
      <p:sp>
        <p:nvSpPr>
          <p:cNvPr id="76807" name="Rectangle 30"/>
          <p:cNvSpPr>
            <a:spLocks noChangeArrowheads="1"/>
          </p:cNvSpPr>
          <p:nvPr/>
        </p:nvSpPr>
        <p:spPr bwMode="auto">
          <a:xfrm>
            <a:off x="1524000" y="-7938"/>
            <a:ext cx="9144000" cy="844551"/>
          </a:xfrm>
          <a:prstGeom prst="rect">
            <a:avLst/>
          </a:prstGeom>
          <a:solidFill>
            <a:srgbClr val="E1E2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endParaRPr lang="en-GB" altLang="de-DE" sz="2700">
              <a:solidFill>
                <a:srgbClr val="CC3300"/>
              </a:solidFill>
              <a:latin typeface="Calibri" panose="020F0502020204030204" pitchFamily="34" charset="0"/>
            </a:endParaRPr>
          </a:p>
        </p:txBody>
      </p:sp>
      <p:pic>
        <p:nvPicPr>
          <p:cNvPr id="76808" name="Bild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4264" y="4381769"/>
            <a:ext cx="437038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feld 17"/>
          <p:cNvSpPr txBox="1">
            <a:spLocks noChangeArrowheads="1"/>
          </p:cNvSpPr>
          <p:nvPr/>
        </p:nvSpPr>
        <p:spPr bwMode="auto">
          <a:xfrm>
            <a:off x="2525713" y="6285181"/>
            <a:ext cx="46910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600">
                <a:latin typeface="Calibri" panose="020F0502020204030204" pitchFamily="34" charset="0"/>
              </a:rPr>
              <a:t>&lt;7      7...5    5...3    3...1      ±1     1...3    3...5      5...7 </a:t>
            </a:r>
          </a:p>
          <a:p>
            <a:pPr>
              <a:spcBef>
                <a:spcPct val="0"/>
              </a:spcBef>
              <a:buClrTx/>
            </a:pPr>
            <a:r>
              <a:rPr lang="de-DE" altLang="de-DE" sz="1600">
                <a:latin typeface="Calibri" panose="020F0502020204030204" pitchFamily="34" charset="0"/>
              </a:rPr>
              <a:t>		% body weight</a:t>
            </a:r>
          </a:p>
        </p:txBody>
      </p:sp>
      <p:sp>
        <p:nvSpPr>
          <p:cNvPr id="76810" name="Textfeld 18"/>
          <p:cNvSpPr txBox="1">
            <a:spLocks noChangeArrowheads="1"/>
          </p:cNvSpPr>
          <p:nvPr/>
        </p:nvSpPr>
        <p:spPr bwMode="auto">
          <a:xfrm>
            <a:off x="2814639" y="4519880"/>
            <a:ext cx="3876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600" b="1">
                <a:latin typeface="Calibri" panose="020F0502020204030204" pitchFamily="34" charset="0"/>
              </a:rPr>
              <a:t>% weight change from baseline to 6 months</a:t>
            </a:r>
          </a:p>
        </p:txBody>
      </p:sp>
      <p:sp>
        <p:nvSpPr>
          <p:cNvPr id="76811" name="Textfeld 19"/>
          <p:cNvSpPr txBox="1">
            <a:spLocks noChangeArrowheads="1"/>
          </p:cNvSpPr>
          <p:nvPr/>
        </p:nvSpPr>
        <p:spPr bwMode="auto">
          <a:xfrm rot="16200000">
            <a:off x="810420" y="4095225"/>
            <a:ext cx="199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2000">
                <a:latin typeface="Calibri" panose="020F0502020204030204" pitchFamily="34" charset="0"/>
              </a:rPr>
              <a:t>Sterblichkeit (HR)</a:t>
            </a:r>
          </a:p>
        </p:txBody>
      </p:sp>
      <p:sp>
        <p:nvSpPr>
          <p:cNvPr id="76812" name="Textfeld 20"/>
          <p:cNvSpPr txBox="1">
            <a:spLocks noChangeArrowheads="1"/>
          </p:cNvSpPr>
          <p:nvPr/>
        </p:nvSpPr>
        <p:spPr bwMode="auto">
          <a:xfrm>
            <a:off x="1784351" y="4310330"/>
            <a:ext cx="550863"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a:lnSpc>
                <a:spcPct val="90000"/>
              </a:lnSpc>
              <a:spcBef>
                <a:spcPct val="0"/>
              </a:spcBef>
              <a:buClrTx/>
            </a:pPr>
            <a:r>
              <a:rPr lang="de-DE" altLang="de-DE" sz="1600">
                <a:latin typeface="Calibri" panose="020F0502020204030204" pitchFamily="34" charset="0"/>
              </a:rPr>
              <a:t>3</a:t>
            </a:r>
          </a:p>
          <a:p>
            <a:pPr algn="r">
              <a:lnSpc>
                <a:spcPct val="90000"/>
              </a:lnSpc>
              <a:spcBef>
                <a:spcPct val="0"/>
              </a:spcBef>
              <a:buClrTx/>
            </a:pPr>
            <a:endParaRPr lang="de-DE" altLang="de-DE" sz="16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2</a:t>
            </a:r>
          </a:p>
          <a:p>
            <a:pPr algn="r">
              <a:lnSpc>
                <a:spcPct val="90000"/>
              </a:lnSpc>
              <a:spcBef>
                <a:spcPct val="0"/>
              </a:spcBef>
              <a:buClrTx/>
            </a:pPr>
            <a:endParaRPr lang="de-DE" altLang="de-DE" sz="9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1.5</a:t>
            </a:r>
          </a:p>
          <a:p>
            <a:pPr algn="r">
              <a:lnSpc>
                <a:spcPct val="90000"/>
              </a:lnSpc>
              <a:spcBef>
                <a:spcPct val="0"/>
              </a:spcBef>
              <a:buClrTx/>
            </a:pPr>
            <a:endParaRPr lang="de-DE" altLang="de-DE" sz="18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1</a:t>
            </a:r>
          </a:p>
          <a:p>
            <a:pPr algn="r">
              <a:lnSpc>
                <a:spcPct val="90000"/>
              </a:lnSpc>
              <a:spcBef>
                <a:spcPct val="0"/>
              </a:spcBef>
              <a:buClrTx/>
            </a:pPr>
            <a:r>
              <a:rPr lang="de-DE" altLang="de-DE" sz="1600">
                <a:latin typeface="Calibri" panose="020F0502020204030204" pitchFamily="34" charset="0"/>
              </a:rPr>
              <a:t>0.8</a:t>
            </a:r>
          </a:p>
          <a:p>
            <a:pPr algn="r">
              <a:lnSpc>
                <a:spcPct val="90000"/>
              </a:lnSpc>
              <a:spcBef>
                <a:spcPct val="0"/>
              </a:spcBef>
              <a:buClrTx/>
            </a:pPr>
            <a:endParaRPr lang="de-DE" altLang="de-DE" sz="9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0.6</a:t>
            </a:r>
          </a:p>
        </p:txBody>
      </p:sp>
      <p:grpSp>
        <p:nvGrpSpPr>
          <p:cNvPr id="76813" name="Gruppierung 2"/>
          <p:cNvGrpSpPr>
            <a:grpSpLocks/>
          </p:cNvGrpSpPr>
          <p:nvPr/>
        </p:nvGrpSpPr>
        <p:grpSpPr bwMode="auto">
          <a:xfrm>
            <a:off x="1846264" y="1681431"/>
            <a:ext cx="5013325" cy="2232025"/>
            <a:chOff x="683568" y="4069078"/>
            <a:chExt cx="4792667" cy="2233392"/>
          </a:xfrm>
        </p:grpSpPr>
        <p:pic>
          <p:nvPicPr>
            <p:cNvPr id="76825" name="Bild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196269"/>
              <a:ext cx="4073087" cy="183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6" name="Textfeld 15"/>
            <p:cNvSpPr txBox="1">
              <a:spLocks noChangeArrowheads="1"/>
            </p:cNvSpPr>
            <p:nvPr/>
          </p:nvSpPr>
          <p:spPr bwMode="auto">
            <a:xfrm>
              <a:off x="2670142" y="4256518"/>
              <a:ext cx="1428087" cy="3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600" b="1">
                  <a:latin typeface="Calibri" panose="020F0502020204030204" pitchFamily="34" charset="0"/>
                </a:rPr>
                <a:t>BMI at baseline</a:t>
              </a:r>
            </a:p>
          </p:txBody>
        </p:sp>
        <p:sp>
          <p:nvSpPr>
            <p:cNvPr id="76827" name="Textfeld 16"/>
            <p:cNvSpPr txBox="1">
              <a:spLocks noChangeArrowheads="1"/>
            </p:cNvSpPr>
            <p:nvPr/>
          </p:nvSpPr>
          <p:spPr bwMode="auto">
            <a:xfrm>
              <a:off x="1155755" y="5963720"/>
              <a:ext cx="4320480" cy="3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600">
                  <a:latin typeface="Calibri" panose="020F0502020204030204" pitchFamily="34" charset="0"/>
                </a:rPr>
                <a:t>&lt;20    -22.5    -25   -27.5   -30            -35        &gt;35</a:t>
              </a:r>
              <a:r>
                <a:rPr lang="de-DE" altLang="de-DE" sz="1400">
                  <a:latin typeface="Calibri" panose="020F0502020204030204" pitchFamily="34" charset="0"/>
                </a:rPr>
                <a:t> kg/m</a:t>
              </a:r>
              <a:r>
                <a:rPr lang="de-DE" altLang="de-DE" sz="1400" baseline="30000">
                  <a:latin typeface="Calibri" panose="020F0502020204030204" pitchFamily="34" charset="0"/>
                </a:rPr>
                <a:t>2</a:t>
              </a:r>
              <a:r>
                <a:rPr lang="de-DE" altLang="de-DE" sz="1400">
                  <a:latin typeface="Calibri" panose="020F0502020204030204" pitchFamily="34" charset="0"/>
                </a:rPr>
                <a:t> </a:t>
              </a:r>
              <a:endParaRPr lang="de-DE" altLang="de-DE" sz="1600">
                <a:latin typeface="Calibri" panose="020F0502020204030204" pitchFamily="34" charset="0"/>
              </a:endParaRPr>
            </a:p>
          </p:txBody>
        </p:sp>
        <p:sp>
          <p:nvSpPr>
            <p:cNvPr id="76828" name="Textfeld 23"/>
            <p:cNvSpPr txBox="1">
              <a:spLocks noChangeArrowheads="1"/>
            </p:cNvSpPr>
            <p:nvPr/>
          </p:nvSpPr>
          <p:spPr bwMode="auto">
            <a:xfrm>
              <a:off x="683568" y="4069078"/>
              <a:ext cx="550899" cy="213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a:lnSpc>
                  <a:spcPct val="90000"/>
                </a:lnSpc>
                <a:spcBef>
                  <a:spcPct val="0"/>
                </a:spcBef>
                <a:buClrTx/>
              </a:pPr>
              <a:r>
                <a:rPr lang="de-DE" altLang="de-DE" sz="1600">
                  <a:latin typeface="Calibri" panose="020F0502020204030204" pitchFamily="34" charset="0"/>
                </a:rPr>
                <a:t>3</a:t>
              </a:r>
            </a:p>
            <a:p>
              <a:pPr algn="r">
                <a:lnSpc>
                  <a:spcPct val="90000"/>
                </a:lnSpc>
                <a:spcBef>
                  <a:spcPct val="0"/>
                </a:spcBef>
                <a:buClrTx/>
              </a:pPr>
              <a:endParaRPr lang="de-DE" altLang="de-DE" sz="16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2</a:t>
              </a:r>
            </a:p>
            <a:p>
              <a:pPr algn="r">
                <a:lnSpc>
                  <a:spcPct val="90000"/>
                </a:lnSpc>
                <a:spcBef>
                  <a:spcPct val="0"/>
                </a:spcBef>
                <a:buClrTx/>
              </a:pPr>
              <a:endParaRPr lang="de-DE" altLang="de-DE" sz="9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1.5</a:t>
              </a:r>
            </a:p>
            <a:p>
              <a:pPr algn="r">
                <a:lnSpc>
                  <a:spcPct val="90000"/>
                </a:lnSpc>
                <a:spcBef>
                  <a:spcPct val="0"/>
                </a:spcBef>
                <a:buClrTx/>
              </a:pPr>
              <a:endParaRPr lang="de-DE" altLang="de-DE" sz="18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1</a:t>
              </a:r>
            </a:p>
            <a:p>
              <a:pPr algn="r">
                <a:lnSpc>
                  <a:spcPct val="90000"/>
                </a:lnSpc>
                <a:spcBef>
                  <a:spcPct val="0"/>
                </a:spcBef>
                <a:buClrTx/>
              </a:pPr>
              <a:r>
                <a:rPr lang="de-DE" altLang="de-DE" sz="1600">
                  <a:latin typeface="Calibri" panose="020F0502020204030204" pitchFamily="34" charset="0"/>
                </a:rPr>
                <a:t>0.8</a:t>
              </a:r>
            </a:p>
            <a:p>
              <a:pPr algn="r">
                <a:lnSpc>
                  <a:spcPct val="90000"/>
                </a:lnSpc>
                <a:spcBef>
                  <a:spcPct val="0"/>
                </a:spcBef>
                <a:buClrTx/>
              </a:pPr>
              <a:endParaRPr lang="de-DE" altLang="de-DE" sz="900">
                <a:latin typeface="Calibri" panose="020F0502020204030204" pitchFamily="34" charset="0"/>
              </a:endParaRPr>
            </a:p>
            <a:p>
              <a:pPr algn="r">
                <a:lnSpc>
                  <a:spcPct val="90000"/>
                </a:lnSpc>
                <a:spcBef>
                  <a:spcPct val="0"/>
                </a:spcBef>
                <a:buClrTx/>
              </a:pPr>
              <a:r>
                <a:rPr lang="de-DE" altLang="de-DE" sz="1600">
                  <a:latin typeface="Calibri" panose="020F0502020204030204" pitchFamily="34" charset="0"/>
                </a:rPr>
                <a:t>0.6</a:t>
              </a:r>
            </a:p>
          </p:txBody>
        </p:sp>
      </p:grpSp>
      <p:sp>
        <p:nvSpPr>
          <p:cNvPr id="76814" name="Textfeld 24"/>
          <p:cNvSpPr txBox="1">
            <a:spLocks noChangeArrowheads="1"/>
          </p:cNvSpPr>
          <p:nvPr/>
        </p:nvSpPr>
        <p:spPr bwMode="auto">
          <a:xfrm>
            <a:off x="7313613" y="84296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a:latin typeface="Calibri" panose="020F0502020204030204" pitchFamily="34" charset="0"/>
              </a:rPr>
              <a:t>CHARM programme</a:t>
            </a:r>
          </a:p>
        </p:txBody>
      </p:sp>
      <p:sp>
        <p:nvSpPr>
          <p:cNvPr id="76815" name="Textfeld 25"/>
          <p:cNvSpPr txBox="1">
            <a:spLocks noChangeArrowheads="1"/>
          </p:cNvSpPr>
          <p:nvPr/>
        </p:nvSpPr>
        <p:spPr bwMode="auto">
          <a:xfrm>
            <a:off x="7318375" y="1203326"/>
            <a:ext cx="2392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dirty="0">
                <a:latin typeface="Calibri" panose="020F0502020204030204" pitchFamily="34" charset="0"/>
              </a:rPr>
              <a:t>N=6933</a:t>
            </a:r>
          </a:p>
          <a:p>
            <a:pPr>
              <a:spcBef>
                <a:spcPct val="0"/>
              </a:spcBef>
              <a:buClrTx/>
            </a:pPr>
            <a:r>
              <a:rPr lang="de-DE" altLang="de-DE" dirty="0">
                <a:latin typeface="Calibri" panose="020F0502020204030204" pitchFamily="34" charset="0"/>
              </a:rPr>
              <a:t>FU: 32.90 </a:t>
            </a:r>
            <a:r>
              <a:rPr lang="de-DE" altLang="de-DE" dirty="0" err="1">
                <a:latin typeface="Calibri" panose="020F0502020204030204" pitchFamily="34" charset="0"/>
              </a:rPr>
              <a:t>months</a:t>
            </a:r>
            <a:endParaRPr lang="de-DE" altLang="de-DE" dirty="0">
              <a:latin typeface="Calibri" panose="020F0502020204030204" pitchFamily="34" charset="0"/>
            </a:endParaRPr>
          </a:p>
        </p:txBody>
      </p:sp>
      <p:sp>
        <p:nvSpPr>
          <p:cNvPr id="76816" name="Textfeld 25"/>
          <p:cNvSpPr txBox="1">
            <a:spLocks noChangeArrowheads="1"/>
          </p:cNvSpPr>
          <p:nvPr/>
        </p:nvSpPr>
        <p:spPr bwMode="auto">
          <a:xfrm>
            <a:off x="7572376" y="6451600"/>
            <a:ext cx="3000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r>
              <a:rPr lang="de-DE" altLang="de-DE" sz="1700">
                <a:solidFill>
                  <a:srgbClr val="920F1C"/>
                </a:solidFill>
                <a:latin typeface="Calibri" panose="020F0502020204030204" pitchFamily="34" charset="0"/>
              </a:rPr>
              <a:t>Pocock SJ </a:t>
            </a:r>
            <a:r>
              <a:rPr lang="de-DE" altLang="de-DE" sz="1700" i="1">
                <a:solidFill>
                  <a:srgbClr val="920F1C"/>
                </a:solidFill>
                <a:latin typeface="Calibri" panose="020F0502020204030204" pitchFamily="34" charset="0"/>
              </a:rPr>
              <a:t>et al, </a:t>
            </a:r>
            <a:r>
              <a:rPr lang="de-DE" altLang="de-DE" sz="1700">
                <a:solidFill>
                  <a:srgbClr val="920F1C"/>
                </a:solidFill>
                <a:latin typeface="Calibri" panose="020F0502020204030204" pitchFamily="34" charset="0"/>
              </a:rPr>
              <a:t>Eur Heart J 2008</a:t>
            </a:r>
          </a:p>
        </p:txBody>
      </p:sp>
      <p:sp>
        <p:nvSpPr>
          <p:cNvPr id="76817" name="Textfeld 1"/>
          <p:cNvSpPr txBox="1">
            <a:spLocks noChangeArrowheads="1"/>
          </p:cNvSpPr>
          <p:nvPr/>
        </p:nvSpPr>
        <p:spPr bwMode="auto">
          <a:xfrm>
            <a:off x="1524000" y="-100013"/>
            <a:ext cx="914400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3200" b="1">
                <a:solidFill>
                  <a:srgbClr val="2B538D"/>
                </a:solidFill>
                <a:latin typeface="Calibri" panose="020F0502020204030204" pitchFamily="34" charset="0"/>
              </a:rPr>
              <a:t>BMI und </a:t>
            </a:r>
            <a:r>
              <a:rPr lang="de-DE" altLang="de-DE" sz="3200" b="1" u="sng">
                <a:solidFill>
                  <a:srgbClr val="2B538D"/>
                </a:solidFill>
                <a:latin typeface="Calibri" panose="020F0502020204030204" pitchFamily="34" charset="0"/>
              </a:rPr>
              <a:t>Gewichtsänderung</a:t>
            </a:r>
            <a:r>
              <a:rPr lang="de-DE" altLang="de-DE" sz="3200" b="1" i="1">
                <a:solidFill>
                  <a:srgbClr val="2B538D"/>
                </a:solidFill>
                <a:latin typeface="Calibri" panose="020F0502020204030204" pitchFamily="34" charset="0"/>
              </a:rPr>
              <a:t> </a:t>
            </a:r>
            <a:r>
              <a:rPr lang="de-DE" altLang="de-DE" sz="3200" b="1">
                <a:solidFill>
                  <a:srgbClr val="2B538D"/>
                </a:solidFill>
                <a:latin typeface="Calibri" panose="020F0502020204030204" pitchFamily="34" charset="0"/>
              </a:rPr>
              <a:t>sind prädiktiv für Sterblichkeit bei Herzinsuffizienz</a:t>
            </a:r>
            <a:endParaRPr lang="de-DE" altLang="de-DE" sz="3200">
              <a:latin typeface="Calibri" panose="020F0502020204030204" pitchFamily="34" charset="0"/>
            </a:endParaRPr>
          </a:p>
        </p:txBody>
      </p:sp>
      <p:sp>
        <p:nvSpPr>
          <p:cNvPr id="76818" name="Textfeld 1"/>
          <p:cNvSpPr txBox="1">
            <a:spLocks noChangeArrowheads="1"/>
          </p:cNvSpPr>
          <p:nvPr/>
        </p:nvSpPr>
        <p:spPr bwMode="auto">
          <a:xfrm>
            <a:off x="7334251" y="2740026"/>
            <a:ext cx="3461717"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b="1">
                <a:solidFill>
                  <a:srgbClr val="2B538D"/>
                </a:solidFill>
                <a:latin typeface="Calibri" panose="020F0502020204030204" pitchFamily="34" charset="0"/>
              </a:rPr>
              <a:t>High BMI </a:t>
            </a:r>
            <a:r>
              <a:rPr lang="de-DE" altLang="de-DE" b="1" i="1">
                <a:solidFill>
                  <a:srgbClr val="2B538D"/>
                </a:solidFill>
                <a:latin typeface="Calibri" panose="020F0502020204030204" pitchFamily="34" charset="0"/>
              </a:rPr>
              <a:t>ist kein Problem</a:t>
            </a:r>
            <a:endParaRPr lang="de-DE" altLang="de-DE" b="1">
              <a:solidFill>
                <a:srgbClr val="2B538D"/>
              </a:solidFill>
              <a:latin typeface="Calibri" panose="020F0502020204030204" pitchFamily="34" charset="0"/>
            </a:endParaRPr>
          </a:p>
          <a:p>
            <a:pPr>
              <a:lnSpc>
                <a:spcPct val="120000"/>
              </a:lnSpc>
              <a:spcBef>
                <a:spcPct val="0"/>
              </a:spcBef>
              <a:buClrTx/>
            </a:pPr>
            <a:endParaRPr lang="de-DE" altLang="de-DE" b="1">
              <a:solidFill>
                <a:srgbClr val="2B538D"/>
              </a:solidFill>
              <a:latin typeface="Calibri" panose="020F0502020204030204" pitchFamily="34" charset="0"/>
            </a:endParaRPr>
          </a:p>
          <a:p>
            <a:pPr>
              <a:lnSpc>
                <a:spcPct val="140000"/>
              </a:lnSpc>
              <a:spcBef>
                <a:spcPct val="0"/>
              </a:spcBef>
              <a:buClrTx/>
            </a:pPr>
            <a:endParaRPr lang="de-DE" altLang="de-DE">
              <a:latin typeface="Calibri" panose="020F0502020204030204" pitchFamily="34" charset="0"/>
            </a:endParaRPr>
          </a:p>
          <a:p>
            <a:pPr>
              <a:lnSpc>
                <a:spcPct val="150000"/>
              </a:lnSpc>
              <a:spcBef>
                <a:spcPct val="0"/>
              </a:spcBef>
              <a:buClrTx/>
            </a:pPr>
            <a:endParaRPr lang="de-DE" altLang="de-DE">
              <a:latin typeface="Calibri" panose="020F0502020204030204" pitchFamily="34" charset="0"/>
            </a:endParaRPr>
          </a:p>
          <a:p>
            <a:pPr>
              <a:spcBef>
                <a:spcPct val="0"/>
              </a:spcBef>
              <a:buClrTx/>
            </a:pPr>
            <a:endParaRPr lang="de-DE" altLang="de-DE">
              <a:latin typeface="Calibri" panose="020F0502020204030204" pitchFamily="34" charset="0"/>
            </a:endParaRPr>
          </a:p>
          <a:p>
            <a:pPr>
              <a:spcBef>
                <a:spcPct val="0"/>
              </a:spcBef>
              <a:buClrTx/>
            </a:pPr>
            <a:endParaRPr lang="de-DE" altLang="de-DE">
              <a:latin typeface="Calibri" panose="020F0502020204030204" pitchFamily="34" charset="0"/>
            </a:endParaRPr>
          </a:p>
          <a:p>
            <a:pPr>
              <a:spcBef>
                <a:spcPct val="0"/>
              </a:spcBef>
              <a:buClrTx/>
            </a:pPr>
            <a:r>
              <a:rPr lang="de-DE" altLang="de-DE" b="1">
                <a:solidFill>
                  <a:srgbClr val="2B538D"/>
                </a:solidFill>
                <a:latin typeface="Calibri" panose="020F0502020204030204" pitchFamily="34" charset="0"/>
              </a:rPr>
              <a:t>Gewichtsabnahme </a:t>
            </a:r>
          </a:p>
          <a:p>
            <a:pPr>
              <a:spcBef>
                <a:spcPct val="0"/>
              </a:spcBef>
              <a:buClrTx/>
            </a:pPr>
            <a:r>
              <a:rPr lang="de-DE" altLang="de-DE" b="1">
                <a:solidFill>
                  <a:srgbClr val="2B538D"/>
                </a:solidFill>
                <a:latin typeface="Calibri" panose="020F0502020204030204" pitchFamily="34" charset="0"/>
              </a:rPr>
              <a:t>ist ein Problem</a:t>
            </a:r>
          </a:p>
        </p:txBody>
      </p:sp>
      <p:sp>
        <p:nvSpPr>
          <p:cNvPr id="76819" name="AutoShape 11"/>
          <p:cNvSpPr>
            <a:spLocks noChangeArrowheads="1"/>
          </p:cNvSpPr>
          <p:nvPr/>
        </p:nvSpPr>
        <p:spPr bwMode="auto">
          <a:xfrm rot="5400000">
            <a:off x="7158039" y="2943226"/>
            <a:ext cx="274637" cy="131763"/>
          </a:xfrm>
          <a:prstGeom prst="triangle">
            <a:avLst>
              <a:gd name="adj" fmla="val 50000"/>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endParaRPr lang="de-DE" altLang="de-DE" sz="4800">
              <a:solidFill>
                <a:schemeClr val="bg1"/>
              </a:solidFill>
              <a:latin typeface="Calibri" panose="020F0502020204030204" pitchFamily="34" charset="0"/>
            </a:endParaRPr>
          </a:p>
        </p:txBody>
      </p:sp>
      <p:sp>
        <p:nvSpPr>
          <p:cNvPr id="76820" name="AutoShape 11"/>
          <p:cNvSpPr>
            <a:spLocks noChangeArrowheads="1"/>
          </p:cNvSpPr>
          <p:nvPr/>
        </p:nvSpPr>
        <p:spPr bwMode="auto">
          <a:xfrm rot="5400000">
            <a:off x="7181850" y="5535613"/>
            <a:ext cx="274638" cy="131762"/>
          </a:xfrm>
          <a:prstGeom prst="triangle">
            <a:avLst>
              <a:gd name="adj" fmla="val 50000"/>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defTabSz="7620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7620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7620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7620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7620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endParaRPr lang="de-DE" altLang="de-DE" sz="4800">
              <a:solidFill>
                <a:schemeClr val="bg1"/>
              </a:solidFill>
              <a:latin typeface="Calibri" panose="020F0502020204030204" pitchFamily="34" charset="0"/>
            </a:endParaRPr>
          </a:p>
        </p:txBody>
      </p:sp>
      <p:sp>
        <p:nvSpPr>
          <p:cNvPr id="76821" name="Textfeld 1"/>
          <p:cNvSpPr txBox="1">
            <a:spLocks noChangeArrowheads="1"/>
          </p:cNvSpPr>
          <p:nvPr/>
        </p:nvSpPr>
        <p:spPr bwMode="auto">
          <a:xfrm>
            <a:off x="3343276" y="5970855"/>
            <a:ext cx="102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a:latin typeface="Calibri" panose="020F0502020204030204" pitchFamily="34" charset="0"/>
              </a:rPr>
              <a:t>Weight loss</a:t>
            </a:r>
          </a:p>
        </p:txBody>
      </p:sp>
      <p:sp>
        <p:nvSpPr>
          <p:cNvPr id="76822" name="Textfeld 27"/>
          <p:cNvSpPr txBox="1">
            <a:spLocks noChangeArrowheads="1"/>
          </p:cNvSpPr>
          <p:nvPr/>
        </p:nvSpPr>
        <p:spPr bwMode="auto">
          <a:xfrm>
            <a:off x="5449889" y="5988318"/>
            <a:ext cx="1055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a:latin typeface="Calibri" panose="020F0502020204030204" pitchFamily="34" charset="0"/>
              </a:rPr>
              <a:t>Weight gain</a:t>
            </a:r>
          </a:p>
        </p:txBody>
      </p:sp>
      <p:sp>
        <p:nvSpPr>
          <p:cNvPr id="76823" name="Pfeil nach links 2"/>
          <p:cNvSpPr>
            <a:spLocks noChangeArrowheads="1"/>
          </p:cNvSpPr>
          <p:nvPr/>
        </p:nvSpPr>
        <p:spPr bwMode="auto">
          <a:xfrm>
            <a:off x="4387851" y="6061343"/>
            <a:ext cx="315913" cy="196850"/>
          </a:xfrm>
          <a:prstGeom prst="leftArrow">
            <a:avLst>
              <a:gd name="adj1" fmla="val 50000"/>
              <a:gd name="adj2" fmla="val 50003"/>
            </a:avLst>
          </a:prstGeom>
          <a:solidFill>
            <a:schemeClr val="accent1"/>
          </a:solidFill>
          <a:ln w="9525" algn="ctr">
            <a:solidFill>
              <a:schemeClr val="tx1"/>
            </a:solidFill>
            <a:round/>
            <a:headEnd/>
            <a:tailEnd/>
          </a:ln>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solidFill>
                <a:srgbClr val="000000"/>
              </a:solidFill>
              <a:latin typeface="Calibri" panose="020F0502020204030204" pitchFamily="34" charset="0"/>
            </a:endParaRPr>
          </a:p>
        </p:txBody>
      </p:sp>
      <p:sp>
        <p:nvSpPr>
          <p:cNvPr id="76824" name="Pfeil nach links 29"/>
          <p:cNvSpPr>
            <a:spLocks noChangeArrowheads="1"/>
          </p:cNvSpPr>
          <p:nvPr/>
        </p:nvSpPr>
        <p:spPr bwMode="auto">
          <a:xfrm rot="10800000">
            <a:off x="5126038" y="6059755"/>
            <a:ext cx="315912" cy="198438"/>
          </a:xfrm>
          <a:prstGeom prst="leftArrow">
            <a:avLst>
              <a:gd name="adj1" fmla="val 500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rot="1080000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endParaRPr lang="de-DE" altLang="de-DE">
              <a:solidFill>
                <a:srgbClr val="000000"/>
              </a:solidFill>
              <a:latin typeface="Calibri" panose="020F0502020204030204" pitchFamily="34" charset="0"/>
            </a:endParaRPr>
          </a:p>
        </p:txBody>
      </p:sp>
    </p:spTree>
    <p:extLst>
      <p:ext uri="{BB962C8B-B14F-4D97-AF65-F5344CB8AC3E}">
        <p14:creationId xmlns:p14="http://schemas.microsoft.com/office/powerpoint/2010/main" val="413875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p:cNvSpPr>
            <a:spLocks noChangeShapeType="1"/>
          </p:cNvSpPr>
          <p:nvPr/>
        </p:nvSpPr>
        <p:spPr bwMode="auto">
          <a:xfrm>
            <a:off x="1524000" y="652464"/>
            <a:ext cx="9144000" cy="1587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7827" name="Text Box 3"/>
          <p:cNvSpPr txBox="1">
            <a:spLocks noChangeArrowheads="1"/>
          </p:cNvSpPr>
          <p:nvPr/>
        </p:nvSpPr>
        <p:spPr bwMode="auto">
          <a:xfrm>
            <a:off x="1887538" y="85725"/>
            <a:ext cx="82867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900" b="1"/>
              <a:t>Rezidivgefährung nach Schlaganfall</a:t>
            </a:r>
          </a:p>
        </p:txBody>
      </p:sp>
      <p:sp>
        <p:nvSpPr>
          <p:cNvPr id="77828" name="Text Box 4"/>
          <p:cNvSpPr txBox="1">
            <a:spLocks noChangeArrowheads="1"/>
          </p:cNvSpPr>
          <p:nvPr/>
        </p:nvSpPr>
        <p:spPr bwMode="auto">
          <a:xfrm>
            <a:off x="1785939" y="942976"/>
            <a:ext cx="8620125" cy="477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pPr>
            <a:r>
              <a:rPr lang="de-DE" altLang="de-DE" sz="2900" b="1"/>
              <a:t>Dänisches Gesundheitsregister</a:t>
            </a:r>
          </a:p>
          <a:p>
            <a:pPr lvl="1" eaLnBrk="1" hangingPunct="1">
              <a:spcBef>
                <a:spcPct val="50000"/>
              </a:spcBef>
              <a:buClrTx/>
              <a:buFontTx/>
              <a:buChar char="•"/>
            </a:pPr>
            <a:r>
              <a:rPr lang="de-DE" altLang="de-DE" sz="2900"/>
              <a:t>28.322 Patienten mit Schlaganfall</a:t>
            </a:r>
          </a:p>
          <a:p>
            <a:pPr lvl="1" eaLnBrk="1" hangingPunct="1">
              <a:spcBef>
                <a:spcPct val="50000"/>
              </a:spcBef>
              <a:buClrTx/>
              <a:buFontTx/>
              <a:buChar char="•"/>
            </a:pPr>
            <a:r>
              <a:rPr lang="de-DE" altLang="de-DE" sz="2900"/>
              <a:t>22.811 Patienten mit erstem Schlaganfall</a:t>
            </a:r>
          </a:p>
          <a:p>
            <a:pPr lvl="1" eaLnBrk="1" hangingPunct="1">
              <a:spcBef>
                <a:spcPct val="50000"/>
              </a:spcBef>
              <a:buClrTx/>
              <a:buFontTx/>
              <a:buChar char="•"/>
            </a:pPr>
            <a:r>
              <a:rPr lang="de-DE" altLang="de-DE" sz="2900"/>
              <a:t>5.571 Patienten mit Rezidivschlaganfall</a:t>
            </a:r>
          </a:p>
          <a:p>
            <a:pPr lvl="1" eaLnBrk="1" hangingPunct="1">
              <a:spcBef>
                <a:spcPct val="50000"/>
              </a:spcBef>
              <a:buClrTx/>
              <a:buFontTx/>
              <a:buChar char="•"/>
            </a:pPr>
            <a:endParaRPr lang="de-DE" altLang="de-DE" sz="2900"/>
          </a:p>
          <a:p>
            <a:pPr eaLnBrk="1" hangingPunct="1">
              <a:spcBef>
                <a:spcPct val="50000"/>
              </a:spcBef>
              <a:buClrTx/>
              <a:buFontTx/>
              <a:buChar char="•"/>
            </a:pPr>
            <a:r>
              <a:rPr lang="de-DE" altLang="de-DE" sz="2900"/>
              <a:t>Wie war der BMI bei Patienten mit Rezidivschlaganfall im Vergleich zu Patienten ohne Rezidivschlaganfall?</a:t>
            </a:r>
          </a:p>
        </p:txBody>
      </p:sp>
      <p:sp>
        <p:nvSpPr>
          <p:cNvPr id="77829" name="Text Box 5"/>
          <p:cNvSpPr txBox="1">
            <a:spLocks noChangeArrowheads="1"/>
          </p:cNvSpPr>
          <p:nvPr/>
        </p:nvSpPr>
        <p:spPr bwMode="auto">
          <a:xfrm>
            <a:off x="4087813" y="6037264"/>
            <a:ext cx="65468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ClrTx/>
            </a:pPr>
            <a:r>
              <a:rPr lang="de-DE" altLang="de-DE" sz="1700"/>
              <a:t>Andersen et al. Body Mass Index and Stroke … Int J Stroke 2013</a:t>
            </a:r>
          </a:p>
        </p:txBody>
      </p:sp>
    </p:spTree>
    <p:extLst>
      <p:ext uri="{BB962C8B-B14F-4D97-AF65-F5344CB8AC3E}">
        <p14:creationId xmlns:p14="http://schemas.microsoft.com/office/powerpoint/2010/main" val="4108096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6129339" y="1270001"/>
            <a:ext cx="4287837" cy="4754563"/>
          </a:xfrm>
        </p:spPr>
        <p:txBody>
          <a:bodyPr>
            <a:normAutofit fontScale="92500"/>
          </a:bodyPr>
          <a:lstStyle/>
          <a:p>
            <a:r>
              <a:rPr lang="de-DE" altLang="de-DE" b="1">
                <a:ea typeface="ＭＳ Ｐゴシック" panose="020B0600070205080204" pitchFamily="34" charset="-128"/>
              </a:rPr>
              <a:t>Assoziation bleibt erhalten nach Adjustierung für </a:t>
            </a:r>
          </a:p>
          <a:p>
            <a:pPr>
              <a:buFontTx/>
              <a:buChar char="•"/>
            </a:pPr>
            <a:r>
              <a:rPr lang="de-DE" altLang="de-DE">
                <a:ea typeface="ＭＳ Ｐゴシック" panose="020B0600070205080204" pitchFamily="34" charset="-128"/>
              </a:rPr>
              <a:t>Alter</a:t>
            </a:r>
          </a:p>
          <a:p>
            <a:pPr>
              <a:buFontTx/>
              <a:buChar char="•"/>
            </a:pPr>
            <a:r>
              <a:rPr lang="de-DE" altLang="de-DE">
                <a:ea typeface="ＭＳ Ｐゴシック" panose="020B0600070205080204" pitchFamily="34" charset="-128"/>
              </a:rPr>
              <a:t>Diabetes</a:t>
            </a:r>
          </a:p>
          <a:p>
            <a:pPr>
              <a:buFontTx/>
              <a:buChar char="•"/>
            </a:pPr>
            <a:r>
              <a:rPr lang="de-DE" altLang="de-DE">
                <a:ea typeface="ＭＳ Ｐゴシック" panose="020B0600070205080204" pitchFamily="34" charset="-128"/>
              </a:rPr>
              <a:t>Vorhofflimmern</a:t>
            </a:r>
          </a:p>
          <a:p>
            <a:pPr>
              <a:buFontTx/>
              <a:buChar char="•"/>
            </a:pPr>
            <a:r>
              <a:rPr lang="de-DE" altLang="de-DE">
                <a:ea typeface="ＭＳ Ｐゴシック" panose="020B0600070205080204" pitchFamily="34" charset="-128"/>
              </a:rPr>
              <a:t>früherem Herzinfarkt</a:t>
            </a:r>
          </a:p>
          <a:p>
            <a:pPr>
              <a:buFontTx/>
              <a:buChar char="•"/>
            </a:pPr>
            <a:r>
              <a:rPr lang="de-DE" altLang="de-DE">
                <a:ea typeface="ＭＳ Ｐゴシック" panose="020B0600070205080204" pitchFamily="34" charset="-128"/>
              </a:rPr>
              <a:t>Stroke Subtyp</a:t>
            </a:r>
          </a:p>
          <a:p>
            <a:pPr>
              <a:buFontTx/>
              <a:buChar char="•"/>
            </a:pPr>
            <a:r>
              <a:rPr lang="de-DE" altLang="de-DE">
                <a:ea typeface="ＭＳ Ｐゴシック" panose="020B0600070205080204" pitchFamily="34" charset="-128"/>
              </a:rPr>
              <a:t>Rauchen</a:t>
            </a:r>
          </a:p>
          <a:p>
            <a:pPr>
              <a:buFontTx/>
              <a:buChar char="•"/>
            </a:pPr>
            <a:r>
              <a:rPr lang="de-DE" altLang="de-DE">
                <a:ea typeface="ＭＳ Ｐゴシック" panose="020B0600070205080204" pitchFamily="34" charset="-128"/>
              </a:rPr>
              <a:t>Alkoholkonsum</a:t>
            </a:r>
          </a:p>
          <a:p>
            <a:pPr>
              <a:buFontTx/>
              <a:buChar char="•"/>
            </a:pPr>
            <a:r>
              <a:rPr lang="de-DE" altLang="de-DE">
                <a:ea typeface="ＭＳ Ｐゴシック" panose="020B0600070205080204" pitchFamily="34" charset="-128"/>
              </a:rPr>
              <a:t>Partnerschaft</a:t>
            </a:r>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l="11519"/>
          <a:stretch>
            <a:fillRect/>
          </a:stretch>
        </p:blipFill>
        <p:spPr bwMode="auto">
          <a:xfrm>
            <a:off x="1524000" y="1068389"/>
            <a:ext cx="451485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Line 4"/>
          <p:cNvSpPr>
            <a:spLocks noChangeShapeType="1"/>
          </p:cNvSpPr>
          <p:nvPr/>
        </p:nvSpPr>
        <p:spPr bwMode="auto">
          <a:xfrm>
            <a:off x="1524000" y="652464"/>
            <a:ext cx="9144000" cy="1587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8853" name="Text Box 5"/>
          <p:cNvSpPr txBox="1">
            <a:spLocks noChangeArrowheads="1"/>
          </p:cNvSpPr>
          <p:nvPr/>
        </p:nvSpPr>
        <p:spPr bwMode="auto">
          <a:xfrm>
            <a:off x="1887538" y="85725"/>
            <a:ext cx="82867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900" b="1"/>
              <a:t>Rezidivgefährung nach Schlaganfall</a:t>
            </a:r>
          </a:p>
        </p:txBody>
      </p:sp>
      <p:sp>
        <p:nvSpPr>
          <p:cNvPr id="78854" name="Text Box 6"/>
          <p:cNvSpPr txBox="1">
            <a:spLocks noChangeArrowheads="1"/>
          </p:cNvSpPr>
          <p:nvPr/>
        </p:nvSpPr>
        <p:spPr bwMode="auto">
          <a:xfrm>
            <a:off x="4087813" y="6037264"/>
            <a:ext cx="65468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ClrTx/>
            </a:pPr>
            <a:r>
              <a:rPr lang="de-DE" altLang="de-DE" sz="1700"/>
              <a:t>Andersen et al. Body Mass Index and Stroke … Int J Stroke 2013</a:t>
            </a:r>
          </a:p>
        </p:txBody>
      </p:sp>
    </p:spTree>
    <p:extLst>
      <p:ext uri="{BB962C8B-B14F-4D97-AF65-F5344CB8AC3E}">
        <p14:creationId xmlns:p14="http://schemas.microsoft.com/office/powerpoint/2010/main" val="780866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title" idx="4294967295"/>
          </p:nvPr>
        </p:nvSpPr>
        <p:spPr bwMode="auto">
          <a:xfrm>
            <a:off x="3267075" y="-100013"/>
            <a:ext cx="822960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de-DE" altLang="de-DE" sz="2400"/>
              <a:t>Normale Versorgung von Pat. nach Schlaganfall</a:t>
            </a:r>
          </a:p>
        </p:txBody>
      </p:sp>
      <p:sp>
        <p:nvSpPr>
          <p:cNvPr id="79875" name="Rectangle 8"/>
          <p:cNvSpPr>
            <a:spLocks noGrp="1" noChangeArrowheads="1"/>
          </p:cNvSpPr>
          <p:nvPr>
            <p:ph type="body" sz="half" idx="4294967295"/>
          </p:nvPr>
        </p:nvSpPr>
        <p:spPr bwMode="auto">
          <a:xfrm>
            <a:off x="1981200" y="1341438"/>
            <a:ext cx="4038600" cy="452596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363538" indent="-363538">
              <a:spcBef>
                <a:spcPct val="0"/>
              </a:spcBef>
              <a:spcAft>
                <a:spcPct val="40000"/>
              </a:spcAft>
              <a:buNone/>
            </a:pPr>
            <a:r>
              <a:rPr lang="de-DE" altLang="de-DE" sz="2500" b="1"/>
              <a:t>In der Klinik</a:t>
            </a:r>
          </a:p>
          <a:p>
            <a:pPr marL="363538" indent="-363538">
              <a:spcBef>
                <a:spcPct val="0"/>
              </a:spcBef>
              <a:spcAft>
                <a:spcPct val="40000"/>
              </a:spcAft>
              <a:buNone/>
            </a:pPr>
            <a:r>
              <a:rPr lang="de-DE" altLang="de-DE" sz="2500"/>
              <a:t>(optimal)</a:t>
            </a:r>
          </a:p>
          <a:p>
            <a:pPr marL="363538" indent="-363538">
              <a:spcBef>
                <a:spcPct val="0"/>
              </a:spcBef>
              <a:spcAft>
                <a:spcPct val="40000"/>
              </a:spcAft>
            </a:pPr>
            <a:r>
              <a:rPr lang="de-DE" altLang="de-DE" sz="2000"/>
              <a:t>Information über</a:t>
            </a:r>
          </a:p>
          <a:p>
            <a:pPr marL="828675" lvl="1">
              <a:spcBef>
                <a:spcPct val="0"/>
              </a:spcBef>
              <a:spcAft>
                <a:spcPct val="40000"/>
              </a:spcAft>
            </a:pPr>
            <a:r>
              <a:rPr lang="de-DE" altLang="de-DE" sz="1800"/>
              <a:t>Schlaganfallmechanismen</a:t>
            </a:r>
          </a:p>
          <a:p>
            <a:pPr marL="828675" lvl="1">
              <a:spcBef>
                <a:spcPct val="0"/>
              </a:spcBef>
              <a:spcAft>
                <a:spcPct val="40000"/>
              </a:spcAft>
            </a:pPr>
            <a:r>
              <a:rPr lang="de-DE" altLang="de-DE" sz="1800"/>
              <a:t>Spezifische Sekundär-Prävention</a:t>
            </a:r>
          </a:p>
          <a:p>
            <a:pPr marL="828675" lvl="1">
              <a:spcBef>
                <a:spcPct val="0"/>
              </a:spcBef>
              <a:spcAft>
                <a:spcPct val="40000"/>
              </a:spcAft>
            </a:pPr>
            <a:endParaRPr lang="de-DE" altLang="de-DE" sz="1800"/>
          </a:p>
          <a:p>
            <a:pPr marL="363538" indent="-363538">
              <a:spcBef>
                <a:spcPct val="0"/>
              </a:spcBef>
              <a:spcAft>
                <a:spcPct val="40000"/>
              </a:spcAft>
            </a:pPr>
            <a:r>
              <a:rPr lang="de-DE" altLang="de-DE" sz="2000"/>
              <a:t>Empfehlungen im Entlassungsbrief</a:t>
            </a:r>
          </a:p>
          <a:p>
            <a:pPr marL="363538" indent="-363538">
              <a:spcBef>
                <a:spcPct val="0"/>
              </a:spcBef>
              <a:spcAft>
                <a:spcPct val="40000"/>
              </a:spcAft>
            </a:pPr>
            <a:endParaRPr lang="de-DE" altLang="de-DE" sz="2000"/>
          </a:p>
        </p:txBody>
      </p:sp>
      <p:sp>
        <p:nvSpPr>
          <p:cNvPr id="14345" name="Rectangle 9"/>
          <p:cNvSpPr>
            <a:spLocks noGrp="1" noChangeArrowheads="1"/>
          </p:cNvSpPr>
          <p:nvPr>
            <p:ph type="body" sz="half" idx="4294967295"/>
          </p:nvPr>
        </p:nvSpPr>
        <p:spPr bwMode="auto">
          <a:xfrm>
            <a:off x="5735638" y="1306514"/>
            <a:ext cx="4932362" cy="5146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3538" indent="-363538">
              <a:lnSpc>
                <a:spcPct val="120000"/>
              </a:lnSpc>
              <a:spcBef>
                <a:spcPct val="0"/>
              </a:spcBef>
              <a:spcAft>
                <a:spcPct val="40000"/>
              </a:spcAft>
              <a:buNone/>
              <a:defRPr/>
            </a:pPr>
            <a:r>
              <a:rPr lang="de-DE" altLang="de-DE" sz="2500" b="1" dirty="0"/>
              <a:t>Nach Entlassung</a:t>
            </a:r>
            <a:endParaRPr lang="de-DE" altLang="de-DE" sz="2100" dirty="0"/>
          </a:p>
          <a:p>
            <a:pPr marL="363538" indent="-363538">
              <a:lnSpc>
                <a:spcPct val="120000"/>
              </a:lnSpc>
              <a:spcBef>
                <a:spcPct val="0"/>
              </a:spcBef>
              <a:spcAft>
                <a:spcPct val="40000"/>
              </a:spcAft>
              <a:defRPr/>
            </a:pPr>
            <a:r>
              <a:rPr lang="de-DE" altLang="de-DE" sz="2000" dirty="0">
                <a:solidFill>
                  <a:srgbClr val="CC3300"/>
                </a:solidFill>
              </a:rPr>
              <a:t>Rückkehr in die gewohnte Umgebung</a:t>
            </a:r>
            <a:endParaRPr lang="de-DE" altLang="de-DE" sz="2000" dirty="0"/>
          </a:p>
          <a:p>
            <a:pPr marL="828675" lvl="1">
              <a:lnSpc>
                <a:spcPct val="120000"/>
              </a:lnSpc>
              <a:defRPr/>
            </a:pPr>
            <a:r>
              <a:rPr lang="de-DE" altLang="de-DE" sz="1800" dirty="0">
                <a:solidFill>
                  <a:srgbClr val="CC3300"/>
                </a:solidFill>
              </a:rPr>
              <a:t>Verblassen des Erlebten </a:t>
            </a:r>
          </a:p>
          <a:p>
            <a:pPr marL="828675" lvl="1">
              <a:lnSpc>
                <a:spcPct val="120000"/>
              </a:lnSpc>
              <a:defRPr/>
            </a:pPr>
            <a:r>
              <a:rPr lang="de-DE" altLang="de-DE" sz="1800" dirty="0">
                <a:solidFill>
                  <a:srgbClr val="CC3300"/>
                </a:solidFill>
              </a:rPr>
              <a:t>Alte Verhaltensmuster</a:t>
            </a:r>
          </a:p>
          <a:p>
            <a:pPr marL="1079500" lvl="1" indent="-271463">
              <a:lnSpc>
                <a:spcPct val="120000"/>
              </a:lnSpc>
              <a:defRPr/>
            </a:pPr>
            <a:r>
              <a:rPr lang="de-DE" altLang="de-DE" sz="1800" dirty="0">
                <a:solidFill>
                  <a:srgbClr val="CC3300"/>
                </a:solidFill>
              </a:rPr>
              <a:t>… auch bei Angehörigen</a:t>
            </a:r>
          </a:p>
          <a:p>
            <a:pPr marL="828675" lvl="1">
              <a:lnSpc>
                <a:spcPct val="120000"/>
              </a:lnSpc>
              <a:defRPr/>
            </a:pPr>
            <a:r>
              <a:rPr lang="de-DE" altLang="de-DE" sz="1800" dirty="0">
                <a:solidFill>
                  <a:srgbClr val="CC3300"/>
                </a:solidFill>
              </a:rPr>
              <a:t>Frustrationen im tägl. Leben,</a:t>
            </a:r>
          </a:p>
          <a:p>
            <a:pPr marL="363538" indent="-363538">
              <a:lnSpc>
                <a:spcPct val="120000"/>
              </a:lnSpc>
              <a:defRPr/>
            </a:pPr>
            <a:r>
              <a:rPr lang="de-DE" altLang="de-DE" sz="2000" dirty="0">
                <a:solidFill>
                  <a:srgbClr val="CC3300"/>
                </a:solidFill>
              </a:rPr>
              <a:t>Kein spezifisches Betreuungsprogramm durch Hausärzte</a:t>
            </a:r>
          </a:p>
        </p:txBody>
      </p:sp>
      <p:pic>
        <p:nvPicPr>
          <p:cNvPr id="79877" name="Picture 10" descr="MCj042465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9" y="2420939"/>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1" descr="MCj042465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9" y="4078289"/>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510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1"/>
          <p:cNvSpPr>
            <a:spLocks noChangeArrowheads="1"/>
          </p:cNvSpPr>
          <p:nvPr/>
        </p:nvSpPr>
        <p:spPr bwMode="auto">
          <a:xfrm>
            <a:off x="1774826" y="896939"/>
            <a:ext cx="82089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lnSpc>
                <a:spcPct val="200000"/>
              </a:lnSpc>
              <a:defRPr/>
            </a:pPr>
            <a:r>
              <a:rPr lang="de-DE" altLang="de-DE" sz="2000" dirty="0">
                <a:solidFill>
                  <a:srgbClr val="000000"/>
                </a:solidFill>
                <a:hlinkClick r:id="rId2" tooltip="Indikation"/>
              </a:rPr>
              <a:t>Indikationen</a:t>
            </a:r>
            <a:r>
              <a:rPr lang="de-DE" altLang="de-DE" sz="2000" dirty="0">
                <a:solidFill>
                  <a:srgbClr val="000000"/>
                </a:solidFill>
              </a:rPr>
              <a:t> der </a:t>
            </a:r>
            <a:r>
              <a:rPr lang="de-DE" altLang="de-DE" sz="2000" b="1" dirty="0" err="1">
                <a:solidFill>
                  <a:srgbClr val="000000"/>
                </a:solidFill>
              </a:rPr>
              <a:t>Disease</a:t>
            </a:r>
            <a:r>
              <a:rPr lang="de-DE" altLang="de-DE" sz="2000" b="1" dirty="0">
                <a:solidFill>
                  <a:srgbClr val="000000"/>
                </a:solidFill>
              </a:rPr>
              <a:t>-Management-Programme</a:t>
            </a:r>
            <a:r>
              <a:rPr lang="de-DE" altLang="de-DE" sz="2000" dirty="0">
                <a:solidFill>
                  <a:srgbClr val="000000"/>
                </a:solidFill>
              </a:rPr>
              <a:t> sind insbesondere so genannte </a:t>
            </a:r>
            <a:r>
              <a:rPr lang="de-DE" altLang="de-DE" sz="2000" dirty="0">
                <a:solidFill>
                  <a:srgbClr val="000000"/>
                </a:solidFill>
                <a:hlinkClick r:id="rId3" tooltip="Zivilisationskrankheit"/>
              </a:rPr>
              <a:t>Zivilisationskrankheiten</a:t>
            </a:r>
            <a:r>
              <a:rPr lang="de-DE" altLang="de-DE" sz="2000" dirty="0">
                <a:solidFill>
                  <a:srgbClr val="000000"/>
                </a:solidFill>
              </a:rPr>
              <a:t> – beispielsweise </a:t>
            </a:r>
          </a:p>
          <a:p>
            <a:pPr marL="342900" indent="-342900">
              <a:lnSpc>
                <a:spcPct val="200000"/>
              </a:lnSpc>
              <a:buFont typeface="Arial" panose="020B0604020202020204" pitchFamily="34" charset="0"/>
              <a:buChar char="•"/>
              <a:defRPr/>
            </a:pPr>
            <a:r>
              <a:rPr lang="de-DE" altLang="de-DE" sz="2000" dirty="0">
                <a:solidFill>
                  <a:srgbClr val="000000"/>
                </a:solidFill>
                <a:hlinkClick r:id="rId4" tooltip="Koronare Herzkrankheit"/>
              </a:rPr>
              <a:t>Koronare Herzkrankheit</a:t>
            </a:r>
            <a:r>
              <a:rPr lang="de-DE" altLang="de-DE" sz="2000" dirty="0">
                <a:solidFill>
                  <a:srgbClr val="000000"/>
                </a:solidFill>
              </a:rPr>
              <a:t>, </a:t>
            </a:r>
          </a:p>
          <a:p>
            <a:pPr marL="342900" indent="-342900">
              <a:lnSpc>
                <a:spcPct val="200000"/>
              </a:lnSpc>
              <a:buFont typeface="Arial" panose="020B0604020202020204" pitchFamily="34" charset="0"/>
              <a:buChar char="•"/>
              <a:defRPr/>
            </a:pPr>
            <a:r>
              <a:rPr lang="de-DE" altLang="de-DE" sz="2000" dirty="0">
                <a:solidFill>
                  <a:srgbClr val="000000"/>
                </a:solidFill>
                <a:hlinkClick r:id="rId5" tooltip="Asthma"/>
              </a:rPr>
              <a:t>Asthma</a:t>
            </a:r>
            <a:r>
              <a:rPr lang="de-DE" altLang="de-DE" sz="2000" dirty="0">
                <a:solidFill>
                  <a:srgbClr val="000000"/>
                </a:solidFill>
              </a:rPr>
              <a:t>, </a:t>
            </a:r>
          </a:p>
          <a:p>
            <a:pPr marL="342900" indent="-342900">
              <a:lnSpc>
                <a:spcPct val="200000"/>
              </a:lnSpc>
              <a:buFont typeface="Arial" panose="020B0604020202020204" pitchFamily="34" charset="0"/>
              <a:buChar char="•"/>
              <a:defRPr/>
            </a:pPr>
            <a:r>
              <a:rPr lang="de-DE" altLang="de-DE" sz="2000" dirty="0">
                <a:solidFill>
                  <a:srgbClr val="000000"/>
                </a:solidFill>
                <a:hlinkClick r:id="rId6" tooltip="Chronisch obstruktive Lungenerkrankung"/>
              </a:rPr>
              <a:t>Chronisch obstruktive Lungenerkrankung</a:t>
            </a:r>
            <a:r>
              <a:rPr lang="de-DE" altLang="de-DE" sz="2000" dirty="0">
                <a:solidFill>
                  <a:srgbClr val="000000"/>
                </a:solidFill>
              </a:rPr>
              <a:t> </a:t>
            </a:r>
          </a:p>
          <a:p>
            <a:pPr marL="342900" indent="-342900">
              <a:lnSpc>
                <a:spcPct val="200000"/>
              </a:lnSpc>
              <a:buFont typeface="Arial" panose="020B0604020202020204" pitchFamily="34" charset="0"/>
              <a:buChar char="•"/>
              <a:defRPr/>
            </a:pPr>
            <a:r>
              <a:rPr lang="de-DE" altLang="de-DE" sz="2000" dirty="0">
                <a:solidFill>
                  <a:srgbClr val="000000"/>
                </a:solidFill>
                <a:hlinkClick r:id="rId7" tooltip="Diabetes mellitus"/>
              </a:rPr>
              <a:t>Diabetes mellitus Typ II</a:t>
            </a:r>
            <a:r>
              <a:rPr lang="de-DE" altLang="de-DE" sz="2000" dirty="0">
                <a:solidFill>
                  <a:srgbClr val="000000"/>
                </a:solidFill>
              </a:rPr>
              <a:t>. </a:t>
            </a:r>
          </a:p>
        </p:txBody>
      </p:sp>
    </p:spTree>
    <p:extLst>
      <p:ext uri="{BB962C8B-B14F-4D97-AF65-F5344CB8AC3E}">
        <p14:creationId xmlns:p14="http://schemas.microsoft.com/office/powerpoint/2010/main" val="63545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2711450" y="144463"/>
            <a:ext cx="6934200" cy="620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de-DE" altLang="de-DE" sz="2900"/>
              <a:t>Modell in anderen Fächern?</a:t>
            </a:r>
          </a:p>
        </p:txBody>
      </p:sp>
      <p:sp>
        <p:nvSpPr>
          <p:cNvPr id="81923" name="Text Box 3"/>
          <p:cNvSpPr txBox="1">
            <a:spLocks noChangeArrowheads="1"/>
          </p:cNvSpPr>
          <p:nvPr/>
        </p:nvSpPr>
        <p:spPr bwMode="auto">
          <a:xfrm>
            <a:off x="3863975" y="981076"/>
            <a:ext cx="4681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2800" b="1">
                <a:solidFill>
                  <a:srgbClr val="6699CC"/>
                </a:solidFill>
              </a:rPr>
              <a:t>Diabetes</a:t>
            </a: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l="16040" t="18871" r="9569" b="59549"/>
          <a:stretch>
            <a:fillRect/>
          </a:stretch>
        </p:blipFill>
        <p:spPr bwMode="auto">
          <a:xfrm>
            <a:off x="2927351" y="1555750"/>
            <a:ext cx="6626225"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p:cNvPicPr>
            <a:picLocks noChangeAspect="1" noChangeArrowheads="1"/>
          </p:cNvPicPr>
          <p:nvPr/>
        </p:nvPicPr>
        <p:blipFill>
          <a:blip r:embed="rId2">
            <a:extLst>
              <a:ext uri="{28A0092B-C50C-407E-A947-70E740481C1C}">
                <a14:useLocalDpi xmlns:a14="http://schemas.microsoft.com/office/drawing/2010/main" val="0"/>
              </a:ext>
            </a:extLst>
          </a:blip>
          <a:srcRect l="16859" t="44753" r="9569" b="36092"/>
          <a:stretch>
            <a:fillRect/>
          </a:stretch>
        </p:blipFill>
        <p:spPr bwMode="auto">
          <a:xfrm>
            <a:off x="2927350" y="2997201"/>
            <a:ext cx="65532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Text Box 6"/>
          <p:cNvSpPr txBox="1">
            <a:spLocks noChangeArrowheads="1"/>
          </p:cNvSpPr>
          <p:nvPr/>
        </p:nvSpPr>
        <p:spPr bwMode="auto">
          <a:xfrm>
            <a:off x="2208214" y="4292601"/>
            <a:ext cx="813593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2000" b="1">
                <a:solidFill>
                  <a:srgbClr val="353535"/>
                </a:solidFill>
              </a:rPr>
              <a:t>STENO-2-Study </a:t>
            </a:r>
            <a:r>
              <a:rPr lang="de-DE" altLang="de-DE" sz="2000">
                <a:solidFill>
                  <a:srgbClr val="353535"/>
                </a:solidFill>
              </a:rPr>
              <a:t>(RCT including 160 patients)</a:t>
            </a:r>
          </a:p>
          <a:p>
            <a:pPr eaLnBrk="1" hangingPunct="1">
              <a:spcBef>
                <a:spcPct val="50000"/>
              </a:spcBef>
              <a:buFont typeface="Wingdings" panose="05000000000000000000" pitchFamily="2" charset="2"/>
              <a:buChar char="Ø"/>
            </a:pPr>
            <a:r>
              <a:rPr lang="de-DE" altLang="de-DE" sz="2000">
                <a:solidFill>
                  <a:srgbClr val="353535"/>
                </a:solidFill>
              </a:rPr>
              <a:t> Patienten mit Typ-2 Diabetes und Mikroalbuminure (mittl. Alter 55y)</a:t>
            </a:r>
          </a:p>
          <a:p>
            <a:pPr eaLnBrk="1" hangingPunct="1">
              <a:spcBef>
                <a:spcPct val="50000"/>
              </a:spcBef>
              <a:buFont typeface="Wingdings" panose="05000000000000000000" pitchFamily="2" charset="2"/>
              <a:buChar char="Ø"/>
            </a:pPr>
            <a:r>
              <a:rPr lang="de-DE" altLang="de-DE" sz="2000">
                <a:solidFill>
                  <a:srgbClr val="353535"/>
                </a:solidFill>
              </a:rPr>
              <a:t> Endpunkt: Major vascular events </a:t>
            </a:r>
          </a:p>
          <a:p>
            <a:pPr eaLnBrk="1" hangingPunct="1">
              <a:spcBef>
                <a:spcPct val="50000"/>
              </a:spcBef>
              <a:buFont typeface="Wingdings" panose="05000000000000000000" pitchFamily="2" charset="2"/>
              <a:buChar char="Ø"/>
            </a:pPr>
            <a:r>
              <a:rPr lang="de-DE" altLang="de-DE" sz="2000">
                <a:solidFill>
                  <a:srgbClr val="353535"/>
                </a:solidFill>
              </a:rPr>
              <a:t> 8 Jahre Follow-up</a:t>
            </a:r>
          </a:p>
        </p:txBody>
      </p:sp>
      <p:sp>
        <p:nvSpPr>
          <p:cNvPr id="81927" name="Line 7"/>
          <p:cNvSpPr>
            <a:spLocks noChangeShapeType="1"/>
          </p:cNvSpPr>
          <p:nvPr/>
        </p:nvSpPr>
        <p:spPr bwMode="auto">
          <a:xfrm>
            <a:off x="1524000" y="692150"/>
            <a:ext cx="9144000" cy="0"/>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59416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992313" y="908051"/>
            <a:ext cx="7848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2000" b="1">
                <a:solidFill>
                  <a:srgbClr val="353535"/>
                </a:solidFill>
              </a:rPr>
              <a:t>Schrittweise Implementierung von</a:t>
            </a:r>
          </a:p>
          <a:p>
            <a:pPr eaLnBrk="1" hangingPunct="1">
              <a:spcBef>
                <a:spcPct val="50000"/>
              </a:spcBef>
              <a:buFontTx/>
              <a:buChar char="o"/>
            </a:pPr>
            <a:r>
              <a:rPr lang="de-DE" altLang="de-DE" sz="2000">
                <a:solidFill>
                  <a:srgbClr val="353535"/>
                </a:solidFill>
              </a:rPr>
              <a:t> Verhaltensmodifikationen </a:t>
            </a:r>
          </a:p>
          <a:p>
            <a:pPr eaLnBrk="1" hangingPunct="1">
              <a:spcBef>
                <a:spcPct val="50000"/>
              </a:spcBef>
              <a:buFontTx/>
              <a:buChar char="o"/>
            </a:pPr>
            <a:r>
              <a:rPr lang="de-DE" altLang="de-DE" sz="2000">
                <a:solidFill>
                  <a:srgbClr val="353535"/>
                </a:solidFill>
              </a:rPr>
              <a:t> Pharmakologische Therapie fokussiert auf</a:t>
            </a:r>
          </a:p>
          <a:p>
            <a:pPr lvl="1" eaLnBrk="1" hangingPunct="1">
              <a:spcBef>
                <a:spcPct val="50000"/>
              </a:spcBef>
              <a:buFontTx/>
              <a:buChar char="o"/>
            </a:pPr>
            <a:r>
              <a:rPr lang="de-DE" altLang="de-DE" sz="2000">
                <a:solidFill>
                  <a:srgbClr val="353535"/>
                </a:solidFill>
              </a:rPr>
              <a:t> Hyperglykämie</a:t>
            </a:r>
          </a:p>
          <a:p>
            <a:pPr lvl="1" eaLnBrk="1" hangingPunct="1">
              <a:spcBef>
                <a:spcPct val="50000"/>
              </a:spcBef>
              <a:buFontTx/>
              <a:buChar char="o"/>
            </a:pPr>
            <a:r>
              <a:rPr lang="de-DE" altLang="de-DE" sz="2000">
                <a:solidFill>
                  <a:srgbClr val="353535"/>
                </a:solidFill>
              </a:rPr>
              <a:t> Blutdruck</a:t>
            </a:r>
          </a:p>
          <a:p>
            <a:pPr lvl="1" eaLnBrk="1" hangingPunct="1">
              <a:spcBef>
                <a:spcPct val="50000"/>
              </a:spcBef>
              <a:buFontTx/>
              <a:buChar char="o"/>
            </a:pPr>
            <a:r>
              <a:rPr lang="de-DE" altLang="de-DE" sz="2000">
                <a:solidFill>
                  <a:srgbClr val="353535"/>
                </a:solidFill>
              </a:rPr>
              <a:t> Hyperlipidämie</a:t>
            </a:r>
          </a:p>
          <a:p>
            <a:pPr eaLnBrk="1" hangingPunct="1">
              <a:spcBef>
                <a:spcPct val="50000"/>
              </a:spcBef>
              <a:buFontTx/>
              <a:buChar char="o"/>
            </a:pPr>
            <a:r>
              <a:rPr lang="de-DE" altLang="de-DE" sz="2000">
                <a:solidFill>
                  <a:srgbClr val="353535"/>
                </a:solidFill>
              </a:rPr>
              <a:t> Aspirin</a:t>
            </a:r>
          </a:p>
        </p:txBody>
      </p:sp>
      <p:sp>
        <p:nvSpPr>
          <p:cNvPr id="186371" name="Text Box 3"/>
          <p:cNvSpPr txBox="1">
            <a:spLocks noChangeArrowheads="1"/>
          </p:cNvSpPr>
          <p:nvPr/>
        </p:nvSpPr>
        <p:spPr bwMode="auto">
          <a:xfrm>
            <a:off x="1847850" y="4149725"/>
            <a:ext cx="8820150" cy="2235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2000" b="1">
                <a:solidFill>
                  <a:srgbClr val="6699CC"/>
                </a:solidFill>
              </a:rPr>
              <a:t>Ergebnisse:</a:t>
            </a:r>
          </a:p>
          <a:p>
            <a:pPr eaLnBrk="1" hangingPunct="1">
              <a:spcBef>
                <a:spcPct val="50000"/>
              </a:spcBef>
              <a:buFont typeface="Wingdings" panose="05000000000000000000" pitchFamily="2" charset="2"/>
              <a:buChar char="Ø"/>
            </a:pPr>
            <a:r>
              <a:rPr lang="de-DE" altLang="de-DE" sz="2000">
                <a:solidFill>
                  <a:srgbClr val="6699CC"/>
                </a:solidFill>
              </a:rPr>
              <a:t> signifikante Verbesserung aller Zielparameter</a:t>
            </a:r>
          </a:p>
          <a:p>
            <a:pPr eaLnBrk="1" hangingPunct="1">
              <a:spcBef>
                <a:spcPct val="50000"/>
              </a:spcBef>
              <a:buFont typeface="Wingdings" panose="05000000000000000000" pitchFamily="2" charset="2"/>
              <a:buChar char="Ø"/>
            </a:pPr>
            <a:r>
              <a:rPr lang="de-DE" altLang="de-DE" sz="2000">
                <a:solidFill>
                  <a:srgbClr val="6699CC"/>
                </a:solidFill>
              </a:rPr>
              <a:t> Signifikant weniger</a:t>
            </a:r>
          </a:p>
          <a:p>
            <a:pPr lvl="1" eaLnBrk="1" hangingPunct="1">
              <a:spcBef>
                <a:spcPct val="50000"/>
              </a:spcBef>
              <a:buFont typeface="Wingdings" panose="05000000000000000000" pitchFamily="2" charset="2"/>
              <a:buChar char="Ø"/>
            </a:pPr>
            <a:r>
              <a:rPr lang="de-DE" altLang="de-DE" sz="2000">
                <a:solidFill>
                  <a:srgbClr val="6699CC"/>
                </a:solidFill>
              </a:rPr>
              <a:t> Nephropathie, Retinopathie, Polyneuropathie</a:t>
            </a:r>
          </a:p>
          <a:p>
            <a:pPr lvl="1" eaLnBrk="1" hangingPunct="1">
              <a:spcBef>
                <a:spcPct val="50000"/>
              </a:spcBef>
              <a:buFont typeface="Wingdings" panose="05000000000000000000" pitchFamily="2" charset="2"/>
              <a:buChar char="Ø"/>
            </a:pPr>
            <a:r>
              <a:rPr lang="de-DE" altLang="de-DE" sz="2000">
                <a:solidFill>
                  <a:srgbClr val="6699CC"/>
                </a:solidFill>
              </a:rPr>
              <a:t> vaskuläre  Ereignisse (OR 0.47)</a:t>
            </a:r>
          </a:p>
        </p:txBody>
      </p:sp>
      <p:sp>
        <p:nvSpPr>
          <p:cNvPr id="186372" name="Oval 4"/>
          <p:cNvSpPr>
            <a:spLocks noChangeArrowheads="1"/>
          </p:cNvSpPr>
          <p:nvPr/>
        </p:nvSpPr>
        <p:spPr bwMode="auto">
          <a:xfrm>
            <a:off x="8328026" y="5267325"/>
            <a:ext cx="2195513" cy="12969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de-DE" sz="2800">
                <a:solidFill>
                  <a:srgbClr val="353535"/>
                </a:solidFill>
              </a:rPr>
              <a:t>NNT: ~4</a:t>
            </a:r>
          </a:p>
        </p:txBody>
      </p:sp>
      <p:sp>
        <p:nvSpPr>
          <p:cNvPr id="82949" name="Text Box 5"/>
          <p:cNvSpPr txBox="1">
            <a:spLocks noChangeArrowheads="1"/>
          </p:cNvSpPr>
          <p:nvPr/>
        </p:nvSpPr>
        <p:spPr bwMode="auto">
          <a:xfrm>
            <a:off x="2493964" y="115888"/>
            <a:ext cx="72024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defRPr sz="1700">
                <a:solidFill>
                  <a:schemeClr val="tx1"/>
                </a:solidFill>
                <a:latin typeface="Arial" panose="020B0604020202020204" pitchFamily="34" charset="0"/>
                <a:ea typeface="ＭＳ Ｐゴシック" panose="020B0600070205080204" pitchFamily="34" charset="-128"/>
              </a:defRPr>
            </a:lvl1pPr>
            <a:lvl2pPr marL="742950" indent="-285750" defTabSz="863600">
              <a:defRPr sz="1700">
                <a:solidFill>
                  <a:schemeClr val="tx1"/>
                </a:solidFill>
                <a:latin typeface="Arial" panose="020B0604020202020204" pitchFamily="34" charset="0"/>
                <a:ea typeface="ＭＳ Ｐゴシック" panose="020B0600070205080204" pitchFamily="34" charset="-128"/>
              </a:defRPr>
            </a:lvl2pPr>
            <a:lvl3pPr marL="1143000" indent="-228600" defTabSz="863600">
              <a:defRPr sz="1700">
                <a:solidFill>
                  <a:schemeClr val="tx1"/>
                </a:solidFill>
                <a:latin typeface="Arial" panose="020B0604020202020204" pitchFamily="34" charset="0"/>
                <a:ea typeface="ＭＳ Ｐゴシック" panose="020B0600070205080204" pitchFamily="34" charset="-128"/>
              </a:defRPr>
            </a:lvl3pPr>
            <a:lvl4pPr marL="1600200" indent="-228600" defTabSz="863600">
              <a:defRPr sz="1700">
                <a:solidFill>
                  <a:schemeClr val="tx1"/>
                </a:solidFill>
                <a:latin typeface="Arial" panose="020B0604020202020204" pitchFamily="34" charset="0"/>
                <a:ea typeface="ＭＳ Ｐゴシック" panose="020B0600070205080204" pitchFamily="34" charset="-128"/>
              </a:defRPr>
            </a:lvl4pPr>
            <a:lvl5pPr marL="2057400" indent="-228600" defTabSz="863600">
              <a:defRPr sz="17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2900" b="1">
                <a:solidFill>
                  <a:srgbClr val="44AACC"/>
                </a:solidFill>
              </a:rPr>
              <a:t>STENO-2-Interventionen und Outcome?</a:t>
            </a:r>
          </a:p>
        </p:txBody>
      </p:sp>
      <p:sp>
        <p:nvSpPr>
          <p:cNvPr id="82950" name="Line 6"/>
          <p:cNvSpPr>
            <a:spLocks noChangeShapeType="1"/>
          </p:cNvSpPr>
          <p:nvPr/>
        </p:nvSpPr>
        <p:spPr bwMode="auto">
          <a:xfrm>
            <a:off x="1524000" y="692150"/>
            <a:ext cx="9144000" cy="0"/>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93820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6371"/>
                                        </p:tgtEl>
                                        <p:attrNameLst>
                                          <p:attrName>style.visibility</p:attrName>
                                        </p:attrNameLst>
                                      </p:cBhvr>
                                      <p:to>
                                        <p:strVal val="visible"/>
                                      </p:to>
                                    </p:set>
                                    <p:anim calcmode="lin" valueType="num">
                                      <p:cBhvr>
                                        <p:cTn id="7" dur="1000" fill="hold"/>
                                        <p:tgtEl>
                                          <p:spTgt spid="186371"/>
                                        </p:tgtEl>
                                        <p:attrNameLst>
                                          <p:attrName>ppt_w</p:attrName>
                                        </p:attrNameLst>
                                      </p:cBhvr>
                                      <p:tavLst>
                                        <p:tav tm="0">
                                          <p:val>
                                            <p:strVal val="#ppt_w*0.70"/>
                                          </p:val>
                                        </p:tav>
                                        <p:tav tm="100000">
                                          <p:val>
                                            <p:strVal val="#ppt_w"/>
                                          </p:val>
                                        </p:tav>
                                      </p:tavLst>
                                    </p:anim>
                                    <p:anim calcmode="lin" valueType="num">
                                      <p:cBhvr>
                                        <p:cTn id="8" dur="1000" fill="hold"/>
                                        <p:tgtEl>
                                          <p:spTgt spid="186371"/>
                                        </p:tgtEl>
                                        <p:attrNameLst>
                                          <p:attrName>ppt_h</p:attrName>
                                        </p:attrNameLst>
                                      </p:cBhvr>
                                      <p:tavLst>
                                        <p:tav tm="0">
                                          <p:val>
                                            <p:strVal val="#ppt_h"/>
                                          </p:val>
                                        </p:tav>
                                        <p:tav tm="100000">
                                          <p:val>
                                            <p:strVal val="#ppt_h"/>
                                          </p:val>
                                        </p:tav>
                                      </p:tavLst>
                                    </p:anim>
                                    <p:animEffect transition="in" filter="fade">
                                      <p:cBhvr>
                                        <p:cTn id="9" dur="1000"/>
                                        <p:tgtEl>
                                          <p:spTgt spid="1863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6372"/>
                                        </p:tgtEl>
                                        <p:attrNameLst>
                                          <p:attrName>style.visibility</p:attrName>
                                        </p:attrNameLst>
                                      </p:cBhvr>
                                      <p:to>
                                        <p:strVal val="visible"/>
                                      </p:to>
                                    </p:set>
                                    <p:anim calcmode="lin" valueType="num">
                                      <p:cBhvr>
                                        <p:cTn id="14" dur="1000" fill="hold"/>
                                        <p:tgtEl>
                                          <p:spTgt spid="186372"/>
                                        </p:tgtEl>
                                        <p:attrNameLst>
                                          <p:attrName>ppt_w</p:attrName>
                                        </p:attrNameLst>
                                      </p:cBhvr>
                                      <p:tavLst>
                                        <p:tav tm="0">
                                          <p:val>
                                            <p:strVal val="#ppt_w*0.70"/>
                                          </p:val>
                                        </p:tav>
                                        <p:tav tm="100000">
                                          <p:val>
                                            <p:strVal val="#ppt_w"/>
                                          </p:val>
                                        </p:tav>
                                      </p:tavLst>
                                    </p:anim>
                                    <p:anim calcmode="lin" valueType="num">
                                      <p:cBhvr>
                                        <p:cTn id="15" dur="1000" fill="hold"/>
                                        <p:tgtEl>
                                          <p:spTgt spid="186372"/>
                                        </p:tgtEl>
                                        <p:attrNameLst>
                                          <p:attrName>ppt_h</p:attrName>
                                        </p:attrNameLst>
                                      </p:cBhvr>
                                      <p:tavLst>
                                        <p:tav tm="0">
                                          <p:val>
                                            <p:strVal val="#ppt_h"/>
                                          </p:val>
                                        </p:tav>
                                        <p:tav tm="100000">
                                          <p:val>
                                            <p:strVal val="#ppt_h"/>
                                          </p:val>
                                        </p:tav>
                                      </p:tavLst>
                                    </p:anim>
                                    <p:animEffect transition="in" filter="fade">
                                      <p:cBhvr>
                                        <p:cTn id="16" dur="10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P spid="18637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2208213" y="18891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ctr" eaLnBrk="1" hangingPunct="1"/>
            <a:r>
              <a:rPr lang="de-DE" altLang="de-DE">
                <a:solidFill>
                  <a:srgbClr val="006699"/>
                </a:solidFill>
              </a:rPr>
              <a:t>Trial - Methoden</a:t>
            </a:r>
          </a:p>
        </p:txBody>
      </p:sp>
      <p:sp>
        <p:nvSpPr>
          <p:cNvPr id="83971" name="Rectangle 3"/>
          <p:cNvSpPr>
            <a:spLocks noGrp="1" noChangeArrowheads="1"/>
          </p:cNvSpPr>
          <p:nvPr>
            <p:ph type="body" idx="1"/>
          </p:nvPr>
        </p:nvSpPr>
        <p:spPr bwMode="auto">
          <a:xfrm>
            <a:off x="1981200" y="1268414"/>
            <a:ext cx="8229600" cy="4968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p>
            <a:pPr eaLnBrk="1" hangingPunct="1">
              <a:lnSpc>
                <a:spcPct val="110000"/>
              </a:lnSpc>
              <a:buFontTx/>
              <a:buChar char="•"/>
            </a:pPr>
            <a:r>
              <a:rPr lang="de-DE" altLang="de-DE" b="1"/>
              <a:t>Minor Stroke </a:t>
            </a:r>
            <a:r>
              <a:rPr lang="de-DE" altLang="de-DE" sz="2000"/>
              <a:t>(keine Einschränkungen in ADL) </a:t>
            </a:r>
            <a:r>
              <a:rPr lang="de-DE" altLang="de-DE"/>
              <a:t>oder</a:t>
            </a:r>
          </a:p>
          <a:p>
            <a:pPr eaLnBrk="1" hangingPunct="1">
              <a:lnSpc>
                <a:spcPct val="110000"/>
              </a:lnSpc>
              <a:buFontTx/>
              <a:buChar char="•"/>
            </a:pPr>
            <a:r>
              <a:rPr lang="de-DE" altLang="de-DE" b="1"/>
              <a:t>TIA</a:t>
            </a:r>
            <a:r>
              <a:rPr lang="de-DE" altLang="de-DE"/>
              <a:t> mit</a:t>
            </a:r>
          </a:p>
          <a:p>
            <a:pPr lvl="1" eaLnBrk="1" hangingPunct="1">
              <a:lnSpc>
                <a:spcPct val="110000"/>
              </a:lnSpc>
            </a:pPr>
            <a:r>
              <a:rPr lang="de-DE" altLang="de-DE"/>
              <a:t>DWI Läsion im MRT oder</a:t>
            </a:r>
          </a:p>
          <a:p>
            <a:pPr lvl="1" eaLnBrk="1" hangingPunct="1">
              <a:lnSpc>
                <a:spcPct val="110000"/>
              </a:lnSpc>
            </a:pPr>
            <a:r>
              <a:rPr lang="de-DE" altLang="de-DE"/>
              <a:t>ABCD</a:t>
            </a:r>
            <a:r>
              <a:rPr lang="de-DE" altLang="de-DE" baseline="30000"/>
              <a:t>2</a:t>
            </a:r>
            <a:r>
              <a:rPr lang="de-DE" altLang="de-DE"/>
              <a:t> </a:t>
            </a:r>
            <a:r>
              <a:rPr lang="de-DE" altLang="de-DE">
                <a:cs typeface="Arial" panose="020B0604020202020204" pitchFamily="34" charset="0"/>
              </a:rPr>
              <a:t>≥3</a:t>
            </a:r>
          </a:p>
          <a:p>
            <a:pPr eaLnBrk="1" hangingPunct="1">
              <a:lnSpc>
                <a:spcPct val="110000"/>
              </a:lnSpc>
              <a:buFontTx/>
              <a:buChar char="•"/>
            </a:pPr>
            <a:r>
              <a:rPr lang="de-DE" altLang="de-DE">
                <a:cs typeface="Arial" panose="020B0604020202020204" pitchFamily="34" charset="0"/>
              </a:rPr>
              <a:t>≤14 Tage nach Ereignis</a:t>
            </a:r>
          </a:p>
          <a:p>
            <a:pPr eaLnBrk="1" hangingPunct="1">
              <a:lnSpc>
                <a:spcPct val="110000"/>
              </a:lnSpc>
              <a:buFontTx/>
              <a:buChar char="•"/>
            </a:pPr>
            <a:endParaRPr lang="de-DE" altLang="de-DE">
              <a:cs typeface="Arial" panose="020B0604020202020204" pitchFamily="34" charset="0"/>
            </a:endParaRPr>
          </a:p>
          <a:p>
            <a:pPr eaLnBrk="1" hangingPunct="1">
              <a:lnSpc>
                <a:spcPct val="110000"/>
              </a:lnSpc>
              <a:buFontTx/>
              <a:buChar char="•"/>
            </a:pPr>
            <a:r>
              <a:rPr lang="de-DE" altLang="de-DE"/>
              <a:t>Alter &gt; 18y</a:t>
            </a:r>
          </a:p>
          <a:p>
            <a:pPr eaLnBrk="1" hangingPunct="1">
              <a:lnSpc>
                <a:spcPct val="110000"/>
              </a:lnSpc>
              <a:buFontTx/>
              <a:buChar char="•"/>
            </a:pPr>
            <a:r>
              <a:rPr lang="de-DE" altLang="de-DE"/>
              <a:t>mindestens ein behandelbarer Risikofaktor</a:t>
            </a:r>
            <a:endParaRPr lang="de-DE" altLang="de-DE">
              <a:cs typeface="Arial" panose="020B0604020202020204" pitchFamily="34" charset="0"/>
            </a:endParaRPr>
          </a:p>
          <a:p>
            <a:pPr eaLnBrk="1" hangingPunct="1">
              <a:lnSpc>
                <a:spcPct val="110000"/>
              </a:lnSpc>
              <a:buFontTx/>
              <a:buChar char="•"/>
            </a:pPr>
            <a:r>
              <a:rPr lang="de-DE" altLang="de-DE">
                <a:cs typeface="Arial" panose="020B0604020202020204" pitchFamily="34" charset="0"/>
              </a:rPr>
              <a:t>Mobilität für ambulante Termine</a:t>
            </a:r>
          </a:p>
        </p:txBody>
      </p:sp>
    </p:spTree>
    <p:extLst>
      <p:ext uri="{BB962C8B-B14F-4D97-AF65-F5344CB8AC3E}">
        <p14:creationId xmlns:p14="http://schemas.microsoft.com/office/powerpoint/2010/main" val="176491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715423" y="134938"/>
            <a:ext cx="4175753" cy="865546"/>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0484" name="Rectangle 2"/>
          <p:cNvSpPr>
            <a:spLocks noGrp="1" noChangeArrowheads="1"/>
          </p:cNvSpPr>
          <p:nvPr>
            <p:ph type="title" idx="4294967295"/>
          </p:nvPr>
        </p:nvSpPr>
        <p:spPr>
          <a:xfrm>
            <a:off x="828136" y="127000"/>
            <a:ext cx="9533477" cy="736600"/>
          </a:xfrm>
        </p:spPr>
        <p:txBody>
          <a:bodyPr>
            <a:normAutofit/>
          </a:bodyPr>
          <a:lstStyle/>
          <a:p>
            <a:pPr eaLnBrk="1" hangingPunct="1"/>
            <a:r>
              <a:rPr lang="de-DE" altLang="de-DE" dirty="0">
                <a:solidFill>
                  <a:schemeClr val="tx1"/>
                </a:solidFill>
                <a:ea typeface="ＭＳ Ｐゴシック" panose="020B0600070205080204" pitchFamily="34" charset="-128"/>
              </a:rPr>
              <a:t>Primärprävention</a:t>
            </a:r>
            <a:r>
              <a:rPr lang="de-DE" altLang="de-DE" dirty="0">
                <a:ea typeface="ＭＳ Ｐゴシック" panose="020B0600070205080204" pitchFamily="34" charset="-128"/>
              </a:rPr>
              <a:t> 		Evidenzbasiert</a:t>
            </a:r>
          </a:p>
        </p:txBody>
      </p:sp>
      <p:sp>
        <p:nvSpPr>
          <p:cNvPr id="20485" name="Line 6"/>
          <p:cNvSpPr>
            <a:spLocks noChangeShapeType="1"/>
          </p:cNvSpPr>
          <p:nvPr/>
        </p:nvSpPr>
        <p:spPr bwMode="auto">
          <a:xfrm>
            <a:off x="715423" y="1000484"/>
            <a:ext cx="975890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6" name="Rectangle 7"/>
          <p:cNvSpPr>
            <a:spLocks noChangeArrowheads="1"/>
          </p:cNvSpPr>
          <p:nvPr/>
        </p:nvSpPr>
        <p:spPr bwMode="auto">
          <a:xfrm>
            <a:off x="1524000" y="1319692"/>
            <a:ext cx="8704262" cy="5256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nSpc>
                <a:spcPct val="130000"/>
              </a:lnSpc>
              <a:buFontTx/>
              <a:buChar char="•"/>
            </a:pPr>
            <a:r>
              <a:rPr lang="en-US" altLang="de-DE" dirty="0" err="1"/>
              <a:t>Blutdruckkontrolle</a:t>
            </a:r>
            <a:r>
              <a:rPr lang="en-US" altLang="de-DE" dirty="0"/>
              <a:t> (&lt; 140/90)</a:t>
            </a:r>
          </a:p>
          <a:p>
            <a:pPr lvl="1">
              <a:lnSpc>
                <a:spcPct val="130000"/>
              </a:lnSpc>
            </a:pPr>
            <a:r>
              <a:rPr lang="en-US" altLang="de-DE" dirty="0" err="1"/>
              <a:t>Diätetisch</a:t>
            </a:r>
            <a:r>
              <a:rPr lang="en-US" altLang="de-DE" dirty="0"/>
              <a:t> (DASH: </a:t>
            </a:r>
            <a:r>
              <a:rPr lang="de-DE" altLang="de-DE" sz="2000" dirty="0" err="1"/>
              <a:t>Dietary</a:t>
            </a:r>
            <a:r>
              <a:rPr lang="de-DE" altLang="de-DE" sz="2000" dirty="0"/>
              <a:t> </a:t>
            </a:r>
            <a:r>
              <a:rPr lang="de-DE" altLang="de-DE" sz="2000" dirty="0" err="1"/>
              <a:t>Approaches</a:t>
            </a:r>
            <a:r>
              <a:rPr lang="de-DE" altLang="de-DE" sz="2000" dirty="0"/>
              <a:t> </a:t>
            </a:r>
            <a:r>
              <a:rPr lang="de-DE" altLang="de-DE" sz="2000" dirty="0" err="1"/>
              <a:t>to</a:t>
            </a:r>
            <a:r>
              <a:rPr lang="de-DE" altLang="de-DE" sz="2000" dirty="0"/>
              <a:t> </a:t>
            </a:r>
            <a:r>
              <a:rPr lang="de-DE" altLang="de-DE" sz="2000" dirty="0" err="1"/>
              <a:t>Stop</a:t>
            </a:r>
            <a:r>
              <a:rPr lang="de-DE" altLang="de-DE" sz="2000" dirty="0"/>
              <a:t> Hypertension</a:t>
            </a:r>
            <a:r>
              <a:rPr lang="en-US" altLang="de-DE" dirty="0"/>
              <a:t>)</a:t>
            </a:r>
          </a:p>
          <a:p>
            <a:pPr lvl="1">
              <a:lnSpc>
                <a:spcPct val="130000"/>
              </a:lnSpc>
            </a:pPr>
            <a:r>
              <a:rPr lang="en-US" altLang="de-DE" dirty="0" err="1"/>
              <a:t>Medikamentös</a:t>
            </a:r>
            <a:endParaRPr lang="en-US" altLang="de-DE" dirty="0"/>
          </a:p>
          <a:p>
            <a:pPr>
              <a:lnSpc>
                <a:spcPct val="130000"/>
              </a:lnSpc>
              <a:buFontTx/>
              <a:buChar char="•"/>
            </a:pPr>
            <a:r>
              <a:rPr lang="en-US" altLang="de-DE" dirty="0" err="1"/>
              <a:t>Nikotin-Karenz</a:t>
            </a:r>
            <a:endParaRPr lang="en-US" altLang="de-DE" dirty="0"/>
          </a:p>
          <a:p>
            <a:pPr>
              <a:lnSpc>
                <a:spcPct val="130000"/>
              </a:lnSpc>
              <a:buFontTx/>
              <a:buChar char="•"/>
            </a:pPr>
            <a:r>
              <a:rPr lang="en-US" altLang="de-DE" dirty="0" err="1"/>
              <a:t>Regelmäßige</a:t>
            </a:r>
            <a:r>
              <a:rPr lang="en-US" altLang="de-DE" dirty="0"/>
              <a:t> </a:t>
            </a:r>
            <a:r>
              <a:rPr lang="en-US" altLang="de-DE" dirty="0" err="1"/>
              <a:t>körperliche</a:t>
            </a:r>
            <a:r>
              <a:rPr lang="en-US" altLang="de-DE" dirty="0"/>
              <a:t> </a:t>
            </a:r>
            <a:r>
              <a:rPr lang="en-US" altLang="de-DE" dirty="0" err="1"/>
              <a:t>Aktivität</a:t>
            </a:r>
            <a:endParaRPr lang="en-US" altLang="de-DE" dirty="0"/>
          </a:p>
          <a:p>
            <a:pPr>
              <a:lnSpc>
                <a:spcPct val="130000"/>
              </a:lnSpc>
              <a:buFontTx/>
              <a:buChar char="•"/>
            </a:pPr>
            <a:r>
              <a:rPr lang="en-US" altLang="de-DE" dirty="0" err="1"/>
              <a:t>Mediterrane</a:t>
            </a:r>
            <a:r>
              <a:rPr lang="en-US" altLang="de-DE" dirty="0"/>
              <a:t> </a:t>
            </a:r>
            <a:r>
              <a:rPr lang="en-US" altLang="de-DE" dirty="0" err="1"/>
              <a:t>Ernährung</a:t>
            </a:r>
            <a:endParaRPr lang="en-US" altLang="de-DE" dirty="0"/>
          </a:p>
          <a:p>
            <a:pPr>
              <a:lnSpc>
                <a:spcPct val="130000"/>
              </a:lnSpc>
              <a:buFontTx/>
              <a:buChar char="•"/>
            </a:pPr>
            <a:r>
              <a:rPr lang="en-US" altLang="de-DE" dirty="0" err="1"/>
              <a:t>Orale</a:t>
            </a:r>
            <a:r>
              <a:rPr lang="en-US" altLang="de-DE" dirty="0"/>
              <a:t> </a:t>
            </a:r>
            <a:r>
              <a:rPr lang="en-US" altLang="de-DE" dirty="0" err="1"/>
              <a:t>Antikoagulation</a:t>
            </a:r>
            <a:r>
              <a:rPr lang="en-US" altLang="de-DE" dirty="0"/>
              <a:t> </a:t>
            </a:r>
            <a:r>
              <a:rPr lang="en-US" altLang="de-DE" dirty="0" err="1"/>
              <a:t>bei</a:t>
            </a:r>
            <a:r>
              <a:rPr lang="en-US" altLang="de-DE" dirty="0"/>
              <a:t> </a:t>
            </a:r>
            <a:r>
              <a:rPr lang="en-US" altLang="de-DE" dirty="0" err="1"/>
              <a:t>Patienten</a:t>
            </a:r>
            <a:r>
              <a:rPr lang="en-US" altLang="de-DE" dirty="0"/>
              <a:t> </a:t>
            </a:r>
            <a:r>
              <a:rPr lang="en-US" altLang="de-DE" dirty="0" err="1"/>
              <a:t>mit</a:t>
            </a:r>
            <a:r>
              <a:rPr lang="en-US" altLang="de-DE" dirty="0"/>
              <a:t> VHF und CHADS &gt;1</a:t>
            </a:r>
          </a:p>
        </p:txBody>
      </p:sp>
    </p:spTree>
    <p:extLst>
      <p:ext uri="{BB962C8B-B14F-4D97-AF65-F5344CB8AC3E}">
        <p14:creationId xmlns:p14="http://schemas.microsoft.com/office/powerpoint/2010/main" val="4087805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524000" y="5445126"/>
            <a:ext cx="9144000"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solidFill>
                <a:srgbClr val="353535"/>
              </a:solidFill>
            </a:endParaRPr>
          </a:p>
        </p:txBody>
      </p:sp>
      <p:sp>
        <p:nvSpPr>
          <p:cNvPr id="84995" name="Text Box 40"/>
          <p:cNvSpPr txBox="1">
            <a:spLocks noChangeArrowheads="1"/>
          </p:cNvSpPr>
          <p:nvPr/>
        </p:nvSpPr>
        <p:spPr bwMode="auto">
          <a:xfrm>
            <a:off x="2632075" y="158750"/>
            <a:ext cx="77041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de-DE" sz="2900" b="1">
                <a:solidFill>
                  <a:srgbClr val="6699CC"/>
                </a:solidFill>
              </a:rPr>
              <a:t>Methoden 1: Intervention</a:t>
            </a:r>
          </a:p>
        </p:txBody>
      </p:sp>
      <p:sp>
        <p:nvSpPr>
          <p:cNvPr id="84996" name="Rectangle 41"/>
          <p:cNvSpPr>
            <a:spLocks noChangeArrowheads="1"/>
          </p:cNvSpPr>
          <p:nvPr/>
        </p:nvSpPr>
        <p:spPr bwMode="auto">
          <a:xfrm>
            <a:off x="1524000" y="6165851"/>
            <a:ext cx="9144000"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solidFill>
                <a:srgbClr val="353535"/>
              </a:solidFill>
            </a:endParaRPr>
          </a:p>
        </p:txBody>
      </p:sp>
      <p:sp>
        <p:nvSpPr>
          <p:cNvPr id="25605" name="Textfeld 1"/>
          <p:cNvSpPr txBox="1">
            <a:spLocks noChangeArrowheads="1"/>
          </p:cNvSpPr>
          <p:nvPr/>
        </p:nvSpPr>
        <p:spPr bwMode="auto">
          <a:xfrm>
            <a:off x="1774826" y="1052514"/>
            <a:ext cx="85693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marL="0" indent="0">
              <a:lnSpc>
                <a:spcPct val="160000"/>
              </a:lnSpc>
              <a:spcBef>
                <a:spcPts val="600"/>
              </a:spcBef>
              <a:defRPr/>
            </a:pPr>
            <a:r>
              <a:rPr lang="de-DE" altLang="de-DE" sz="2400" dirty="0">
                <a:solidFill>
                  <a:srgbClr val="353535"/>
                </a:solidFill>
                <a:ea typeface="ＭＳ Ｐゴシック"/>
              </a:rPr>
              <a:t>Zusätzlich zur normalen (Hausarzt-) Versorgung</a:t>
            </a:r>
          </a:p>
          <a:p>
            <a:pPr>
              <a:lnSpc>
                <a:spcPct val="160000"/>
              </a:lnSpc>
              <a:spcBef>
                <a:spcPts val="600"/>
              </a:spcBef>
              <a:buFont typeface="Wingdings" panose="05000000000000000000" pitchFamily="2" charset="2"/>
              <a:buChar char="Ø"/>
              <a:defRPr/>
            </a:pPr>
            <a:r>
              <a:rPr lang="de-DE" altLang="de-DE" sz="2400" b="1" dirty="0">
                <a:solidFill>
                  <a:srgbClr val="353535"/>
                </a:solidFill>
                <a:ea typeface="ＭＳ Ｐゴシック"/>
              </a:rPr>
              <a:t>Patient </a:t>
            </a:r>
            <a:r>
              <a:rPr lang="de-DE" altLang="de-DE" sz="2400" b="1" dirty="0" err="1">
                <a:solidFill>
                  <a:srgbClr val="353535"/>
                </a:solidFill>
                <a:ea typeface="ＭＳ Ｐゴシック"/>
              </a:rPr>
              <a:t>Empowerment</a:t>
            </a:r>
            <a:r>
              <a:rPr lang="de-DE" altLang="de-DE" sz="2400" b="1" dirty="0">
                <a:solidFill>
                  <a:srgbClr val="353535"/>
                </a:solidFill>
                <a:ea typeface="ＭＳ Ｐゴシック"/>
              </a:rPr>
              <a:t> basierend auf Motivational </a:t>
            </a:r>
            <a:r>
              <a:rPr lang="de-DE" altLang="de-DE" sz="2400" b="1" dirty="0" err="1">
                <a:solidFill>
                  <a:srgbClr val="353535"/>
                </a:solidFill>
                <a:ea typeface="ＭＳ Ｐゴシック"/>
              </a:rPr>
              <a:t>Interviewing</a:t>
            </a:r>
            <a:r>
              <a:rPr lang="de-DE" altLang="de-DE" sz="2400" b="1" dirty="0">
                <a:solidFill>
                  <a:srgbClr val="353535"/>
                </a:solidFill>
                <a:ea typeface="ＭＳ Ｐゴシック"/>
              </a:rPr>
              <a:t> (8 Termine über 2 Jahre)</a:t>
            </a:r>
          </a:p>
          <a:p>
            <a:pPr>
              <a:lnSpc>
                <a:spcPct val="160000"/>
              </a:lnSpc>
              <a:spcBef>
                <a:spcPts val="600"/>
              </a:spcBef>
              <a:buFont typeface="Wingdings" panose="05000000000000000000" pitchFamily="2" charset="2"/>
              <a:buChar char="Ø"/>
              <a:defRPr/>
            </a:pPr>
            <a:r>
              <a:rPr lang="de-DE" altLang="de-DE" sz="2400" dirty="0">
                <a:solidFill>
                  <a:srgbClr val="353535"/>
                </a:solidFill>
                <a:ea typeface="ＭＳ Ｐゴシック"/>
              </a:rPr>
              <a:t>Messung der Risikofaktoren</a:t>
            </a:r>
          </a:p>
          <a:p>
            <a:pPr>
              <a:lnSpc>
                <a:spcPct val="160000"/>
              </a:lnSpc>
              <a:spcBef>
                <a:spcPts val="600"/>
              </a:spcBef>
              <a:buFont typeface="Wingdings" panose="05000000000000000000" pitchFamily="2" charset="2"/>
              <a:buChar char="Ø"/>
              <a:defRPr/>
            </a:pPr>
            <a:r>
              <a:rPr lang="de-DE" altLang="de-DE" sz="2400" dirty="0">
                <a:solidFill>
                  <a:srgbClr val="353535"/>
                </a:solidFill>
                <a:ea typeface="ＭＳ Ｐゴシック"/>
              </a:rPr>
              <a:t>Überprüfung der Medikamenteneinnahme</a:t>
            </a:r>
          </a:p>
          <a:p>
            <a:pPr>
              <a:lnSpc>
                <a:spcPct val="160000"/>
              </a:lnSpc>
              <a:spcBef>
                <a:spcPts val="600"/>
              </a:spcBef>
              <a:buFont typeface="Wingdings" panose="05000000000000000000" pitchFamily="2" charset="2"/>
              <a:buChar char="Ø"/>
              <a:defRPr/>
            </a:pPr>
            <a:r>
              <a:rPr lang="de-DE" altLang="de-DE" sz="2400" b="1" dirty="0">
                <a:solidFill>
                  <a:srgbClr val="353535"/>
                </a:solidFill>
                <a:ea typeface="ＭＳ Ｐゴシック"/>
              </a:rPr>
              <a:t>Feedback</a:t>
            </a:r>
            <a:r>
              <a:rPr lang="de-DE" altLang="de-DE" sz="2400" dirty="0">
                <a:solidFill>
                  <a:srgbClr val="353535"/>
                </a:solidFill>
                <a:ea typeface="ＭＳ Ｐゴシック"/>
              </a:rPr>
              <a:t> und Vereinbarung von individuellen Zielen</a:t>
            </a:r>
          </a:p>
          <a:p>
            <a:pPr>
              <a:lnSpc>
                <a:spcPct val="160000"/>
              </a:lnSpc>
              <a:spcBef>
                <a:spcPts val="600"/>
              </a:spcBef>
              <a:buFont typeface="Wingdings" panose="05000000000000000000" pitchFamily="2" charset="2"/>
              <a:buChar char="Ø"/>
              <a:defRPr/>
            </a:pPr>
            <a:r>
              <a:rPr lang="de-DE" altLang="de-DE" sz="2400" dirty="0">
                <a:solidFill>
                  <a:srgbClr val="353535"/>
                </a:solidFill>
                <a:ea typeface="ＭＳ Ｐゴシック"/>
              </a:rPr>
              <a:t>Komplementäre Angebote (z.B. Information über Bewegungs- oder Raucher-Entwöhnungsgruppen)</a:t>
            </a:r>
          </a:p>
        </p:txBody>
      </p:sp>
    </p:spTree>
    <p:extLst>
      <p:ext uri="{BB962C8B-B14F-4D97-AF65-F5344CB8AC3E}">
        <p14:creationId xmlns:p14="http://schemas.microsoft.com/office/powerpoint/2010/main" val="1183599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2474913" y="227014"/>
            <a:ext cx="8229600" cy="566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eaLnBrk="1" hangingPunct="1"/>
            <a:r>
              <a:rPr lang="de-DE" altLang="de-DE">
                <a:solidFill>
                  <a:srgbClr val="006699"/>
                </a:solidFill>
              </a:rPr>
              <a:t>Outcome Definitionen</a:t>
            </a:r>
          </a:p>
        </p:txBody>
      </p:sp>
      <p:sp>
        <p:nvSpPr>
          <p:cNvPr id="86019" name="Rectangle 3"/>
          <p:cNvSpPr>
            <a:spLocks noGrp="1" noChangeArrowheads="1"/>
          </p:cNvSpPr>
          <p:nvPr>
            <p:ph type="body" idx="1"/>
          </p:nvPr>
        </p:nvSpPr>
        <p:spPr bwMode="auto">
          <a:xfrm>
            <a:off x="1847850" y="1052514"/>
            <a:ext cx="8229600" cy="4968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spcBef>
                <a:spcPct val="50000"/>
              </a:spcBef>
            </a:pPr>
            <a:r>
              <a:rPr lang="de-DE" altLang="de-DE" sz="2200" b="1">
                <a:solidFill>
                  <a:srgbClr val="336699"/>
                </a:solidFill>
              </a:rPr>
              <a:t>Primäres Outcome</a:t>
            </a:r>
          </a:p>
          <a:p>
            <a:pPr eaLnBrk="1" hangingPunct="1">
              <a:spcBef>
                <a:spcPct val="50000"/>
              </a:spcBef>
            </a:pPr>
            <a:r>
              <a:rPr lang="de-DE" altLang="de-DE" sz="2200"/>
              <a:t>Adjudiziert durch verblindetes Endpunkt-Komitee</a:t>
            </a:r>
          </a:p>
          <a:p>
            <a:pPr eaLnBrk="1" hangingPunct="1">
              <a:spcBef>
                <a:spcPct val="50000"/>
              </a:spcBef>
            </a:pPr>
            <a:r>
              <a:rPr lang="de-DE" altLang="de-DE" sz="2200" b="1"/>
              <a:t>Zeit bis zum ersten Major Vascular Event </a:t>
            </a:r>
          </a:p>
          <a:p>
            <a:pPr eaLnBrk="1" hangingPunct="1">
              <a:spcBef>
                <a:spcPct val="50000"/>
              </a:spcBef>
              <a:buFontTx/>
              <a:buChar char="•"/>
            </a:pPr>
            <a:r>
              <a:rPr lang="de-DE" altLang="de-DE" sz="2200" b="1"/>
              <a:t>Schlaganfall</a:t>
            </a:r>
          </a:p>
          <a:p>
            <a:pPr eaLnBrk="1" hangingPunct="1">
              <a:spcBef>
                <a:spcPct val="50000"/>
              </a:spcBef>
              <a:buFontTx/>
              <a:buChar char="•"/>
            </a:pPr>
            <a:r>
              <a:rPr lang="de-DE" altLang="de-DE" sz="2200" b="1"/>
              <a:t>Akutes Koronarsyndrom</a:t>
            </a:r>
          </a:p>
          <a:p>
            <a:pPr eaLnBrk="1" hangingPunct="1">
              <a:spcBef>
                <a:spcPct val="50000"/>
              </a:spcBef>
              <a:buFontTx/>
              <a:buChar char="•"/>
            </a:pPr>
            <a:r>
              <a:rPr lang="de-DE" altLang="de-DE" sz="2200" b="1"/>
              <a:t>Vaskulärer Tod</a:t>
            </a:r>
          </a:p>
          <a:p>
            <a:pPr eaLnBrk="1" hangingPunct="1">
              <a:spcBef>
                <a:spcPct val="50000"/>
              </a:spcBef>
            </a:pPr>
            <a:endParaRPr lang="de-DE" altLang="de-DE" sz="1200" b="1"/>
          </a:p>
          <a:p>
            <a:pPr eaLnBrk="1" hangingPunct="1">
              <a:spcBef>
                <a:spcPct val="50000"/>
              </a:spcBef>
            </a:pPr>
            <a:r>
              <a:rPr lang="de-DE" altLang="de-DE" sz="2200" b="1">
                <a:solidFill>
                  <a:srgbClr val="336699"/>
                </a:solidFill>
              </a:rPr>
              <a:t>Sekundäre Outcomes:</a:t>
            </a:r>
          </a:p>
          <a:p>
            <a:pPr eaLnBrk="1" hangingPunct="1">
              <a:spcBef>
                <a:spcPct val="50000"/>
              </a:spcBef>
              <a:buFontTx/>
              <a:buChar char="•"/>
            </a:pPr>
            <a:r>
              <a:rPr lang="de-DE" altLang="de-DE" sz="2200"/>
              <a:t>Anteil der Patienten innerhalb der Target-Bereiche</a:t>
            </a:r>
          </a:p>
          <a:p>
            <a:pPr eaLnBrk="1" hangingPunct="1">
              <a:spcBef>
                <a:spcPct val="50000"/>
              </a:spcBef>
              <a:buFontTx/>
              <a:buChar char="•"/>
            </a:pPr>
            <a:r>
              <a:rPr lang="de-DE" altLang="de-DE" sz="2200"/>
              <a:t>Intermediäre Outcomes (BMI und körperliche Fitness)</a:t>
            </a:r>
          </a:p>
          <a:p>
            <a:pPr eaLnBrk="1" hangingPunct="1">
              <a:spcBef>
                <a:spcPct val="50000"/>
              </a:spcBef>
              <a:buFontTx/>
              <a:buChar char="•"/>
            </a:pPr>
            <a:r>
              <a:rPr lang="de-DE" altLang="de-DE" sz="2200"/>
              <a:t>Behinderung</a:t>
            </a:r>
          </a:p>
        </p:txBody>
      </p:sp>
    </p:spTree>
    <p:extLst>
      <p:ext uri="{BB962C8B-B14F-4D97-AF65-F5344CB8AC3E}">
        <p14:creationId xmlns:p14="http://schemas.microsoft.com/office/powerpoint/2010/main" val="2209472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2208213" y="18891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de-DE">
                <a:solidFill>
                  <a:srgbClr val="006699"/>
                </a:solidFill>
              </a:rPr>
              <a:t>Flow-chart</a:t>
            </a:r>
          </a:p>
        </p:txBody>
      </p:sp>
      <p:pic>
        <p:nvPicPr>
          <p:cNvPr id="87043"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331914"/>
            <a:ext cx="84772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332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1"/>
          <p:cNvSpPr>
            <a:spLocks noChangeArrowheads="1"/>
          </p:cNvSpPr>
          <p:nvPr/>
        </p:nvSpPr>
        <p:spPr bwMode="auto">
          <a:xfrm>
            <a:off x="1524000" y="6165851"/>
            <a:ext cx="9144000"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de-DE">
              <a:solidFill>
                <a:srgbClr val="353535"/>
              </a:solidFill>
            </a:endParaRPr>
          </a:p>
        </p:txBody>
      </p:sp>
      <p:sp>
        <p:nvSpPr>
          <p:cNvPr id="88067" name="Rectangle 2"/>
          <p:cNvSpPr>
            <a:spLocks noGrp="1" noChangeArrowheads="1"/>
          </p:cNvSpPr>
          <p:nvPr>
            <p:ph type="title"/>
          </p:nvPr>
        </p:nvSpPr>
        <p:spPr bwMode="auto">
          <a:xfrm>
            <a:off x="2809875" y="1841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de-DE">
                <a:solidFill>
                  <a:srgbClr val="006699"/>
                </a:solidFill>
              </a:rPr>
              <a:t>Erreichen der Präventionsziele</a:t>
            </a:r>
          </a:p>
        </p:txBody>
      </p:sp>
      <p:graphicFrame>
        <p:nvGraphicFramePr>
          <p:cNvPr id="3" name="Tabelle 2"/>
          <p:cNvGraphicFramePr>
            <a:graphicFrameLocks noGrp="1"/>
          </p:cNvGraphicFramePr>
          <p:nvPr/>
        </p:nvGraphicFramePr>
        <p:xfrm>
          <a:off x="1728789" y="1327150"/>
          <a:ext cx="8734425" cy="5113354"/>
        </p:xfrm>
        <a:graphic>
          <a:graphicData uri="http://schemas.openxmlformats.org/drawingml/2006/table">
            <a:tbl>
              <a:tblPr/>
              <a:tblGrid>
                <a:gridCol w="3455987">
                  <a:extLst>
                    <a:ext uri="{9D8B030D-6E8A-4147-A177-3AD203B41FA5}">
                      <a16:colId xmlns:a16="http://schemas.microsoft.com/office/drawing/2014/main" val="1032331698"/>
                    </a:ext>
                  </a:extLst>
                </a:gridCol>
                <a:gridCol w="2016125">
                  <a:extLst>
                    <a:ext uri="{9D8B030D-6E8A-4147-A177-3AD203B41FA5}">
                      <a16:colId xmlns:a16="http://schemas.microsoft.com/office/drawing/2014/main" val="1736099706"/>
                    </a:ext>
                  </a:extLst>
                </a:gridCol>
                <a:gridCol w="1873250">
                  <a:extLst>
                    <a:ext uri="{9D8B030D-6E8A-4147-A177-3AD203B41FA5}">
                      <a16:colId xmlns:a16="http://schemas.microsoft.com/office/drawing/2014/main" val="3402989681"/>
                    </a:ext>
                  </a:extLst>
                </a:gridCol>
                <a:gridCol w="1389063">
                  <a:extLst>
                    <a:ext uri="{9D8B030D-6E8A-4147-A177-3AD203B41FA5}">
                      <a16:colId xmlns:a16="http://schemas.microsoft.com/office/drawing/2014/main" val="3699406723"/>
                    </a:ext>
                  </a:extLst>
                </a:gridCol>
              </a:tblGrid>
              <a:tr h="701596">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1 year follow-up</a:t>
                      </a:r>
                    </a:p>
                  </a:txBody>
                  <a:tcPr marL="91441" marR="91441"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Support program</a:t>
                      </a:r>
                    </a:p>
                  </a:txBody>
                  <a:tcPr marL="91441" marR="91441"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Conventional care</a:t>
                      </a:r>
                    </a:p>
                  </a:txBody>
                  <a:tcPr marL="91441" marR="91441"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p-value</a:t>
                      </a:r>
                    </a:p>
                  </a:txBody>
                  <a:tcPr marL="91441" marR="91441"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3983513757"/>
                  </a:ext>
                </a:extLst>
              </a:tr>
              <a:tr h="647626">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Blutdruck &lt; 140/85 mmHg</a:t>
                      </a: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59%</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48%</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&lt;0,001</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extLst>
                  <a:ext uri="{0D108BD9-81ED-4DB2-BD59-A6C34878D82A}">
                    <a16:rowId xmlns:a16="http://schemas.microsoft.com/office/drawing/2014/main" val="1776672398"/>
                  </a:ext>
                </a:extLst>
              </a:tr>
              <a:tr h="647626">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LDL im Zielbereich</a:t>
                      </a: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62%</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54%</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0,001</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extLst>
                  <a:ext uri="{0D108BD9-81ED-4DB2-BD59-A6C34878D82A}">
                    <a16:rowId xmlns:a16="http://schemas.microsoft.com/office/drawing/2014/main" val="1806796126"/>
                  </a:ext>
                </a:extLst>
              </a:tr>
              <a:tr h="822954">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Orale Antikoagulation on target bei VHF</a:t>
                      </a: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83%</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75%</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&lt;0,055</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extLst>
                  <a:ext uri="{0D108BD9-81ED-4DB2-BD59-A6C34878D82A}">
                    <a16:rowId xmlns:a16="http://schemas.microsoft.com/office/drawing/2014/main" val="1539374087"/>
                  </a:ext>
                </a:extLst>
              </a:tr>
              <a:tr h="822954">
                <a:tc>
                  <a:txBody>
                    <a:bodyPr/>
                    <a:lstStyle>
                      <a:lvl1pPr marL="114300" indent="-11430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114300" marR="0" lvl="0" indent="-114300" algn="l"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Hb1Ac ≤7,5% </a:t>
                      </a:r>
                    </a:p>
                    <a:p>
                      <a:pPr marL="114300" marR="0" lvl="0" indent="-114300" algn="l"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in Diabetespatienten</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80%</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71%</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&lt;0,04</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extLst>
                  <a:ext uri="{0D108BD9-81ED-4DB2-BD59-A6C34878D82A}">
                    <a16:rowId xmlns:a16="http://schemas.microsoft.com/office/drawing/2014/main" val="3775754418"/>
                  </a:ext>
                </a:extLst>
              </a:tr>
              <a:tr h="647626">
                <a:tc>
                  <a:txBody>
                    <a:bodyPr/>
                    <a:lstStyle>
                      <a:lvl1pPr marL="114300" indent="-11430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114300" marR="0" lvl="0" indent="-114300" algn="l"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Rauchen aufgehört</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50%</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45%</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0,001</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EC"/>
                    </a:solidFill>
                  </a:tcPr>
                </a:tc>
                <a:extLst>
                  <a:ext uri="{0D108BD9-81ED-4DB2-BD59-A6C34878D82A}">
                    <a16:rowId xmlns:a16="http://schemas.microsoft.com/office/drawing/2014/main" val="3895785528"/>
                  </a:ext>
                </a:extLst>
              </a:tr>
              <a:tr h="822954">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Körperliche Aktivität (≥3 mal 0.5h / Woche)</a:t>
                      </a:r>
                      <a:r>
                        <a:rPr kumimoji="0" lang="de-DE" altLang="de-DE" sz="1800" b="0" i="0" u="none" strike="noStrike" cap="none" normalizeH="0" baseline="3000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33%</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19%</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tc>
                  <a:txBody>
                    <a:bodyPr/>
                    <a:lstStyle>
                      <a:lvl1pPr>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altLang="de-DE" sz="1800" b="0" i="0" u="none" strike="noStrike" cap="none" normalizeH="0" baseline="0">
                          <a:ln>
                            <a:noFill/>
                          </a:ln>
                          <a:solidFill>
                            <a:srgbClr val="353535"/>
                          </a:solidFill>
                          <a:effectLst/>
                          <a:latin typeface="Arial" panose="020B0604020202020204" pitchFamily="34" charset="0"/>
                          <a:ea typeface="ＭＳ Ｐゴシック" panose="020B0600070205080204" pitchFamily="34" charset="-128"/>
                        </a:rPr>
                        <a:t>&lt;0,001</a:t>
                      </a:r>
                      <a:endParaRPr kumimoji="0" lang="de-DE" altLang="de-DE" sz="1800" b="0" i="0" u="none" strike="noStrike" cap="none" normalizeH="0" baseline="0">
                        <a:ln>
                          <a:noFill/>
                        </a:ln>
                        <a:solidFill>
                          <a:srgbClr val="3535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6"/>
                    </a:solidFill>
                  </a:tcPr>
                </a:tc>
                <a:extLst>
                  <a:ext uri="{0D108BD9-81ED-4DB2-BD59-A6C34878D82A}">
                    <a16:rowId xmlns:a16="http://schemas.microsoft.com/office/drawing/2014/main" val="962769512"/>
                  </a:ext>
                </a:extLst>
              </a:tr>
            </a:tbl>
          </a:graphicData>
        </a:graphic>
      </p:graphicFrame>
    </p:spTree>
    <p:extLst>
      <p:ext uri="{BB962C8B-B14F-4D97-AF65-F5344CB8AC3E}">
        <p14:creationId xmlns:p14="http://schemas.microsoft.com/office/powerpoint/2010/main" val="4286767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a:graphicFrameLocks/>
          </p:cNvGraphicFramePr>
          <p:nvPr/>
        </p:nvGraphicFramePr>
        <p:xfrm>
          <a:off x="2063552" y="1331640"/>
          <a:ext cx="8136904" cy="4401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m 10"/>
          <p:cNvGraphicFramePr>
            <a:graphicFrameLocks/>
          </p:cNvGraphicFramePr>
          <p:nvPr/>
        </p:nvGraphicFramePr>
        <p:xfrm>
          <a:off x="2063552" y="1331640"/>
          <a:ext cx="8136904" cy="4401616"/>
        </p:xfrm>
        <a:graphic>
          <a:graphicData uri="http://schemas.openxmlformats.org/drawingml/2006/chart">
            <c:chart xmlns:c="http://schemas.openxmlformats.org/drawingml/2006/chart" xmlns:r="http://schemas.openxmlformats.org/officeDocument/2006/relationships" r:id="rId3"/>
          </a:graphicData>
        </a:graphic>
      </p:graphicFrame>
      <p:sp>
        <p:nvSpPr>
          <p:cNvPr id="89092" name="Rectangle 2"/>
          <p:cNvSpPr>
            <a:spLocks noGrp="1" noChangeArrowheads="1"/>
          </p:cNvSpPr>
          <p:nvPr>
            <p:ph type="title"/>
          </p:nvPr>
        </p:nvSpPr>
        <p:spPr bwMode="auto">
          <a:xfrm>
            <a:off x="3000375" y="2603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eaLnBrk="1" hangingPunct="1"/>
            <a:r>
              <a:rPr lang="en-US" altLang="de-DE">
                <a:solidFill>
                  <a:srgbClr val="006699"/>
                </a:solidFill>
              </a:rPr>
              <a:t>Blutdruck während der ersten 3 Jahre</a:t>
            </a:r>
          </a:p>
        </p:txBody>
      </p:sp>
      <p:sp>
        <p:nvSpPr>
          <p:cNvPr id="89093" name="Textfeld 1"/>
          <p:cNvSpPr txBox="1">
            <a:spLocks noChangeArrowheads="1"/>
          </p:cNvSpPr>
          <p:nvPr/>
        </p:nvSpPr>
        <p:spPr bwMode="auto">
          <a:xfrm>
            <a:off x="1703388" y="1484313"/>
            <a:ext cx="10795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r>
              <a:rPr lang="de-DE" altLang="de-DE">
                <a:solidFill>
                  <a:srgbClr val="353535"/>
                </a:solidFill>
              </a:rPr>
              <a:t>mmgHg</a:t>
            </a:r>
          </a:p>
        </p:txBody>
      </p:sp>
    </p:spTree>
    <p:extLst>
      <p:ext uri="{BB962C8B-B14F-4D97-AF65-F5344CB8AC3E}">
        <p14:creationId xmlns:p14="http://schemas.microsoft.com/office/powerpoint/2010/main" val="1073534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itel 1"/>
          <p:cNvSpPr>
            <a:spLocks noGrp="1"/>
          </p:cNvSpPr>
          <p:nvPr>
            <p:ph type="title"/>
          </p:nvPr>
        </p:nvSpPr>
        <p:spPr bwMode="auto">
          <a:xfrm>
            <a:off x="2152650" y="260351"/>
            <a:ext cx="8407400"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r>
              <a:rPr lang="de-DE" altLang="de-DE" dirty="0"/>
              <a:t>Körperliche Aktivität über erste 3 J</a:t>
            </a:r>
          </a:p>
        </p:txBody>
      </p:sp>
      <p:graphicFrame>
        <p:nvGraphicFramePr>
          <p:cNvPr id="4" name="Inhaltsplatzhalter 3"/>
          <p:cNvGraphicFramePr>
            <a:graphicFrameLocks noGrp="1"/>
          </p:cNvGraphicFramePr>
          <p:nvPr>
            <p:ph idx="1"/>
          </p:nvPr>
        </p:nvGraphicFramePr>
        <p:xfrm>
          <a:off x="2152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0116" name="Textfeld 4"/>
          <p:cNvSpPr txBox="1">
            <a:spLocks noChangeArrowheads="1"/>
          </p:cNvSpPr>
          <p:nvPr/>
        </p:nvSpPr>
        <p:spPr bwMode="auto">
          <a:xfrm>
            <a:off x="1992314" y="2205039"/>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r>
              <a:rPr lang="de-DE" altLang="de-DE" sz="1200">
                <a:solidFill>
                  <a:srgbClr val="353535"/>
                </a:solidFill>
              </a:rPr>
              <a:t>Watt</a:t>
            </a:r>
          </a:p>
        </p:txBody>
      </p:sp>
    </p:spTree>
    <p:extLst>
      <p:ext uri="{BB962C8B-B14F-4D97-AF65-F5344CB8AC3E}">
        <p14:creationId xmlns:p14="http://schemas.microsoft.com/office/powerpoint/2010/main" val="3311874153"/>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2208213" y="18891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de-DE">
                <a:solidFill>
                  <a:srgbClr val="006699"/>
                </a:solidFill>
              </a:rPr>
              <a:t>Primäres Outcome</a:t>
            </a:r>
          </a:p>
        </p:txBody>
      </p:sp>
      <p:pic>
        <p:nvPicPr>
          <p:cNvPr id="91139" name="Inhaltsplatzhalter 4"/>
          <p:cNvPicPr>
            <a:picLocks noGrp="1"/>
          </p:cNvPicPr>
          <p:nvPr>
            <p:ph idx="1"/>
          </p:nvPr>
        </p:nvPicPr>
        <p:blipFill>
          <a:blip r:embed="rId2">
            <a:extLst>
              <a:ext uri="{28A0092B-C50C-407E-A947-70E740481C1C}">
                <a14:useLocalDpi xmlns:a14="http://schemas.microsoft.com/office/drawing/2010/main" val="0"/>
              </a:ext>
            </a:extLst>
          </a:blip>
          <a:srcRect l="6796" b="49913"/>
          <a:stretch>
            <a:fillRect/>
          </a:stretch>
        </p:blipFill>
        <p:spPr bwMode="auto">
          <a:xfrm>
            <a:off x="2566989" y="1125539"/>
            <a:ext cx="6911975" cy="518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feld 1"/>
          <p:cNvSpPr txBox="1">
            <a:spLocks noChangeArrowheads="1"/>
          </p:cNvSpPr>
          <p:nvPr/>
        </p:nvSpPr>
        <p:spPr bwMode="auto">
          <a:xfrm>
            <a:off x="6991350" y="6086476"/>
            <a:ext cx="36766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r>
              <a:rPr lang="de-DE" altLang="de-DE">
                <a:solidFill>
                  <a:srgbClr val="353535"/>
                </a:solidFill>
              </a:rPr>
              <a:t>Lancet Neurol 2019, in press</a:t>
            </a:r>
          </a:p>
        </p:txBody>
      </p:sp>
    </p:spTree>
    <p:extLst>
      <p:ext uri="{BB962C8B-B14F-4D97-AF65-F5344CB8AC3E}">
        <p14:creationId xmlns:p14="http://schemas.microsoft.com/office/powerpoint/2010/main" val="893813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2019150" y="303482"/>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de-DE" dirty="0" err="1">
                <a:solidFill>
                  <a:srgbClr val="006699"/>
                </a:solidFill>
              </a:rPr>
              <a:t>Sekundäres</a:t>
            </a:r>
            <a:r>
              <a:rPr lang="en-US" altLang="de-DE" dirty="0">
                <a:solidFill>
                  <a:srgbClr val="006699"/>
                </a:solidFill>
              </a:rPr>
              <a:t> Outcome: </a:t>
            </a:r>
            <a:r>
              <a:rPr lang="en-US" altLang="de-DE" dirty="0" err="1">
                <a:solidFill>
                  <a:srgbClr val="006699"/>
                </a:solidFill>
              </a:rPr>
              <a:t>Behinderung</a:t>
            </a:r>
            <a:endParaRPr lang="en-US" altLang="de-DE" dirty="0">
              <a:solidFill>
                <a:srgbClr val="006699"/>
              </a:solidFill>
            </a:endParaRPr>
          </a:p>
        </p:txBody>
      </p:sp>
      <p:graphicFrame>
        <p:nvGraphicFramePr>
          <p:cNvPr id="92163" name="Diagramm 5"/>
          <p:cNvGraphicFramePr>
            <a:graphicFrameLocks/>
          </p:cNvGraphicFramePr>
          <p:nvPr/>
        </p:nvGraphicFramePr>
        <p:xfrm>
          <a:off x="1652589" y="1793876"/>
          <a:ext cx="8683625" cy="3706813"/>
        </p:xfrm>
        <a:graphic>
          <a:graphicData uri="http://schemas.openxmlformats.org/presentationml/2006/ole">
            <mc:AlternateContent xmlns:mc="http://schemas.openxmlformats.org/markup-compatibility/2006">
              <mc:Choice xmlns:v="urn:schemas-microsoft-com:vml" Requires="v">
                <p:oleObj name="Diagramm" r:id="rId2" imgW="8687553" imgH="3712786" progId="Excel.Chart.8">
                  <p:embed/>
                </p:oleObj>
              </mc:Choice>
              <mc:Fallback>
                <p:oleObj name="Diagramm" r:id="rId2" imgW="8687553" imgH="3712786" progId="Excel.Chart.8">
                  <p:embed/>
                  <p:pic>
                    <p:nvPicPr>
                      <p:cNvPr id="92163" name="Diagramm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9" y="1793876"/>
                        <a:ext cx="86836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feld 3"/>
          <p:cNvSpPr txBox="1"/>
          <p:nvPr/>
        </p:nvSpPr>
        <p:spPr>
          <a:xfrm>
            <a:off x="7032625" y="1916113"/>
            <a:ext cx="1366838" cy="254000"/>
          </a:xfrm>
          <a:prstGeom prst="rect">
            <a:avLst/>
          </a:prstGeom>
          <a:noFill/>
        </p:spPr>
        <p:txBody>
          <a:bodyPr>
            <a:spAutoFit/>
          </a:bodyPr>
          <a:lstStyle/>
          <a:p>
            <a:pPr>
              <a:defRPr/>
            </a:pPr>
            <a:r>
              <a:rPr lang="de-DE" sz="1050" b="1" dirty="0">
                <a:solidFill>
                  <a:srgbClr val="353535"/>
                </a:solidFill>
                <a:ea typeface="ＭＳ Ｐゴシック"/>
              </a:rPr>
              <a:t>P =0.026</a:t>
            </a:r>
          </a:p>
        </p:txBody>
      </p:sp>
    </p:spTree>
    <p:extLst>
      <p:ext uri="{BB962C8B-B14F-4D97-AF65-F5344CB8AC3E}">
        <p14:creationId xmlns:p14="http://schemas.microsoft.com/office/powerpoint/2010/main" val="1060861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p:cNvSpPr>
            <a:spLocks noGrp="1"/>
          </p:cNvSpPr>
          <p:nvPr>
            <p:ph type="title"/>
          </p:nvPr>
        </p:nvSpPr>
        <p:spPr>
          <a:xfrm>
            <a:off x="1774825" y="220663"/>
            <a:ext cx="8648700" cy="995662"/>
          </a:xfrm>
        </p:spPr>
        <p:txBody>
          <a:bodyPr>
            <a:normAutofit fontScale="90000"/>
          </a:bodyPr>
          <a:lstStyle/>
          <a:p>
            <a:r>
              <a:rPr lang="de-DE" altLang="de-DE" dirty="0">
                <a:ea typeface="ＭＳ Ｐゴシック" panose="020B0600070205080204" pitchFamily="34" charset="-128"/>
              </a:rPr>
              <a:t>Seltene ischämische Schlaganfälle: Gerinnungsstörungen</a:t>
            </a:r>
          </a:p>
        </p:txBody>
      </p:sp>
      <p:sp>
        <p:nvSpPr>
          <p:cNvPr id="93187" name="Inhaltsplatzhalter 2"/>
          <p:cNvSpPr>
            <a:spLocks noGrp="1"/>
          </p:cNvSpPr>
          <p:nvPr>
            <p:ph idx="1"/>
          </p:nvPr>
        </p:nvSpPr>
        <p:spPr/>
        <p:txBody>
          <a:bodyPr/>
          <a:lstStyle/>
          <a:p>
            <a:r>
              <a:rPr lang="de-DE" altLang="de-DE">
                <a:ea typeface="ＭＳ Ｐゴシック" panose="020B0600070205080204" pitchFamily="34" charset="-128"/>
              </a:rPr>
              <a:t>Keine evidenzbasierte Sekundärprävention bekannt</a:t>
            </a:r>
          </a:p>
          <a:p>
            <a:endParaRPr lang="de-DE" altLang="de-DE">
              <a:ea typeface="ＭＳ Ｐゴシック" panose="020B0600070205080204" pitchFamily="34" charset="-128"/>
            </a:endParaRPr>
          </a:p>
          <a:p>
            <a:r>
              <a:rPr lang="de-DE" altLang="de-DE">
                <a:ea typeface="ＭＳ Ｐゴシック" panose="020B0600070205080204" pitchFamily="34" charset="-128"/>
              </a:rPr>
              <a:t>(außer bei nachgewiesener venöser Thrombose und paradoxer Embolie </a:t>
            </a:r>
            <a:r>
              <a:rPr lang="de-DE" altLang="de-DE">
                <a:ea typeface="ＭＳ Ｐゴシック" panose="020B0600070205080204" pitchFamily="34" charset="-128"/>
                <a:sym typeface="Wingdings" panose="05000000000000000000" pitchFamily="2" charset="2"/>
              </a:rPr>
              <a:t> orale Antikoagulation)</a:t>
            </a:r>
            <a:endParaRPr lang="de-DE" altLang="de-DE">
              <a:ea typeface="ＭＳ Ｐゴシック" panose="020B0600070205080204" pitchFamily="34" charset="-128"/>
            </a:endParaRPr>
          </a:p>
        </p:txBody>
      </p:sp>
    </p:spTree>
    <p:extLst>
      <p:ext uri="{BB962C8B-B14F-4D97-AF65-F5344CB8AC3E}">
        <p14:creationId xmlns:p14="http://schemas.microsoft.com/office/powerpoint/2010/main" val="3210651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p:cNvSpPr>
            <a:spLocks noGrp="1"/>
          </p:cNvSpPr>
          <p:nvPr>
            <p:ph type="title"/>
          </p:nvPr>
        </p:nvSpPr>
        <p:spPr>
          <a:xfrm>
            <a:off x="1771650" y="244475"/>
            <a:ext cx="8648700" cy="571500"/>
          </a:xfrm>
        </p:spPr>
        <p:txBody>
          <a:bodyPr>
            <a:normAutofit fontScale="90000"/>
          </a:bodyPr>
          <a:lstStyle/>
          <a:p>
            <a:r>
              <a:rPr lang="de-DE" altLang="de-DE">
                <a:ea typeface="ＭＳ Ｐゴシック" panose="020B0600070205080204" pitchFamily="34" charset="-128"/>
              </a:rPr>
              <a:t>Seltene ischämische Schlaganfälle: </a:t>
            </a:r>
            <a:br>
              <a:rPr lang="de-DE" altLang="de-DE">
                <a:ea typeface="ＭＳ Ｐゴシック" panose="020B0600070205080204" pitchFamily="34" charset="-128"/>
              </a:rPr>
            </a:br>
            <a:r>
              <a:rPr lang="de-DE" altLang="de-DE">
                <a:ea typeface="ＭＳ Ｐゴシック" panose="020B0600070205080204" pitchFamily="34" charset="-128"/>
              </a:rPr>
              <a:t>Vaskulitis</a:t>
            </a:r>
          </a:p>
        </p:txBody>
      </p:sp>
      <p:sp>
        <p:nvSpPr>
          <p:cNvPr id="60419" name="Inhaltsplatzhalter 2"/>
          <p:cNvSpPr>
            <a:spLocks noGrp="1"/>
          </p:cNvSpPr>
          <p:nvPr>
            <p:ph idx="1"/>
          </p:nvPr>
        </p:nvSpPr>
        <p:spPr/>
        <p:txBody>
          <a:bodyPr>
            <a:normAutofit fontScale="85000" lnSpcReduction="20000"/>
          </a:bodyPr>
          <a:lstStyle/>
          <a:p>
            <a:pPr>
              <a:defRPr/>
            </a:pPr>
            <a:r>
              <a:rPr lang="de-DE" altLang="de-DE" dirty="0">
                <a:ea typeface="ＭＳ Ｐゴシック" panose="020B0600070205080204" pitchFamily="34" charset="-128"/>
              </a:rPr>
              <a:t>Keine randomisierten kontrollierten Studien</a:t>
            </a:r>
          </a:p>
          <a:p>
            <a:pPr>
              <a:defRPr/>
            </a:pPr>
            <a:endParaRPr lang="de-DE" altLang="de-DE" dirty="0">
              <a:ea typeface="ＭＳ Ｐゴシック" panose="020B0600070205080204" pitchFamily="34" charset="-128"/>
            </a:endParaRPr>
          </a:p>
          <a:p>
            <a:pPr>
              <a:defRPr/>
            </a:pPr>
            <a:r>
              <a:rPr lang="de-DE" altLang="de-DE" dirty="0">
                <a:ea typeface="ＭＳ Ｐゴシック" panose="020B0600070205080204" pitchFamily="34" charset="-128"/>
              </a:rPr>
              <a:t>Zunächst Diagnosesicherung durch</a:t>
            </a:r>
          </a:p>
          <a:p>
            <a:pPr>
              <a:buFont typeface="Arial" panose="020B0604020202020204" pitchFamily="34" charset="0"/>
              <a:buChar char="•"/>
              <a:defRPr/>
            </a:pPr>
            <a:r>
              <a:rPr lang="de-DE" altLang="de-DE" dirty="0">
                <a:ea typeface="ＭＳ Ｐゴシック" panose="020B0600070205080204" pitchFamily="34" charset="-128"/>
              </a:rPr>
              <a:t>DSA</a:t>
            </a:r>
          </a:p>
          <a:p>
            <a:pPr>
              <a:buFont typeface="Arial" panose="020B0604020202020204" pitchFamily="34" charset="0"/>
              <a:buChar char="•"/>
              <a:defRPr/>
            </a:pPr>
            <a:r>
              <a:rPr lang="de-DE" altLang="de-DE" dirty="0" err="1">
                <a:ea typeface="ＭＳ Ｐゴシック" panose="020B0600070205080204" pitchFamily="34" charset="-128"/>
              </a:rPr>
              <a:t>Liquoruntersuchung</a:t>
            </a:r>
            <a:endParaRPr lang="de-DE" altLang="de-DE" dirty="0">
              <a:ea typeface="ＭＳ Ｐゴシック" panose="020B0600070205080204" pitchFamily="34" charset="-128"/>
            </a:endParaRPr>
          </a:p>
          <a:p>
            <a:pPr>
              <a:buFont typeface="Arial" panose="020B0604020202020204" pitchFamily="34" charset="0"/>
              <a:buChar char="•"/>
              <a:defRPr/>
            </a:pPr>
            <a:r>
              <a:rPr lang="de-DE" altLang="de-DE" dirty="0">
                <a:ea typeface="ＭＳ Ｐゴシック" panose="020B0600070205080204" pitchFamily="34" charset="-128"/>
              </a:rPr>
              <a:t>Biopsie (</a:t>
            </a:r>
            <a:r>
              <a:rPr lang="de-DE" altLang="de-DE" dirty="0" err="1">
                <a:ea typeface="ＭＳ Ｐゴシック" panose="020B0600070205080204" pitchFamily="34" charset="-128"/>
              </a:rPr>
              <a:t>leptomeningeal</a:t>
            </a:r>
            <a:r>
              <a:rPr lang="de-DE" altLang="de-DE" dirty="0">
                <a:ea typeface="ＭＳ Ｐゴシック" panose="020B0600070205080204" pitchFamily="34" charset="-128"/>
              </a:rPr>
              <a:t> oder betroffener Gefäßabschnitt)</a:t>
            </a:r>
          </a:p>
          <a:p>
            <a:pPr>
              <a:buFont typeface="Arial" panose="020B0604020202020204" pitchFamily="34" charset="0"/>
              <a:buChar char="•"/>
              <a:defRPr/>
            </a:pPr>
            <a:endParaRPr lang="de-DE" altLang="de-DE" dirty="0">
              <a:ea typeface="ＭＳ Ｐゴシック" panose="020B0600070205080204" pitchFamily="34" charset="-128"/>
            </a:endParaRPr>
          </a:p>
          <a:p>
            <a:pPr marL="0" indent="0">
              <a:defRPr/>
            </a:pPr>
            <a:r>
              <a:rPr lang="de-DE" altLang="de-DE" dirty="0">
                <a:ea typeface="ＭＳ Ｐゴシック" panose="020B0600070205080204" pitchFamily="34" charset="-128"/>
              </a:rPr>
              <a:t>Immunsuppressive Therapie</a:t>
            </a:r>
          </a:p>
          <a:p>
            <a:pPr>
              <a:buFont typeface="Arial" panose="020B0604020202020204" pitchFamily="34" charset="0"/>
              <a:buChar char="•"/>
              <a:defRPr/>
            </a:pPr>
            <a:r>
              <a:rPr lang="de-DE" altLang="de-DE" dirty="0">
                <a:ea typeface="ＭＳ Ｐゴシック" panose="020B0600070205080204" pitchFamily="34" charset="-128"/>
              </a:rPr>
              <a:t>Initial Steroide (bei Arteriitis </a:t>
            </a:r>
            <a:r>
              <a:rPr lang="de-DE" altLang="de-DE" dirty="0" err="1">
                <a:ea typeface="ＭＳ Ｐゴシック" panose="020B0600070205080204" pitchFamily="34" charset="-128"/>
              </a:rPr>
              <a:t>temporalis</a:t>
            </a:r>
            <a:r>
              <a:rPr lang="de-DE" altLang="de-DE" dirty="0">
                <a:ea typeface="ＭＳ Ｐゴシック" panose="020B0600070205080204" pitchFamily="34" charset="-128"/>
              </a:rPr>
              <a:t> meist ausreichend)</a:t>
            </a:r>
          </a:p>
          <a:p>
            <a:pPr>
              <a:buFont typeface="Arial" panose="020B0604020202020204" pitchFamily="34" charset="0"/>
              <a:buChar char="•"/>
              <a:defRPr/>
            </a:pPr>
            <a:r>
              <a:rPr lang="de-DE" altLang="de-DE" dirty="0" err="1">
                <a:ea typeface="ＭＳ Ｐゴシック" panose="020B0600070205080204" pitchFamily="34" charset="-128"/>
              </a:rPr>
              <a:t>Cyclophosphamid</a:t>
            </a:r>
            <a:endParaRPr lang="de-DE" altLang="de-DE" dirty="0">
              <a:ea typeface="ＭＳ Ｐゴシック" panose="020B0600070205080204" pitchFamily="34" charset="-128"/>
            </a:endParaRPr>
          </a:p>
          <a:p>
            <a:pPr>
              <a:buFont typeface="Arial" panose="020B0604020202020204" pitchFamily="34" charset="0"/>
              <a:buChar char="•"/>
              <a:defRPr/>
            </a:pPr>
            <a:r>
              <a:rPr lang="de-DE" altLang="de-DE" dirty="0">
                <a:ea typeface="ＭＳ Ｐゴシック" panose="020B0600070205080204" pitchFamily="34" charset="-128"/>
              </a:rPr>
              <a:t>Ggf. langfristig </a:t>
            </a:r>
            <a:r>
              <a:rPr lang="de-DE" altLang="de-DE" dirty="0" err="1">
                <a:ea typeface="ＭＳ Ｐゴシック" panose="020B0600070205080204" pitchFamily="34" charset="-128"/>
              </a:rPr>
              <a:t>Azathioprin</a:t>
            </a:r>
            <a:r>
              <a:rPr lang="de-DE" altLang="de-DE" dirty="0">
                <a:ea typeface="ＭＳ Ｐゴシック" panose="020B0600070205080204" pitchFamily="34" charset="-128"/>
              </a:rPr>
              <a:t> oder </a:t>
            </a:r>
            <a:r>
              <a:rPr lang="de-DE" altLang="de-DE" dirty="0" err="1">
                <a:ea typeface="ＭＳ Ｐゴシック" panose="020B0600070205080204" pitchFamily="34" charset="-128"/>
              </a:rPr>
              <a:t>Methotrexat</a:t>
            </a:r>
            <a:endParaRPr lang="de-DE" altLang="de-DE" dirty="0">
              <a:ea typeface="ＭＳ Ｐゴシック" panose="020B0600070205080204" pitchFamily="34" charset="-128"/>
            </a:endParaRPr>
          </a:p>
        </p:txBody>
      </p:sp>
    </p:spTree>
    <p:extLst>
      <p:ext uri="{BB962C8B-B14F-4D97-AF65-F5344CB8AC3E}">
        <p14:creationId xmlns:p14="http://schemas.microsoft.com/office/powerpoint/2010/main" val="295585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467601" y="1509713"/>
            <a:ext cx="331853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a:t>- 7 prospektive</a:t>
            </a:r>
          </a:p>
          <a:p>
            <a:pPr>
              <a:spcBef>
                <a:spcPct val="0"/>
              </a:spcBef>
              <a:buClrTx/>
            </a:pPr>
            <a:r>
              <a:rPr lang="de-DE" altLang="de-DE"/>
              <a:t>  Beobachtungsstudien</a:t>
            </a:r>
          </a:p>
          <a:p>
            <a:pPr>
              <a:spcBef>
                <a:spcPct val="0"/>
              </a:spcBef>
              <a:buClrTx/>
            </a:pPr>
            <a:r>
              <a:rPr lang="de-DE" altLang="de-DE"/>
              <a:t>- Zeitraum 10 Jahre</a:t>
            </a:r>
          </a:p>
          <a:p>
            <a:pPr>
              <a:spcBef>
                <a:spcPct val="0"/>
              </a:spcBef>
              <a:buClrTx/>
            </a:pPr>
            <a:r>
              <a:rPr lang="de-DE" altLang="de-DE"/>
              <a:t>- 418.343 Individuen</a:t>
            </a:r>
          </a:p>
          <a:p>
            <a:pPr>
              <a:spcBef>
                <a:spcPct val="0"/>
              </a:spcBef>
              <a:buClrTx/>
            </a:pPr>
            <a:r>
              <a:rPr lang="de-DE" altLang="de-DE"/>
              <a:t>- Alter 25-70 Jahre</a:t>
            </a:r>
          </a:p>
          <a:p>
            <a:pPr>
              <a:spcBef>
                <a:spcPct val="0"/>
              </a:spcBef>
              <a:buClrTx/>
            </a:pPr>
            <a:r>
              <a:rPr lang="de-DE" altLang="de-DE"/>
              <a:t>- 843 Ereignisse</a:t>
            </a:r>
          </a:p>
          <a:p>
            <a:pPr>
              <a:spcBef>
                <a:spcPct val="0"/>
              </a:spcBef>
              <a:buClrTx/>
            </a:pPr>
            <a:endParaRPr lang="de-DE" altLang="de-DE"/>
          </a:p>
          <a:p>
            <a:pPr>
              <a:spcBef>
                <a:spcPct val="0"/>
              </a:spcBef>
              <a:buClrTx/>
            </a:pPr>
            <a:r>
              <a:rPr lang="de-DE" altLang="de-DE" sz="2000" i="1"/>
              <a:t>MacMahon et al., Blood </a:t>
            </a:r>
          </a:p>
          <a:p>
            <a:pPr>
              <a:spcBef>
                <a:spcPct val="0"/>
              </a:spcBef>
              <a:buClrTx/>
            </a:pPr>
            <a:r>
              <a:rPr lang="de-DE" altLang="de-DE" sz="2000" i="1"/>
              <a:t>pressure, Stroke and </a:t>
            </a:r>
          </a:p>
          <a:p>
            <a:pPr>
              <a:spcBef>
                <a:spcPct val="0"/>
              </a:spcBef>
              <a:buClrTx/>
            </a:pPr>
            <a:r>
              <a:rPr lang="de-DE" altLang="de-DE" sz="2000" i="1"/>
              <a:t>coronary heart disease,</a:t>
            </a:r>
          </a:p>
          <a:p>
            <a:pPr>
              <a:spcBef>
                <a:spcPct val="0"/>
              </a:spcBef>
              <a:buClrTx/>
            </a:pPr>
            <a:r>
              <a:rPr lang="de-DE" altLang="de-DE" sz="2000" i="1"/>
              <a:t>Part 1, Lancet 1990</a:t>
            </a:r>
            <a:endParaRPr lang="de-DE" altLang="de-DE"/>
          </a:p>
          <a:p>
            <a:pPr>
              <a:spcBef>
                <a:spcPct val="0"/>
              </a:spcBef>
              <a:buClrTx/>
            </a:pPr>
            <a:endParaRPr lang="de-DE" altLang="de-DE"/>
          </a:p>
        </p:txBody>
      </p:sp>
      <p:sp>
        <p:nvSpPr>
          <p:cNvPr id="22531" name="Rectangle 3"/>
          <p:cNvSpPr>
            <a:spLocks noChangeArrowheads="1"/>
          </p:cNvSpPr>
          <p:nvPr/>
        </p:nvSpPr>
        <p:spPr bwMode="auto">
          <a:xfrm>
            <a:off x="5351464" y="-25400"/>
            <a:ext cx="5075237"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de-DE" altLang="de-DE" sz="4000" b="1">
                <a:solidFill>
                  <a:schemeClr val="tx2"/>
                </a:solidFill>
              </a:rPr>
              <a:t>Hypertonus</a:t>
            </a:r>
          </a:p>
        </p:txBody>
      </p:sp>
      <p:sp>
        <p:nvSpPr>
          <p:cNvPr id="22532" name="Text Box 4"/>
          <p:cNvSpPr txBox="1">
            <a:spLocks noChangeArrowheads="1"/>
          </p:cNvSpPr>
          <p:nvPr/>
        </p:nvSpPr>
        <p:spPr bwMode="auto">
          <a:xfrm rot="10800000">
            <a:off x="1746400" y="1470121"/>
            <a:ext cx="461665" cy="365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1800" b="1"/>
              <a:t>Relatives Risiko für Schlaganfall</a:t>
            </a:r>
          </a:p>
        </p:txBody>
      </p:sp>
      <p:sp>
        <p:nvSpPr>
          <p:cNvPr id="22533" name="Rectangle 5"/>
          <p:cNvSpPr>
            <a:spLocks noChangeArrowheads="1"/>
          </p:cNvSpPr>
          <p:nvPr/>
        </p:nvSpPr>
        <p:spPr bwMode="auto">
          <a:xfrm>
            <a:off x="2389188" y="5822950"/>
            <a:ext cx="48958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de-DE" altLang="de-DE" sz="1800" b="1"/>
              <a:t>Mittlerer systolischer und diastolischer BD </a:t>
            </a:r>
            <a:br>
              <a:rPr lang="de-DE" altLang="de-DE" sz="1800" b="1"/>
            </a:br>
            <a:r>
              <a:rPr lang="de-DE" altLang="de-DE" sz="1800" b="1"/>
              <a:t>(mmHg)</a:t>
            </a:r>
          </a:p>
        </p:txBody>
      </p:sp>
      <p:sp>
        <p:nvSpPr>
          <p:cNvPr id="22534" name="Line 6"/>
          <p:cNvSpPr>
            <a:spLocks noChangeShapeType="1"/>
          </p:cNvSpPr>
          <p:nvPr/>
        </p:nvSpPr>
        <p:spPr bwMode="auto">
          <a:xfrm flipH="1">
            <a:off x="2811464" y="1406525"/>
            <a:ext cx="10318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5" name="Line 7"/>
          <p:cNvSpPr>
            <a:spLocks noChangeShapeType="1"/>
          </p:cNvSpPr>
          <p:nvPr/>
        </p:nvSpPr>
        <p:spPr bwMode="auto">
          <a:xfrm flipH="1">
            <a:off x="2811464" y="2865438"/>
            <a:ext cx="10318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6" name="Line 8"/>
          <p:cNvSpPr>
            <a:spLocks noChangeShapeType="1"/>
          </p:cNvSpPr>
          <p:nvPr/>
        </p:nvSpPr>
        <p:spPr bwMode="auto">
          <a:xfrm flipH="1">
            <a:off x="2811464" y="3614738"/>
            <a:ext cx="10318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7" name="Line 9"/>
          <p:cNvSpPr>
            <a:spLocks noChangeShapeType="1"/>
          </p:cNvSpPr>
          <p:nvPr/>
        </p:nvSpPr>
        <p:spPr bwMode="auto">
          <a:xfrm flipH="1">
            <a:off x="2811464" y="4391025"/>
            <a:ext cx="10318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8" name="Line 10"/>
          <p:cNvSpPr>
            <a:spLocks noChangeShapeType="1"/>
          </p:cNvSpPr>
          <p:nvPr/>
        </p:nvSpPr>
        <p:spPr bwMode="auto">
          <a:xfrm>
            <a:off x="3524250" y="5138738"/>
            <a:ext cx="0" cy="1143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9" name="Line 11"/>
          <p:cNvSpPr>
            <a:spLocks noChangeShapeType="1"/>
          </p:cNvSpPr>
          <p:nvPr/>
        </p:nvSpPr>
        <p:spPr bwMode="auto">
          <a:xfrm>
            <a:off x="4168775" y="5138738"/>
            <a:ext cx="0" cy="1143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40" name="Line 12"/>
          <p:cNvSpPr>
            <a:spLocks noChangeShapeType="1"/>
          </p:cNvSpPr>
          <p:nvPr/>
        </p:nvSpPr>
        <p:spPr bwMode="auto">
          <a:xfrm>
            <a:off x="4821238" y="5138738"/>
            <a:ext cx="0" cy="1143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41" name="Line 13"/>
          <p:cNvSpPr>
            <a:spLocks noChangeShapeType="1"/>
          </p:cNvSpPr>
          <p:nvPr/>
        </p:nvSpPr>
        <p:spPr bwMode="auto">
          <a:xfrm>
            <a:off x="5475288" y="5138738"/>
            <a:ext cx="0" cy="1143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34" name="Rectangle 14"/>
          <p:cNvSpPr>
            <a:spLocks noChangeArrowheads="1"/>
          </p:cNvSpPr>
          <p:nvPr/>
        </p:nvSpPr>
        <p:spPr bwMode="auto">
          <a:xfrm>
            <a:off x="1971676" y="1217614"/>
            <a:ext cx="925513" cy="30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eaLnBrk="0" hangingPunct="0">
              <a:defRPr sz="1700">
                <a:solidFill>
                  <a:schemeClr val="tx1"/>
                </a:solidFill>
                <a:latin typeface="Arial" panose="020B0604020202020204" pitchFamily="34" charset="0"/>
                <a:ea typeface="ＭＳ Ｐゴシック" panose="020B0600070205080204" pitchFamily="34" charset="-128"/>
              </a:defRPr>
            </a:lvl1pPr>
            <a:lvl2pPr marL="628650" defTabSz="922338" eaLnBrk="0" hangingPunct="0">
              <a:defRPr sz="1700">
                <a:solidFill>
                  <a:schemeClr val="tx1"/>
                </a:solidFill>
                <a:latin typeface="Arial" panose="020B0604020202020204" pitchFamily="34" charset="0"/>
                <a:ea typeface="ＭＳ Ｐゴシック" panose="020B0600070205080204" pitchFamily="34" charset="-128"/>
              </a:defRPr>
            </a:lvl2pPr>
            <a:lvl3pPr marL="1257300" defTabSz="922338" eaLnBrk="0" hangingPunct="0">
              <a:defRPr sz="1700">
                <a:solidFill>
                  <a:schemeClr val="tx1"/>
                </a:solidFill>
                <a:latin typeface="Arial" panose="020B0604020202020204" pitchFamily="34" charset="0"/>
                <a:ea typeface="ＭＳ Ｐゴシック" panose="020B0600070205080204" pitchFamily="34" charset="-128"/>
              </a:defRPr>
            </a:lvl3pPr>
            <a:lvl4pPr marL="1885950" defTabSz="922338" eaLnBrk="0" hangingPunct="0">
              <a:defRPr sz="1700">
                <a:solidFill>
                  <a:schemeClr val="tx1"/>
                </a:solidFill>
                <a:latin typeface="Arial" panose="020B0604020202020204" pitchFamily="34" charset="0"/>
                <a:ea typeface="ＭＳ Ｐゴシック" panose="020B0600070205080204" pitchFamily="34" charset="-128"/>
              </a:defRPr>
            </a:lvl4pPr>
            <a:lvl5pPr marL="2514600" defTabSz="922338" eaLnBrk="0" hangingPunct="0">
              <a:defRPr sz="1700">
                <a:solidFill>
                  <a:schemeClr val="tx1"/>
                </a:solidFill>
                <a:latin typeface="Arial" panose="020B0604020202020204" pitchFamily="34" charset="0"/>
                <a:ea typeface="ＭＳ Ｐゴシック" panose="020B0600070205080204" pitchFamily="34" charset="-128"/>
              </a:defRPr>
            </a:lvl5pPr>
            <a:lvl6pPr marL="29718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34290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8862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43434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r">
              <a:spcBef>
                <a:spcPct val="50000"/>
              </a:spcBef>
              <a:defRPr/>
            </a:pPr>
            <a:r>
              <a:rPr lang="de-DE" altLang="de-DE" sz="1300">
                <a:effectLst>
                  <a:outerShdw blurRad="38100" dist="38100" dir="2700000" algn="tl">
                    <a:srgbClr val="C0C0C0"/>
                  </a:outerShdw>
                </a:effectLst>
              </a:rPr>
              <a:t>4,00</a:t>
            </a:r>
          </a:p>
        </p:txBody>
      </p:sp>
      <p:sp>
        <p:nvSpPr>
          <p:cNvPr id="133135" name="Rectangle 15"/>
          <p:cNvSpPr>
            <a:spLocks noChangeArrowheads="1"/>
          </p:cNvSpPr>
          <p:nvPr/>
        </p:nvSpPr>
        <p:spPr bwMode="auto">
          <a:xfrm>
            <a:off x="1951038" y="1987550"/>
            <a:ext cx="92551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eaLnBrk="0" hangingPunct="0">
              <a:defRPr sz="1700">
                <a:solidFill>
                  <a:schemeClr val="tx1"/>
                </a:solidFill>
                <a:latin typeface="Arial" panose="020B0604020202020204" pitchFamily="34" charset="0"/>
                <a:ea typeface="ＭＳ Ｐゴシック" panose="020B0600070205080204" pitchFamily="34" charset="-128"/>
              </a:defRPr>
            </a:lvl1pPr>
            <a:lvl2pPr marL="628650" defTabSz="922338" eaLnBrk="0" hangingPunct="0">
              <a:defRPr sz="1700">
                <a:solidFill>
                  <a:schemeClr val="tx1"/>
                </a:solidFill>
                <a:latin typeface="Arial" panose="020B0604020202020204" pitchFamily="34" charset="0"/>
                <a:ea typeface="ＭＳ Ｐゴシック" panose="020B0600070205080204" pitchFamily="34" charset="-128"/>
              </a:defRPr>
            </a:lvl2pPr>
            <a:lvl3pPr marL="1257300" defTabSz="922338" eaLnBrk="0" hangingPunct="0">
              <a:defRPr sz="1700">
                <a:solidFill>
                  <a:schemeClr val="tx1"/>
                </a:solidFill>
                <a:latin typeface="Arial" panose="020B0604020202020204" pitchFamily="34" charset="0"/>
                <a:ea typeface="ＭＳ Ｐゴシック" panose="020B0600070205080204" pitchFamily="34" charset="-128"/>
              </a:defRPr>
            </a:lvl3pPr>
            <a:lvl4pPr marL="1885950" defTabSz="922338" eaLnBrk="0" hangingPunct="0">
              <a:defRPr sz="1700">
                <a:solidFill>
                  <a:schemeClr val="tx1"/>
                </a:solidFill>
                <a:latin typeface="Arial" panose="020B0604020202020204" pitchFamily="34" charset="0"/>
                <a:ea typeface="ＭＳ Ｐゴシック" panose="020B0600070205080204" pitchFamily="34" charset="-128"/>
              </a:defRPr>
            </a:lvl4pPr>
            <a:lvl5pPr marL="2514600" defTabSz="922338" eaLnBrk="0" hangingPunct="0">
              <a:defRPr sz="1700">
                <a:solidFill>
                  <a:schemeClr val="tx1"/>
                </a:solidFill>
                <a:latin typeface="Arial" panose="020B0604020202020204" pitchFamily="34" charset="0"/>
                <a:ea typeface="ＭＳ Ｐゴシック" panose="020B0600070205080204" pitchFamily="34" charset="-128"/>
              </a:defRPr>
            </a:lvl5pPr>
            <a:lvl6pPr marL="29718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34290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8862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43434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r">
              <a:spcBef>
                <a:spcPct val="50000"/>
              </a:spcBef>
              <a:defRPr/>
            </a:pPr>
            <a:r>
              <a:rPr lang="de-DE" altLang="de-DE" sz="1300">
                <a:effectLst>
                  <a:outerShdw blurRad="38100" dist="38100" dir="2700000" algn="tl">
                    <a:srgbClr val="C0C0C0"/>
                  </a:outerShdw>
                </a:effectLst>
              </a:rPr>
              <a:t>2,00</a:t>
            </a:r>
          </a:p>
        </p:txBody>
      </p:sp>
      <p:sp>
        <p:nvSpPr>
          <p:cNvPr id="133136" name="Rectangle 16"/>
          <p:cNvSpPr>
            <a:spLocks noChangeArrowheads="1"/>
          </p:cNvSpPr>
          <p:nvPr/>
        </p:nvSpPr>
        <p:spPr bwMode="auto">
          <a:xfrm>
            <a:off x="1951038" y="2676526"/>
            <a:ext cx="925512" cy="30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eaLnBrk="0" hangingPunct="0">
              <a:defRPr sz="1700">
                <a:solidFill>
                  <a:schemeClr val="tx1"/>
                </a:solidFill>
                <a:latin typeface="Arial" panose="020B0604020202020204" pitchFamily="34" charset="0"/>
                <a:ea typeface="ＭＳ Ｐゴシック" panose="020B0600070205080204" pitchFamily="34" charset="-128"/>
              </a:defRPr>
            </a:lvl1pPr>
            <a:lvl2pPr marL="628650" defTabSz="922338" eaLnBrk="0" hangingPunct="0">
              <a:defRPr sz="1700">
                <a:solidFill>
                  <a:schemeClr val="tx1"/>
                </a:solidFill>
                <a:latin typeface="Arial" panose="020B0604020202020204" pitchFamily="34" charset="0"/>
                <a:ea typeface="ＭＳ Ｐゴシック" panose="020B0600070205080204" pitchFamily="34" charset="-128"/>
              </a:defRPr>
            </a:lvl2pPr>
            <a:lvl3pPr marL="1257300" defTabSz="922338" eaLnBrk="0" hangingPunct="0">
              <a:defRPr sz="1700">
                <a:solidFill>
                  <a:schemeClr val="tx1"/>
                </a:solidFill>
                <a:latin typeface="Arial" panose="020B0604020202020204" pitchFamily="34" charset="0"/>
                <a:ea typeface="ＭＳ Ｐゴシック" panose="020B0600070205080204" pitchFamily="34" charset="-128"/>
              </a:defRPr>
            </a:lvl3pPr>
            <a:lvl4pPr marL="1885950" defTabSz="922338" eaLnBrk="0" hangingPunct="0">
              <a:defRPr sz="1700">
                <a:solidFill>
                  <a:schemeClr val="tx1"/>
                </a:solidFill>
                <a:latin typeface="Arial" panose="020B0604020202020204" pitchFamily="34" charset="0"/>
                <a:ea typeface="ＭＳ Ｐゴシック" panose="020B0600070205080204" pitchFamily="34" charset="-128"/>
              </a:defRPr>
            </a:lvl4pPr>
            <a:lvl5pPr marL="2514600" defTabSz="922338" eaLnBrk="0" hangingPunct="0">
              <a:defRPr sz="1700">
                <a:solidFill>
                  <a:schemeClr val="tx1"/>
                </a:solidFill>
                <a:latin typeface="Arial" panose="020B0604020202020204" pitchFamily="34" charset="0"/>
                <a:ea typeface="ＭＳ Ｐゴシック" panose="020B0600070205080204" pitchFamily="34" charset="-128"/>
              </a:defRPr>
            </a:lvl5pPr>
            <a:lvl6pPr marL="29718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34290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8862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43434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r">
              <a:spcBef>
                <a:spcPct val="50000"/>
              </a:spcBef>
              <a:defRPr/>
            </a:pPr>
            <a:r>
              <a:rPr lang="de-DE" altLang="de-DE" sz="1300">
                <a:effectLst>
                  <a:outerShdw blurRad="38100" dist="38100" dir="2700000" algn="tl">
                    <a:srgbClr val="C0C0C0"/>
                  </a:outerShdw>
                </a:effectLst>
              </a:rPr>
              <a:t>1,00</a:t>
            </a:r>
          </a:p>
        </p:txBody>
      </p:sp>
      <p:sp>
        <p:nvSpPr>
          <p:cNvPr id="133137" name="Rectangle 17"/>
          <p:cNvSpPr>
            <a:spLocks noChangeArrowheads="1"/>
          </p:cNvSpPr>
          <p:nvPr/>
        </p:nvSpPr>
        <p:spPr bwMode="auto">
          <a:xfrm>
            <a:off x="1951038" y="3424239"/>
            <a:ext cx="925512" cy="30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eaLnBrk="0" hangingPunct="0">
              <a:defRPr sz="1700">
                <a:solidFill>
                  <a:schemeClr val="tx1"/>
                </a:solidFill>
                <a:latin typeface="Arial" panose="020B0604020202020204" pitchFamily="34" charset="0"/>
                <a:ea typeface="ＭＳ Ｐゴシック" panose="020B0600070205080204" pitchFamily="34" charset="-128"/>
              </a:defRPr>
            </a:lvl1pPr>
            <a:lvl2pPr marL="628650" defTabSz="922338" eaLnBrk="0" hangingPunct="0">
              <a:defRPr sz="1700">
                <a:solidFill>
                  <a:schemeClr val="tx1"/>
                </a:solidFill>
                <a:latin typeface="Arial" panose="020B0604020202020204" pitchFamily="34" charset="0"/>
                <a:ea typeface="ＭＳ Ｐゴシック" panose="020B0600070205080204" pitchFamily="34" charset="-128"/>
              </a:defRPr>
            </a:lvl2pPr>
            <a:lvl3pPr marL="1257300" defTabSz="922338" eaLnBrk="0" hangingPunct="0">
              <a:defRPr sz="1700">
                <a:solidFill>
                  <a:schemeClr val="tx1"/>
                </a:solidFill>
                <a:latin typeface="Arial" panose="020B0604020202020204" pitchFamily="34" charset="0"/>
                <a:ea typeface="ＭＳ Ｐゴシック" panose="020B0600070205080204" pitchFamily="34" charset="-128"/>
              </a:defRPr>
            </a:lvl3pPr>
            <a:lvl4pPr marL="1885950" defTabSz="922338" eaLnBrk="0" hangingPunct="0">
              <a:defRPr sz="1700">
                <a:solidFill>
                  <a:schemeClr val="tx1"/>
                </a:solidFill>
                <a:latin typeface="Arial" panose="020B0604020202020204" pitchFamily="34" charset="0"/>
                <a:ea typeface="ＭＳ Ｐゴシック" panose="020B0600070205080204" pitchFamily="34" charset="-128"/>
              </a:defRPr>
            </a:lvl4pPr>
            <a:lvl5pPr marL="2514600" defTabSz="922338" eaLnBrk="0" hangingPunct="0">
              <a:defRPr sz="1700">
                <a:solidFill>
                  <a:schemeClr val="tx1"/>
                </a:solidFill>
                <a:latin typeface="Arial" panose="020B0604020202020204" pitchFamily="34" charset="0"/>
                <a:ea typeface="ＭＳ Ｐゴシック" panose="020B0600070205080204" pitchFamily="34" charset="-128"/>
              </a:defRPr>
            </a:lvl5pPr>
            <a:lvl6pPr marL="29718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34290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8862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43434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r">
              <a:spcBef>
                <a:spcPct val="50000"/>
              </a:spcBef>
              <a:defRPr/>
            </a:pPr>
            <a:r>
              <a:rPr lang="de-DE" altLang="de-DE" sz="1300">
                <a:effectLst>
                  <a:outerShdw blurRad="38100" dist="38100" dir="2700000" algn="tl">
                    <a:srgbClr val="C0C0C0"/>
                  </a:outerShdw>
                </a:effectLst>
              </a:rPr>
              <a:t>0,50</a:t>
            </a:r>
          </a:p>
        </p:txBody>
      </p:sp>
      <p:sp>
        <p:nvSpPr>
          <p:cNvPr id="133138" name="Rectangle 18"/>
          <p:cNvSpPr>
            <a:spLocks noChangeArrowheads="1"/>
          </p:cNvSpPr>
          <p:nvPr/>
        </p:nvSpPr>
        <p:spPr bwMode="auto">
          <a:xfrm>
            <a:off x="1951038" y="4202114"/>
            <a:ext cx="9255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eaLnBrk="0" hangingPunct="0">
              <a:defRPr sz="1700">
                <a:solidFill>
                  <a:schemeClr val="tx1"/>
                </a:solidFill>
                <a:latin typeface="Arial" panose="020B0604020202020204" pitchFamily="34" charset="0"/>
                <a:ea typeface="ＭＳ Ｐゴシック" panose="020B0600070205080204" pitchFamily="34" charset="-128"/>
              </a:defRPr>
            </a:lvl1pPr>
            <a:lvl2pPr marL="628650" defTabSz="922338" eaLnBrk="0" hangingPunct="0">
              <a:defRPr sz="1700">
                <a:solidFill>
                  <a:schemeClr val="tx1"/>
                </a:solidFill>
                <a:latin typeface="Arial" panose="020B0604020202020204" pitchFamily="34" charset="0"/>
                <a:ea typeface="ＭＳ Ｐゴシック" panose="020B0600070205080204" pitchFamily="34" charset="-128"/>
              </a:defRPr>
            </a:lvl2pPr>
            <a:lvl3pPr marL="1257300" defTabSz="922338" eaLnBrk="0" hangingPunct="0">
              <a:defRPr sz="1700">
                <a:solidFill>
                  <a:schemeClr val="tx1"/>
                </a:solidFill>
                <a:latin typeface="Arial" panose="020B0604020202020204" pitchFamily="34" charset="0"/>
                <a:ea typeface="ＭＳ Ｐゴシック" panose="020B0600070205080204" pitchFamily="34" charset="-128"/>
              </a:defRPr>
            </a:lvl3pPr>
            <a:lvl4pPr marL="1885950" defTabSz="922338" eaLnBrk="0" hangingPunct="0">
              <a:defRPr sz="1700">
                <a:solidFill>
                  <a:schemeClr val="tx1"/>
                </a:solidFill>
                <a:latin typeface="Arial" panose="020B0604020202020204" pitchFamily="34" charset="0"/>
                <a:ea typeface="ＭＳ Ｐゴシック" panose="020B0600070205080204" pitchFamily="34" charset="-128"/>
              </a:defRPr>
            </a:lvl4pPr>
            <a:lvl5pPr marL="2514600" defTabSz="922338" eaLnBrk="0" hangingPunct="0">
              <a:defRPr sz="1700">
                <a:solidFill>
                  <a:schemeClr val="tx1"/>
                </a:solidFill>
                <a:latin typeface="Arial" panose="020B0604020202020204" pitchFamily="34" charset="0"/>
                <a:ea typeface="ＭＳ Ｐゴシック" panose="020B0600070205080204" pitchFamily="34" charset="-128"/>
              </a:defRPr>
            </a:lvl5pPr>
            <a:lvl6pPr marL="29718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34290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8862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4343400" algn="r" defTabSz="922338"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r">
              <a:spcBef>
                <a:spcPct val="50000"/>
              </a:spcBef>
              <a:defRPr/>
            </a:pPr>
            <a:r>
              <a:rPr lang="de-DE" altLang="de-DE" sz="1300">
                <a:effectLst>
                  <a:outerShdw blurRad="38100" dist="38100" dir="2700000" algn="tl">
                    <a:srgbClr val="C0C0C0"/>
                  </a:outerShdw>
                </a:effectLst>
              </a:rPr>
              <a:t>0,25</a:t>
            </a:r>
          </a:p>
        </p:txBody>
      </p:sp>
      <p:sp>
        <p:nvSpPr>
          <p:cNvPr id="22547" name="Rectangle 19"/>
          <p:cNvSpPr>
            <a:spLocks noChangeArrowheads="1"/>
          </p:cNvSpPr>
          <p:nvPr/>
        </p:nvSpPr>
        <p:spPr bwMode="auto">
          <a:xfrm>
            <a:off x="3070225" y="5211764"/>
            <a:ext cx="920750"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628650" indent="-285750" defTabSz="922338">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257300" indent="-228600" defTabSz="922338">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885950" indent="-228600" defTabSz="922338">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514600" indent="-228600" defTabSz="922338">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9718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34290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8862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43434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pPr>
            <a:r>
              <a:rPr lang="de-DE" altLang="de-DE" sz="1300" b="1"/>
              <a:t>123</a:t>
            </a:r>
          </a:p>
          <a:p>
            <a:pPr algn="ctr">
              <a:spcBef>
                <a:spcPct val="50000"/>
              </a:spcBef>
              <a:buClrTx/>
            </a:pPr>
            <a:r>
              <a:rPr lang="de-DE" altLang="de-DE" sz="1300" b="1"/>
              <a:t>76</a:t>
            </a:r>
          </a:p>
        </p:txBody>
      </p:sp>
      <p:sp>
        <p:nvSpPr>
          <p:cNvPr id="22548" name="Rectangle 20"/>
          <p:cNvSpPr>
            <a:spLocks noChangeArrowheads="1"/>
          </p:cNvSpPr>
          <p:nvPr/>
        </p:nvSpPr>
        <p:spPr bwMode="auto">
          <a:xfrm>
            <a:off x="3725864" y="5211764"/>
            <a:ext cx="923925"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628650" indent="-285750" defTabSz="922338">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257300" indent="-228600" defTabSz="922338">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885950" indent="-228600" defTabSz="922338">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514600" indent="-228600" defTabSz="922338">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9718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34290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8862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43434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pPr>
            <a:r>
              <a:rPr lang="de-DE" altLang="de-DE" sz="1300" b="1"/>
              <a:t>136</a:t>
            </a:r>
          </a:p>
          <a:p>
            <a:pPr algn="ctr">
              <a:spcBef>
                <a:spcPct val="50000"/>
              </a:spcBef>
              <a:buClrTx/>
            </a:pPr>
            <a:r>
              <a:rPr lang="de-DE" altLang="de-DE" sz="1300" b="1"/>
              <a:t>84</a:t>
            </a:r>
          </a:p>
        </p:txBody>
      </p:sp>
      <p:sp>
        <p:nvSpPr>
          <p:cNvPr id="22549" name="Rectangle 21"/>
          <p:cNvSpPr>
            <a:spLocks noChangeArrowheads="1"/>
          </p:cNvSpPr>
          <p:nvPr/>
        </p:nvSpPr>
        <p:spPr bwMode="auto">
          <a:xfrm>
            <a:off x="4371976" y="5211764"/>
            <a:ext cx="923925"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628650" indent="-285750" defTabSz="922338">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257300" indent="-228600" defTabSz="922338">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885950" indent="-228600" defTabSz="922338">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514600" indent="-228600" defTabSz="922338">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9718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34290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8862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43434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pPr>
            <a:r>
              <a:rPr lang="de-DE" altLang="de-DE" sz="1300" b="1"/>
              <a:t>148</a:t>
            </a:r>
          </a:p>
          <a:p>
            <a:pPr algn="ctr">
              <a:spcBef>
                <a:spcPct val="50000"/>
              </a:spcBef>
              <a:buClrTx/>
            </a:pPr>
            <a:r>
              <a:rPr lang="de-DE" altLang="de-DE" sz="1300" b="1"/>
              <a:t>91</a:t>
            </a:r>
          </a:p>
        </p:txBody>
      </p:sp>
      <p:sp>
        <p:nvSpPr>
          <p:cNvPr id="22550" name="Rectangle 22"/>
          <p:cNvSpPr>
            <a:spLocks noChangeArrowheads="1"/>
          </p:cNvSpPr>
          <p:nvPr/>
        </p:nvSpPr>
        <p:spPr bwMode="auto">
          <a:xfrm>
            <a:off x="5018089" y="5211764"/>
            <a:ext cx="922337"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628650" indent="-285750" defTabSz="922338">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257300" indent="-228600" defTabSz="922338">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885950" indent="-228600" defTabSz="922338">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514600" indent="-228600" defTabSz="922338">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9718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34290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8862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43434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pPr>
            <a:r>
              <a:rPr lang="de-DE" altLang="de-DE" sz="1300" b="1"/>
              <a:t>162</a:t>
            </a:r>
          </a:p>
          <a:p>
            <a:pPr algn="ctr">
              <a:spcBef>
                <a:spcPct val="50000"/>
              </a:spcBef>
              <a:buClrTx/>
            </a:pPr>
            <a:r>
              <a:rPr lang="de-DE" altLang="de-DE" sz="1300" b="1"/>
              <a:t>98</a:t>
            </a:r>
          </a:p>
        </p:txBody>
      </p:sp>
      <p:sp>
        <p:nvSpPr>
          <p:cNvPr id="22551" name="Line 23"/>
          <p:cNvSpPr>
            <a:spLocks noChangeShapeType="1"/>
          </p:cNvSpPr>
          <p:nvPr/>
        </p:nvSpPr>
        <p:spPr bwMode="auto">
          <a:xfrm>
            <a:off x="2916238" y="1182688"/>
            <a:ext cx="0" cy="3956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52" name="Line 24"/>
          <p:cNvSpPr>
            <a:spLocks noChangeShapeType="1"/>
          </p:cNvSpPr>
          <p:nvPr/>
        </p:nvSpPr>
        <p:spPr bwMode="auto">
          <a:xfrm>
            <a:off x="2916238" y="5138738"/>
            <a:ext cx="37703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53" name="Line 25"/>
          <p:cNvSpPr>
            <a:spLocks noChangeShapeType="1"/>
          </p:cNvSpPr>
          <p:nvPr/>
        </p:nvSpPr>
        <p:spPr bwMode="auto">
          <a:xfrm>
            <a:off x="6208713" y="5138738"/>
            <a:ext cx="0" cy="1143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54" name="Rectangle 26"/>
          <p:cNvSpPr>
            <a:spLocks noChangeArrowheads="1"/>
          </p:cNvSpPr>
          <p:nvPr/>
        </p:nvSpPr>
        <p:spPr bwMode="auto">
          <a:xfrm>
            <a:off x="5753101" y="5211764"/>
            <a:ext cx="923925"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922338">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628650" indent="-285750" defTabSz="922338">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257300" indent="-228600" defTabSz="922338">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885950" indent="-228600" defTabSz="922338">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514600" indent="-228600" defTabSz="922338">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9718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34290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8862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4343400" indent="-228600" defTabSz="922338"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pPr>
            <a:r>
              <a:rPr lang="de-DE" altLang="de-DE" sz="1300" b="1"/>
              <a:t>175</a:t>
            </a:r>
          </a:p>
          <a:p>
            <a:pPr algn="ctr">
              <a:spcBef>
                <a:spcPct val="50000"/>
              </a:spcBef>
              <a:buClrTx/>
            </a:pPr>
            <a:r>
              <a:rPr lang="de-DE" altLang="de-DE" sz="1300" b="1"/>
              <a:t>105</a:t>
            </a:r>
          </a:p>
        </p:txBody>
      </p:sp>
      <p:sp>
        <p:nvSpPr>
          <p:cNvPr id="22555" name="Line 27"/>
          <p:cNvSpPr>
            <a:spLocks noChangeShapeType="1"/>
          </p:cNvSpPr>
          <p:nvPr/>
        </p:nvSpPr>
        <p:spPr bwMode="auto">
          <a:xfrm flipH="1">
            <a:off x="2811464" y="2176463"/>
            <a:ext cx="10318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56" name="Line 28"/>
          <p:cNvSpPr>
            <a:spLocks noChangeShapeType="1"/>
          </p:cNvSpPr>
          <p:nvPr/>
        </p:nvSpPr>
        <p:spPr bwMode="auto">
          <a:xfrm>
            <a:off x="3513138" y="3967164"/>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57" name="Line 29"/>
          <p:cNvSpPr>
            <a:spLocks noChangeShapeType="1"/>
          </p:cNvSpPr>
          <p:nvPr/>
        </p:nvSpPr>
        <p:spPr bwMode="auto">
          <a:xfrm>
            <a:off x="4148138" y="3451226"/>
            <a:ext cx="0" cy="320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58" name="Line 30"/>
          <p:cNvSpPr>
            <a:spLocks noChangeShapeType="1"/>
          </p:cNvSpPr>
          <p:nvPr/>
        </p:nvSpPr>
        <p:spPr bwMode="auto">
          <a:xfrm>
            <a:off x="4789488" y="2940051"/>
            <a:ext cx="0" cy="322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59" name="Line 31"/>
          <p:cNvSpPr>
            <a:spLocks noChangeShapeType="1"/>
          </p:cNvSpPr>
          <p:nvPr/>
        </p:nvSpPr>
        <p:spPr bwMode="auto">
          <a:xfrm>
            <a:off x="5357813" y="2189164"/>
            <a:ext cx="0" cy="4016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60" name="Line 32"/>
          <p:cNvSpPr>
            <a:spLocks noChangeShapeType="1"/>
          </p:cNvSpPr>
          <p:nvPr/>
        </p:nvSpPr>
        <p:spPr bwMode="auto">
          <a:xfrm>
            <a:off x="6075363" y="1423989"/>
            <a:ext cx="4762" cy="4778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61" name="Rectangle 33"/>
          <p:cNvSpPr>
            <a:spLocks noChangeArrowheads="1"/>
          </p:cNvSpPr>
          <p:nvPr/>
        </p:nvSpPr>
        <p:spPr bwMode="auto">
          <a:xfrm>
            <a:off x="3416301" y="4125914"/>
            <a:ext cx="193675" cy="109537"/>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2562" name="Rectangle 34"/>
          <p:cNvSpPr>
            <a:spLocks noChangeArrowheads="1"/>
          </p:cNvSpPr>
          <p:nvPr/>
        </p:nvSpPr>
        <p:spPr bwMode="auto">
          <a:xfrm>
            <a:off x="4087813" y="3549650"/>
            <a:ext cx="120650" cy="141288"/>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2563" name="Rectangle 35"/>
          <p:cNvSpPr>
            <a:spLocks noChangeArrowheads="1"/>
          </p:cNvSpPr>
          <p:nvPr/>
        </p:nvSpPr>
        <p:spPr bwMode="auto">
          <a:xfrm>
            <a:off x="4722813" y="3036889"/>
            <a:ext cx="133350" cy="141287"/>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2564" name="Rectangle 36"/>
          <p:cNvSpPr>
            <a:spLocks noChangeArrowheads="1"/>
          </p:cNvSpPr>
          <p:nvPr/>
        </p:nvSpPr>
        <p:spPr bwMode="auto">
          <a:xfrm>
            <a:off x="5273676" y="2344739"/>
            <a:ext cx="169863" cy="84137"/>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2565" name="Rectangle 37"/>
          <p:cNvSpPr>
            <a:spLocks noChangeArrowheads="1"/>
          </p:cNvSpPr>
          <p:nvPr/>
        </p:nvSpPr>
        <p:spPr bwMode="auto">
          <a:xfrm>
            <a:off x="5992813" y="1579564"/>
            <a:ext cx="169862" cy="84137"/>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2566" name="Rectangle 39"/>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2567" name="Line 40"/>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68"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3000" b="1"/>
              <a:t>Primärprävention</a:t>
            </a:r>
            <a:r>
              <a:rPr lang="de-DE" altLang="de-DE" sz="3000" b="1">
                <a:solidFill>
                  <a:schemeClr val="accent2"/>
                </a:solidFill>
              </a:rPr>
              <a:t> 		</a:t>
            </a:r>
          </a:p>
        </p:txBody>
      </p:sp>
    </p:spTree>
    <p:extLst>
      <p:ext uri="{BB962C8B-B14F-4D97-AF65-F5344CB8AC3E}">
        <p14:creationId xmlns:p14="http://schemas.microsoft.com/office/powerpoint/2010/main" val="27900370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668464" y="244475"/>
            <a:ext cx="8639175" cy="736600"/>
          </a:xfrm>
        </p:spPr>
        <p:txBody>
          <a:bodyPr/>
          <a:lstStyle/>
          <a:p>
            <a:pPr eaLnBrk="1" hangingPunct="1"/>
            <a:r>
              <a:rPr lang="de-DE" altLang="de-DE">
                <a:ea typeface="ＭＳ Ｐゴシック" panose="020B0600070205080204" pitchFamily="34" charset="-128"/>
              </a:rPr>
              <a:t>Seltene ischämische Schlaganfälle</a:t>
            </a:r>
            <a:endParaRPr lang="de-DE" altLang="de-DE" sz="2600">
              <a:ea typeface="ＭＳ Ｐゴシック" panose="020B0600070205080204" pitchFamily="34" charset="-128"/>
            </a:endParaRPr>
          </a:p>
        </p:txBody>
      </p:sp>
      <p:sp>
        <p:nvSpPr>
          <p:cNvPr id="35843" name="Rectangle 3"/>
          <p:cNvSpPr>
            <a:spLocks noGrp="1" noChangeArrowheads="1"/>
          </p:cNvSpPr>
          <p:nvPr>
            <p:ph type="body" sz="half" idx="1"/>
          </p:nvPr>
        </p:nvSpPr>
        <p:spPr>
          <a:xfrm>
            <a:off x="1668463" y="981075"/>
            <a:ext cx="8964612" cy="5187950"/>
          </a:xfrm>
        </p:spPr>
        <p:txBody>
          <a:bodyPr/>
          <a:lstStyle/>
          <a:p>
            <a:pPr marL="0" indent="0">
              <a:lnSpc>
                <a:spcPct val="115000"/>
              </a:lnSpc>
              <a:buNone/>
            </a:pPr>
            <a:r>
              <a:rPr lang="de-DE" altLang="de-DE" b="1">
                <a:solidFill>
                  <a:srgbClr val="4F85B0"/>
                </a:solidFill>
                <a:ea typeface="ＭＳ Ｐゴシック" panose="020B0600070205080204" pitchFamily="34" charset="-128"/>
              </a:rPr>
              <a:t>Dissektionen:</a:t>
            </a:r>
          </a:p>
          <a:p>
            <a:pPr marL="0" indent="0">
              <a:lnSpc>
                <a:spcPct val="115000"/>
              </a:lnSpc>
              <a:buFont typeface="Times New Roman" panose="02020603050405020304" pitchFamily="18" charset="0"/>
              <a:buChar char="•"/>
            </a:pPr>
            <a:r>
              <a:rPr lang="de-DE" altLang="de-DE">
                <a:ea typeface="ＭＳ Ｐゴシック" panose="020B0600070205080204" pitchFamily="34" charset="-128"/>
              </a:rPr>
              <a:t>Verletzung der Intima </a:t>
            </a:r>
            <a:r>
              <a:rPr lang="de-DE" altLang="de-DE">
                <a:ea typeface="ＭＳ Ｐゴシック" panose="020B0600070205080204" pitchFamily="34" charset="-128"/>
                <a:sym typeface="Wingdings" panose="05000000000000000000" pitchFamily="2" charset="2"/>
              </a:rPr>
              <a:t> häufig Wandhämatom zwischen Intima und Media oder in Media</a:t>
            </a:r>
          </a:p>
          <a:p>
            <a:pPr marL="0" indent="0">
              <a:lnSpc>
                <a:spcPct val="115000"/>
              </a:lnSpc>
              <a:buFont typeface="Times New Roman" panose="02020603050405020304" pitchFamily="18" charset="0"/>
              <a:buChar char="•"/>
            </a:pPr>
            <a:r>
              <a:rPr lang="de-DE" altLang="de-DE">
                <a:ea typeface="ＭＳ Ｐゴシック" panose="020B0600070205080204" pitchFamily="34" charset="-128"/>
                <a:sym typeface="Wingdings" panose="05000000000000000000" pitchFamily="2" charset="2"/>
              </a:rPr>
              <a:t>Häufig bei Jüngeren, insbesondere nach Halsdistorsionen </a:t>
            </a:r>
          </a:p>
          <a:p>
            <a:pPr marL="0" indent="0">
              <a:lnSpc>
                <a:spcPct val="115000"/>
              </a:lnSpc>
              <a:buFont typeface="Times New Roman" panose="02020603050405020304" pitchFamily="18" charset="0"/>
              <a:buChar char="•"/>
            </a:pPr>
            <a:r>
              <a:rPr lang="de-DE" altLang="de-DE">
                <a:ea typeface="ＭＳ Ｐゴシック" panose="020B0600070205080204" pitchFamily="34" charset="-128"/>
                <a:sym typeface="Wingdings" panose="05000000000000000000" pitchFamily="2" charset="2"/>
              </a:rPr>
              <a:t>Traumaanamnese (über letzte 3-4 Wochen) in 50%</a:t>
            </a:r>
          </a:p>
          <a:p>
            <a:pPr marL="0" indent="0">
              <a:lnSpc>
                <a:spcPct val="115000"/>
              </a:lnSpc>
              <a:buFont typeface="Times New Roman" panose="02020603050405020304" pitchFamily="18" charset="0"/>
              <a:buChar char="•"/>
            </a:pPr>
            <a:r>
              <a:rPr lang="de-DE" altLang="de-DE">
                <a:ea typeface="ＭＳ Ｐゴシック" panose="020B0600070205080204" pitchFamily="34" charset="-128"/>
                <a:sym typeface="Wingdings" panose="05000000000000000000" pitchFamily="2" charset="2"/>
              </a:rPr>
              <a:t>Symptome: </a:t>
            </a:r>
          </a:p>
          <a:p>
            <a:pPr lvl="1" eaLnBrk="1" hangingPunct="1">
              <a:lnSpc>
                <a:spcPct val="115000"/>
              </a:lnSpc>
              <a:buFont typeface="Times New Roman" panose="02020603050405020304" pitchFamily="18" charset="0"/>
              <a:buChar char="–"/>
            </a:pPr>
            <a:r>
              <a:rPr lang="de-DE" altLang="de-DE">
                <a:ea typeface="ＭＳ Ｐゴシック" panose="020B0600070205080204" pitchFamily="34" charset="-128"/>
                <a:sym typeface="Wingdings" panose="05000000000000000000" pitchFamily="2" charset="2"/>
              </a:rPr>
              <a:t>Kopf-/ Halsschmerzen</a:t>
            </a:r>
          </a:p>
          <a:p>
            <a:pPr lvl="1" eaLnBrk="1" hangingPunct="1">
              <a:lnSpc>
                <a:spcPct val="115000"/>
              </a:lnSpc>
              <a:buFont typeface="Times New Roman" panose="02020603050405020304" pitchFamily="18" charset="0"/>
              <a:buChar char="–"/>
            </a:pPr>
            <a:r>
              <a:rPr lang="de-DE" altLang="de-DE">
                <a:ea typeface="ＭＳ Ｐゴシック" panose="020B0600070205080204" pitchFamily="34" charset="-128"/>
                <a:sym typeface="Wingdings" panose="05000000000000000000" pitchFamily="2" charset="2"/>
              </a:rPr>
              <a:t>Hornersyndrom bei Carotisdissektion</a:t>
            </a:r>
          </a:p>
          <a:p>
            <a:pPr lvl="1" eaLnBrk="1" hangingPunct="1">
              <a:lnSpc>
                <a:spcPct val="115000"/>
              </a:lnSpc>
              <a:buFont typeface="Times New Roman" panose="02020603050405020304" pitchFamily="18" charset="0"/>
              <a:buChar char="–"/>
            </a:pPr>
            <a:r>
              <a:rPr lang="de-DE" altLang="de-DE">
                <a:ea typeface="ＭＳ Ｐゴシック" panose="020B0600070205080204" pitchFamily="34" charset="-128"/>
                <a:sym typeface="Wingdings" panose="05000000000000000000" pitchFamily="2" charset="2"/>
              </a:rPr>
              <a:t>Fokalneurologische Ausfälle je nach Hirninfarkt (embolisch)</a:t>
            </a:r>
          </a:p>
        </p:txBody>
      </p:sp>
    </p:spTree>
    <p:extLst>
      <p:ext uri="{BB962C8B-B14F-4D97-AF65-F5344CB8AC3E}">
        <p14:creationId xmlns:p14="http://schemas.microsoft.com/office/powerpoint/2010/main" val="426835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3">
                                            <p:txEl>
                                              <p:pRg st="2" end="2"/>
                                            </p:txEl>
                                          </p:spTgt>
                                        </p:tgtEl>
                                        <p:attrNameLst>
                                          <p:attrName>style.visibility</p:attrName>
                                        </p:attrNameLst>
                                      </p:cBhvr>
                                      <p:to>
                                        <p:strVal val="visible"/>
                                      </p:to>
                                    </p:set>
                                    <p:animEffect transition="in" filter="fade">
                                      <p:cBhvr>
                                        <p:cTn id="10" dur="500"/>
                                        <p:tgtEl>
                                          <p:spTgt spid="3584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animEffect transition="in" filter="fade">
                                      <p:cBhvr>
                                        <p:cTn id="13" dur="500"/>
                                        <p:tgtEl>
                                          <p:spTgt spid="3584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43">
                                            <p:txEl>
                                              <p:pRg st="4" end="4"/>
                                            </p:txEl>
                                          </p:spTgt>
                                        </p:tgtEl>
                                        <p:attrNameLst>
                                          <p:attrName>style.visibility</p:attrName>
                                        </p:attrNameLst>
                                      </p:cBhvr>
                                      <p:to>
                                        <p:strVal val="visible"/>
                                      </p:to>
                                    </p:set>
                                    <p:animEffect transition="in" filter="fade">
                                      <p:cBhvr>
                                        <p:cTn id="16" dur="500"/>
                                        <p:tgtEl>
                                          <p:spTgt spid="3584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animEffect transition="in" filter="fade">
                                      <p:cBhvr>
                                        <p:cTn id="19" dur="500"/>
                                        <p:tgtEl>
                                          <p:spTgt spid="3584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5843">
                                            <p:txEl>
                                              <p:pRg st="6" end="6"/>
                                            </p:txEl>
                                          </p:spTgt>
                                        </p:tgtEl>
                                        <p:attrNameLst>
                                          <p:attrName>style.visibility</p:attrName>
                                        </p:attrNameLst>
                                      </p:cBhvr>
                                      <p:to>
                                        <p:strVal val="visible"/>
                                      </p:to>
                                    </p:set>
                                    <p:animEffect transition="in" filter="fade">
                                      <p:cBhvr>
                                        <p:cTn id="22" dur="500"/>
                                        <p:tgtEl>
                                          <p:spTgt spid="3584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5843">
                                            <p:txEl>
                                              <p:pRg st="7" end="7"/>
                                            </p:txEl>
                                          </p:spTgt>
                                        </p:tgtEl>
                                        <p:attrNameLst>
                                          <p:attrName>style.visibility</p:attrName>
                                        </p:attrNameLst>
                                      </p:cBhvr>
                                      <p:to>
                                        <p:strVal val="visible"/>
                                      </p:to>
                                    </p:set>
                                    <p:animEffect transition="in" filter="fade">
                                      <p:cBhvr>
                                        <p:cTn id="25"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63713" y="188913"/>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0">
                <a:pattFill prst="pct60">
                  <a:fgClr>
                    <a:schemeClr val="tx1"/>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800" b="1">
                <a:solidFill>
                  <a:schemeClr val="accent2"/>
                </a:solidFill>
                <a:cs typeface="Lucida Sans Unicode" panose="020B0602030504020204" pitchFamily="34" charset="0"/>
              </a:rPr>
              <a:t>Dissektion: Diagnosesicherung</a:t>
            </a:r>
            <a:endParaRPr lang="de-DE" altLang="de-DE" b="1">
              <a:cs typeface="Lucida Sans Unicode" panose="020B0602030504020204" pitchFamily="34" charset="0"/>
            </a:endParaRPr>
          </a:p>
        </p:txBody>
      </p:sp>
      <p:graphicFrame>
        <p:nvGraphicFramePr>
          <p:cNvPr id="388099" name="Object 3"/>
          <p:cNvGraphicFramePr>
            <a:graphicFrameLocks noChangeAspect="1"/>
          </p:cNvGraphicFramePr>
          <p:nvPr/>
        </p:nvGraphicFramePr>
        <p:xfrm>
          <a:off x="6311900" y="1125538"/>
          <a:ext cx="4140200" cy="4824412"/>
        </p:xfrm>
        <a:graphic>
          <a:graphicData uri="http://schemas.openxmlformats.org/presentationml/2006/ole">
            <mc:AlternateContent xmlns:mc="http://schemas.openxmlformats.org/markup-compatibility/2006">
              <mc:Choice xmlns:v="urn:schemas-microsoft-com:vml" Requires="v">
                <p:oleObj name="HP Deskscan" r:id="rId2" imgW="5390244" imgH="2756098" progId="HP.DeskScan.2">
                  <p:embed/>
                </p:oleObj>
              </mc:Choice>
              <mc:Fallback>
                <p:oleObj name="HP Deskscan" r:id="rId2" imgW="5390244" imgH="2756098" progId="HP.DeskScan.2">
                  <p:embed/>
                  <p:pic>
                    <p:nvPicPr>
                      <p:cNvPr id="388099" name="Object 3"/>
                      <p:cNvPicPr>
                        <a:picLocks noChangeAspect="1" noChangeArrowheads="1"/>
                      </p:cNvPicPr>
                      <p:nvPr/>
                    </p:nvPicPr>
                    <p:blipFill>
                      <a:blip r:embed="rId3">
                        <a:extLst>
                          <a:ext uri="{28A0092B-C50C-407E-A947-70E740481C1C}">
                            <a14:useLocalDpi xmlns:a14="http://schemas.microsoft.com/office/drawing/2010/main" val="0"/>
                          </a:ext>
                        </a:extLst>
                      </a:blip>
                      <a:srcRect l="56100"/>
                      <a:stretch>
                        <a:fillRect/>
                      </a:stretch>
                    </p:blipFill>
                    <p:spPr bwMode="auto">
                      <a:xfrm>
                        <a:off x="6311900" y="1125538"/>
                        <a:ext cx="4140200"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4" name="Object 4"/>
          <p:cNvGraphicFramePr>
            <a:graphicFrameLocks noChangeAspect="1"/>
          </p:cNvGraphicFramePr>
          <p:nvPr/>
        </p:nvGraphicFramePr>
        <p:xfrm>
          <a:off x="1631951" y="1412875"/>
          <a:ext cx="4537075" cy="3119438"/>
        </p:xfrm>
        <a:graphic>
          <a:graphicData uri="http://schemas.openxmlformats.org/presentationml/2006/ole">
            <mc:AlternateContent xmlns:mc="http://schemas.openxmlformats.org/markup-compatibility/2006">
              <mc:Choice xmlns:v="urn:schemas-microsoft-com:vml" Requires="v">
                <p:oleObj name="HP Deskscan" r:id="rId4" imgW="6012195" imgH="4134146" progId="HP.DeskScan.2">
                  <p:embed/>
                </p:oleObj>
              </mc:Choice>
              <mc:Fallback>
                <p:oleObj name="HP Deskscan" r:id="rId4" imgW="6012195" imgH="4134146" progId="HP.DeskScan.2">
                  <p:embed/>
                  <p:pic>
                    <p:nvPicPr>
                      <p:cNvPr id="972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1" y="1412875"/>
                        <a:ext cx="4537075" cy="311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5" name="Text Box 5"/>
          <p:cNvSpPr txBox="1">
            <a:spLocks noChangeArrowheads="1"/>
          </p:cNvSpPr>
          <p:nvPr/>
        </p:nvSpPr>
        <p:spPr bwMode="auto">
          <a:xfrm>
            <a:off x="6457951" y="5949950"/>
            <a:ext cx="4030663" cy="331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87000"/>
              </a:lnSpc>
              <a:spcBef>
                <a:spcPct val="50000"/>
              </a:spcBef>
              <a:buClr>
                <a:srgbClr val="000000"/>
              </a:buClr>
            </a:pPr>
            <a:r>
              <a:rPr lang="de-DE" altLang="de-DE" sz="1800">
                <a:cs typeface="Lucida Sans Unicode" panose="020B0602030504020204" pitchFamily="34" charset="0"/>
              </a:rPr>
              <a:t>Fett-unterdrückte axiale T1-Sequenz</a:t>
            </a:r>
          </a:p>
        </p:txBody>
      </p:sp>
      <p:sp>
        <p:nvSpPr>
          <p:cNvPr id="97286" name="Text Box 6"/>
          <p:cNvSpPr txBox="1">
            <a:spLocks noChangeArrowheads="1"/>
          </p:cNvSpPr>
          <p:nvPr/>
        </p:nvSpPr>
        <p:spPr bwMode="auto">
          <a:xfrm>
            <a:off x="1847850" y="45815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0">
                <a:pattFill prst="pct60">
                  <a:fgClr>
                    <a:schemeClr val="tx1"/>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a:cs typeface="Lucida Sans Unicode" panose="020B0602030504020204" pitchFamily="34" charset="0"/>
              </a:rPr>
              <a:t>Varianten</a:t>
            </a:r>
          </a:p>
        </p:txBody>
      </p:sp>
      <p:cxnSp>
        <p:nvCxnSpPr>
          <p:cNvPr id="97287" name="Gerader Verbinder 2"/>
          <p:cNvCxnSpPr>
            <a:cxnSpLocks noChangeShapeType="1"/>
          </p:cNvCxnSpPr>
          <p:nvPr/>
        </p:nvCxnSpPr>
        <p:spPr bwMode="auto">
          <a:xfrm>
            <a:off x="2208214" y="2852739"/>
            <a:ext cx="71437" cy="71437"/>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131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8099"/>
                                        </p:tgtEl>
                                        <p:attrNameLst>
                                          <p:attrName>style.visibility</p:attrName>
                                        </p:attrNameLst>
                                      </p:cBhvr>
                                      <p:to>
                                        <p:strVal val="visible"/>
                                      </p:to>
                                    </p:set>
                                    <p:animEffect transition="in" filter="fade">
                                      <p:cBhvr>
                                        <p:cTn id="7" dur="500"/>
                                        <p:tgtEl>
                                          <p:spTgt spid="388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98307" name="Rectangle 2"/>
          <p:cNvSpPr>
            <a:spLocks noGrp="1" noChangeArrowheads="1"/>
          </p:cNvSpPr>
          <p:nvPr>
            <p:ph type="title" idx="4294967295"/>
          </p:nvPr>
        </p:nvSpPr>
        <p:spPr>
          <a:xfrm>
            <a:off x="1566864" y="127000"/>
            <a:ext cx="9101137" cy="736600"/>
          </a:xfrm>
        </p:spPr>
        <p:txBody>
          <a:bodyPr/>
          <a:lstStyle/>
          <a:p>
            <a:pPr eaLnBrk="1" hangingPunct="1"/>
            <a:r>
              <a:rPr lang="de-DE" altLang="de-DE" sz="2600">
                <a:ea typeface="ＭＳ Ｐゴシック" panose="020B0600070205080204" pitchFamily="34" charset="-128"/>
              </a:rPr>
              <a:t>Sekundärprävention           Was schützt evidenzbasiert?</a:t>
            </a:r>
          </a:p>
        </p:txBody>
      </p:sp>
      <p:sp>
        <p:nvSpPr>
          <p:cNvPr id="98308" name="Rectangle 3"/>
          <p:cNvSpPr>
            <a:spLocks noGrp="1" noChangeArrowheads="1"/>
          </p:cNvSpPr>
          <p:nvPr>
            <p:ph type="body" idx="4294967295"/>
          </p:nvPr>
        </p:nvSpPr>
        <p:spPr>
          <a:xfrm>
            <a:off x="1774825" y="765175"/>
            <a:ext cx="8642350" cy="5416550"/>
          </a:xfrm>
        </p:spPr>
        <p:txBody>
          <a:bodyPr>
            <a:normAutofit fontScale="92500" lnSpcReduction="20000"/>
          </a:bodyPr>
          <a:lstStyle/>
          <a:p>
            <a:pPr eaLnBrk="1" hangingPunct="1">
              <a:lnSpc>
                <a:spcPct val="90000"/>
              </a:lnSpc>
            </a:pPr>
            <a:endParaRPr lang="de-DE" altLang="de-DE">
              <a:ea typeface="ＭＳ Ｐゴシック" panose="020B0600070205080204" pitchFamily="34" charset="-128"/>
            </a:endParaRPr>
          </a:p>
          <a:p>
            <a:pPr eaLnBrk="1" hangingPunct="1">
              <a:lnSpc>
                <a:spcPct val="90000"/>
              </a:lnSpc>
              <a:buFontTx/>
              <a:buChar char="o"/>
            </a:pPr>
            <a:r>
              <a:rPr lang="de-DE" altLang="de-DE">
                <a:ea typeface="ＭＳ Ｐゴシック" panose="020B0600070205080204" pitchFamily="34" charset="-128"/>
              </a:rPr>
              <a:t>Medikamentöse Blutdrucksenkung </a:t>
            </a:r>
          </a:p>
          <a:p>
            <a:pPr eaLnBrk="1" hangingPunct="1">
              <a:lnSpc>
                <a:spcPct val="90000"/>
              </a:lnSpc>
              <a:buFontTx/>
              <a:buChar char="o"/>
            </a:pPr>
            <a:endParaRPr lang="de-DE" altLang="de-DE">
              <a:ea typeface="ＭＳ Ｐゴシック" panose="020B0600070205080204" pitchFamily="34" charset="-128"/>
            </a:endParaRPr>
          </a:p>
          <a:p>
            <a:pPr eaLnBrk="1" hangingPunct="1">
              <a:lnSpc>
                <a:spcPct val="90000"/>
              </a:lnSpc>
              <a:buFontTx/>
              <a:buChar char="o"/>
            </a:pPr>
            <a:r>
              <a:rPr lang="de-DE" altLang="de-DE">
                <a:ea typeface="ＭＳ Ｐゴシック" panose="020B0600070205080204" pitchFamily="34" charset="-128"/>
              </a:rPr>
              <a:t>Cholesterinsenkung mit Statinen</a:t>
            </a:r>
          </a:p>
          <a:p>
            <a:pPr eaLnBrk="1" hangingPunct="1">
              <a:lnSpc>
                <a:spcPct val="90000"/>
              </a:lnSpc>
              <a:buFontTx/>
              <a:buChar char="o"/>
            </a:pPr>
            <a:endParaRPr lang="de-DE" altLang="de-DE">
              <a:ea typeface="ＭＳ Ｐゴシック" panose="020B0600070205080204" pitchFamily="34" charset="-128"/>
            </a:endParaRPr>
          </a:p>
          <a:p>
            <a:pPr eaLnBrk="1" hangingPunct="1">
              <a:lnSpc>
                <a:spcPct val="90000"/>
              </a:lnSpc>
              <a:buFontTx/>
              <a:buChar char="o"/>
            </a:pPr>
            <a:r>
              <a:rPr lang="de-DE" altLang="de-DE">
                <a:ea typeface="ＭＳ Ｐゴシック" panose="020B0600070205080204" pitchFamily="34" charset="-128"/>
              </a:rPr>
              <a:t>Tz-Hemmer nach Stroke / TIA </a:t>
            </a:r>
          </a:p>
          <a:p>
            <a:pPr eaLnBrk="1" hangingPunct="1">
              <a:lnSpc>
                <a:spcPct val="90000"/>
              </a:lnSpc>
              <a:buFontTx/>
              <a:buChar char="o"/>
            </a:pPr>
            <a:endParaRPr lang="de-DE" altLang="de-DE">
              <a:ea typeface="ＭＳ Ｐゴシック" panose="020B0600070205080204" pitchFamily="34" charset="-128"/>
            </a:endParaRPr>
          </a:p>
          <a:p>
            <a:pPr eaLnBrk="1" hangingPunct="1">
              <a:lnSpc>
                <a:spcPct val="90000"/>
              </a:lnSpc>
              <a:buFontTx/>
              <a:buChar char="o"/>
            </a:pPr>
            <a:r>
              <a:rPr lang="de-DE" altLang="de-DE">
                <a:ea typeface="ＭＳ Ｐゴシック" panose="020B0600070205080204" pitchFamily="34" charset="-128"/>
              </a:rPr>
              <a:t>Kombination von 2 Tz-Hemmern in den ersten Wochen nach Stroke / TIA (v.a. bei ‚large vessel disease‘)</a:t>
            </a:r>
          </a:p>
          <a:p>
            <a:pPr eaLnBrk="1" hangingPunct="1">
              <a:lnSpc>
                <a:spcPct val="90000"/>
              </a:lnSpc>
              <a:buFontTx/>
              <a:buChar char="o"/>
            </a:pPr>
            <a:endParaRPr lang="de-DE" altLang="de-DE">
              <a:ea typeface="ＭＳ Ｐゴシック" panose="020B0600070205080204" pitchFamily="34" charset="-128"/>
            </a:endParaRPr>
          </a:p>
          <a:p>
            <a:pPr eaLnBrk="1" hangingPunct="1">
              <a:lnSpc>
                <a:spcPct val="90000"/>
              </a:lnSpc>
              <a:buFontTx/>
              <a:buChar char="o"/>
            </a:pPr>
            <a:r>
              <a:rPr lang="de-DE" altLang="de-DE">
                <a:ea typeface="ＭＳ Ｐゴシック" panose="020B0600070205080204" pitchFamily="34" charset="-128"/>
              </a:rPr>
              <a:t>Orale Antikoagulation bei Patienten mit Vorhofflimmern</a:t>
            </a:r>
          </a:p>
          <a:p>
            <a:pPr eaLnBrk="1" hangingPunct="1">
              <a:lnSpc>
                <a:spcPct val="90000"/>
              </a:lnSpc>
              <a:buFontTx/>
              <a:buChar char="o"/>
            </a:pPr>
            <a:endParaRPr lang="de-DE" altLang="de-DE">
              <a:ea typeface="ＭＳ Ｐゴシック" panose="020B0600070205080204" pitchFamily="34" charset="-128"/>
            </a:endParaRPr>
          </a:p>
          <a:p>
            <a:pPr eaLnBrk="1" hangingPunct="1">
              <a:lnSpc>
                <a:spcPct val="90000"/>
              </a:lnSpc>
              <a:buFontTx/>
              <a:buChar char="o"/>
            </a:pPr>
            <a:r>
              <a:rPr lang="de-DE" altLang="de-DE">
                <a:ea typeface="ＭＳ Ｐゴシック" panose="020B0600070205080204" pitchFamily="34" charset="-128"/>
              </a:rPr>
              <a:t>Frühe Carotis-Op bei symptomatischen Carotisstenosen &gt;50%</a:t>
            </a:r>
          </a:p>
        </p:txBody>
      </p:sp>
      <p:sp>
        <p:nvSpPr>
          <p:cNvPr id="98309" name="Line 5"/>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921916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0" y="5445126"/>
            <a:ext cx="9144000"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100355" name="Text Box 3"/>
          <p:cNvSpPr txBox="1">
            <a:spLocks noChangeArrowheads="1"/>
          </p:cNvSpPr>
          <p:nvPr/>
        </p:nvSpPr>
        <p:spPr bwMode="auto">
          <a:xfrm>
            <a:off x="2438400" y="231776"/>
            <a:ext cx="770413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900" b="1"/>
              <a:t>Wieviel bleibt von unseren Empfehlungen übrig?</a:t>
            </a:r>
          </a:p>
        </p:txBody>
      </p:sp>
      <p:sp>
        <p:nvSpPr>
          <p:cNvPr id="100356" name="Rectangle 4"/>
          <p:cNvSpPr>
            <a:spLocks noChangeArrowheads="1"/>
          </p:cNvSpPr>
          <p:nvPr/>
        </p:nvSpPr>
        <p:spPr bwMode="auto">
          <a:xfrm>
            <a:off x="1524000" y="6165851"/>
            <a:ext cx="9144000"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graphicFrame>
        <p:nvGraphicFramePr>
          <p:cNvPr id="176133" name="Group 5"/>
          <p:cNvGraphicFramePr>
            <a:graphicFrameLocks noGrp="1"/>
          </p:cNvGraphicFramePr>
          <p:nvPr>
            <p:ph/>
          </p:nvPr>
        </p:nvGraphicFramePr>
        <p:xfrm>
          <a:off x="1992313" y="1341438"/>
          <a:ext cx="8229600" cy="4995864"/>
        </p:xfrm>
        <a:graphic>
          <a:graphicData uri="http://schemas.openxmlformats.org/drawingml/2006/table">
            <a:tbl>
              <a:tblPr/>
              <a:tblGrid>
                <a:gridCol w="4679950">
                  <a:extLst>
                    <a:ext uri="{9D8B030D-6E8A-4147-A177-3AD203B41FA5}">
                      <a16:colId xmlns:a16="http://schemas.microsoft.com/office/drawing/2014/main" val="1987098866"/>
                    </a:ext>
                  </a:extLst>
                </a:gridCol>
                <a:gridCol w="3549650">
                  <a:extLst>
                    <a:ext uri="{9D8B030D-6E8A-4147-A177-3AD203B41FA5}">
                      <a16:colId xmlns:a16="http://schemas.microsoft.com/office/drawing/2014/main" val="3558673107"/>
                    </a:ext>
                  </a:extLst>
                </a:gridCol>
              </a:tblGrid>
              <a:tr h="900112">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de-DE"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 Mon. nach Stroke / TIA</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 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6401663"/>
                  </a:ext>
                </a:extLst>
              </a:tr>
              <a:tr h="584200">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de-DE"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N=168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517467"/>
                  </a:ext>
                </a:extLst>
              </a:tr>
              <a:tr h="585788">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Bludruck nach Guidelines</a:t>
                      </a:r>
                      <a:endParaRPr kumimoji="0" lang="de-DE" altLang="de-DE"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0000" marR="90000" marT="126000" marB="90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43%</a:t>
                      </a:r>
                    </a:p>
                  </a:txBody>
                  <a:tcPr marL="90000" marR="90000" marT="126000" marB="90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892917575"/>
                  </a:ext>
                </a:extLst>
              </a:tr>
              <a:tr h="584200">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LDL &lt; 100mg/dl	</a:t>
                      </a:r>
                    </a:p>
                  </a:txBody>
                  <a:tcPr marL="90000" marR="90000" marT="126000" marB="90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63%</a:t>
                      </a:r>
                    </a:p>
                  </a:txBody>
                  <a:tcPr marL="90000" marR="90000" marT="126000" marB="90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779347826"/>
                  </a:ext>
                </a:extLst>
              </a:tr>
              <a:tr h="585788">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Rauchen aufgehört</a:t>
                      </a:r>
                    </a:p>
                  </a:txBody>
                  <a:tcPr marL="90000" marR="90000" marT="126000" marB="90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50%</a:t>
                      </a:r>
                    </a:p>
                  </a:txBody>
                  <a:tcPr marL="90000" marR="90000" marT="126000" marB="90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960054012"/>
                  </a:ext>
                </a:extLst>
              </a:tr>
              <a:tr h="585788">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mit VHF auf OAC</a:t>
                      </a:r>
                      <a:endParaRPr kumimoji="0" lang="de-DE" altLang="de-DE"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0000" marR="90000" marT="126000" marB="90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72%</a:t>
                      </a:r>
                    </a:p>
                  </a:txBody>
                  <a:tcPr marL="90000" marR="90000" marT="126000" marB="90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82353977"/>
                  </a:ext>
                </a:extLst>
              </a:tr>
              <a:tr h="584200">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mit VHF : INR 2-3	</a:t>
                      </a:r>
                    </a:p>
                  </a:txBody>
                  <a:tcPr marL="90000" marR="90000" marT="126000" marB="90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a:t>
                      </a:r>
                    </a:p>
                  </a:txBody>
                  <a:tcPr marL="90000" marR="90000" marT="126000" marB="90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089348035"/>
                  </a:ext>
                </a:extLst>
              </a:tr>
              <a:tr h="585788">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Körperl. Aktivität ≥ 2x/Woche</a:t>
                      </a:r>
                      <a:endParaRPr kumimoji="0" lang="de-DE" altLang="de-DE"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0000" marR="90000" marT="126000" marB="90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marL="1370013"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64%</a:t>
                      </a:r>
                    </a:p>
                  </a:txBody>
                  <a:tcPr marL="90000" marR="90000" marT="126000" marB="90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0142266"/>
                  </a:ext>
                </a:extLst>
              </a:tr>
            </a:tbl>
          </a:graphicData>
        </a:graphic>
      </p:graphicFrame>
      <p:sp>
        <p:nvSpPr>
          <p:cNvPr id="100381" name="Text Box 31"/>
          <p:cNvSpPr txBox="1">
            <a:spLocks noChangeArrowheads="1"/>
          </p:cNvSpPr>
          <p:nvPr/>
        </p:nvSpPr>
        <p:spPr bwMode="auto">
          <a:xfrm>
            <a:off x="6672264" y="6507164"/>
            <a:ext cx="36718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pPr>
            <a:r>
              <a:rPr lang="de-DE" altLang="de-DE" sz="1700"/>
              <a:t>Leistner et al, PLOS one 2010</a:t>
            </a:r>
          </a:p>
        </p:txBody>
      </p:sp>
    </p:spTree>
    <p:extLst>
      <p:ext uri="{BB962C8B-B14F-4D97-AF65-F5344CB8AC3E}">
        <p14:creationId xmlns:p14="http://schemas.microsoft.com/office/powerpoint/2010/main" val="2566836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Inhaltsplatzhalter 1"/>
          <p:cNvSpPr>
            <a:spLocks noGrp="1"/>
          </p:cNvSpPr>
          <p:nvPr>
            <p:ph/>
          </p:nvPr>
        </p:nvSpPr>
        <p:spPr/>
        <p:txBody>
          <a:bodyPr/>
          <a:lstStyle/>
          <a:p>
            <a:r>
              <a:rPr lang="de-DE" altLang="de-DE" b="1">
                <a:ea typeface="ＭＳ Ｐゴシック" panose="020B0600070205080204" pitchFamily="34" charset="-128"/>
              </a:rPr>
              <a:t>Fallbeispiel 1:</a:t>
            </a:r>
          </a:p>
          <a:p>
            <a:endParaRPr lang="de-DE" altLang="de-DE">
              <a:ea typeface="ＭＳ Ｐゴシック" panose="020B0600070205080204" pitchFamily="34" charset="-128"/>
            </a:endParaRPr>
          </a:p>
          <a:p>
            <a:pPr>
              <a:buFontTx/>
              <a:buChar char="•"/>
            </a:pPr>
            <a:r>
              <a:rPr lang="de-DE" altLang="de-DE">
                <a:ea typeface="ＭＳ Ｐゴシック" panose="020B0600070205080204" pitchFamily="34" charset="-128"/>
              </a:rPr>
              <a:t>72-jähriger Patient mit embolischem Infarktmuster im MCA-Territorium re. </a:t>
            </a:r>
          </a:p>
          <a:p>
            <a:pPr>
              <a:buFontTx/>
              <a:buChar char="•"/>
            </a:pPr>
            <a:r>
              <a:rPr lang="de-DE" altLang="de-DE">
                <a:ea typeface="ＭＳ Ｐゴシック" panose="020B0600070205080204" pitchFamily="34" charset="-128"/>
              </a:rPr>
              <a:t>FKDS: Atherosklerose der Halsarterien ohne Stenose &gt;50%, Prox. MCA-Stenose mit Flussgeschwindigkeit um 	300cm/s</a:t>
            </a:r>
          </a:p>
          <a:p>
            <a:pPr>
              <a:buFontTx/>
              <a:buChar char="•"/>
            </a:pPr>
            <a:r>
              <a:rPr lang="de-DE" altLang="de-DE">
                <a:ea typeface="ＭＳ Ｐゴシック" panose="020B0600070205080204" pitchFamily="34" charset="-128"/>
              </a:rPr>
              <a:t>EKG-Monitoring &gt;72h: Sinusrhythmus</a:t>
            </a:r>
          </a:p>
          <a:p>
            <a:pPr>
              <a:buFontTx/>
              <a:buChar char="•"/>
            </a:pPr>
            <a:r>
              <a:rPr lang="de-DE" altLang="de-DE">
                <a:ea typeface="ＭＳ Ｐゴシック" panose="020B0600070205080204" pitchFamily="34" charset="-128"/>
              </a:rPr>
              <a:t>Vorbehandelter Hypertonus, derzeit 160/95mmHg</a:t>
            </a:r>
          </a:p>
          <a:p>
            <a:pPr>
              <a:buFontTx/>
              <a:buChar char="•"/>
            </a:pPr>
            <a:r>
              <a:rPr lang="de-DE" altLang="de-DE">
                <a:ea typeface="ＭＳ Ｐゴシック" panose="020B0600070205080204" pitchFamily="34" charset="-128"/>
              </a:rPr>
              <a:t>Cholesterin unter 20mg Atorvastatin: 98mg/dl</a:t>
            </a:r>
          </a:p>
          <a:p>
            <a:endParaRPr lang="de-DE" altLang="de-DE">
              <a:ea typeface="ＭＳ Ｐゴシック" panose="020B0600070205080204" pitchFamily="34" charset="-128"/>
            </a:endParaRPr>
          </a:p>
        </p:txBody>
      </p:sp>
    </p:spTree>
    <p:extLst>
      <p:ext uri="{BB962C8B-B14F-4D97-AF65-F5344CB8AC3E}">
        <p14:creationId xmlns:p14="http://schemas.microsoft.com/office/powerpoint/2010/main" val="2977994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Inhaltsplatzhalter 1"/>
          <p:cNvSpPr>
            <a:spLocks noGrp="1"/>
          </p:cNvSpPr>
          <p:nvPr>
            <p:ph/>
          </p:nvPr>
        </p:nvSpPr>
        <p:spPr>
          <a:xfrm>
            <a:off x="1674814" y="525463"/>
            <a:ext cx="8643937" cy="5511800"/>
          </a:xfrm>
        </p:spPr>
        <p:txBody>
          <a:bodyPr>
            <a:normAutofit lnSpcReduction="10000"/>
          </a:bodyPr>
          <a:lstStyle/>
          <a:p>
            <a:r>
              <a:rPr lang="de-DE" altLang="de-DE" b="1">
                <a:ea typeface="ＭＳ Ｐゴシック" panose="020B0600070205080204" pitchFamily="34" charset="-128"/>
              </a:rPr>
              <a:t>Fallbeispiel 2:</a:t>
            </a:r>
          </a:p>
          <a:p>
            <a:endParaRPr lang="de-DE" altLang="de-DE">
              <a:ea typeface="ＭＳ Ｐゴシック" panose="020B0600070205080204" pitchFamily="34" charset="-128"/>
            </a:endParaRPr>
          </a:p>
          <a:p>
            <a:pPr>
              <a:buFontTx/>
              <a:buChar char="•"/>
            </a:pPr>
            <a:r>
              <a:rPr lang="de-DE" altLang="de-DE">
                <a:ea typeface="ＭＳ Ｐゴシック" panose="020B0600070205080204" pitchFamily="34" charset="-128"/>
              </a:rPr>
              <a:t>92-jährige Patientin mit kleinem Thalamusinfarkt (Ø 10mm)</a:t>
            </a:r>
          </a:p>
          <a:p>
            <a:pPr>
              <a:buFontTx/>
              <a:buChar char="•"/>
            </a:pPr>
            <a:r>
              <a:rPr lang="de-DE" altLang="de-DE">
                <a:ea typeface="ＭＳ Ｐゴシック" panose="020B0600070205080204" pitchFamily="34" charset="-128"/>
              </a:rPr>
              <a:t>FKDS: Atherosklerose der Halsarterien ohne Stenose &gt;50% keine intrakraniellen Stenose aber pulsatiles Flussprofil</a:t>
            </a:r>
          </a:p>
          <a:p>
            <a:pPr>
              <a:buFontTx/>
              <a:buChar char="•"/>
            </a:pPr>
            <a:r>
              <a:rPr lang="de-DE" altLang="de-DE">
                <a:ea typeface="ＭＳ Ｐゴシック" panose="020B0600070205080204" pitchFamily="34" charset="-128"/>
              </a:rPr>
              <a:t>EKG-Monitoring &gt;72h: Sinusrhythmus</a:t>
            </a:r>
          </a:p>
          <a:p>
            <a:pPr>
              <a:buFontTx/>
              <a:buChar char="•"/>
            </a:pPr>
            <a:r>
              <a:rPr lang="de-DE" altLang="de-DE">
                <a:ea typeface="ＭＳ Ｐゴシック" panose="020B0600070205080204" pitchFamily="34" charset="-128"/>
              </a:rPr>
              <a:t>Mit Ramipril + Hydrochlorothiazid vorbehandelter Hypertonus, laut Patientin immer gut eingestellte Blutdruckwerte</a:t>
            </a:r>
          </a:p>
          <a:p>
            <a:pPr>
              <a:buFontTx/>
              <a:buChar char="•"/>
            </a:pPr>
            <a:r>
              <a:rPr lang="de-DE" altLang="de-DE">
                <a:ea typeface="ＭＳ Ｐゴシック" panose="020B0600070205080204" pitchFamily="34" charset="-128"/>
              </a:rPr>
              <a:t>LDL Cholesterin ohne Statine: 95mg/dl</a:t>
            </a:r>
          </a:p>
          <a:p>
            <a:pPr>
              <a:buFontTx/>
              <a:buChar char="•"/>
            </a:pPr>
            <a:r>
              <a:rPr lang="de-DE" altLang="de-DE">
                <a:ea typeface="ＭＳ Ｐゴシック" panose="020B0600070205080204" pitchFamily="34" charset="-128"/>
              </a:rPr>
              <a:t>Diabetes mellitus Typ 2 mit HbA1c von 7,4%</a:t>
            </a:r>
          </a:p>
          <a:p>
            <a:endParaRPr lang="de-DE" altLang="de-DE">
              <a:ea typeface="ＭＳ Ｐゴシック" panose="020B0600070205080204" pitchFamily="34" charset="-128"/>
            </a:endParaRPr>
          </a:p>
        </p:txBody>
      </p:sp>
    </p:spTree>
    <p:extLst>
      <p:ext uri="{BB962C8B-B14F-4D97-AF65-F5344CB8AC3E}">
        <p14:creationId xmlns:p14="http://schemas.microsoft.com/office/powerpoint/2010/main" val="1785171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524000" y="6227764"/>
            <a:ext cx="9144000" cy="630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pic>
        <p:nvPicPr>
          <p:cNvPr id="103427" name="Picture 2" descr="attacking_the_lies"/>
          <p:cNvPicPr>
            <a:picLocks noChangeAspect="1" noChangeArrowheads="1"/>
          </p:cNvPicPr>
          <p:nvPr/>
        </p:nvPicPr>
        <p:blipFill>
          <a:blip r:embed="rId2">
            <a:extLst>
              <a:ext uri="{28A0092B-C50C-407E-A947-70E740481C1C}">
                <a14:useLocalDpi xmlns:a14="http://schemas.microsoft.com/office/drawing/2010/main" val="0"/>
              </a:ext>
            </a:extLst>
          </a:blip>
          <a:srcRect b="16293"/>
          <a:stretch>
            <a:fillRect/>
          </a:stretch>
        </p:blipFill>
        <p:spPr bwMode="auto">
          <a:xfrm>
            <a:off x="2135188" y="765175"/>
            <a:ext cx="80645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3"/>
          <p:cNvSpPr txBox="1">
            <a:spLocks noChangeArrowheads="1"/>
          </p:cNvSpPr>
          <p:nvPr/>
        </p:nvSpPr>
        <p:spPr bwMode="auto">
          <a:xfrm>
            <a:off x="3000375" y="1"/>
            <a:ext cx="61928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4800">
                <a:latin typeface="Britannic Bold" panose="020B0903060703020204" pitchFamily="34" charset="0"/>
              </a:rPr>
              <a:t>Carpe TIAm</a:t>
            </a:r>
          </a:p>
        </p:txBody>
      </p:sp>
      <p:sp>
        <p:nvSpPr>
          <p:cNvPr id="103429" name="Text Box 4"/>
          <p:cNvSpPr txBox="1">
            <a:spLocks noChangeArrowheads="1"/>
          </p:cNvSpPr>
          <p:nvPr/>
        </p:nvSpPr>
        <p:spPr bwMode="auto">
          <a:xfrm>
            <a:off x="2279650" y="5949950"/>
            <a:ext cx="7704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3600"/>
              <a:t>Es steht viel auf dem Spiel!</a:t>
            </a:r>
          </a:p>
        </p:txBody>
      </p:sp>
    </p:spTree>
    <p:extLst>
      <p:ext uri="{BB962C8B-B14F-4D97-AF65-F5344CB8AC3E}">
        <p14:creationId xmlns:p14="http://schemas.microsoft.com/office/powerpoint/2010/main" val="137072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1806575" y="3124200"/>
          <a:ext cx="7804150" cy="2571750"/>
        </p:xfrm>
        <a:graphic>
          <a:graphicData uri="http://schemas.openxmlformats.org/presentationml/2006/ole">
            <mc:AlternateContent xmlns:mc="http://schemas.openxmlformats.org/markup-compatibility/2006">
              <mc:Choice xmlns:v="urn:schemas-microsoft-com:vml" Requires="v">
                <p:oleObj name="CorelPhotoPaint.Image.8" r:id="rId2" imgW="2234188" imgH="679705" progId="CorelPhotoPaint.Image.8">
                  <p:embed/>
                </p:oleObj>
              </mc:Choice>
              <mc:Fallback>
                <p:oleObj name="CorelPhotoPaint.Image.8" r:id="rId2" imgW="2234188" imgH="679705" progId="CorelPhotoPaint.Image.8">
                  <p:embed/>
                  <p:pic>
                    <p:nvPicPr>
                      <p:cNvPr id="2355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575" y="3124200"/>
                        <a:ext cx="78041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Rectangle 3"/>
          <p:cNvSpPr>
            <a:spLocks noChangeArrowheads="1"/>
          </p:cNvSpPr>
          <p:nvPr/>
        </p:nvSpPr>
        <p:spPr bwMode="auto">
          <a:xfrm>
            <a:off x="3506789" y="966788"/>
            <a:ext cx="4821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en-US" altLang="de-DE" sz="2800" b="1">
                <a:solidFill>
                  <a:schemeClr val="tx2"/>
                </a:solidFill>
              </a:rPr>
              <a:t>Interventionsstudien</a:t>
            </a:r>
            <a:endParaRPr lang="de-DE" altLang="de-DE" sz="2800" b="1">
              <a:solidFill>
                <a:schemeClr val="tx2"/>
              </a:solidFill>
            </a:endParaRPr>
          </a:p>
        </p:txBody>
      </p:sp>
      <p:sp>
        <p:nvSpPr>
          <p:cNvPr id="23556" name="Rectangle 4"/>
          <p:cNvSpPr>
            <a:spLocks noChangeArrowheads="1"/>
          </p:cNvSpPr>
          <p:nvPr/>
        </p:nvSpPr>
        <p:spPr bwMode="auto">
          <a:xfrm>
            <a:off x="2368551" y="1598614"/>
            <a:ext cx="52549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a:t>- 14 prospektive Behandlungsstudien</a:t>
            </a:r>
          </a:p>
          <a:p>
            <a:pPr>
              <a:spcBef>
                <a:spcPct val="0"/>
              </a:spcBef>
              <a:buClrTx/>
            </a:pPr>
            <a:r>
              <a:rPr lang="de-DE" altLang="de-DE"/>
              <a:t>- Zeitraum 5 Jahre</a:t>
            </a:r>
          </a:p>
          <a:p>
            <a:pPr>
              <a:spcBef>
                <a:spcPct val="0"/>
              </a:spcBef>
              <a:buClrTx/>
            </a:pPr>
            <a:r>
              <a:rPr lang="de-DE" altLang="de-DE"/>
              <a:t>- 37.000 Patienten</a:t>
            </a:r>
          </a:p>
        </p:txBody>
      </p:sp>
      <p:sp>
        <p:nvSpPr>
          <p:cNvPr id="23557" name="Rectangle 5"/>
          <p:cNvSpPr>
            <a:spLocks noChangeArrowheads="1"/>
          </p:cNvSpPr>
          <p:nvPr/>
        </p:nvSpPr>
        <p:spPr bwMode="auto">
          <a:xfrm>
            <a:off x="2719388" y="6065839"/>
            <a:ext cx="70278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sz="1400" i="1" dirty="0"/>
              <a:t>(Collins et al., Blood </a:t>
            </a:r>
            <a:r>
              <a:rPr lang="de-DE" altLang="de-DE" sz="1400" i="1" dirty="0" err="1"/>
              <a:t>pressure</a:t>
            </a:r>
            <a:r>
              <a:rPr lang="de-DE" altLang="de-DE" sz="1400" i="1" dirty="0"/>
              <a:t>, Stroke and </a:t>
            </a:r>
            <a:r>
              <a:rPr lang="de-DE" altLang="de-DE" sz="1400" i="1" dirty="0" err="1"/>
              <a:t>coronary</a:t>
            </a:r>
            <a:r>
              <a:rPr lang="de-DE" altLang="de-DE" sz="1400" i="1" dirty="0"/>
              <a:t> </a:t>
            </a:r>
            <a:r>
              <a:rPr lang="de-DE" altLang="de-DE" sz="1400" i="1" dirty="0" err="1"/>
              <a:t>heart</a:t>
            </a:r>
            <a:r>
              <a:rPr lang="de-DE" altLang="de-DE" sz="1400" i="1" dirty="0"/>
              <a:t> </a:t>
            </a:r>
            <a:r>
              <a:rPr lang="de-DE" altLang="de-DE" sz="1400" i="1" dirty="0" err="1"/>
              <a:t>disease</a:t>
            </a:r>
            <a:r>
              <a:rPr lang="de-DE" altLang="de-DE" sz="1400" i="1" dirty="0"/>
              <a:t>, Part 2, Lancet 1990)</a:t>
            </a:r>
            <a:endParaRPr lang="de-DE" altLang="de-DE" sz="1400" dirty="0"/>
          </a:p>
        </p:txBody>
      </p:sp>
      <p:sp>
        <p:nvSpPr>
          <p:cNvPr id="23558" name="AutoShape 6"/>
          <p:cNvSpPr>
            <a:spLocks/>
          </p:cNvSpPr>
          <p:nvPr/>
        </p:nvSpPr>
        <p:spPr bwMode="auto">
          <a:xfrm>
            <a:off x="7221539" y="2286000"/>
            <a:ext cx="3235325" cy="1968500"/>
          </a:xfrm>
          <a:prstGeom prst="borderCallout1">
            <a:avLst>
              <a:gd name="adj1" fmla="val 5806"/>
              <a:gd name="adj2" fmla="val -2176"/>
              <a:gd name="adj3" fmla="val 87176"/>
              <a:gd name="adj4" fmla="val -35824"/>
            </a:avLst>
          </a:prstGeom>
          <a:solidFill>
            <a:srgbClr val="FFFF66"/>
          </a:solidFill>
          <a:ln w="28575">
            <a:solidFill>
              <a:schemeClr val="tx1"/>
            </a:solidFill>
            <a:miter lim="800000"/>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lang="de-DE" altLang="de-DE" dirty="0"/>
              <a:t>Reduktion DBP:</a:t>
            </a:r>
          </a:p>
          <a:p>
            <a:pPr>
              <a:spcBef>
                <a:spcPct val="0"/>
              </a:spcBef>
              <a:buClrTx/>
            </a:pPr>
            <a:r>
              <a:rPr lang="de-DE" altLang="de-DE" dirty="0"/>
              <a:t>5-6 </a:t>
            </a:r>
            <a:r>
              <a:rPr lang="de-DE" altLang="de-DE" dirty="0" err="1"/>
              <a:t>mmHg</a:t>
            </a:r>
            <a:r>
              <a:rPr lang="de-DE" altLang="de-DE" dirty="0"/>
              <a:t> </a:t>
            </a:r>
          </a:p>
          <a:p>
            <a:pPr>
              <a:spcBef>
                <a:spcPct val="0"/>
              </a:spcBef>
              <a:buClrTx/>
            </a:pPr>
            <a:r>
              <a:rPr lang="de-DE" altLang="de-DE" dirty="0"/>
              <a:t>= 35-40% relative Reduktion der Schlaganfallinzidenz</a:t>
            </a:r>
          </a:p>
        </p:txBody>
      </p:sp>
      <p:sp>
        <p:nvSpPr>
          <p:cNvPr id="23559" name="Rectangle 8"/>
          <p:cNvSpPr>
            <a:spLocks noChangeArrowheads="1"/>
          </p:cNvSpPr>
          <p:nvPr/>
        </p:nvSpPr>
        <p:spPr bwMode="auto">
          <a:xfrm>
            <a:off x="5453064" y="-25400"/>
            <a:ext cx="5075237"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de-DE" altLang="de-DE" sz="4000" b="1">
                <a:solidFill>
                  <a:schemeClr val="tx2"/>
                </a:solidFill>
              </a:rPr>
              <a:t>Hypertonus</a:t>
            </a:r>
          </a:p>
        </p:txBody>
      </p:sp>
      <p:sp>
        <p:nvSpPr>
          <p:cNvPr id="23560" name="Rectangle 9"/>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3561" name="Line 10"/>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62"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3000" b="1" dirty="0"/>
              <a:t>Primärprävention</a:t>
            </a:r>
            <a:r>
              <a:rPr lang="de-DE" altLang="de-DE" sz="3000" b="1" dirty="0">
                <a:solidFill>
                  <a:schemeClr val="accent2"/>
                </a:solidFill>
              </a:rPr>
              <a:t> 		</a:t>
            </a:r>
          </a:p>
        </p:txBody>
      </p:sp>
    </p:spTree>
    <p:extLst>
      <p:ext uri="{BB962C8B-B14F-4D97-AF65-F5344CB8AC3E}">
        <p14:creationId xmlns:p14="http://schemas.microsoft.com/office/powerpoint/2010/main" val="290303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5453063" y="-25400"/>
            <a:ext cx="47434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de-DE" altLang="de-DE" sz="4000" b="1">
                <a:solidFill>
                  <a:schemeClr val="tx2"/>
                </a:solidFill>
              </a:rPr>
              <a:t>Hypertonus</a:t>
            </a:r>
          </a:p>
        </p:txBody>
      </p:sp>
      <p:sp>
        <p:nvSpPr>
          <p:cNvPr id="24579" name="Rectangle 38"/>
          <p:cNvSpPr>
            <a:spLocks noChangeArrowheads="1"/>
          </p:cNvSpPr>
          <p:nvPr/>
        </p:nvSpPr>
        <p:spPr bwMode="auto">
          <a:xfrm>
            <a:off x="1524000" y="1"/>
            <a:ext cx="3906838" cy="638175"/>
          </a:xfrm>
          <a:prstGeom prst="rect">
            <a:avLst/>
          </a:prstGeom>
          <a:solidFill>
            <a:srgbClr val="D3D4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4580" name="Line 39"/>
          <p:cNvSpPr>
            <a:spLocks noChangeShapeType="1"/>
          </p:cNvSpPr>
          <p:nvPr/>
        </p:nvSpPr>
        <p:spPr bwMode="auto">
          <a:xfrm>
            <a:off x="1524000" y="638175"/>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581" name="Rectangle 2"/>
          <p:cNvSpPr>
            <a:spLocks noChangeArrowheads="1"/>
          </p:cNvSpPr>
          <p:nvPr/>
        </p:nvSpPr>
        <p:spPr bwMode="auto">
          <a:xfrm>
            <a:off x="1770063" y="127000"/>
            <a:ext cx="85915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de-DE" altLang="de-DE" sz="3000" b="1"/>
              <a:t>Primärprävention</a:t>
            </a:r>
            <a:r>
              <a:rPr lang="de-DE" altLang="de-DE" sz="3000" b="1">
                <a:solidFill>
                  <a:schemeClr val="accent2"/>
                </a:solidFill>
              </a:rPr>
              <a:t> 		</a:t>
            </a:r>
          </a:p>
        </p:txBody>
      </p:sp>
      <p:sp>
        <p:nvSpPr>
          <p:cNvPr id="24582" name="Text Box 41"/>
          <p:cNvSpPr txBox="1">
            <a:spLocks noChangeArrowheads="1"/>
          </p:cNvSpPr>
          <p:nvPr/>
        </p:nvSpPr>
        <p:spPr bwMode="auto">
          <a:xfrm>
            <a:off x="2160589" y="1603376"/>
            <a:ext cx="7712075"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900" dirty="0" err="1"/>
              <a:t>Wieviele</a:t>
            </a:r>
            <a:r>
              <a:rPr lang="de-DE" altLang="de-DE" sz="2900" dirty="0"/>
              <a:t> Patienten muss ich über 1 Jahr behandeln, um einen Patienten vor einem Schlaganfall zu bewahren? </a:t>
            </a:r>
          </a:p>
        </p:txBody>
      </p:sp>
      <p:sp>
        <p:nvSpPr>
          <p:cNvPr id="7" name="Text Box 41"/>
          <p:cNvSpPr txBox="1">
            <a:spLocks noChangeArrowheads="1"/>
          </p:cNvSpPr>
          <p:nvPr/>
        </p:nvSpPr>
        <p:spPr bwMode="auto">
          <a:xfrm>
            <a:off x="1328468" y="3990018"/>
            <a:ext cx="8936966" cy="165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63600">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defTabSz="86360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defTabSz="863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defTabSz="863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63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defTabSz="863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pPr>
            <a:r>
              <a:rPr lang="de-DE" altLang="de-DE" sz="2900" dirty="0">
                <a:solidFill>
                  <a:schemeClr val="tx2"/>
                </a:solidFill>
              </a:rPr>
              <a:t>MRC Trial (17.354 Pat.) mit mittlerer systolischer Blutdrucksenkung von 12 </a:t>
            </a:r>
            <a:r>
              <a:rPr lang="de-DE" altLang="de-DE" sz="2900" dirty="0" err="1">
                <a:solidFill>
                  <a:schemeClr val="tx2"/>
                </a:solidFill>
              </a:rPr>
              <a:t>mmHg</a:t>
            </a:r>
            <a:r>
              <a:rPr lang="de-DE" altLang="de-DE" sz="2900" dirty="0">
                <a:solidFill>
                  <a:schemeClr val="tx2"/>
                </a:solidFill>
              </a:rPr>
              <a:t>:</a:t>
            </a:r>
          </a:p>
          <a:p>
            <a:pPr algn="ctr" eaLnBrk="1" hangingPunct="1">
              <a:spcBef>
                <a:spcPct val="50000"/>
              </a:spcBef>
              <a:buClrTx/>
            </a:pPr>
            <a:r>
              <a:rPr lang="de-DE" altLang="de-DE" sz="2900" dirty="0">
                <a:solidFill>
                  <a:schemeClr val="tx2"/>
                </a:solidFill>
              </a:rPr>
              <a:t>∆1,2% (2,6%</a:t>
            </a:r>
            <a:r>
              <a:rPr lang="de-DE" altLang="de-DE" sz="2900" dirty="0">
                <a:solidFill>
                  <a:schemeClr val="tx2"/>
                </a:solidFill>
                <a:sym typeface="Wingdings" panose="05000000000000000000" pitchFamily="2" charset="2"/>
              </a:rPr>
              <a:t>1,4%) </a:t>
            </a:r>
            <a:r>
              <a:rPr lang="de-DE" altLang="de-DE" sz="2900" dirty="0">
                <a:solidFill>
                  <a:schemeClr val="tx2"/>
                </a:solidFill>
              </a:rPr>
              <a:t>über 5 Jahre; NNT/y: 408</a:t>
            </a:r>
          </a:p>
        </p:txBody>
      </p:sp>
    </p:spTree>
    <p:extLst>
      <p:ext uri="{BB962C8B-B14F-4D97-AF65-F5344CB8AC3E}">
        <p14:creationId xmlns:p14="http://schemas.microsoft.com/office/powerpoint/2010/main" val="335868565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055688" y="6021388"/>
            <a:ext cx="10801351"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25603" name="Rectangle 3"/>
          <p:cNvSpPr>
            <a:spLocks noChangeArrowheads="1"/>
          </p:cNvSpPr>
          <p:nvPr/>
        </p:nvSpPr>
        <p:spPr bwMode="auto">
          <a:xfrm>
            <a:off x="1992313" y="1"/>
            <a:ext cx="8229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598613"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pPr>
            <a:r>
              <a:rPr lang="de-DE" altLang="de-DE" sz="2900" b="1">
                <a:solidFill>
                  <a:schemeClr val="accent2"/>
                </a:solidFill>
              </a:rPr>
              <a:t>Vergleich der Schlaganfallrisiken?</a:t>
            </a:r>
          </a:p>
        </p:txBody>
      </p:sp>
      <p:graphicFrame>
        <p:nvGraphicFramePr>
          <p:cNvPr id="162886" name="Group 70"/>
          <p:cNvGraphicFramePr>
            <a:graphicFrameLocks noGrp="1"/>
          </p:cNvGraphicFramePr>
          <p:nvPr>
            <p:extLst>
              <p:ext uri="{D42A27DB-BD31-4B8C-83A1-F6EECF244321}">
                <p14:modId xmlns:p14="http://schemas.microsoft.com/office/powerpoint/2010/main" val="33931533"/>
              </p:ext>
            </p:extLst>
          </p:nvPr>
        </p:nvGraphicFramePr>
        <p:xfrm>
          <a:off x="1524001" y="844550"/>
          <a:ext cx="9109075" cy="5829303"/>
        </p:xfrm>
        <a:graphic>
          <a:graphicData uri="http://schemas.openxmlformats.org/drawingml/2006/table">
            <a:tbl>
              <a:tblPr/>
              <a:tblGrid>
                <a:gridCol w="5435600">
                  <a:extLst>
                    <a:ext uri="{9D8B030D-6E8A-4147-A177-3AD203B41FA5}">
                      <a16:colId xmlns:a16="http://schemas.microsoft.com/office/drawing/2014/main" val="1004068543"/>
                    </a:ext>
                  </a:extLst>
                </a:gridCol>
                <a:gridCol w="1800225">
                  <a:extLst>
                    <a:ext uri="{9D8B030D-6E8A-4147-A177-3AD203B41FA5}">
                      <a16:colId xmlns:a16="http://schemas.microsoft.com/office/drawing/2014/main" val="187858263"/>
                    </a:ext>
                  </a:extLst>
                </a:gridCol>
                <a:gridCol w="1873250">
                  <a:extLst>
                    <a:ext uri="{9D8B030D-6E8A-4147-A177-3AD203B41FA5}">
                      <a16:colId xmlns:a16="http://schemas.microsoft.com/office/drawing/2014/main" val="1215155639"/>
                    </a:ext>
                  </a:extLst>
                </a:gridCol>
              </a:tblGrid>
              <a:tr h="365750">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Mittl. Alter</a:t>
                      </a:r>
                    </a:p>
                  </a:txBody>
                  <a:tcPr marT="45715" marB="45715"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Risiko / Jahr</a:t>
                      </a:r>
                    </a:p>
                  </a:txBody>
                  <a:tcPr marT="45715" marB="45715"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5971351"/>
                  </a:ext>
                </a:extLst>
              </a:tr>
              <a:tr h="407941">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Women Health Study</a:t>
                      </a:r>
                      <a:endPar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≥65y</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0.4%</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7674443"/>
                  </a:ext>
                </a:extLst>
              </a:tr>
              <a:tr h="855563">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Erlangen Stroke Study </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(Populationsbasiertes Register)</a:t>
                      </a:r>
                      <a:endPar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≥65y</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de-DE" altLang="de-DE" sz="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0.83%</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43948"/>
                  </a:ext>
                </a:extLst>
              </a:tr>
              <a:tr h="406354">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Primärprävention bei Pat. mit Risikofaktoren</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1976380"/>
                  </a:ext>
                </a:extLst>
              </a:tr>
              <a:tr h="428576">
                <a:tc>
                  <a:txBody>
                    <a:bodyPr/>
                    <a:lstStyle>
                      <a:lvl1pPr marL="3651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544513"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365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MRC (diast. Blutdruck 90-109mmHg)</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51y</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0.3%</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9592495"/>
                  </a:ext>
                </a:extLst>
              </a:tr>
              <a:tr h="428576">
                <a:tc>
                  <a:txBody>
                    <a:bodyPr/>
                    <a:lstStyle>
                      <a:lvl1pPr marL="3651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544513"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365125"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HYVET (systol. Blutdruck &gt;160mmHg)</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&gt;80y</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3057893"/>
                  </a:ext>
                </a:extLst>
              </a:tr>
              <a:tr h="350798">
                <a:tc>
                  <a:txBody>
                    <a:bodyPr/>
                    <a:lstStyle>
                      <a:lvl1pPr indent="3651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544513"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365125"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BAFTA (VHF-Patienten mit Aspirin)</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&gt;75y</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3.4%</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3246092"/>
                  </a:ext>
                </a:extLst>
              </a:tr>
              <a:tr h="406354">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Sekundärprävention nach Schlaganfall / TIA</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2950127"/>
                  </a:ext>
                </a:extLst>
              </a:tr>
              <a:tr h="406354">
                <a:tc>
                  <a:txBody>
                    <a:bodyPr/>
                    <a:lstStyle>
                      <a:lvl1pPr indent="3651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544513"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365125"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SPARCL (nicht kardioembolische Strokes)</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63y (mean)</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2.7%</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7738972"/>
                  </a:ext>
                </a:extLst>
              </a:tr>
              <a:tr h="455561">
                <a:tc>
                  <a:txBody>
                    <a:bodyPr/>
                    <a:lstStyle>
                      <a:lvl1pPr indent="3651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620713"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365125"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ESPRIT (arterielle Schlaganfälle)</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63y (mean)</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4.5%</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0737966"/>
                  </a:ext>
                </a:extLst>
              </a:tr>
              <a:tr h="455561">
                <a:tc>
                  <a:txBody>
                    <a:bodyPr/>
                    <a:lstStyle>
                      <a:lvl1pPr indent="3651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620713"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365125"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EAFT (VHF-Patienten mit Placebo)</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58y (mean)</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12%</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5129574"/>
                  </a:ext>
                </a:extLst>
              </a:tr>
              <a:tr h="455561">
                <a:tc>
                  <a:txBody>
                    <a:bodyPr/>
                    <a:lstStyle>
                      <a:lvl1pPr indent="3651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620713"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365125"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WASID (symptomat. intrakranielle Stenosen)</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63y (mean)</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0371823"/>
                  </a:ext>
                </a:extLst>
              </a:tr>
              <a:tr h="406354">
                <a:tc>
                  <a:txBody>
                    <a:bodyPr/>
                    <a:lstStyle>
                      <a:lvl1pPr indent="363538"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marL="542925"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363538" algn="l" defTabSz="914400" rtl="0" eaLnBrk="0" fontAlgn="base" latinLnBrk="0" hangingPunct="0">
                        <a:lnSpc>
                          <a:spcPct val="100000"/>
                        </a:lnSpc>
                        <a:spcBef>
                          <a:spcPct val="20000"/>
                        </a:spcBef>
                        <a:spcAft>
                          <a:spcPct val="0"/>
                        </a:spcAft>
                        <a:buClr>
                          <a:schemeClr val="tx1"/>
                        </a:buClr>
                        <a:buSzTx/>
                        <a:buFontTx/>
                        <a:buNone/>
                        <a:tabLst/>
                      </a:pPr>
                      <a:r>
                        <a:rPr kumimoji="0" lang="de-DE" altLang="de-DE"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Unselektierte</a:t>
                      </a:r>
                      <a:r>
                        <a:rPr kumimoji="0" lang="de-DE" altLang="de-D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Kohorte </a:t>
                      </a:r>
                      <a:r>
                        <a:rPr kumimoji="0" lang="de-DE" altLang="de-DE" sz="1800" b="0" i="0" u="sng"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nach Stroke </a:t>
                      </a:r>
                      <a:r>
                        <a:rPr kumimoji="0" lang="de-DE" altLang="de-D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r>
                        <a:rPr kumimoji="0" lang="de-DE" altLang="de-DE"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TEMPiS</a:t>
                      </a:r>
                      <a:r>
                        <a:rPr kumimoji="0" lang="de-DE" altLang="de-D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≥65</a:t>
                      </a:r>
                    </a:p>
                  </a:txBody>
                  <a:tcPr marT="45715" marB="45715"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1pPr>
                      <a:lvl2pPr algn="l" eaLnBrk="0" hangingPunct="0">
                        <a:spcBef>
                          <a:spcPct val="20000"/>
                        </a:spcBef>
                        <a:buClr>
                          <a:schemeClr val="tx1"/>
                        </a:buClr>
                        <a:defRPr sz="2000">
                          <a:solidFill>
                            <a:schemeClr val="tx1"/>
                          </a:solidFill>
                          <a:latin typeface="Arial" panose="020B0604020202020204" pitchFamily="34" charset="0"/>
                          <a:ea typeface="ＭＳ Ｐゴシック" panose="020B0600070205080204" pitchFamily="34" charset="-128"/>
                        </a:defRPr>
                      </a:lvl2pPr>
                      <a:lvl3pPr algn="l" eaLnBrk="0" hangingPunct="0">
                        <a:spcBef>
                          <a:spcPct val="20000"/>
                        </a:spcBef>
                        <a:buClr>
                          <a:schemeClr val="tx1"/>
                        </a:buClr>
                        <a:defRPr sz="1900">
                          <a:solidFill>
                            <a:schemeClr val="tx1"/>
                          </a:solidFill>
                          <a:latin typeface="Arial" panose="020B0604020202020204" pitchFamily="34" charset="0"/>
                          <a:ea typeface="ＭＳ Ｐゴシック" panose="020B0600070205080204" pitchFamily="34" charset="-128"/>
                        </a:defRPr>
                      </a:lvl3pPr>
                      <a:lvl4pPr algn="l" eaLnBrk="0" hangingPunct="0">
                        <a:spcBef>
                          <a:spcPct val="20000"/>
                        </a:spcBef>
                        <a:buClr>
                          <a:schemeClr val="tx1"/>
                        </a:buClr>
                        <a:defRPr sz="1600">
                          <a:solidFill>
                            <a:schemeClr val="tx1"/>
                          </a:solidFill>
                          <a:latin typeface="Arial" panose="020B0604020202020204" pitchFamily="34" charset="0"/>
                          <a:ea typeface="ＭＳ Ｐゴシック" panose="020B0600070205080204" pitchFamily="34" charset="-128"/>
                        </a:defRPr>
                      </a:lvl4pPr>
                      <a:lvl5pPr algn="l" eaLnBrk="0" hangingPunct="0">
                        <a:spcBef>
                          <a:spcPct val="20000"/>
                        </a:spcBef>
                        <a:buClr>
                          <a:schemeClr val="tx1"/>
                        </a:buClr>
                        <a:defRPr sz="13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lr>
                          <a:schemeClr val="tx1"/>
                        </a:buClr>
                        <a:defRPr sz="13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7.4%</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3375568"/>
                  </a:ext>
                </a:extLst>
              </a:tr>
            </a:tbl>
          </a:graphicData>
        </a:graphic>
      </p:graphicFrame>
      <p:sp>
        <p:nvSpPr>
          <p:cNvPr id="162876" name="Oval 60"/>
          <p:cNvSpPr>
            <a:spLocks noChangeArrowheads="1"/>
          </p:cNvSpPr>
          <p:nvPr/>
        </p:nvSpPr>
        <p:spPr bwMode="auto">
          <a:xfrm>
            <a:off x="9048751" y="1628775"/>
            <a:ext cx="1223963" cy="719138"/>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
        <p:nvSpPr>
          <p:cNvPr id="162877" name="Oval 61"/>
          <p:cNvSpPr>
            <a:spLocks noChangeArrowheads="1"/>
          </p:cNvSpPr>
          <p:nvPr/>
        </p:nvSpPr>
        <p:spPr bwMode="auto">
          <a:xfrm>
            <a:off x="9048751" y="6105525"/>
            <a:ext cx="1223963" cy="6477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Char char="•"/>
              <a:defRPr sz="21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15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pPr>
            <a:endParaRPr lang="de-DE" altLang="de-DE" sz="1700"/>
          </a:p>
        </p:txBody>
      </p:sp>
    </p:spTree>
    <p:extLst>
      <p:ext uri="{BB962C8B-B14F-4D97-AF65-F5344CB8AC3E}">
        <p14:creationId xmlns:p14="http://schemas.microsoft.com/office/powerpoint/2010/main" val="3238118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2876"/>
                                        </p:tgtEl>
                                        <p:attrNameLst>
                                          <p:attrName>style.visibility</p:attrName>
                                        </p:attrNameLst>
                                      </p:cBhvr>
                                      <p:to>
                                        <p:strVal val="visible"/>
                                      </p:to>
                                    </p:set>
                                    <p:animEffect transition="in" filter="wipe(down)">
                                      <p:cBhvr>
                                        <p:cTn id="7" dur="500"/>
                                        <p:tgtEl>
                                          <p:spTgt spid="162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2877"/>
                                        </p:tgtEl>
                                        <p:attrNameLst>
                                          <p:attrName>style.visibility</p:attrName>
                                        </p:attrNameLst>
                                      </p:cBhvr>
                                      <p:to>
                                        <p:strVal val="visible"/>
                                      </p:to>
                                    </p:set>
                                    <p:animEffect transition="in" filter="wipe(down)">
                                      <p:cBhvr>
                                        <p:cTn id="12" dur="500"/>
                                        <p:tgtEl>
                                          <p:spTgt spid="162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184AAC7F578E04AAD45316080F3924D" ma:contentTypeVersion="10" ma:contentTypeDescription="Ein neues Dokument erstellen." ma:contentTypeScope="" ma:versionID="b47b586fefcc0544123a263fd7d97321">
  <xsd:schema xmlns:xsd="http://www.w3.org/2001/XMLSchema" xmlns:xs="http://www.w3.org/2001/XMLSchema" xmlns:p="http://schemas.microsoft.com/office/2006/metadata/properties" xmlns:ns2="59d969e5-db20-4e31-b8b9-7a68e8b70367" xmlns:ns3="6c6c95e2-3e98-4bb6-9465-936be07839b0" targetNamespace="http://schemas.microsoft.com/office/2006/metadata/properties" ma:root="true" ma:fieldsID="7b7613cf18d982705fb37ba9197d4254" ns2:_="" ns3:_="">
    <xsd:import namespace="59d969e5-db20-4e31-b8b9-7a68e8b70367"/>
    <xsd:import namespace="6c6c95e2-3e98-4bb6-9465-936be07839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969e5-db20-4e31-b8b9-7a68e8b703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6c95e2-3e98-4bb6-9465-936be07839b0"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BE0ECE-021F-4AD6-A26E-644FA6443D05}">
  <ds:schemaRefs>
    <ds:schemaRef ds:uri="http://schemas.microsoft.com/sharepoint/v3/contenttype/forms"/>
  </ds:schemaRefs>
</ds:datastoreItem>
</file>

<file path=customXml/itemProps2.xml><?xml version="1.0" encoding="utf-8"?>
<ds:datastoreItem xmlns:ds="http://schemas.openxmlformats.org/officeDocument/2006/customXml" ds:itemID="{D289A750-A0A2-4E7C-86D1-FA43AE83B4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2361645-9EA6-4D48-9FD9-E86AB3186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d969e5-db20-4e31-b8b9-7a68e8b70367"/>
    <ds:schemaRef ds:uri="6c6c95e2-3e98-4bb6-9465-936be0783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3226</Words>
  <Application>Microsoft Office PowerPoint</Application>
  <PresentationFormat>Breitbild</PresentationFormat>
  <Paragraphs>783</Paragraphs>
  <Slides>66</Slides>
  <Notes>22</Notes>
  <HiddenSlides>5</HiddenSlides>
  <MMClips>0</MMClips>
  <ScaleCrop>false</ScaleCrop>
  <HeadingPairs>
    <vt:vector size="4" baseType="variant">
      <vt:variant>
        <vt:lpstr>Design</vt:lpstr>
      </vt:variant>
      <vt:variant>
        <vt:i4>1</vt:i4>
      </vt:variant>
      <vt:variant>
        <vt:lpstr>Folientitel</vt:lpstr>
      </vt:variant>
      <vt:variant>
        <vt:i4>66</vt:i4>
      </vt:variant>
    </vt:vector>
  </HeadingPairs>
  <TitlesOfParts>
    <vt:vector size="67" baseType="lpstr">
      <vt:lpstr>Office</vt:lpstr>
      <vt:lpstr>PowerPoint-Präsentation</vt:lpstr>
      <vt:lpstr>PowerPoint-Präsentation</vt:lpstr>
      <vt:lpstr>Definition   „Evidence based“</vt:lpstr>
      <vt:lpstr>  Primärprävention        Was ist evidenzbasiert?</vt:lpstr>
      <vt:lpstr>Primärprävention   Evidenzbasiert</vt:lpstr>
      <vt:lpstr>PowerPoint-Präsentation</vt:lpstr>
      <vt:lpstr>PowerPoint-Präsentation</vt:lpstr>
      <vt:lpstr>PowerPoint-Präsentation</vt:lpstr>
      <vt:lpstr>PowerPoint-Präsentation</vt:lpstr>
      <vt:lpstr>Sekundärprävention    Was ist evidenzbasiert?</vt:lpstr>
      <vt:lpstr>Sekundärprävention   Blutdrucksenkung</vt:lpstr>
      <vt:lpstr>PowerPoint-Präsentation</vt:lpstr>
      <vt:lpstr>Gibt es trotzdem Unterschiede?</vt:lpstr>
      <vt:lpstr>PowerPoint-Präsentation</vt:lpstr>
      <vt:lpstr>PowerPoint-Präsentation</vt:lpstr>
      <vt:lpstr>Ist eine Regel erkennbar?</vt:lpstr>
      <vt:lpstr>Wird diese These in Studien bestätigt?</vt:lpstr>
      <vt:lpstr>Blutdrucksenkung bei Patienten &gt;80y?</vt:lpstr>
      <vt:lpstr>Thrombozyten-Aggregationshemmer</vt:lpstr>
      <vt:lpstr>PowerPoint-Präsentation</vt:lpstr>
      <vt:lpstr>Sekundärprävention    Aspirin</vt:lpstr>
      <vt:lpstr>PowerPoint-Präsentation</vt:lpstr>
      <vt:lpstr>PowerPoint-Präsentation</vt:lpstr>
      <vt:lpstr>PowerPoint-Präsentation</vt:lpstr>
      <vt:lpstr>PowerPoint-Präsentation</vt:lpstr>
      <vt:lpstr>PowerPoint-Präsentation</vt:lpstr>
      <vt:lpstr>Sekundärprävention   Duale Plättchenhemmung?</vt:lpstr>
      <vt:lpstr>Sekundärprävention   Duale Plättchenhemmung</vt:lpstr>
      <vt:lpstr>Sekundärprävention   Duale Plättchenhemmung?</vt:lpstr>
      <vt:lpstr>Sekundärprävention   Duale Plättchenhemmung?</vt:lpstr>
      <vt:lpstr>Dauer der dualen Plättchenhemmung  bei symptomatischen Stenosen</vt:lpstr>
      <vt:lpstr>Sekundärprävention   Vorhofflimmern</vt:lpstr>
      <vt:lpstr>Sekundärprävention     OAC bei kardialer Embolie </vt:lpstr>
      <vt:lpstr>PowerPoint-Präsentation</vt:lpstr>
      <vt:lpstr>PowerPoint-Präsentation</vt:lpstr>
      <vt:lpstr>Cholesterinsenkung bei symptomatischen Stenosen</vt:lpstr>
      <vt:lpstr>PowerPoint-Präsentation</vt:lpstr>
      <vt:lpstr>Sekundärprävention        Lebensführung</vt:lpstr>
      <vt:lpstr>  Sekundärprävention Welche Gewichtsempfehlung?</vt:lpstr>
      <vt:lpstr>Gewichtsabnahme nach Schlaganfall?</vt:lpstr>
      <vt:lpstr>PowerPoint-Präsentation</vt:lpstr>
      <vt:lpstr>PowerPoint-Präsentation</vt:lpstr>
      <vt:lpstr>PowerPoint-Präsentation</vt:lpstr>
      <vt:lpstr>PowerPoint-Präsentation</vt:lpstr>
      <vt:lpstr>Normale Versorgung von Pat. nach Schlaganfall</vt:lpstr>
      <vt:lpstr>PowerPoint-Präsentation</vt:lpstr>
      <vt:lpstr>Modell in anderen Fächern?</vt:lpstr>
      <vt:lpstr>PowerPoint-Präsentation</vt:lpstr>
      <vt:lpstr>Trial - Methoden</vt:lpstr>
      <vt:lpstr>PowerPoint-Präsentation</vt:lpstr>
      <vt:lpstr>Outcome Definitionen</vt:lpstr>
      <vt:lpstr>Flow-chart</vt:lpstr>
      <vt:lpstr>Erreichen der Präventionsziele</vt:lpstr>
      <vt:lpstr>Blutdruck während der ersten 3 Jahre</vt:lpstr>
      <vt:lpstr>Körperliche Aktivität über erste 3 J</vt:lpstr>
      <vt:lpstr>Primäres Outcome</vt:lpstr>
      <vt:lpstr>Sekundäres Outcome: Behinderung</vt:lpstr>
      <vt:lpstr>Seltene ischämische Schlaganfälle: Gerinnungsstörungen</vt:lpstr>
      <vt:lpstr>Seltene ischämische Schlaganfälle:  Vaskulitis</vt:lpstr>
      <vt:lpstr>Seltene ischämische Schlaganfälle</vt:lpstr>
      <vt:lpstr>PowerPoint-Präsentation</vt:lpstr>
      <vt:lpstr>Sekundärprävention           Was schützt evidenzbasiert?</vt:lpstr>
      <vt:lpstr>PowerPoint-Präsentation</vt:lpstr>
      <vt:lpstr>PowerPoint-Präsentation</vt:lpstr>
      <vt:lpstr>PowerPoint-Präsentation</vt:lpstr>
      <vt:lpstr>PowerPoint-Präsentation</vt:lpstr>
    </vt:vector>
  </TitlesOfParts>
  <Company>Charité Universitaetsmedizin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Audebert, Heinrich</dc:creator>
  <cp:lastModifiedBy>Yilmaz, Servet</cp:lastModifiedBy>
  <cp:revision>9</cp:revision>
  <dcterms:created xsi:type="dcterms:W3CDTF">2021-11-02T12:04:16Z</dcterms:created>
  <dcterms:modified xsi:type="dcterms:W3CDTF">2024-05-17T09:11:54Z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91b42f-c435-42ca-9531-75a3f42aae3d_Enabled">
    <vt:lpwstr>true</vt:lpwstr>
  </property>
  <property fmtid="{D5CDD505-2E9C-101B-9397-08002B2CF9AE}" pid="3" name="MSIP_Label_4791b42f-c435-42ca-9531-75a3f42aae3d_SetDate">
    <vt:lpwstr>2024-04-29T10:08:18Z</vt:lpwstr>
  </property>
  <property fmtid="{D5CDD505-2E9C-101B-9397-08002B2CF9AE}" pid="4" name="MSIP_Label_4791b42f-c435-42ca-9531-75a3f42aae3d_Method">
    <vt:lpwstr>Privileged</vt:lpwstr>
  </property>
  <property fmtid="{D5CDD505-2E9C-101B-9397-08002B2CF9AE}" pid="5" name="MSIP_Label_4791b42f-c435-42ca-9531-75a3f42aae3d_Name">
    <vt:lpwstr>4791b42f-c435-42ca-9531-75a3f42aae3d</vt:lpwstr>
  </property>
  <property fmtid="{D5CDD505-2E9C-101B-9397-08002B2CF9AE}" pid="6" name="MSIP_Label_4791b42f-c435-42ca-9531-75a3f42aae3d_SiteId">
    <vt:lpwstr>7a916015-20ae-4ad1-9170-eefd915e9272</vt:lpwstr>
  </property>
  <property fmtid="{D5CDD505-2E9C-101B-9397-08002B2CF9AE}" pid="7" name="MSIP_Label_4791b42f-c435-42ca-9531-75a3f42aae3d_ActionId">
    <vt:lpwstr>f9b8ed68-8389-4cd9-b933-e1fee728013c</vt:lpwstr>
  </property>
  <property fmtid="{D5CDD505-2E9C-101B-9397-08002B2CF9AE}" pid="8" name="MSIP_Label_4791b42f-c435-42ca-9531-75a3f42aae3d_ContentBits">
    <vt:lpwstr>0</vt:lpwstr>
  </property>
  <property fmtid="{D5CDD505-2E9C-101B-9397-08002B2CF9AE}" pid="9" name="ContentTypeId">
    <vt:lpwstr>0x0101004184AAC7F578E04AAD45316080F3924D</vt:lpwstr>
  </property>
</Properties>
</file>